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67" r:id="rId4"/>
    <p:sldId id="268" r:id="rId5"/>
    <p:sldId id="271" r:id="rId6"/>
    <p:sldId id="273" r:id="rId7"/>
    <p:sldId id="264" r:id="rId8"/>
    <p:sldId id="269" r:id="rId9"/>
    <p:sldId id="270" r:id="rId10"/>
    <p:sldId id="265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43"/>
  </p:normalViewPr>
  <p:slideViewPr>
    <p:cSldViewPr snapToGrid="0" snapToObjects="1">
      <p:cViewPr varScale="1">
        <p:scale>
          <a:sx n="133" d="100"/>
          <a:sy n="133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035-20B1-4EDC-BB4C-C05A8655D911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FE12-3C4B-499A-BC22-03ACF97B3511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44D-1B7C-4161-A2F2-5ACE386F3644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F46-3BFC-4688-B012-64B2439CFE80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65A9-986D-4386-A245-FA39506DB629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AE5-CCAD-4E79-94D5-B044276AD0EF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A73-2775-4AEC-9D6C-BEAA3131A807}" type="datetime1">
              <a:rPr lang="it-IT" smtClean="0"/>
              <a:t>28/02/17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E81-B9DC-4E7B-80D4-28FE70A30C2E}" type="datetime1">
              <a:rPr lang="it-IT" smtClean="0"/>
              <a:t>28/02/17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2B55-A3A5-4DE1-B3EF-CEE268E9C858}" type="datetime1">
              <a:rPr lang="it-IT" smtClean="0"/>
              <a:t>28/02/17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3C07-8401-4229-9E62-7E5CCBFCCCB4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ACE-2B21-4A2B-BFED-7ED2F9D33445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9AC-BFA8-407E-B283-C76C1F96BC19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353" y="1191580"/>
            <a:ext cx="8721969" cy="5560517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>
                <a:solidFill>
                  <a:srgbClr val="000000"/>
                </a:solidFill>
                <a:latin typeface="Arial"/>
                <a:cs typeface="Arial"/>
              </a:rPr>
              <a:t>Coordinator: </a:t>
            </a:r>
          </a:p>
          <a:p>
            <a:pPr algn="l"/>
            <a:r>
              <a:rPr lang="en-US" sz="2000" u="sng" smtClean="0">
                <a:solidFill>
                  <a:srgbClr val="000000"/>
                </a:solidFill>
                <a:latin typeface="Arial"/>
                <a:cs typeface="Arial"/>
              </a:rPr>
              <a:t>Maria Antonella </a:t>
            </a:r>
            <a:r>
              <a:rPr lang="en-US" sz="2000" u="sng">
                <a:solidFill>
                  <a:srgbClr val="000000"/>
                </a:solidFill>
                <a:latin typeface="Arial"/>
                <a:cs typeface="Arial"/>
              </a:rPr>
              <a:t>Tabocchini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000" i="1" smtClean="0">
                <a:solidFill>
                  <a:srgbClr val="000000"/>
                </a:solidFill>
                <a:latin typeface="Arial"/>
                <a:cs typeface="Arial"/>
              </a:rPr>
              <a:t>ISS, INFN-Roma1)</a:t>
            </a:r>
          </a:p>
          <a:p>
            <a:pPr algn="l">
              <a:lnSpc>
                <a:spcPts val="1000"/>
              </a:lnSpc>
            </a:pPr>
            <a:endParaRPr lang="en-US" sz="2400" b="1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smtClean="0">
                <a:solidFill>
                  <a:srgbClr val="000000"/>
                </a:solidFill>
                <a:latin typeface="Arial"/>
                <a:cs typeface="Arial"/>
              </a:rPr>
              <a:t>Participants: </a:t>
            </a:r>
          </a:p>
          <a:p>
            <a:pPr algn="l"/>
            <a:r>
              <a:rPr lang="it-IT" sz="2000" u="sng" smtClean="0">
                <a:solidFill>
                  <a:srgbClr val="000000"/>
                </a:solidFill>
                <a:latin typeface="Arial"/>
                <a:cs typeface="Arial"/>
              </a:rPr>
              <a:t>G. Cenci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2000">
                <a:solidFill>
                  <a:srgbClr val="000000"/>
                </a:solidFill>
                <a:latin typeface="Arial"/>
                <a:cs typeface="Arial"/>
              </a:rPr>
              <a:t>F. </a:t>
            </a:r>
            <a:r>
              <a:rPr lang="it-IT" sz="2000" u="sng" smtClean="0">
                <a:solidFill>
                  <a:srgbClr val="000000"/>
                </a:solidFill>
                <a:latin typeface="Arial"/>
                <a:cs typeface="Arial"/>
              </a:rPr>
              <a:t>Cipressa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, P. Morciano, A. Porrazzo (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SAPIENZA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University of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Rome)</a:t>
            </a:r>
            <a:endParaRPr lang="it-IT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G. Esposito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(ISS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INFN-Roma1)</a:t>
            </a:r>
            <a:endParaRPr lang="it-IT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E. Alesse, R. Iorio, D. </a:t>
            </a:r>
            <a:r>
              <a:rPr lang="it-IT" sz="2000">
                <a:solidFill>
                  <a:srgbClr val="000000"/>
                </a:solidFill>
                <a:latin typeface="Arial"/>
                <a:cs typeface="Arial"/>
              </a:rPr>
              <a:t>Iovino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(University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L’Aquila)</a:t>
            </a:r>
            <a:endParaRPr lang="it-IT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it-IT" sz="2000" u="sng" smtClean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it-IT" sz="2000" u="sng">
                <a:solidFill>
                  <a:srgbClr val="000000"/>
                </a:solidFill>
                <a:latin typeface="Arial"/>
                <a:cs typeface="Arial"/>
              </a:rPr>
              <a:t>. Satta</a:t>
            </a:r>
            <a:r>
              <a:rPr lang="it-IT" sz="200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(Centro Fermi)</a:t>
            </a:r>
          </a:p>
          <a:p>
            <a:pPr algn="l">
              <a:lnSpc>
                <a:spcPts val="1000"/>
              </a:lnSpc>
            </a:pPr>
            <a:endParaRPr lang="it-IT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smtClean="0">
                <a:solidFill>
                  <a:srgbClr val="000000"/>
                </a:solidFill>
                <a:latin typeface="Arial"/>
                <a:cs typeface="Arial"/>
              </a:rPr>
              <a:t>Place of Work &amp;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Collaborations</a:t>
            </a:r>
            <a:r>
              <a:rPr lang="en-US" sz="2400" b="1" smtClean="0">
                <a:solidFill>
                  <a:srgbClr val="000000"/>
                </a:solidFill>
                <a:latin typeface="Arial"/>
                <a:cs typeface="Arial"/>
              </a:rPr>
              <a:t>:  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i="1" smtClean="0">
                <a:solidFill>
                  <a:srgbClr val="000000"/>
                </a:solidFill>
                <a:latin typeface="Arial"/>
                <a:cs typeface="Arial"/>
              </a:rPr>
              <a:t>Places of work:</a:t>
            </a:r>
            <a:r>
              <a:rPr lang="en-US" sz="2000" b="1" i="1" baseline="30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INFN-LNGS; University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L’Aquila; ISS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Rome; SAPIENZA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University of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Rome 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i="1" smtClean="0">
                <a:solidFill>
                  <a:srgbClr val="000000"/>
                </a:solidFill>
                <a:latin typeface="Arial"/>
                <a:cs typeface="Arial"/>
              </a:rPr>
              <a:t>Collaborations:</a:t>
            </a:r>
            <a:r>
              <a:rPr lang="en-US" sz="2000" baseline="3000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it-IT" sz="2000">
                <a:solidFill>
                  <a:srgbClr val="000000"/>
                </a:solidFill>
                <a:latin typeface="Arial"/>
                <a:cs typeface="Arial"/>
              </a:rPr>
              <a:t>. Bortolin, C. De Angelis P. Fattibene, C. Nuccetelli 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(ISS)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M. Balata, L.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Ioannucci (LNGS);  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it-IT" sz="2000">
                <a:solidFill>
                  <a:srgbClr val="000000"/>
                </a:solidFill>
                <a:latin typeface="Arial"/>
                <a:cs typeface="Arial"/>
              </a:rPr>
              <a:t>. Esposito, M. Chiti, O. 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Frasciello (INFN-LNF)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000000"/>
                </a:solidFill>
              </a:rPr>
              <a:t>Other Logo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rgbClr val="000000"/>
                </a:solidFill>
              </a:rPr>
              <a:t>Roma, March 2017 - PTA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0000"/>
                </a:solidFill>
                <a:latin typeface="Arial"/>
                <a:cs typeface="Arial"/>
              </a:rPr>
              <a:t>FLYINGLOW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698" y="1251620"/>
            <a:ext cx="8441690" cy="51445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Expected funding in the 3-year </a:t>
            </a:r>
            <a:r>
              <a:rPr lang="en-US" sz="2800" b="1" smtClean="0">
                <a:solidFill>
                  <a:schemeClr val="tx1"/>
                </a:solidFill>
                <a:latin typeface="Arial"/>
                <a:cs typeface="Arial"/>
              </a:rPr>
              <a:t>period:</a:t>
            </a:r>
          </a:p>
          <a:p>
            <a:pPr algn="l">
              <a:lnSpc>
                <a:spcPts val="1400"/>
              </a:lnSpc>
            </a:pPr>
            <a:endParaRPr lang="en-US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ts val="2000"/>
              </a:lnSpc>
              <a:buFontTx/>
              <a:buChar char="-"/>
            </a:pPr>
            <a:r>
              <a:rPr lang="en-US" sz="2400" b="1" smtClean="0">
                <a:solidFill>
                  <a:schemeClr val="tx1"/>
                </a:solidFill>
                <a:latin typeface="Arial"/>
                <a:cs typeface="Arial"/>
              </a:rPr>
              <a:t>Request of funding by Centro Fermi </a:t>
            </a:r>
            <a:r>
              <a:rPr lang="en-US" sz="2400" i="1" smtClean="0">
                <a:solidFill>
                  <a:schemeClr val="tx1"/>
                </a:solidFill>
                <a:latin typeface="Arial"/>
                <a:cs typeface="Arial"/>
              </a:rPr>
              <a:t>(per year)</a:t>
            </a:r>
          </a:p>
          <a:p>
            <a:pPr lvl="1" algn="l"/>
            <a:r>
              <a:rPr lang="en-US" sz="2400">
                <a:latin typeface="Arial"/>
                <a:cs typeface="Arial"/>
              </a:rPr>
              <a:t>	</a:t>
            </a:r>
            <a:r>
              <a:rPr lang="en-US" sz="2400" smtClean="0">
                <a:solidFill>
                  <a:schemeClr val="tx1"/>
                </a:solidFill>
                <a:latin typeface="Arial"/>
                <a:cs typeface="Arial"/>
              </a:rPr>
              <a:t>1 (+1)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Post doctoral researcher fellowships</a:t>
            </a:r>
          </a:p>
          <a:p>
            <a:pPr lvl="1" algn="l"/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2400" smtClean="0">
                <a:solidFill>
                  <a:schemeClr val="tx1"/>
                </a:solidFill>
                <a:latin typeface="Arial"/>
                <a:cs typeface="Arial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k€ for genomic, RNA seq and proteomic analyses</a:t>
            </a:r>
          </a:p>
          <a:p>
            <a:pPr lvl="1" algn="l"/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2400" smtClean="0">
                <a:solidFill>
                  <a:schemeClr val="tx1"/>
                </a:solidFill>
                <a:latin typeface="Arial"/>
                <a:cs typeface="Arial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k€ 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lang="en-US" sz="2400" smtClean="0">
                <a:solidFill>
                  <a:schemeClr val="tx1"/>
                </a:solidFill>
                <a:latin typeface="Arial"/>
                <a:cs typeface="Arial"/>
              </a:rPr>
              <a:t>consumables</a:t>
            </a:r>
          </a:p>
          <a:p>
            <a:pPr lvl="1" algn="l">
              <a:lnSpc>
                <a:spcPts val="1400"/>
              </a:lnSpc>
            </a:pPr>
            <a:endParaRPr lang="en-US" sz="240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 algn="l"/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	4000 € for 1 Drosophila small incubator </a:t>
            </a:r>
            <a:endParaRPr lang="en-US" sz="240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 algn="l">
              <a:lnSpc>
                <a:spcPts val="1400"/>
              </a:lnSpc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ts val="2000"/>
              </a:lnSpc>
              <a:buFontTx/>
              <a:buChar char="-"/>
            </a:pPr>
            <a:r>
              <a:rPr lang="en-US" sz="2400" b="1" smtClean="0">
                <a:solidFill>
                  <a:schemeClr val="tx1"/>
                </a:solidFill>
                <a:latin typeface="Arial"/>
                <a:cs typeface="Arial"/>
              </a:rPr>
              <a:t>(Potential) external funding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lvl="2" algn="l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Sapienza Ateneo Research Project 2016 (funded)</a:t>
            </a:r>
          </a:p>
          <a:p>
            <a:pPr lvl="2" algn="l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Italy-Argentina bilateral research Project (pending)</a:t>
            </a:r>
          </a:p>
          <a:p>
            <a:pPr lvl="2" algn="l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Pasteur Institute “Programmes Transversaux de Recerche” (PTR) (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pending</a:t>
            </a:r>
            <a:r>
              <a:rPr lang="en-US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lvl="2" algn="l"/>
            <a:r>
              <a:rPr lang="en-US" smtClean="0">
                <a:solidFill>
                  <a:schemeClr val="tx1"/>
                </a:solidFill>
                <a:latin typeface="Arial"/>
                <a:cs typeface="Arial"/>
              </a:rPr>
              <a:t>INFN (LNGS and CSN-5)</a:t>
            </a:r>
          </a:p>
          <a:p>
            <a:pPr lvl="2" algn="l"/>
            <a:endParaRPr lang="en-US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2" algn="l"/>
            <a:r>
              <a:rPr lang="it-IT" i="1">
                <a:solidFill>
                  <a:schemeClr val="tx1"/>
                </a:solidFill>
                <a:latin typeface="Arial"/>
                <a:cs typeface="Arial"/>
              </a:rPr>
              <a:t>ISS, Sapienza Università di Roma e </a:t>
            </a:r>
            <a:r>
              <a:rPr lang="it-IT" i="1" smtClean="0">
                <a:solidFill>
                  <a:schemeClr val="tx1"/>
                </a:solidFill>
                <a:latin typeface="Arial"/>
                <a:cs typeface="Arial"/>
              </a:rPr>
              <a:t>Univaq</a:t>
            </a:r>
            <a:endParaRPr lang="en-US" i="1" dirty="0">
              <a:solidFill>
                <a:schemeClr val="tx1"/>
              </a:solidFill>
              <a:latin typeface="Arial"/>
              <a:cs typeface="Arial"/>
            </a:endParaRPr>
          </a:p>
          <a:p>
            <a:pPr lvl="2" algn="l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69213" y="209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82" descr="logoI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498312" y="205659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764930" y="1031296"/>
            <a:ext cx="7819293" cy="422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tabLst>
                <a:tab pos="228600" algn="l"/>
              </a:tabLst>
            </a:pPr>
            <a:r>
              <a:rPr lang="it-IT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Esposito, P. Anello, I. Pecchia, M.A. Tabocchini, A. Campa. </a:t>
            </a:r>
            <a:r>
              <a:rPr lang="en-US">
                <a:latin typeface="Arial"/>
                <a:cs typeface="Arial"/>
              </a:rPr>
              <a:t>(2016) </a:t>
            </a:r>
            <a:r>
              <a:rPr lang="en-US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Facility for gamma irradiations of cultured cells at low dose rates: design, physical characteristics and functioning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Appl. Radiat. Isot. 115: 227-234, 2016</a:t>
            </a:r>
            <a:endParaRPr lang="it-IT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28600" algn="l"/>
              </a:tabLst>
            </a:pPr>
            <a:r>
              <a:rPr lang="en-US">
                <a:latin typeface="Arial"/>
                <a:cs typeface="Arial"/>
              </a:rPr>
              <a:t>Cicconi A, Micheli E, Vernì F, Jackson A, Gradilla A, Cipressa F, Raimondo D Bosso G, Wakefield J, Ciapponi L, Cenci G, Gatti M, Cacchione S, Raffa G. (2016) </a:t>
            </a:r>
            <a:r>
              <a:rPr lang="en-US" i="1">
                <a:latin typeface="Arial"/>
                <a:cs typeface="Arial"/>
              </a:rPr>
              <a:t>The Drosophila telomere-capping protein Verrocchio binds single-stranded DNA and protects telomeres from DNA damage response . </a:t>
            </a:r>
            <a:r>
              <a:rPr lang="en-US">
                <a:latin typeface="Arial"/>
                <a:cs typeface="Arial"/>
              </a:rPr>
              <a:t>Nucleic Acids Res. 2016 Dec 9. pii: gkw1244. [Epub ahead of print]</a:t>
            </a:r>
            <a:endParaRPr lang="it-IT">
              <a:latin typeface="Arial"/>
              <a:cs typeface="Arial"/>
            </a:endParaRPr>
          </a:p>
          <a:p>
            <a:pPr lvl="0" algn="just">
              <a:spcAft>
                <a:spcPts val="1000"/>
              </a:spcAft>
              <a:tabLst>
                <a:tab pos="228600" algn="l"/>
              </a:tabLst>
            </a:pPr>
            <a:r>
              <a:rPr lang="it-IT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Morciano, R. Iorio, D. Iovino, F. Cipressa, G. Esposito, A. Porrazzo, L. Satta, E. Alesse, M.A. Tabocchini and G. Cenci</a:t>
            </a:r>
            <a:r>
              <a:rPr lang="it-IT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2017). </a:t>
            </a:r>
            <a:r>
              <a:rPr lang="en-US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 of reduced natural background radiation on Drosophila melanogaster growth and development as revealed by the FLYINGLOW program. 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Cellular Physiology (accepted)</a:t>
            </a:r>
            <a:endParaRPr lang="it-IT">
              <a:effectLst/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4930" y="476766"/>
            <a:ext cx="278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latin typeface="Arial"/>
                <a:cs typeface="Arial"/>
              </a:rPr>
              <a:t>Publications </a:t>
            </a:r>
            <a:r>
              <a:rPr lang="it-IT" sz="2400" b="1">
                <a:latin typeface="Arial"/>
                <a:cs typeface="Arial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0963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7" y="1247563"/>
            <a:ext cx="8843962" cy="5108788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 and results so far achieved</a:t>
            </a:r>
          </a:p>
          <a:p>
            <a:pPr algn="just"/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Natural background radiation of Earth and cosmic rays played a relevant role during the evolution of living organisms. However, how chronic low doses of radiation can affect biological processes is still unclear</a:t>
            </a:r>
            <a:r>
              <a:rPr lang="it-IT" sz="200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algn="just">
              <a:lnSpc>
                <a:spcPts val="1000"/>
              </a:lnSpc>
            </a:pPr>
            <a:endParaRPr lang="it-IT" sz="200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The FLYNGLOW program aims at exploiting </a:t>
            </a:r>
            <a:r>
              <a:rPr lang="en-US" sz="2000" i="1" smtClean="0">
                <a:solidFill>
                  <a:srgbClr val="000000"/>
                </a:solidFill>
                <a:latin typeface="Arial"/>
                <a:cs typeface="Arial"/>
              </a:rPr>
              <a:t>Drosophila melanogaster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as a model for evaluating the effects of low doses/dose rates of radiation at the organismal level. </a:t>
            </a:r>
          </a:p>
          <a:p>
            <a:pPr algn="just"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The results so far achieved suggest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the reduced radiation environment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(i.e., underground LNGS) can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influence Drosophila development and, depending on the genetic background, may affect viability for several generations even when flies are moved back to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reference background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radiation. </a:t>
            </a:r>
            <a:endParaRPr lang="en-US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flies are considered a valuable model for human biology, our results might shed some light on understanding the effect of low dose radiation also in humans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42391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62415" y="6372764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31023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" y="815194"/>
            <a:ext cx="3621317" cy="31559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88957" y="1647475"/>
            <a:ext cx="448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Figure 1.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Reduced background radiation extends the lifespan of males flies.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 Kaplan-Meier survival curves are shown </a:t>
            </a:r>
            <a:r>
              <a:rPr lang="en-US" smtClean="0">
                <a:latin typeface="Arial"/>
                <a:cs typeface="Arial"/>
              </a:rPr>
              <a:t>for the reference </a:t>
            </a:r>
            <a:r>
              <a:rPr lang="en-US">
                <a:latin typeface="Arial"/>
                <a:cs typeface="Arial"/>
              </a:rPr>
              <a:t>(R) and LNGS </a:t>
            </a:r>
            <a:r>
              <a:rPr lang="en-US" i="1">
                <a:latin typeface="Arial"/>
                <a:cs typeface="Arial"/>
              </a:rPr>
              <a:t>Oregon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smtClean="0">
                <a:latin typeface="Arial"/>
                <a:cs typeface="Arial"/>
              </a:rPr>
              <a:t>flies 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from generation A</a:t>
            </a:r>
            <a:r>
              <a:rPr lang="en-US" baseline="3000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, A</a:t>
            </a:r>
            <a:r>
              <a:rPr lang="en-US" baseline="3000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, and B</a:t>
            </a:r>
            <a:r>
              <a:rPr lang="en-US" baseline="3000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5164" y="4148408"/>
            <a:ext cx="3115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Figure 2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b="1">
                <a:latin typeface="Arial"/>
                <a:cs typeface="Arial"/>
              </a:rPr>
              <a:t>Flies at </a:t>
            </a:r>
            <a:r>
              <a:rPr lang="en-US" b="1" smtClean="0">
                <a:latin typeface="Arial"/>
                <a:cs typeface="Arial"/>
              </a:rPr>
              <a:t>LNGS </a:t>
            </a:r>
            <a:r>
              <a:rPr lang="en-US" b="1">
                <a:latin typeface="Arial"/>
                <a:cs typeface="Arial"/>
              </a:rPr>
              <a:t>exhibit reduced </a:t>
            </a:r>
            <a:r>
              <a:rPr lang="en-US" b="1" smtClean="0">
                <a:latin typeface="Arial"/>
                <a:cs typeface="Arial"/>
              </a:rPr>
              <a:t>fertility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Fertility tests of </a:t>
            </a:r>
            <a:r>
              <a:rPr lang="en-US" i="1">
                <a:latin typeface="Arial"/>
                <a:cs typeface="Arial"/>
              </a:rPr>
              <a:t>Oregon </a:t>
            </a:r>
            <a:r>
              <a:rPr lang="en-US">
                <a:latin typeface="Arial"/>
                <a:cs typeface="Arial"/>
              </a:rPr>
              <a:t>females (a) and males (b) that were isolated from two independent lines (A and B) after different generations (exponents) kept at </a:t>
            </a:r>
            <a:r>
              <a:rPr lang="en-US" smtClean="0">
                <a:latin typeface="Arial"/>
                <a:cs typeface="Arial"/>
              </a:rPr>
              <a:t>LNGS.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01007" y="6445015"/>
            <a:ext cx="5327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(Morciano et al., 2017; Journal of Cellular Physiology -accepted)</a:t>
            </a:r>
            <a:endParaRPr lang="it-IT" sz="1400" i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82" descr="logoI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l="24499" t="11790" r="11616" b="22185"/>
          <a:stretch/>
        </p:blipFill>
        <p:spPr>
          <a:xfrm>
            <a:off x="673421" y="2557131"/>
            <a:ext cx="734300" cy="65382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567354" y="840384"/>
            <a:ext cx="717223" cy="55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1101675" y="2481045"/>
            <a:ext cx="312906" cy="730488"/>
            <a:chOff x="6638181" y="409564"/>
            <a:chExt cx="312906" cy="730488"/>
          </a:xfrm>
          <a:solidFill>
            <a:schemeClr val="bg1"/>
          </a:solidFill>
        </p:grpSpPr>
        <p:sp>
          <p:nvSpPr>
            <p:cNvPr id="18" name="CasellaDiTesto 17"/>
            <p:cNvSpPr txBox="1"/>
            <p:nvPr/>
          </p:nvSpPr>
          <p:spPr>
            <a:xfrm>
              <a:off x="6638181" y="409564"/>
              <a:ext cx="268016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638181" y="752407"/>
              <a:ext cx="312906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latin typeface="Arial"/>
                  <a:cs typeface="Arial"/>
                </a:rPr>
                <a:t>A</a:t>
              </a:r>
              <a:r>
                <a:rPr lang="en-US" sz="900" b="1" baseline="30000">
                  <a:latin typeface="Arial"/>
                  <a:cs typeface="Arial"/>
                </a:rPr>
                <a:t>6</a:t>
              </a:r>
              <a:endParaRPr lang="en-US" sz="900" b="1">
                <a:latin typeface="Arial"/>
                <a:cs typeface="Arial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638181" y="909220"/>
              <a:ext cx="310808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latin typeface="Arial"/>
                  <a:cs typeface="Arial"/>
                </a:rPr>
                <a:t>B</a:t>
              </a:r>
              <a:r>
                <a:rPr lang="en-US" sz="900" b="1" baseline="30000">
                  <a:latin typeface="Arial"/>
                  <a:cs typeface="Arial"/>
                </a:rPr>
                <a:t>1</a:t>
              </a:r>
              <a:endParaRPr lang="en-US" sz="900" b="1">
                <a:latin typeface="Arial"/>
                <a:cs typeface="Arial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638181" y="588979"/>
              <a:ext cx="310808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latin typeface="Arial"/>
                  <a:cs typeface="Arial"/>
                </a:rPr>
                <a:t>A</a:t>
              </a:r>
              <a:r>
                <a:rPr lang="en-US" sz="900" b="1" baseline="30000">
                  <a:latin typeface="Arial"/>
                  <a:cs typeface="Arial"/>
                </a:rPr>
                <a:t>8</a:t>
              </a:r>
              <a:endParaRPr lang="en-US" sz="900" b="1">
                <a:latin typeface="Arial"/>
                <a:cs typeface="Arial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673421" y="1819929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latin typeface="Arial"/>
                <a:cs typeface="Arial"/>
              </a:rPr>
              <a:t>Univaq </a:t>
            </a:r>
            <a:r>
              <a:rPr lang="en-US" sz="1200" b="1">
                <a:latin typeface="Arial"/>
                <a:cs typeface="Arial"/>
              </a:rPr>
              <a:t>(R</a:t>
            </a:r>
            <a:r>
              <a:rPr lang="en-US" sz="1200" b="1" smtClean="0">
                <a:latin typeface="Arial"/>
                <a:cs typeface="Arial"/>
              </a:rPr>
              <a:t>)</a:t>
            </a:r>
          </a:p>
          <a:p>
            <a:r>
              <a:rPr lang="en-US" sz="1200" b="1">
                <a:latin typeface="Arial"/>
                <a:cs typeface="Arial"/>
              </a:rPr>
              <a:t>LNGS (A, B</a:t>
            </a:r>
            <a:r>
              <a:rPr lang="en-US" sz="1200" b="1" smtClean="0">
                <a:latin typeface="Arial"/>
                <a:cs typeface="Arial"/>
              </a:rPr>
              <a:t>)</a:t>
            </a:r>
            <a:endParaRPr lang="it-IT" sz="1200" b="1"/>
          </a:p>
        </p:txBody>
      </p:sp>
      <p:sp>
        <p:nvSpPr>
          <p:cNvPr id="25" name="Rettangolo 24"/>
          <p:cNvSpPr/>
          <p:nvPr/>
        </p:nvSpPr>
        <p:spPr>
          <a:xfrm>
            <a:off x="2885680" y="3733825"/>
            <a:ext cx="770183" cy="179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599" y="3823476"/>
            <a:ext cx="5896646" cy="3086723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8119014" y="6541162"/>
            <a:ext cx="914446" cy="223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5676" y="6445015"/>
            <a:ext cx="4229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smtClean="0">
                <a:solidFill>
                  <a:srgbClr val="000000"/>
                </a:solidFill>
                <a:latin typeface="Arial"/>
                <a:cs typeface="Arial"/>
              </a:rPr>
              <a:t>*p</a:t>
            </a:r>
            <a:r>
              <a:rPr lang="en-US" sz="16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values calculated using the log-rank test. </a:t>
            </a: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083403" y="6445015"/>
            <a:ext cx="404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Arial"/>
                <a:cs typeface="Arial"/>
              </a:rPr>
              <a:t>(Morciano et al., 2017 JCP accepted)</a:t>
            </a:r>
            <a:endParaRPr lang="it-IT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50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76" y="840384"/>
            <a:ext cx="4503141" cy="30109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76" y="3851320"/>
            <a:ext cx="5125889" cy="300667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029200" y="1109191"/>
            <a:ext cx="40456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/>
                <a:cs typeface="Arial"/>
              </a:rPr>
              <a:t>Figure 3. Effects of reduced background radiations on DNA-repair gene mutants</a:t>
            </a:r>
            <a:r>
              <a:rPr lang="en-US">
                <a:latin typeface="Arial"/>
                <a:cs typeface="Arial"/>
              </a:rPr>
              <a:t>. Columns show the percentage of homozygotes/total progeny from independent </a:t>
            </a:r>
            <a:r>
              <a:rPr lang="en-US" i="1">
                <a:latin typeface="Arial"/>
                <a:cs typeface="Arial"/>
              </a:rPr>
              <a:t>spn-A, tefu </a:t>
            </a:r>
            <a:r>
              <a:rPr lang="en-US">
                <a:latin typeface="Arial"/>
                <a:cs typeface="Arial"/>
              </a:rPr>
              <a:t>and </a:t>
            </a:r>
            <a:r>
              <a:rPr lang="en-US" i="1">
                <a:latin typeface="Arial"/>
                <a:cs typeface="Arial"/>
              </a:rPr>
              <a:t>mei41</a:t>
            </a:r>
            <a:r>
              <a:rPr lang="en-US">
                <a:latin typeface="Arial"/>
                <a:cs typeface="Arial"/>
              </a:rPr>
              <a:t> lines maintained either at </a:t>
            </a:r>
            <a:r>
              <a:rPr lang="en-US" smtClean="0">
                <a:latin typeface="Arial"/>
                <a:cs typeface="Arial"/>
              </a:rPr>
              <a:t>LNGS </a:t>
            </a:r>
            <a:r>
              <a:rPr lang="en-US">
                <a:latin typeface="Arial"/>
                <a:cs typeface="Arial"/>
              </a:rPr>
              <a:t>(A, B) or at </a:t>
            </a:r>
            <a:r>
              <a:rPr lang="en-US" smtClean="0">
                <a:latin typeface="Arial"/>
                <a:cs typeface="Arial"/>
              </a:rPr>
              <a:t>Univaq (R</a:t>
            </a:r>
            <a:r>
              <a:rPr lang="en-US">
                <a:latin typeface="Arial"/>
                <a:cs typeface="Arial"/>
              </a:rPr>
              <a:t>). Homozygotes were scored at different generation times (exponents). 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58932" y="4067997"/>
            <a:ext cx="3874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Figure 4. LRE is beneficial to </a:t>
            </a:r>
            <a:r>
              <a:rPr lang="en-US" b="1" i="1">
                <a:latin typeface="Arial"/>
                <a:cs typeface="Arial"/>
              </a:rPr>
              <a:t>tefu</a:t>
            </a:r>
            <a:r>
              <a:rPr lang="en-US" b="1">
                <a:latin typeface="Arial"/>
                <a:cs typeface="Arial"/>
              </a:rPr>
              <a:t> mutants</a:t>
            </a:r>
            <a:r>
              <a:rPr lang="en-US">
                <a:latin typeface="Arial"/>
                <a:cs typeface="Arial"/>
              </a:rPr>
              <a:t>. Columns indicate the proportion (%) of </a:t>
            </a:r>
            <a:r>
              <a:rPr lang="en-US" i="1">
                <a:latin typeface="Arial"/>
                <a:cs typeface="Arial"/>
              </a:rPr>
              <a:t>tefu</a:t>
            </a:r>
            <a:r>
              <a:rPr lang="en-US">
                <a:latin typeface="Arial"/>
                <a:cs typeface="Arial"/>
              </a:rPr>
              <a:t> homozygotes obtained from mating ten 3-day old </a:t>
            </a:r>
            <a:r>
              <a:rPr lang="en-US" i="1">
                <a:latin typeface="Arial"/>
                <a:cs typeface="Arial"/>
              </a:rPr>
              <a:t>tefu</a:t>
            </a:r>
            <a:r>
              <a:rPr lang="en-US">
                <a:latin typeface="Arial"/>
                <a:cs typeface="Arial"/>
              </a:rPr>
              <a:t> heterozygous females to ten 3-day old </a:t>
            </a:r>
            <a:r>
              <a:rPr lang="en-US" i="1">
                <a:latin typeface="Arial"/>
                <a:cs typeface="Arial"/>
              </a:rPr>
              <a:t>tefu</a:t>
            </a:r>
            <a:r>
              <a:rPr lang="en-US">
                <a:latin typeface="Arial"/>
                <a:cs typeface="Arial"/>
              </a:rPr>
              <a:t> heterozygous males. Each column represents results from at least 4 independent crosses.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86276" y="6406168"/>
            <a:ext cx="404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Arial"/>
                <a:cs typeface="Arial"/>
              </a:rPr>
              <a:t>(Morciano et al., 2017 JCP accepted)</a:t>
            </a:r>
            <a:endParaRPr lang="it-IT" i="1">
              <a:latin typeface="Arial"/>
              <a:cs typeface="Arial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82" descr="logoI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13539" y="3624665"/>
            <a:ext cx="838740" cy="373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478427" y="6455078"/>
            <a:ext cx="838740" cy="373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8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92" y="1562850"/>
            <a:ext cx="8932007" cy="453818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it-IT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2019 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Understanding the molecular bases that underlie life span extension of flies kept </a:t>
            </a: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-US" sz="3000" smtClean="0">
                <a:solidFill>
                  <a:srgbClr val="000000"/>
                </a:solidFill>
                <a:latin typeface="Arial"/>
                <a:cs typeface="Arial"/>
              </a:rPr>
              <a:t>LNGS.</a:t>
            </a:r>
          </a:p>
          <a:p>
            <a:pPr marL="457200" indent="-457200" algn="l">
              <a:lnSpc>
                <a:spcPts val="1600"/>
              </a:lnSpc>
              <a:buAutoNum type="arabicPeriod"/>
            </a:pP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Dissecting the effects of LNGS </a:t>
            </a: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en-US" sz="3000" smtClean="0">
                <a:solidFill>
                  <a:srgbClr val="000000"/>
                </a:solidFill>
                <a:latin typeface="Arial"/>
                <a:cs typeface="Arial"/>
              </a:rPr>
              <a:t>fertility. </a:t>
            </a:r>
          </a:p>
          <a:p>
            <a:pPr marL="457200" indent="-457200" algn="l">
              <a:lnSpc>
                <a:spcPts val="1600"/>
              </a:lnSpc>
              <a:buAutoNum type="arabicPeriod"/>
            </a:pP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>
              <a:buAutoNum type="arabicPeriod"/>
            </a:pPr>
            <a:r>
              <a:rPr lang="en-US" sz="3000" smtClean="0">
                <a:solidFill>
                  <a:srgbClr val="000000"/>
                </a:solidFill>
                <a:latin typeface="Arial"/>
                <a:cs typeface="Arial"/>
              </a:rPr>
              <a:t>Investigating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the effects of low radiation doses on adaptive response to </a:t>
            </a: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genotoxic </a:t>
            </a:r>
            <a:r>
              <a:rPr lang="en-US" sz="3000" smtClean="0">
                <a:solidFill>
                  <a:srgbClr val="000000"/>
                </a:solidFill>
                <a:latin typeface="Arial"/>
                <a:cs typeface="Arial"/>
              </a:rPr>
              <a:t>stresses</a:t>
            </a:r>
            <a:r>
              <a:rPr lang="en-US" sz="300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Arial"/>
                <a:cs typeface="Arial"/>
              </a:rPr>
              <a:t>(LNGS and LIBIS)</a:t>
            </a: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numero diapositiva 4"/>
          <p:cNvSpPr txBox="1">
            <a:spLocks/>
          </p:cNvSpPr>
          <p:nvPr/>
        </p:nvSpPr>
        <p:spPr>
          <a:xfrm>
            <a:off x="6553200" y="63329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F7FDE-11B9-AF4A-8390-A43FBA897EAE}" type="slidenum">
              <a:rPr lang="en-US" sz="1100" smtClean="0">
                <a:latin typeface="Arial"/>
                <a:cs typeface="Arial"/>
              </a:rPr>
              <a:pPr/>
              <a:t>6</a:t>
            </a:fld>
            <a:endParaRPr lang="en-US" sz="1100">
              <a:latin typeface="Arial"/>
              <a:cs typeface="Arial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186182" y="1808799"/>
            <a:ext cx="2629257" cy="982361"/>
            <a:chOff x="5635201" y="1237279"/>
            <a:chExt cx="2629257" cy="982361"/>
          </a:xfrm>
        </p:grpSpPr>
        <p:sp>
          <p:nvSpPr>
            <p:cNvPr id="16" name="Rettangolo 15"/>
            <p:cNvSpPr/>
            <p:nvPr/>
          </p:nvSpPr>
          <p:spPr>
            <a:xfrm>
              <a:off x="5635201" y="1237279"/>
              <a:ext cx="2629257" cy="9823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Arial"/>
                <a:cs typeface="Arial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668554" y="1267001"/>
              <a:ext cx="239359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spc="-50">
                  <a:solidFill>
                    <a:schemeClr val="accent1"/>
                  </a:solidFill>
                  <a:latin typeface="Arial"/>
                  <a:ea typeface="Calibri" panose="020F0502020204030204" pitchFamily="34" charset="0"/>
                  <a:cs typeface="Arial"/>
                </a:rPr>
                <a:t>Low dose/dose rate facilities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94247" y="1859294"/>
              <a:ext cx="13238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smtClean="0">
                  <a:latin typeface="Arial"/>
                  <a:cs typeface="Arial"/>
                </a:rPr>
                <a:t>[&gt; 10</a:t>
              </a:r>
              <a:r>
                <a:rPr lang="it-IT" sz="1400" baseline="30000" smtClean="0">
                  <a:latin typeface="Arial"/>
                  <a:cs typeface="Arial"/>
                </a:rPr>
                <a:t>-3</a:t>
              </a:r>
              <a:r>
                <a:rPr lang="it-IT" sz="1400" smtClean="0">
                  <a:latin typeface="Arial"/>
                  <a:cs typeface="Arial"/>
                </a:rPr>
                <a:t> mGy/h]</a:t>
              </a:r>
              <a:endParaRPr lang="it-IT" sz="1400" dirty="0">
                <a:latin typeface="Arial"/>
                <a:cs typeface="Arial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216715" y="1808799"/>
            <a:ext cx="2629257" cy="982361"/>
            <a:chOff x="2911917" y="1237279"/>
            <a:chExt cx="2629257" cy="982361"/>
          </a:xfrm>
        </p:grpSpPr>
        <p:sp>
          <p:nvSpPr>
            <p:cNvPr id="20" name="Rettangolo 19"/>
            <p:cNvSpPr/>
            <p:nvPr/>
          </p:nvSpPr>
          <p:spPr>
            <a:xfrm>
              <a:off x="2911917" y="1237279"/>
              <a:ext cx="2629257" cy="9823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Arial"/>
                <a:cs typeface="Arial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936785" y="1267001"/>
              <a:ext cx="253405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spc="-50">
                  <a:solidFill>
                    <a:schemeClr val="accent1"/>
                  </a:solidFill>
                  <a:latin typeface="Arial"/>
                  <a:ea typeface="Calibri" panose="020F0502020204030204" pitchFamily="34" charset="0"/>
                  <a:cs typeface="Arial"/>
                </a:rPr>
                <a:t>Environmental background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335465" y="1859294"/>
              <a:ext cx="11691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smtClean="0">
                  <a:latin typeface="Arial"/>
                  <a:cs typeface="Arial"/>
                </a:rPr>
                <a:t>[10</a:t>
              </a:r>
              <a:r>
                <a:rPr lang="it-IT" sz="1400" baseline="30000" smtClean="0">
                  <a:latin typeface="Arial"/>
                  <a:cs typeface="Arial"/>
                </a:rPr>
                <a:t>-4</a:t>
              </a:r>
              <a:r>
                <a:rPr lang="it-IT" sz="1400" smtClean="0">
                  <a:latin typeface="Arial"/>
                  <a:cs typeface="Arial"/>
                </a:rPr>
                <a:t> mGy/h]</a:t>
              </a:r>
              <a:endParaRPr lang="it-IT" sz="1400" dirty="0">
                <a:latin typeface="Arial"/>
                <a:cs typeface="Arial"/>
              </a:endParaRP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-193268" y="1041428"/>
            <a:ext cx="9337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pc="-50" smtClean="0">
                <a:latin typeface="Arial"/>
                <a:ea typeface="Calibri" panose="020F0502020204030204" pitchFamily="34" charset="0"/>
                <a:cs typeface="Arial"/>
              </a:rPr>
              <a:t>Facilities are available for systematic </a:t>
            </a:r>
            <a:r>
              <a:rPr lang="it-IT" sz="2200" spc="-50">
                <a:latin typeface="Arial"/>
                <a:ea typeface="Calibri" panose="020F0502020204030204" pitchFamily="34" charset="0"/>
                <a:cs typeface="Arial"/>
              </a:rPr>
              <a:t>studies at </a:t>
            </a:r>
            <a:r>
              <a:rPr lang="it-IT" sz="2200" spc="-50" smtClean="0">
                <a:latin typeface="Arial"/>
                <a:ea typeface="Calibri" panose="020F0502020204030204" pitchFamily="34" charset="0"/>
                <a:cs typeface="Arial"/>
              </a:rPr>
              <a:t>increasing </a:t>
            </a:r>
          </a:p>
          <a:p>
            <a:pPr algn="ctr"/>
            <a:r>
              <a:rPr lang="it-IT" sz="2200" spc="-50" smtClean="0">
                <a:latin typeface="Arial"/>
                <a:ea typeface="Calibri" panose="020F0502020204030204" pitchFamily="34" charset="0"/>
                <a:cs typeface="Arial"/>
              </a:rPr>
              <a:t>dose/dose </a:t>
            </a:r>
            <a:r>
              <a:rPr lang="it-IT" sz="2200" spc="-50">
                <a:latin typeface="Arial"/>
                <a:ea typeface="Calibri" panose="020F0502020204030204" pitchFamily="34" charset="0"/>
                <a:cs typeface="Arial"/>
              </a:rPr>
              <a:t>rate exposure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222448" y="1808799"/>
            <a:ext cx="2629257" cy="982361"/>
            <a:chOff x="217508" y="1237279"/>
            <a:chExt cx="2629257" cy="982361"/>
          </a:xfrm>
        </p:grpSpPr>
        <p:sp>
          <p:nvSpPr>
            <p:cNvPr id="25" name="Rettangolo 24"/>
            <p:cNvSpPr/>
            <p:nvPr/>
          </p:nvSpPr>
          <p:spPr>
            <a:xfrm>
              <a:off x="217508" y="1237279"/>
              <a:ext cx="2629257" cy="9823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Arial"/>
                <a:cs typeface="Arial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56726" y="1267001"/>
              <a:ext cx="227838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spc="-50">
                  <a:solidFill>
                    <a:schemeClr val="accent1"/>
                  </a:solidFill>
                  <a:latin typeface="Arial"/>
                  <a:ea typeface="Calibri" panose="020F0502020204030204" pitchFamily="34" charset="0"/>
                  <a:cs typeface="Arial"/>
                </a:rPr>
                <a:t>Deep underground laboratories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484867" y="1892141"/>
              <a:ext cx="13238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smtClean="0">
                  <a:latin typeface="Arial"/>
                  <a:cs typeface="Arial"/>
                </a:rPr>
                <a:t>[&lt; 10</a:t>
              </a:r>
              <a:r>
                <a:rPr lang="it-IT" sz="1400" baseline="30000" smtClean="0">
                  <a:latin typeface="Arial"/>
                  <a:cs typeface="Arial"/>
                </a:rPr>
                <a:t>-5</a:t>
              </a:r>
              <a:r>
                <a:rPr lang="it-IT" sz="1400" smtClean="0">
                  <a:latin typeface="Arial"/>
                  <a:cs typeface="Arial"/>
                </a:rPr>
                <a:t> mGy/h]</a:t>
              </a:r>
              <a:endParaRPr lang="it-IT" sz="1400" dirty="0">
                <a:latin typeface="Arial"/>
                <a:cs typeface="Arial"/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267327" y="3035496"/>
            <a:ext cx="250480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smtClean="0">
                <a:latin typeface="Arial"/>
                <a:cs typeface="Arial"/>
              </a:rPr>
              <a:t>Reduction of 10</a:t>
            </a:r>
            <a:r>
              <a:rPr lang="en-US" sz="1400" i="1" baseline="30000" smtClean="0">
                <a:latin typeface="Arial"/>
                <a:cs typeface="Arial"/>
              </a:rPr>
              <a:t>-6</a:t>
            </a:r>
            <a:r>
              <a:rPr lang="en-US" sz="1400" i="1" smtClean="0">
                <a:latin typeface="Arial"/>
                <a:cs typeface="Arial"/>
              </a:rPr>
              <a:t> cosmic </a:t>
            </a:r>
            <a:r>
              <a:rPr lang="en-US" sz="1400" i="1">
                <a:latin typeface="Arial"/>
                <a:cs typeface="Arial"/>
              </a:rPr>
              <a:t>ray </a:t>
            </a:r>
            <a:r>
              <a:rPr lang="en-US" sz="1400" i="1" smtClean="0">
                <a:latin typeface="Arial"/>
                <a:cs typeface="Arial"/>
              </a:rPr>
              <a:t>flux and 10</a:t>
            </a:r>
            <a:r>
              <a:rPr lang="en-US" sz="1400" i="1" baseline="30000" smtClean="0">
                <a:latin typeface="Arial"/>
                <a:cs typeface="Arial"/>
              </a:rPr>
              <a:t>-3</a:t>
            </a:r>
            <a:r>
              <a:rPr lang="en-US" sz="1400" i="1" smtClean="0">
                <a:latin typeface="Arial"/>
                <a:cs typeface="Arial"/>
              </a:rPr>
              <a:t> neutron flux respect to the surface</a:t>
            </a:r>
            <a:endParaRPr lang="it-IT" sz="1400" i="1">
              <a:latin typeface="Arial"/>
              <a:cs typeface="Arial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431299" y="2884747"/>
            <a:ext cx="2377401" cy="1998976"/>
            <a:chOff x="6450076" y="3046524"/>
            <a:chExt cx="2377401" cy="1998976"/>
          </a:xfrm>
        </p:grpSpPr>
        <p:sp>
          <p:nvSpPr>
            <p:cNvPr id="30" name="Rettangolo 29"/>
            <p:cNvSpPr/>
            <p:nvPr/>
          </p:nvSpPr>
          <p:spPr>
            <a:xfrm>
              <a:off x="6450076" y="3046524"/>
              <a:ext cx="2377401" cy="19989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/>
                <a:cs typeface="Arial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126" y="4353113"/>
              <a:ext cx="897044" cy="60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14" y="3102523"/>
              <a:ext cx="1290727" cy="186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CasellaDiTesto 32"/>
            <p:cNvSpPr txBox="1"/>
            <p:nvPr/>
          </p:nvSpPr>
          <p:spPr>
            <a:xfrm>
              <a:off x="6624360" y="3583513"/>
              <a:ext cx="701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smtClean="0">
                  <a:latin typeface="Arial"/>
                  <a:cs typeface="Arial"/>
                </a:rPr>
                <a:t>LIBIS</a:t>
              </a:r>
              <a:endParaRPr lang="it-IT" sz="1400">
                <a:latin typeface="Arial"/>
                <a:cs typeface="Arial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3013646" y="3009001"/>
            <a:ext cx="3030262" cy="3290748"/>
            <a:chOff x="3107430" y="2892062"/>
            <a:chExt cx="3030262" cy="3290748"/>
          </a:xfrm>
        </p:grpSpPr>
        <p:grpSp>
          <p:nvGrpSpPr>
            <p:cNvPr id="35" name="Gruppo 34"/>
            <p:cNvGrpSpPr/>
            <p:nvPr/>
          </p:nvGrpSpPr>
          <p:grpSpPr>
            <a:xfrm>
              <a:off x="3268144" y="3036628"/>
              <a:ext cx="2702631" cy="3001617"/>
              <a:chOff x="3303313" y="2994709"/>
              <a:chExt cx="2702631" cy="3001617"/>
            </a:xfrm>
          </p:grpSpPr>
          <p:sp>
            <p:nvSpPr>
              <p:cNvPr id="37" name="Titolo 1"/>
              <p:cNvSpPr txBox="1">
                <a:spLocks/>
              </p:cNvSpPr>
              <p:nvPr/>
            </p:nvSpPr>
            <p:spPr>
              <a:xfrm>
                <a:off x="3303313" y="2994709"/>
                <a:ext cx="2702631" cy="429715"/>
              </a:xfrm>
              <a:prstGeom prst="rect">
                <a:avLst/>
              </a:prstGeom>
            </p:spPr>
            <p:txBody>
              <a:bodyPr/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it-IT" sz="1600" smtClean="0">
                    <a:solidFill>
                      <a:srgbClr val="000000"/>
                    </a:solidFill>
                    <a:latin typeface="Arial"/>
                    <a:cs typeface="Arial"/>
                  </a:rPr>
                  <a:t>Drosophila workstation</a:t>
                </a:r>
                <a:endParaRPr lang="it-IT" sz="1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38" name="Immagine 37" descr="stereoscopio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344928" y="3426826"/>
                <a:ext cx="2619400" cy="1343829"/>
              </a:xfrm>
              <a:prstGeom prst="rect">
                <a:avLst/>
              </a:prstGeom>
            </p:spPr>
          </p:pic>
          <p:grpSp>
            <p:nvGrpSpPr>
              <p:cNvPr id="39" name="Gruppo 38"/>
              <p:cNvGrpSpPr/>
              <p:nvPr/>
            </p:nvGrpSpPr>
            <p:grpSpPr>
              <a:xfrm>
                <a:off x="3425088" y="4817547"/>
                <a:ext cx="2435634" cy="1178779"/>
                <a:chOff x="3353952" y="4817547"/>
                <a:chExt cx="2435634" cy="1178779"/>
              </a:xfrm>
            </p:grpSpPr>
            <p:pic>
              <p:nvPicPr>
                <p:cNvPr id="40" name="Immagine 39" descr="cudmore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426398" y="4950550"/>
                  <a:ext cx="1363188" cy="1020261"/>
                </a:xfrm>
                <a:prstGeom prst="rect">
                  <a:avLst/>
                </a:prstGeom>
              </p:spPr>
            </p:pic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53952" y="4817547"/>
                  <a:ext cx="940645" cy="1178779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6" name="Rettangolo 35"/>
            <p:cNvSpPr/>
            <p:nvPr/>
          </p:nvSpPr>
          <p:spPr>
            <a:xfrm>
              <a:off x="3107430" y="2892062"/>
              <a:ext cx="3030262" cy="3290748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/>
                <a:cs typeface="Arial"/>
              </a:endParaRPr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261666" y="5973337"/>
            <a:ext cx="2450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>
                <a:solidFill>
                  <a:srgbClr val="FF0000"/>
                </a:solidFill>
                <a:latin typeface="Arial"/>
                <a:cs typeface="Arial"/>
              </a:rPr>
              <a:t>The COSMIC SILENCE facility for organisms</a:t>
            </a:r>
          </a:p>
          <a:p>
            <a:r>
              <a:rPr lang="it-IT" sz="14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it-IT" sz="1400" smtClean="0">
                <a:solidFill>
                  <a:srgbClr val="FF0000"/>
                </a:solidFill>
                <a:latin typeface="Arial"/>
                <a:cs typeface="Arial"/>
              </a:rPr>
              <a:t>t LNGS </a:t>
            </a:r>
            <a:endParaRPr lang="it-IT" sz="1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232609" y="4862464"/>
            <a:ext cx="267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smtClean="0">
                <a:latin typeface="Arial"/>
                <a:cs typeface="Arial"/>
              </a:rPr>
              <a:t>The low dose/dose rate gamma irradiator facility at ISS</a:t>
            </a:r>
            <a:endParaRPr lang="it-IT" sz="1400">
              <a:latin typeface="Arial"/>
              <a:cs typeface="Arial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292786" y="4027476"/>
            <a:ext cx="2450414" cy="1846384"/>
            <a:chOff x="292786" y="3199116"/>
            <a:chExt cx="2450414" cy="1846384"/>
          </a:xfrm>
        </p:grpSpPr>
        <p:pic>
          <p:nvPicPr>
            <p:cNvPr id="45" name="Immagin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51" y="3292308"/>
              <a:ext cx="2276284" cy="1675156"/>
            </a:xfrm>
            <a:prstGeom prst="rect">
              <a:avLst/>
            </a:prstGeom>
          </p:spPr>
        </p:pic>
        <p:sp>
          <p:nvSpPr>
            <p:cNvPr id="46" name="Rettangolo 45"/>
            <p:cNvSpPr/>
            <p:nvPr/>
          </p:nvSpPr>
          <p:spPr>
            <a:xfrm>
              <a:off x="292786" y="3199116"/>
              <a:ext cx="2450414" cy="18463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/>
                <a:cs typeface="Arial"/>
              </a:endParaRPr>
            </a:p>
          </p:txBody>
        </p:sp>
      </p:grpSp>
      <p:pic>
        <p:nvPicPr>
          <p:cNvPr id="47" name="Picture 2" descr="Tool - A 002 piccolin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80693" y="5383186"/>
            <a:ext cx="1068968" cy="14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asellaDiTesto 47"/>
          <p:cNvSpPr txBox="1"/>
          <p:nvPr/>
        </p:nvSpPr>
        <p:spPr>
          <a:xfrm>
            <a:off x="7619999" y="5504646"/>
            <a:ext cx="1207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>
                <a:latin typeface="Arial"/>
                <a:cs typeface="Arial"/>
              </a:rPr>
              <a:t>Acute gamma ray irradiator at ISS</a:t>
            </a:r>
            <a:endParaRPr lang="it-IT" sz="1400">
              <a:latin typeface="Arial"/>
              <a:cs typeface="Arial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54" y="1394772"/>
            <a:ext cx="8977485" cy="5149637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it-IT" b="1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 2019</a:t>
            </a:r>
          </a:p>
          <a:p>
            <a:pPr algn="l">
              <a:lnSpc>
                <a:spcPts val="14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Understanding the molecular bases that underlie the extension of life span in flies kept at LRE.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Comparative Metabolomics and RNA seq on 30 day’s and 60 day’s old LNGS and Univaq flies.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Structural analysis of muscle integrity, role of HP1 and epigenetic regulation of rRNAs transcription in preventing aging-related muscle degeneration.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Effects of LNGS on mutant flies with accelerated aging.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95" y="1136867"/>
            <a:ext cx="8673244" cy="499664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it-IT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2019 </a:t>
            </a:r>
          </a:p>
          <a:p>
            <a:pPr algn="l">
              <a:lnSpc>
                <a:spcPts val="1400"/>
              </a:lnSpc>
            </a:pP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Dissecting the effects of LNGS on fertility.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Detailed genetic and cytological analyses of male and female meiosis of LNGS flies.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Comparative Proteomics (SILAC, 2D Gel) and RNA seq analysis from reproductive tracts of LNGS and Univaq flies.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Molecular analysis of fertility genes and proteins that are responsive to modulation of background radiation.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585088" y="194053"/>
            <a:ext cx="1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Other Logo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031359"/>
            <a:ext cx="8931583" cy="5680641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2017 </a:t>
            </a:r>
            <a:r>
              <a:rPr lang="it-IT" b="1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 2019</a:t>
            </a:r>
          </a:p>
          <a:p>
            <a:pPr algn="l">
              <a:lnSpc>
                <a:spcPts val="14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3. Investigating the effects of low radiation doses on adaptive response to genotoxic stresses.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Completion of cytogenetic and molecular characterization of DNA damage response (upon acute 10Gy irradiation) in LNGS flies and in flies chronically exposed to low dose radiation (20cGy and 40cGy)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Comparative Proteomics (SILAC, 2D Gel) and RNA seq analysis from somatic tissues of flies eliciting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LDR-induced resistance</a:t>
            </a:r>
            <a:r>
              <a:rPr lang="it-IT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(adaptive response) after chronic exposure to 40cGy.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Quantitative Genetic Analyses of variation in LDR-induced resistance</a:t>
            </a:r>
            <a:r>
              <a:rPr lang="it-IT" sz="240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2732" y="183422"/>
            <a:ext cx="3651041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/>
                <a:cs typeface="Arial"/>
              </a:rPr>
              <a:t>FLYINGLOW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612" y="183422"/>
            <a:ext cx="825188" cy="9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2" descr="logoI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394" y="172926"/>
            <a:ext cx="969129" cy="96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014564" y="-95963"/>
            <a:ext cx="2418345" cy="1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13611</TotalTime>
  <Words>1267</Words>
  <Application>Microsoft Macintosh PowerPoint</Application>
  <PresentationFormat>Presentazione su schermo (4:3)</PresentationFormat>
  <Paragraphs>139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Giovanni Cenci</cp:lastModifiedBy>
  <cp:revision>114</cp:revision>
  <dcterms:created xsi:type="dcterms:W3CDTF">2015-11-27T18:27:11Z</dcterms:created>
  <dcterms:modified xsi:type="dcterms:W3CDTF">2017-02-28T10:11:01Z</dcterms:modified>
</cp:coreProperties>
</file>