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70" r:id="rId3"/>
    <p:sldId id="271" r:id="rId4"/>
    <p:sldId id="266" r:id="rId5"/>
    <p:sldId id="267" r:id="rId6"/>
    <p:sldId id="275" r:id="rId7"/>
    <p:sldId id="274" r:id="rId8"/>
    <p:sldId id="272" r:id="rId9"/>
    <p:sldId id="273" r:id="rId10"/>
    <p:sldId id="268" r:id="rId11"/>
    <p:sldId id="264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4788" autoAdjust="0"/>
    <p:restoredTop sz="93692"/>
  </p:normalViewPr>
  <p:slideViewPr>
    <p:cSldViewPr snapToGrid="0" snapToObjects="1">
      <p:cViewPr>
        <p:scale>
          <a:sx n="120" d="100"/>
          <a:sy n="120" d="100"/>
        </p:scale>
        <p:origin x="-336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4" Type="http://schemas.openxmlformats.org/officeDocument/2006/relationships/image" Target="../media/image26.wmf"/><Relationship Id="rId1" Type="http://schemas.openxmlformats.org/officeDocument/2006/relationships/image" Target="../media/image23.wmf"/><Relationship Id="rId2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32D89-5B8B-844D-A566-28A609AC6300}" type="datetimeFigureOut">
              <a:rPr lang="en-US" smtClean="0"/>
              <a:t>3/2/17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97228-39BA-3B4C-B27B-78661E7C805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954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FA55A-0C9B-5D47-83C6-FACF955D7B32}" type="datetimeFigureOut">
              <a:rPr lang="en-US" smtClean="0"/>
              <a:t>3/2/17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DC8BD-884C-794B-8D86-35C2719A19F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23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8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84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84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4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9035-20B1-4EDC-BB4C-C05A8655D911}" type="datetime1">
              <a:rPr lang="it-IT" smtClean="0"/>
              <a:t>02/03/17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‹n.›</a:t>
            </a:fld>
            <a:endParaRPr lang="en-US"/>
          </a:p>
        </p:txBody>
      </p:sp>
      <p:pic>
        <p:nvPicPr>
          <p:cNvPr id="8" name="Picture 2" descr="Logo NOME_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007" y="149333"/>
            <a:ext cx="917275" cy="5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tn.ifn.cnr.it/_/rsrc/1443614698505/home/Logo_CNR-IFN_t.png?height=100&amp;width=10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28" y="62943"/>
            <a:ext cx="731744" cy="73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_CF_def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3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FE12-3C4B-499A-BC22-03ACF97B3511}" type="datetime1">
              <a:rPr lang="it-IT" smtClean="0"/>
              <a:t>02/03/17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4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A44D-1B7C-4161-A2F2-5ACE386F3644}" type="datetime1">
              <a:rPr lang="it-IT" smtClean="0"/>
              <a:t>02/03/17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04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Roma, 25-27 </a:t>
            </a:r>
            <a:r>
              <a:rPr lang="it-IT" dirty="0" err="1" smtClean="0">
                <a:solidFill>
                  <a:schemeClr val="tx1"/>
                </a:solidFill>
              </a:rPr>
              <a:t>January</a:t>
            </a:r>
            <a:r>
              <a:rPr lang="it-IT" dirty="0" smtClean="0">
                <a:solidFill>
                  <a:schemeClr val="tx1"/>
                </a:solidFill>
              </a:rPr>
              <a:t> 2016       PTA 2016-2018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Logo_CF_de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pic>
        <p:nvPicPr>
          <p:cNvPr id="10" name="Picture 2" descr="Logo NOME_LA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007" y="149333"/>
            <a:ext cx="917275" cy="5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tn.ifn.cnr.it/_/rsrc/1443614698505/home/Logo_CNR-IFN_t.png?height=100&amp;width=10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28" y="62943"/>
            <a:ext cx="731744" cy="73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14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ABF46-3BFC-4688-B012-64B2439CFE80}" type="datetime1">
              <a:rPr lang="it-IT" smtClean="0"/>
              <a:t>02/03/17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22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65A9-986D-4386-A245-FA39506DB629}" type="datetime1">
              <a:rPr lang="it-IT" smtClean="0"/>
              <a:t>02/03/17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3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7AE5-CCAD-4E79-94D5-B044276AD0EF}" type="datetime1">
              <a:rPr lang="it-IT" smtClean="0"/>
              <a:t>02/03/17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97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16A73-2775-4AEC-9D6C-BEAA3131A807}" type="datetime1">
              <a:rPr lang="it-IT" smtClean="0"/>
              <a:t>02/03/17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7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5E81-B9DC-4E7B-80D4-28FE70A30C2E}" type="datetime1">
              <a:rPr lang="it-IT" smtClean="0"/>
              <a:t>02/03/17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0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2B55-A3A5-4DE1-B3EF-CEE268E9C858}" type="datetime1">
              <a:rPr lang="it-IT" smtClean="0"/>
              <a:t>02/03/17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4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3C07-8401-4229-9E62-7E5CCBFCCCB4}" type="datetime1">
              <a:rPr lang="it-IT" smtClean="0"/>
              <a:t>02/03/17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01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98ACE-2B21-4A2B-BFED-7ED2F9D33445}" type="datetime1">
              <a:rPr lang="it-IT" smtClean="0"/>
              <a:t>02/03/17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929AC-BFA8-407E-B283-C76C1F96BC19}" type="datetime1">
              <a:rPr lang="it-IT" smtClean="0"/>
              <a:t>02/03/17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F7FDE-11B9-AF4A-8390-A43FBA897EAE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1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t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7" Type="http://schemas.openxmlformats.org/officeDocument/2006/relationships/image" Target="../media/image60.png"/><Relationship Id="rId8" Type="http://schemas.openxmlformats.org/officeDocument/2006/relationships/image" Target="../media/image7.png"/><Relationship Id="rId9" Type="http://schemas.openxmlformats.org/officeDocument/2006/relationships/image" Target="../media/image12.jpeg"/><Relationship Id="rId10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w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2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3.w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24.wmf"/><Relationship Id="rId10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27.emf"/><Relationship Id="rId6" Type="http://schemas.openxmlformats.org/officeDocument/2006/relationships/image" Target="../media/image28.png"/><Relationship Id="rId7" Type="http://schemas.openxmlformats.org/officeDocument/2006/relationships/image" Target="../media/image29.emf"/><Relationship Id="rId8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941668"/>
            <a:ext cx="8643938" cy="514451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Coordinator: Stefano Pelli</a:t>
            </a:r>
          </a:p>
          <a:p>
            <a:pPr algn="l">
              <a:spcAft>
                <a:spcPts val="600"/>
              </a:spcAft>
            </a:pP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Participants: </a:t>
            </a:r>
          </a:p>
          <a:p>
            <a:pPr marL="342900" indent="-342900" algn="l">
              <a:buFont typeface="Arial"/>
              <a:buChar char="•"/>
            </a:pPr>
            <a:r>
              <a:rPr lang="it-IT" sz="1800" dirty="0" smtClean="0">
                <a:solidFill>
                  <a:srgbClr val="000000"/>
                </a:solidFill>
                <a:latin typeface="Arial"/>
                <a:cs typeface="Arial"/>
              </a:rPr>
              <a:t>Giancarlo Righini		associato Centro Fermi</a:t>
            </a: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lvl="0" indent="-342900" algn="l">
              <a:buFont typeface="Arial"/>
              <a:buChar char="•"/>
            </a:pPr>
            <a:r>
              <a:rPr lang="it-IT" sz="1800" dirty="0" smtClean="0">
                <a:solidFill>
                  <a:srgbClr val="000000"/>
                </a:solidFill>
                <a:latin typeface="Arial"/>
                <a:cs typeface="Arial"/>
              </a:rPr>
              <a:t>Ambra Giannetti		IFAC-CNR, Ricercatore</a:t>
            </a:r>
          </a:p>
          <a:p>
            <a:pPr marL="342900" lvl="0" indent="-342900" algn="l">
              <a:buFont typeface="Arial"/>
              <a:buChar char="•"/>
            </a:pPr>
            <a:r>
              <a:rPr lang="it-IT" sz="1800" dirty="0" smtClean="0">
                <a:solidFill>
                  <a:srgbClr val="000000"/>
                </a:solidFill>
                <a:latin typeface="Arial"/>
                <a:cs typeface="Arial"/>
              </a:rPr>
              <a:t>Silvia </a:t>
            </a:r>
            <a:r>
              <a:rPr lang="it-IT" sz="1800" dirty="0" err="1" smtClean="0">
                <a:solidFill>
                  <a:srgbClr val="000000"/>
                </a:solidFill>
                <a:latin typeface="Arial"/>
                <a:cs typeface="Arial"/>
              </a:rPr>
              <a:t>Soria</a:t>
            </a:r>
            <a:r>
              <a:rPr lang="it-IT" sz="1800" dirty="0" smtClean="0">
                <a:solidFill>
                  <a:srgbClr val="000000"/>
                </a:solidFill>
                <a:latin typeface="Arial"/>
                <a:cs typeface="Arial"/>
              </a:rPr>
              <a:t>			IFAC-CNR, Ricercatore</a:t>
            </a:r>
          </a:p>
          <a:p>
            <a:pPr marL="342900" lvl="0" indent="-342900" algn="l">
              <a:buFont typeface="Arial"/>
              <a:buChar char="•"/>
            </a:pPr>
            <a:r>
              <a:rPr lang="it-IT" sz="1800" dirty="0" smtClean="0">
                <a:solidFill>
                  <a:srgbClr val="000000"/>
                </a:solidFill>
                <a:latin typeface="Arial"/>
                <a:cs typeface="Arial"/>
              </a:rPr>
              <a:t>Gualtiero Nunzi Conti	IFAC-CNR, associato al Centro Fermi</a:t>
            </a:r>
          </a:p>
          <a:p>
            <a:pPr marL="342900" lvl="0" indent="-342900" algn="l">
              <a:buFont typeface="Arial"/>
              <a:buChar char="•"/>
            </a:pPr>
            <a:r>
              <a:rPr lang="it-IT" sz="1800" dirty="0" smtClean="0">
                <a:solidFill>
                  <a:srgbClr val="000000"/>
                </a:solidFill>
                <a:latin typeface="Arial"/>
                <a:cs typeface="Arial"/>
              </a:rPr>
              <a:t>Francesco Baldini		IFAC-CNR, Primo ricercatore, </a:t>
            </a:r>
          </a:p>
          <a:p>
            <a:pPr marL="342900" lvl="0" indent="-342900" algn="l">
              <a:buFont typeface="Arial"/>
              <a:buChar char="•"/>
            </a:pPr>
            <a:r>
              <a:rPr lang="it-IT" sz="1800" dirty="0" smtClean="0">
                <a:solidFill>
                  <a:srgbClr val="000000"/>
                </a:solidFill>
                <a:latin typeface="Arial"/>
                <a:cs typeface="Arial"/>
              </a:rPr>
              <a:t>Simone Berneschi		IFAC-CNR, Ricercatore TD</a:t>
            </a:r>
          </a:p>
          <a:p>
            <a:pPr marL="342900" lvl="0" indent="-342900" algn="l">
              <a:buFont typeface="Arial"/>
              <a:buChar char="•"/>
            </a:pPr>
            <a:r>
              <a:rPr lang="it-IT" sz="1800" dirty="0" smtClean="0">
                <a:solidFill>
                  <a:srgbClr val="000000"/>
                </a:solidFill>
                <a:latin typeface="Arial"/>
                <a:cs typeface="Arial"/>
              </a:rPr>
              <a:t>Andrea Barucci		IFAC-CNR, Ricercatore TD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it-IT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Cosci, Alessandro	</a:t>
            </a:r>
            <a:r>
              <a:rPr lang="it-IT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assegnista Centro Fermi (07/2014 </a:t>
            </a:r>
            <a:r>
              <a:rPr lang="mr-IN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it-IT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06/2017)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Gianfreda</a:t>
            </a:r>
            <a:r>
              <a:rPr lang="it-IT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Mariagiovanna</a:t>
            </a:r>
            <a:r>
              <a:rPr lang="it-IT" sz="18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it-IT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assegnista Centro Fermi (12/2016 </a:t>
            </a:r>
            <a:r>
              <a:rPr lang="mr-IN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it-IT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11/2018</a:t>
            </a:r>
            <a:r>
              <a:rPr lang="it-IT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l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Maurizio Ferrari		IFN-CNR, </a:t>
            </a:r>
            <a:r>
              <a:rPr lang="it-IT" sz="1800" dirty="0" smtClean="0">
                <a:solidFill>
                  <a:srgbClr val="000000"/>
                </a:solidFill>
                <a:latin typeface="Arial"/>
                <a:cs typeface="Arial"/>
              </a:rPr>
              <a:t>associato al Centro Fermi</a:t>
            </a: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lvl="0" indent="-342900" algn="l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Andrea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Chiappini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		IFN-CNR,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Ricercatore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Post-doc</a:t>
            </a:r>
          </a:p>
          <a:p>
            <a:pPr marL="342900" indent="-342900" algn="l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Laura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Pasquardini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		IMEM-CNR,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Ricercatore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Post-doc</a:t>
            </a:r>
          </a:p>
          <a:p>
            <a:pPr algn="l"/>
            <a:endParaRPr lang="en-US" sz="2000" b="1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Roma, </a:t>
            </a:r>
            <a:r>
              <a:rPr lang="es-ES" dirty="0" err="1" smtClean="0">
                <a:solidFill>
                  <a:schemeClr val="tx1"/>
                </a:solidFill>
              </a:rPr>
              <a:t>March</a:t>
            </a:r>
            <a:r>
              <a:rPr lang="es-ES" dirty="0" smtClean="0">
                <a:solidFill>
                  <a:schemeClr val="tx1"/>
                </a:solidFill>
              </a:rPr>
              <a:t>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1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Photonic Technologies for Biomedicine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5750" y="6171684"/>
            <a:ext cx="3561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*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also with 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PATISS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project (2017)</a:t>
            </a:r>
          </a:p>
        </p:txBody>
      </p:sp>
    </p:spTree>
    <p:extLst>
      <p:ext uri="{BB962C8B-B14F-4D97-AF65-F5344CB8AC3E}">
        <p14:creationId xmlns:p14="http://schemas.microsoft.com/office/powerpoint/2010/main" val="361631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465758"/>
            <a:ext cx="900257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/>
            <a:r>
              <a:rPr lang="en-GB" sz="1200" dirty="0"/>
              <a:t>1. 	</a:t>
            </a:r>
            <a:r>
              <a:rPr lang="en-GB" sz="1200" dirty="0" smtClean="0"/>
              <a:t>A</a:t>
            </a:r>
            <a:r>
              <a:rPr lang="en-GB" sz="1200" dirty="0"/>
              <a:t>. </a:t>
            </a:r>
            <a:r>
              <a:rPr lang="en-GB" sz="1200" dirty="0" err="1"/>
              <a:t>Cosci</a:t>
            </a:r>
            <a:r>
              <a:rPr lang="en-GB" sz="1200" dirty="0"/>
              <a:t>, M. </a:t>
            </a:r>
            <a:r>
              <a:rPr lang="en-GB" sz="1200" dirty="0" err="1"/>
              <a:t>Cerminara</a:t>
            </a:r>
            <a:r>
              <a:rPr lang="en-GB" sz="1200" dirty="0"/>
              <a:t>, G. N. Conti, S. Soria, G. </a:t>
            </a:r>
            <a:r>
              <a:rPr lang="en-GB" sz="1200" dirty="0" err="1"/>
              <a:t>Righini</a:t>
            </a:r>
            <a:r>
              <a:rPr lang="en-GB" sz="1200" dirty="0"/>
              <a:t>, and S. Pelli, "THz bolometer detector based on </a:t>
            </a:r>
            <a:r>
              <a:rPr lang="en-GB" sz="1200" dirty="0" smtClean="0"/>
              <a:t>LiNbO</a:t>
            </a:r>
            <a:r>
              <a:rPr lang="en-GB" sz="1200" baseline="-25000" dirty="0" smtClean="0"/>
              <a:t>3</a:t>
            </a:r>
            <a:r>
              <a:rPr lang="en-GB" sz="1200" dirty="0" smtClean="0"/>
              <a:t> </a:t>
            </a:r>
            <a:r>
              <a:rPr lang="en-GB" sz="1200" dirty="0"/>
              <a:t>whispering gallery mode </a:t>
            </a:r>
            <a:r>
              <a:rPr lang="en-GB" sz="1200" dirty="0" err="1"/>
              <a:t>microdisc</a:t>
            </a:r>
            <a:r>
              <a:rPr lang="en-GB" sz="1200" dirty="0"/>
              <a:t> resonator," 7–9 </a:t>
            </a:r>
            <a:r>
              <a:rPr lang="en-GB" sz="1200" dirty="0" smtClean="0"/>
              <a:t>(2017).</a:t>
            </a:r>
            <a:endParaRPr lang="en-GB" sz="1200" dirty="0"/>
          </a:p>
          <a:p>
            <a:pPr marL="268288" indent="-268288" algn="just"/>
            <a:r>
              <a:rPr lang="en-GB" sz="1200" dirty="0"/>
              <a:t>2. 	A. </a:t>
            </a:r>
            <a:r>
              <a:rPr lang="en-GB" sz="1200" dirty="0" err="1"/>
              <a:t>Cosci</a:t>
            </a:r>
            <a:r>
              <a:rPr lang="en-GB" sz="1200" dirty="0"/>
              <a:t>, S. </a:t>
            </a:r>
            <a:r>
              <a:rPr lang="en-GB" sz="1200" dirty="0" err="1"/>
              <a:t>Berneschi</a:t>
            </a:r>
            <a:r>
              <a:rPr lang="en-GB" sz="1200" dirty="0"/>
              <a:t>, A. </a:t>
            </a:r>
            <a:r>
              <a:rPr lang="en-GB" sz="1200" dirty="0" err="1"/>
              <a:t>Giannetti</a:t>
            </a:r>
            <a:r>
              <a:rPr lang="en-GB" sz="1200" dirty="0"/>
              <a:t>, D. </a:t>
            </a:r>
            <a:r>
              <a:rPr lang="en-GB" sz="1200" dirty="0" err="1"/>
              <a:t>Farnesi</a:t>
            </a:r>
            <a:r>
              <a:rPr lang="en-GB" sz="1200" dirty="0"/>
              <a:t>, F. </a:t>
            </a:r>
            <a:r>
              <a:rPr lang="en-GB" sz="1200" dirty="0" err="1"/>
              <a:t>Cosi</a:t>
            </a:r>
            <a:r>
              <a:rPr lang="en-GB" sz="1200" dirty="0"/>
              <a:t>, F. </a:t>
            </a:r>
            <a:r>
              <a:rPr lang="en-GB" sz="1200" dirty="0" err="1"/>
              <a:t>Baldini</a:t>
            </a:r>
            <a:r>
              <a:rPr lang="en-GB" sz="1200" dirty="0"/>
              <a:t>, G. </a:t>
            </a:r>
            <a:r>
              <a:rPr lang="en-GB" sz="1200" dirty="0" err="1"/>
              <a:t>Nunzi</a:t>
            </a:r>
            <a:r>
              <a:rPr lang="en-GB" sz="1200" dirty="0"/>
              <a:t> Conti, S. Soria, A. </a:t>
            </a:r>
            <a:r>
              <a:rPr lang="en-GB" sz="1200" dirty="0" err="1"/>
              <a:t>Barucci</a:t>
            </a:r>
            <a:r>
              <a:rPr lang="en-GB" sz="1200" dirty="0"/>
              <a:t>, G. </a:t>
            </a:r>
            <a:r>
              <a:rPr lang="en-GB" sz="1200" dirty="0" err="1"/>
              <a:t>Righini</a:t>
            </a:r>
            <a:r>
              <a:rPr lang="en-GB" sz="1200" dirty="0"/>
              <a:t>, and S. </a:t>
            </a:r>
            <a:r>
              <a:rPr lang="en-GB" sz="1200" dirty="0" err="1"/>
              <a:t>Pelli</a:t>
            </a:r>
            <a:r>
              <a:rPr lang="en-GB" sz="1200" dirty="0"/>
              <a:t>, "Resonance Frequency of Optical Microbubble Resonators: Direct Measurements and Mitigation of Fluctuations," Sensors </a:t>
            </a:r>
            <a:r>
              <a:rPr lang="en-GB" sz="1200" b="1" dirty="0"/>
              <a:t>16</a:t>
            </a:r>
            <a:r>
              <a:rPr lang="en-GB" sz="1200" dirty="0"/>
              <a:t>, 1405 (2016).</a:t>
            </a:r>
          </a:p>
          <a:p>
            <a:pPr marL="268288" indent="-268288" algn="just"/>
            <a:r>
              <a:rPr lang="en-GB" sz="1200" dirty="0"/>
              <a:t>3. 	S. </a:t>
            </a:r>
            <a:r>
              <a:rPr lang="en-GB" sz="1200" dirty="0" err="1"/>
              <a:t>Berneschi</a:t>
            </a:r>
            <a:r>
              <a:rPr lang="en-GB" sz="1200" dirty="0"/>
              <a:t>, F. </a:t>
            </a:r>
            <a:r>
              <a:rPr lang="en-GB" sz="1200" dirty="0" err="1"/>
              <a:t>Baldini</a:t>
            </a:r>
            <a:r>
              <a:rPr lang="en-GB" sz="1200" dirty="0"/>
              <a:t>, A. </a:t>
            </a:r>
            <a:r>
              <a:rPr lang="en-GB" sz="1200" dirty="0" err="1"/>
              <a:t>Cosci</a:t>
            </a:r>
            <a:r>
              <a:rPr lang="en-GB" sz="1200" dirty="0"/>
              <a:t>, D. </a:t>
            </a:r>
            <a:r>
              <a:rPr lang="en-GB" sz="1200" dirty="0" err="1"/>
              <a:t>Farnesi</a:t>
            </a:r>
            <a:r>
              <a:rPr lang="en-GB" sz="1200" dirty="0"/>
              <a:t>, G. </a:t>
            </a:r>
            <a:r>
              <a:rPr lang="en-GB" sz="1200" dirty="0" err="1"/>
              <a:t>Nunzi</a:t>
            </a:r>
            <a:r>
              <a:rPr lang="en-GB" sz="1200" dirty="0"/>
              <a:t> Conti, S. </a:t>
            </a:r>
            <a:r>
              <a:rPr lang="en-GB" sz="1200" dirty="0" err="1"/>
              <a:t>Tombelli</a:t>
            </a:r>
            <a:r>
              <a:rPr lang="en-GB" sz="1200" dirty="0"/>
              <a:t>, C. </a:t>
            </a:r>
            <a:r>
              <a:rPr lang="en-GB" sz="1200" dirty="0" err="1"/>
              <a:t>Trono</a:t>
            </a:r>
            <a:r>
              <a:rPr lang="en-GB" sz="1200" dirty="0"/>
              <a:t>, S. </a:t>
            </a:r>
            <a:r>
              <a:rPr lang="en-GB" sz="1200" dirty="0" err="1"/>
              <a:t>Pelli</a:t>
            </a:r>
            <a:r>
              <a:rPr lang="en-GB" sz="1200" dirty="0"/>
              <a:t>, and A. </a:t>
            </a:r>
            <a:r>
              <a:rPr lang="en-GB" sz="1200" dirty="0" err="1"/>
              <a:t>Giannetti</a:t>
            </a:r>
            <a:r>
              <a:rPr lang="en-GB" sz="1200" dirty="0"/>
              <a:t>, "Fluorescence </a:t>
            </a:r>
            <a:r>
              <a:rPr lang="en-GB" sz="1200" dirty="0" err="1"/>
              <a:t>biosensing</a:t>
            </a:r>
            <a:r>
              <a:rPr lang="en-GB" sz="1200" dirty="0"/>
              <a:t> in selectively photo–activated microbubble resonators," Sensors Actuators B Chem. (2016).</a:t>
            </a:r>
          </a:p>
          <a:p>
            <a:pPr marL="268288" indent="-268288" algn="just"/>
            <a:r>
              <a:rPr lang="en-GB" sz="1200" dirty="0"/>
              <a:t>4. 	A. </a:t>
            </a:r>
            <a:r>
              <a:rPr lang="en-GB" sz="1200" dirty="0" err="1"/>
              <a:t>Cosci</a:t>
            </a:r>
            <a:r>
              <a:rPr lang="en-GB" sz="1200" dirty="0"/>
              <a:t>, M. S. </a:t>
            </a:r>
            <a:r>
              <a:rPr lang="en-GB" sz="1200" dirty="0" err="1"/>
              <a:t>Nogueira</a:t>
            </a:r>
            <a:r>
              <a:rPr lang="en-GB" sz="1200" dirty="0"/>
              <a:t>, S. </a:t>
            </a:r>
            <a:r>
              <a:rPr lang="en-GB" sz="1200" dirty="0" err="1"/>
              <a:t>Prataviera</a:t>
            </a:r>
            <a:r>
              <a:rPr lang="en-GB" sz="1200" dirty="0"/>
              <a:t>, A. </a:t>
            </a:r>
            <a:r>
              <a:rPr lang="en-GB" sz="1200" dirty="0" err="1"/>
              <a:t>Takahama</a:t>
            </a:r>
            <a:r>
              <a:rPr lang="en-GB" sz="1200" dirty="0"/>
              <a:t>, R. de S. </a:t>
            </a:r>
            <a:r>
              <a:rPr lang="en-GB" sz="1200" dirty="0" err="1"/>
              <a:t>Azevedo</a:t>
            </a:r>
            <a:r>
              <a:rPr lang="en-GB" sz="1200" dirty="0"/>
              <a:t>, and C. </a:t>
            </a:r>
            <a:r>
              <a:rPr lang="en-GB" sz="1200" dirty="0" err="1"/>
              <a:t>Kurachi</a:t>
            </a:r>
            <a:r>
              <a:rPr lang="en-GB" sz="1200" dirty="0"/>
              <a:t>, "Time-resolved fluorescence spectroscopy for clinical diagnosis of actinic </a:t>
            </a:r>
            <a:r>
              <a:rPr lang="en-GB" sz="1200" dirty="0" err="1"/>
              <a:t>cheilitis</a:t>
            </a:r>
            <a:r>
              <a:rPr lang="en-GB" sz="1200" dirty="0"/>
              <a:t>," Biomed. Opt. Express </a:t>
            </a:r>
            <a:r>
              <a:rPr lang="en-GB" sz="1200" b="1" dirty="0"/>
              <a:t>7</a:t>
            </a:r>
            <a:r>
              <a:rPr lang="en-GB" sz="1200" dirty="0"/>
              <a:t>, 4210–4219 (2016).</a:t>
            </a:r>
          </a:p>
          <a:p>
            <a:pPr marL="268288" indent="-268288" algn="just"/>
            <a:r>
              <a:rPr lang="en-GB" sz="1200" dirty="0"/>
              <a:t>5. 	A. </a:t>
            </a:r>
            <a:r>
              <a:rPr lang="en-GB" sz="1200" dirty="0" err="1"/>
              <a:t>Cosci</a:t>
            </a:r>
            <a:r>
              <a:rPr lang="en-GB" sz="1200" dirty="0"/>
              <a:t>, A. </a:t>
            </a:r>
            <a:r>
              <a:rPr lang="en-GB" sz="1200" dirty="0" err="1"/>
              <a:t>Takahama</a:t>
            </a:r>
            <a:r>
              <a:rPr lang="en-GB" sz="1200" dirty="0"/>
              <a:t>, K. Bianca, C. </a:t>
            </a:r>
            <a:r>
              <a:rPr lang="en-GB" sz="1200" dirty="0" err="1"/>
              <a:t>Fontes</a:t>
            </a:r>
            <a:r>
              <a:rPr lang="en-GB" sz="1200" dirty="0"/>
              <a:t>, A. </a:t>
            </a:r>
            <a:r>
              <a:rPr lang="en-GB" sz="1200" dirty="0" err="1"/>
              <a:t>Cosci</a:t>
            </a:r>
            <a:r>
              <a:rPr lang="en-GB" sz="1200" dirty="0"/>
              <a:t>, A. </a:t>
            </a:r>
            <a:r>
              <a:rPr lang="en-GB" sz="1200" dirty="0" err="1"/>
              <a:t>Takahama</a:t>
            </a:r>
            <a:r>
              <a:rPr lang="en-GB" sz="1200" dirty="0"/>
              <a:t>, J. Wagner, R. </a:t>
            </a:r>
            <a:r>
              <a:rPr lang="en-GB" sz="1200" dirty="0" err="1"/>
              <a:t>Correr</a:t>
            </a:r>
            <a:r>
              <a:rPr lang="en-GB" sz="1200" dirty="0"/>
              <a:t>, R. S. </a:t>
            </a:r>
            <a:r>
              <a:rPr lang="en-GB" sz="1200" dirty="0" err="1"/>
              <a:t>Azevedo</a:t>
            </a:r>
            <a:r>
              <a:rPr lang="en-GB" sz="1200" dirty="0"/>
              <a:t>, and K. Bianca, "Automated algorithm for actinic </a:t>
            </a:r>
            <a:r>
              <a:rPr lang="en-GB" sz="1200" dirty="0" err="1"/>
              <a:t>cheilitis</a:t>
            </a:r>
            <a:r>
              <a:rPr lang="en-GB" sz="1200" dirty="0"/>
              <a:t> diagnosis by wide-field fluorescence imaging by wide-field fluorescence imaging," </a:t>
            </a:r>
            <a:r>
              <a:rPr lang="en-GB" sz="1200" b="1" dirty="0"/>
              <a:t>3</a:t>
            </a:r>
            <a:r>
              <a:rPr lang="en-GB" sz="1200" dirty="0"/>
              <a:t>, (2016).</a:t>
            </a:r>
          </a:p>
          <a:p>
            <a:pPr marL="268288" indent="-268288" algn="just"/>
            <a:r>
              <a:rPr lang="en-GB" sz="1200" dirty="0"/>
              <a:t>6. 	G. </a:t>
            </a:r>
            <a:r>
              <a:rPr lang="en-GB" sz="1200" dirty="0" err="1"/>
              <a:t>Gorni</a:t>
            </a:r>
            <a:r>
              <a:rPr lang="en-GB" sz="1200" dirty="0"/>
              <a:t>, A. </a:t>
            </a:r>
            <a:r>
              <a:rPr lang="en-GB" sz="1200" dirty="0" err="1"/>
              <a:t>Cosci</a:t>
            </a:r>
            <a:r>
              <a:rPr lang="en-GB" sz="1200" dirty="0"/>
              <a:t>, S. </a:t>
            </a:r>
            <a:r>
              <a:rPr lang="en-GB" sz="1200" dirty="0" err="1"/>
              <a:t>Pelli</a:t>
            </a:r>
            <a:r>
              <a:rPr lang="en-GB" sz="1200" dirty="0"/>
              <a:t>, L. </a:t>
            </a:r>
            <a:r>
              <a:rPr lang="en-GB" sz="1200" dirty="0" err="1"/>
              <a:t>Pascual</a:t>
            </a:r>
            <a:r>
              <a:rPr lang="en-GB" sz="1200" dirty="0"/>
              <a:t>, A. </a:t>
            </a:r>
            <a:r>
              <a:rPr lang="en-GB" sz="1200" dirty="0" err="1"/>
              <a:t>Durán</a:t>
            </a:r>
            <a:r>
              <a:rPr lang="en-GB" sz="1200" dirty="0"/>
              <a:t>, and M. J. </a:t>
            </a:r>
            <a:r>
              <a:rPr lang="en-GB" sz="1200" dirty="0" err="1"/>
              <a:t>Pascual</a:t>
            </a:r>
            <a:r>
              <a:rPr lang="en-GB" sz="1200" dirty="0"/>
              <a:t>, "Transparent </a:t>
            </a:r>
            <a:r>
              <a:rPr lang="en-GB" sz="1200" dirty="0" err="1"/>
              <a:t>Oxyfluoride</a:t>
            </a:r>
            <a:r>
              <a:rPr lang="en-GB" sz="1200" dirty="0"/>
              <a:t> Nano-Glass Ceramics Doped with Pr</a:t>
            </a:r>
            <a:r>
              <a:rPr lang="en-GB" sz="1200" baseline="30000" dirty="0"/>
              <a:t>3+</a:t>
            </a:r>
            <a:r>
              <a:rPr lang="en-GB" sz="1200" dirty="0"/>
              <a:t> and Pr</a:t>
            </a:r>
            <a:r>
              <a:rPr lang="en-GB" sz="1200" baseline="30000" dirty="0"/>
              <a:t>3+</a:t>
            </a:r>
            <a:r>
              <a:rPr lang="en-GB" sz="1200" dirty="0"/>
              <a:t>–Yb</a:t>
            </a:r>
            <a:r>
              <a:rPr lang="en-GB" sz="1200" baseline="30000" dirty="0"/>
              <a:t>3+</a:t>
            </a:r>
            <a:r>
              <a:rPr lang="en-GB" sz="1200" dirty="0"/>
              <a:t> for NIR Emission," Front. Mater. </a:t>
            </a:r>
            <a:r>
              <a:rPr lang="en-GB" sz="1200" b="1" dirty="0"/>
              <a:t>3</a:t>
            </a:r>
            <a:r>
              <a:rPr lang="en-GB" sz="1200" dirty="0"/>
              <a:t>, (2017).</a:t>
            </a:r>
          </a:p>
          <a:p>
            <a:pPr marL="268288" indent="-268288" algn="just">
              <a:buAutoNum type="arabicPeriod" startAt="7"/>
            </a:pPr>
            <a:r>
              <a:rPr lang="en-GB" sz="1200" dirty="0" smtClean="0"/>
              <a:t>A</a:t>
            </a:r>
            <a:r>
              <a:rPr lang="en-GB" sz="1200" dirty="0"/>
              <a:t>. </a:t>
            </a:r>
            <a:r>
              <a:rPr lang="en-GB" sz="1200" dirty="0" err="1"/>
              <a:t>Barucci</a:t>
            </a:r>
            <a:r>
              <a:rPr lang="en-GB" sz="1200" dirty="0"/>
              <a:t>, S. </a:t>
            </a:r>
            <a:r>
              <a:rPr lang="en-GB" sz="1200" dirty="0" err="1"/>
              <a:t>Berneschi</a:t>
            </a:r>
            <a:r>
              <a:rPr lang="en-GB" sz="1200" dirty="0"/>
              <a:t>, A. </a:t>
            </a:r>
            <a:r>
              <a:rPr lang="en-GB" sz="1200" dirty="0" err="1"/>
              <a:t>Giannetti</a:t>
            </a:r>
            <a:r>
              <a:rPr lang="en-GB" sz="1200" dirty="0"/>
              <a:t>, F. </a:t>
            </a:r>
            <a:r>
              <a:rPr lang="en-GB" sz="1200" dirty="0" err="1"/>
              <a:t>Baldini</a:t>
            </a:r>
            <a:r>
              <a:rPr lang="en-GB" sz="1200" dirty="0"/>
              <a:t>, A. </a:t>
            </a:r>
            <a:r>
              <a:rPr lang="en-GB" sz="1200" dirty="0" err="1"/>
              <a:t>Cosci</a:t>
            </a:r>
            <a:r>
              <a:rPr lang="en-GB" sz="1200" dirty="0"/>
              <a:t>, S. </a:t>
            </a:r>
            <a:r>
              <a:rPr lang="en-GB" sz="1200" dirty="0" err="1"/>
              <a:t>Pelli</a:t>
            </a:r>
            <a:r>
              <a:rPr lang="en-GB" sz="1200" dirty="0"/>
              <a:t>, D. </a:t>
            </a:r>
            <a:r>
              <a:rPr lang="en-GB" sz="1200" dirty="0" err="1"/>
              <a:t>Farnesi</a:t>
            </a:r>
            <a:r>
              <a:rPr lang="en-GB" sz="1200" dirty="0"/>
              <a:t>, G. </a:t>
            </a:r>
            <a:r>
              <a:rPr lang="en-GB" sz="1200" dirty="0" err="1"/>
              <a:t>Righini</a:t>
            </a:r>
            <a:r>
              <a:rPr lang="en-GB" sz="1200" dirty="0"/>
              <a:t>, S. Soria, and G. </a:t>
            </a:r>
            <a:r>
              <a:rPr lang="en-GB" sz="1200" dirty="0" err="1"/>
              <a:t>Nunzi</a:t>
            </a:r>
            <a:r>
              <a:rPr lang="en-GB" sz="1200" dirty="0"/>
              <a:t> Conti, "Optical Microbubble Resonators with High Refractive Index Inner Coating for Bio-Sensing Applications: An Analytical Approach," Sensors </a:t>
            </a:r>
            <a:r>
              <a:rPr lang="en-GB" sz="1200" b="1" dirty="0"/>
              <a:t>16</a:t>
            </a:r>
            <a:r>
              <a:rPr lang="en-GB" sz="1200" dirty="0"/>
              <a:t>, 1992 (2016</a:t>
            </a:r>
            <a:r>
              <a:rPr lang="en-GB" sz="1200" dirty="0" smtClean="0"/>
              <a:t>).</a:t>
            </a:r>
          </a:p>
          <a:p>
            <a:pPr marL="268288" indent="-268288" algn="just">
              <a:buAutoNum type="arabicPeriod" startAt="8"/>
            </a:pPr>
            <a:r>
              <a:rPr lang="it-IT" sz="1200" dirty="0" smtClean="0"/>
              <a:t>A</a:t>
            </a:r>
            <a:r>
              <a:rPr lang="it-IT" sz="1200" dirty="0"/>
              <a:t>. Chiappini, C. Armellini, A. </a:t>
            </a:r>
            <a:r>
              <a:rPr lang="it-IT" sz="1200" dirty="0" err="1"/>
              <a:t>Carpentiero</a:t>
            </a:r>
            <a:r>
              <a:rPr lang="it-IT" sz="1200" dirty="0"/>
              <a:t>, L. </a:t>
            </a:r>
            <a:r>
              <a:rPr lang="it-IT" sz="1200" dirty="0" err="1"/>
              <a:t>Pasquardini</a:t>
            </a:r>
            <a:r>
              <a:rPr lang="it-IT" sz="1200" dirty="0"/>
              <a:t>, L. </a:t>
            </a:r>
            <a:r>
              <a:rPr lang="it-IT" sz="1200" dirty="0" err="1"/>
              <a:t>Lunelli</a:t>
            </a:r>
            <a:r>
              <a:rPr lang="it-IT" sz="1200" dirty="0"/>
              <a:t>, A. Vaccari, S. Pelli, A. </a:t>
            </a:r>
            <a:r>
              <a:rPr lang="it-IT" sz="1200" dirty="0" err="1"/>
              <a:t>Lukowiak</a:t>
            </a:r>
            <a:r>
              <a:rPr lang="it-IT" sz="1200" dirty="0"/>
              <a:t>, C. </a:t>
            </a:r>
            <a:r>
              <a:rPr lang="it-IT" sz="1200" dirty="0" err="1"/>
              <a:t>Pederzolli</a:t>
            </a:r>
            <a:r>
              <a:rPr lang="it-IT" sz="1200" dirty="0"/>
              <a:t>, G.C. Righini, R. Ramponi, M. Ferrari,"</a:t>
            </a:r>
            <a:r>
              <a:rPr lang="it-IT" sz="1200" dirty="0" err="1"/>
              <a:t>Glass-D</a:t>
            </a:r>
            <a:r>
              <a:rPr lang="it-IT" sz="1200" dirty="0"/>
              <a:t>erived Photonic Crystal Structures", Advances in Science and Technology 98, pp. 11-25, ISSN: 1662-0356 (2017</a:t>
            </a:r>
            <a:r>
              <a:rPr lang="it-IT" sz="1200" dirty="0" smtClean="0"/>
              <a:t>).</a:t>
            </a:r>
          </a:p>
          <a:p>
            <a:pPr marL="268288" indent="-268288" algn="just">
              <a:buAutoNum type="arabicPeriod" startAt="8"/>
            </a:pPr>
            <a:r>
              <a:rPr lang="it-IT" sz="1200" dirty="0" smtClean="0"/>
              <a:t>D</a:t>
            </a:r>
            <a:r>
              <a:rPr lang="it-IT" sz="1200" dirty="0"/>
              <a:t>. Farnesi, S. Berneschi, F. Cosi, G. C. Righini, S. </a:t>
            </a:r>
            <a:r>
              <a:rPr lang="it-IT" sz="1200" dirty="0" err="1"/>
              <a:t>Soria</a:t>
            </a:r>
            <a:r>
              <a:rPr lang="it-IT" sz="1200" dirty="0"/>
              <a:t>, G. Nunzi Conti, “</a:t>
            </a:r>
            <a:r>
              <a:rPr lang="it-IT" sz="1200" dirty="0" err="1"/>
              <a:t>Stimulated</a:t>
            </a:r>
            <a:r>
              <a:rPr lang="it-IT" sz="1200" dirty="0"/>
              <a:t> </a:t>
            </a:r>
            <a:r>
              <a:rPr lang="it-IT" sz="1200" dirty="0" err="1"/>
              <a:t>Stokes</a:t>
            </a:r>
            <a:r>
              <a:rPr lang="it-IT" sz="1200" dirty="0"/>
              <a:t> and </a:t>
            </a:r>
            <a:r>
              <a:rPr lang="it-IT" sz="1200" dirty="0" err="1"/>
              <a:t>Antistokes</a:t>
            </a:r>
            <a:r>
              <a:rPr lang="it-IT" sz="1200" dirty="0"/>
              <a:t> </a:t>
            </a:r>
            <a:r>
              <a:rPr lang="it-IT" sz="1200" dirty="0" err="1"/>
              <a:t>Raman</a:t>
            </a:r>
            <a:r>
              <a:rPr lang="it-IT" sz="1200" dirty="0"/>
              <a:t> </a:t>
            </a:r>
            <a:r>
              <a:rPr lang="it-IT" sz="1200" dirty="0" err="1"/>
              <a:t>Scattering</a:t>
            </a:r>
            <a:r>
              <a:rPr lang="it-IT" sz="1200" dirty="0"/>
              <a:t> in </a:t>
            </a:r>
            <a:r>
              <a:rPr lang="it-IT" sz="1200" dirty="0" err="1"/>
              <a:t>Microspherical</a:t>
            </a:r>
            <a:r>
              <a:rPr lang="it-IT" sz="1200" dirty="0"/>
              <a:t> </a:t>
            </a:r>
            <a:r>
              <a:rPr lang="it-IT" sz="1200" dirty="0" err="1"/>
              <a:t>Whispering</a:t>
            </a:r>
            <a:r>
              <a:rPr lang="it-IT" sz="1200" dirty="0"/>
              <a:t> Gallery Mode </a:t>
            </a:r>
            <a:r>
              <a:rPr lang="it-IT" sz="1200" dirty="0" err="1"/>
              <a:t>Resonators</a:t>
            </a:r>
            <a:r>
              <a:rPr lang="it-IT" sz="1200" dirty="0"/>
              <a:t>”, J. Vis. </a:t>
            </a:r>
            <a:r>
              <a:rPr lang="it-IT" sz="1200" dirty="0" err="1"/>
              <a:t>Exp</a:t>
            </a:r>
            <a:r>
              <a:rPr lang="it-IT" sz="1200" dirty="0"/>
              <a:t>. 110, e53938 (2016</a:t>
            </a:r>
            <a:r>
              <a:rPr lang="it-IT" sz="1200" dirty="0" smtClean="0"/>
              <a:t>).</a:t>
            </a:r>
          </a:p>
          <a:p>
            <a:pPr marL="268288" indent="-268288" algn="just">
              <a:buAutoNum type="arabicPeriod" startAt="8"/>
            </a:pPr>
            <a:r>
              <a:rPr lang="it-IT" sz="1200" dirty="0" smtClean="0"/>
              <a:t> D. </a:t>
            </a:r>
            <a:r>
              <a:rPr lang="it-IT" sz="1200" dirty="0"/>
              <a:t>Farnesi, </a:t>
            </a:r>
            <a:r>
              <a:rPr lang="it-IT" sz="1200" dirty="0" smtClean="0"/>
              <a:t>G. </a:t>
            </a:r>
            <a:r>
              <a:rPr lang="it-IT" sz="1200" dirty="0"/>
              <a:t>Righini, </a:t>
            </a:r>
            <a:r>
              <a:rPr lang="it-IT" sz="1200" dirty="0" smtClean="0"/>
              <a:t>G. </a:t>
            </a:r>
            <a:r>
              <a:rPr lang="it-IT" sz="1200" dirty="0"/>
              <a:t>Nunzi Conti, </a:t>
            </a:r>
            <a:r>
              <a:rPr lang="it-IT" sz="1200" dirty="0" smtClean="0"/>
              <a:t>S. </a:t>
            </a:r>
            <a:r>
              <a:rPr lang="it-IT" sz="1200" dirty="0" err="1"/>
              <a:t>Soria</a:t>
            </a:r>
            <a:r>
              <a:rPr lang="it-IT" sz="1200" dirty="0"/>
              <a:t> </a:t>
            </a:r>
            <a:r>
              <a:rPr lang="it-IT" sz="1200" b="1" dirty="0" smtClean="0"/>
              <a:t>“</a:t>
            </a:r>
            <a:r>
              <a:rPr lang="it-IT" sz="1200" dirty="0" err="1"/>
              <a:t>Efficient</a:t>
            </a:r>
            <a:r>
              <a:rPr lang="it-IT" sz="1200" dirty="0"/>
              <a:t> </a:t>
            </a:r>
            <a:r>
              <a:rPr lang="it-IT" sz="1200" dirty="0" err="1"/>
              <a:t>frequency</a:t>
            </a:r>
            <a:r>
              <a:rPr lang="it-IT" sz="1200" dirty="0"/>
              <a:t> generation in </a:t>
            </a:r>
            <a:r>
              <a:rPr lang="it-IT" sz="1200" dirty="0" err="1"/>
              <a:t>phoXonic</a:t>
            </a:r>
            <a:r>
              <a:rPr lang="it-IT" sz="1200" dirty="0"/>
              <a:t> </a:t>
            </a:r>
            <a:r>
              <a:rPr lang="it-IT" sz="1200" dirty="0" err="1"/>
              <a:t>cavities</a:t>
            </a:r>
            <a:r>
              <a:rPr lang="it-IT" sz="1200" dirty="0"/>
              <a:t> </a:t>
            </a:r>
            <a:r>
              <a:rPr lang="it-IT" sz="1200" dirty="0" err="1"/>
              <a:t>based</a:t>
            </a:r>
            <a:r>
              <a:rPr lang="it-IT" sz="1200" dirty="0"/>
              <a:t> on </a:t>
            </a:r>
            <a:r>
              <a:rPr lang="it-IT" sz="1200" dirty="0" err="1"/>
              <a:t>hollow</a:t>
            </a:r>
            <a:r>
              <a:rPr lang="it-IT" sz="1200" dirty="0"/>
              <a:t> </a:t>
            </a:r>
            <a:r>
              <a:rPr lang="it-IT" sz="1200" dirty="0" err="1"/>
              <a:t>whispering</a:t>
            </a:r>
            <a:r>
              <a:rPr lang="it-IT" sz="1200" dirty="0"/>
              <a:t> </a:t>
            </a:r>
            <a:r>
              <a:rPr lang="it-IT" sz="1200" dirty="0" err="1"/>
              <a:t>gallery</a:t>
            </a:r>
            <a:r>
              <a:rPr lang="it-IT" sz="1200" dirty="0"/>
              <a:t> mode </a:t>
            </a:r>
            <a:r>
              <a:rPr lang="it-IT" sz="1200" dirty="0" err="1" smtClean="0"/>
              <a:t>resonators</a:t>
            </a:r>
            <a:r>
              <a:rPr lang="it-IT" sz="1200" dirty="0" smtClean="0"/>
              <a:t>”, </a:t>
            </a:r>
            <a:r>
              <a:rPr lang="it-IT" sz="1200" dirty="0" err="1" smtClean="0"/>
              <a:t>Scientifci</a:t>
            </a:r>
            <a:r>
              <a:rPr lang="it-IT" sz="1200" dirty="0" smtClean="0"/>
              <a:t> Reports (in </a:t>
            </a:r>
            <a:r>
              <a:rPr lang="it-IT" sz="1200" dirty="0" err="1" smtClean="0"/>
              <a:t>print</a:t>
            </a:r>
            <a:r>
              <a:rPr lang="it-IT" sz="1200" dirty="0" smtClean="0"/>
              <a:t>).</a:t>
            </a:r>
            <a:endParaRPr lang="it-IT" sz="1200" dirty="0"/>
          </a:p>
          <a:p>
            <a:pPr marL="268288" indent="-268288" algn="just"/>
            <a:r>
              <a:rPr lang="it-IT" sz="1200" dirty="0" smtClean="0"/>
              <a:t>11.	A</a:t>
            </a:r>
            <a:r>
              <a:rPr lang="it-IT" sz="1200" dirty="0"/>
              <a:t>. Chiappini, C. Armellini, A. </a:t>
            </a:r>
            <a:r>
              <a:rPr lang="it-IT" sz="1200" dirty="0" err="1"/>
              <a:t>Carpentiero</a:t>
            </a:r>
            <a:r>
              <a:rPr lang="it-IT" sz="1200" dirty="0"/>
              <a:t>, L. </a:t>
            </a:r>
            <a:r>
              <a:rPr lang="it-IT" sz="1200" dirty="0" err="1"/>
              <a:t>Pasquardini</a:t>
            </a:r>
            <a:r>
              <a:rPr lang="it-IT" sz="1200" dirty="0"/>
              <a:t>, A. Vaccari, S. Pelli, V. Piccolo, A. </a:t>
            </a:r>
            <a:r>
              <a:rPr lang="it-IT" sz="1200" dirty="0" err="1"/>
              <a:t>Lukowiak</a:t>
            </a:r>
            <a:r>
              <a:rPr lang="it-IT" sz="1200" dirty="0"/>
              <a:t>, G. C. Righini, R. Ramponi, D. Zonta, and M. Ferrari "</a:t>
            </a:r>
            <a:r>
              <a:rPr lang="en-US" sz="1200" dirty="0"/>
              <a:t>Glass </a:t>
            </a:r>
            <a:r>
              <a:rPr lang="en-US" sz="1200" dirty="0" err="1"/>
              <a:t>nanospheres</a:t>
            </a:r>
            <a:r>
              <a:rPr lang="en-US" sz="1200" dirty="0"/>
              <a:t> and artificial opals“ Chapter Pan Book (in preparation</a:t>
            </a:r>
            <a:r>
              <a:rPr lang="en-US" sz="1200" dirty="0" smtClean="0"/>
              <a:t>).</a:t>
            </a:r>
            <a:endParaRPr lang="en-US" sz="1200" dirty="0"/>
          </a:p>
          <a:p>
            <a:pPr marL="268288" indent="-268288" algn="just"/>
            <a:r>
              <a:rPr lang="it-IT" sz="1200" dirty="0" smtClean="0"/>
              <a:t>12.	A</a:t>
            </a:r>
            <a:r>
              <a:rPr lang="it-IT" sz="1200" dirty="0"/>
              <a:t>. Chiappini, L. </a:t>
            </a:r>
            <a:r>
              <a:rPr lang="it-IT" sz="1200" dirty="0" err="1"/>
              <a:t>Pasquardini</a:t>
            </a:r>
            <a:r>
              <a:rPr lang="it-IT" sz="1200" dirty="0"/>
              <a:t>, C. Armellini, L. </a:t>
            </a:r>
            <a:r>
              <a:rPr lang="it-IT" sz="1200" dirty="0" err="1"/>
              <a:t>Lunelli</a:t>
            </a:r>
            <a:r>
              <a:rPr lang="it-IT" sz="1200" dirty="0"/>
              <a:t>, A. Vaccari, S. Pelli, A. </a:t>
            </a:r>
            <a:r>
              <a:rPr lang="it-IT" sz="1200" dirty="0" err="1"/>
              <a:t>Lukowiak</a:t>
            </a:r>
            <a:r>
              <a:rPr lang="it-IT" sz="1200" dirty="0"/>
              <a:t>, C. </a:t>
            </a:r>
            <a:r>
              <a:rPr lang="it-IT" sz="1200" dirty="0" err="1"/>
              <a:t>Pederzolli</a:t>
            </a:r>
            <a:r>
              <a:rPr lang="it-IT" sz="1200" dirty="0"/>
              <a:t>, G. C. Righini, R. Ramponi, M. Ferrari " </a:t>
            </a:r>
            <a:r>
              <a:rPr lang="en-US" sz="1200" dirty="0"/>
              <a:t>Fluorescent aptamer immobilization on inverse colloidal crystals</a:t>
            </a:r>
            <a:r>
              <a:rPr lang="it-IT" sz="1200" dirty="0"/>
              <a:t> " (in </a:t>
            </a:r>
            <a:r>
              <a:rPr lang="it-IT" sz="1200" dirty="0" err="1"/>
              <a:t>preparation</a:t>
            </a:r>
            <a:r>
              <a:rPr lang="it-IT" sz="1200" dirty="0" smtClean="0"/>
              <a:t>).</a:t>
            </a:r>
            <a:endParaRPr lang="it-IT" sz="1200" dirty="0"/>
          </a:p>
          <a:p>
            <a:pPr marL="342900" indent="-342900" algn="just">
              <a:buAutoNum type="arabicPeriod" startAt="7"/>
            </a:pPr>
            <a:endParaRPr lang="en-GB" sz="1200" dirty="0" smtClean="0"/>
          </a:p>
          <a:p>
            <a:pPr marL="342900" indent="-342900" algn="just">
              <a:buAutoNum type="arabicPeriod" startAt="7"/>
            </a:pPr>
            <a:endParaRPr lang="en-GB" sz="1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05132" y="89098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Photonic Technologies for Biomedicine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91759"/>
            <a:ext cx="2321004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/>
              <a:t>Publications (ISI)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3397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93" y="1594949"/>
            <a:ext cx="866161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WGMRs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Results: First positive label free bioassay obtained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Further efforts to reduce interferences by environment.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Analysis of the last results and further tests with different concentrations to have a more detailed assessment of the behaviour and performance of the device.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Tests with labelled (fluorescence) approach.</a:t>
            </a:r>
          </a:p>
          <a:p>
            <a:pPr algn="just"/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Colloidal systems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98525" indent="-898525" algn="just">
              <a:spcAft>
                <a:spcPts val="600"/>
              </a:spcAf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Results:	Response, though partial, of the colloidal system to a TNF-</a:t>
            </a:r>
            <a:r>
              <a:rPr lang="en-GB" dirty="0" smtClean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marker has been observed.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use of a double helix dye labeled aptamer, exploiting the following mechanism, can increase the selectivity.</a:t>
            </a:r>
          </a:p>
          <a:p>
            <a:pPr algn="just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93" y="896527"/>
            <a:ext cx="8661614" cy="770037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600" b="1" dirty="0" smtClean="0">
                <a:solidFill>
                  <a:srgbClr val="000000"/>
                </a:solidFill>
                <a:latin typeface="Arial"/>
                <a:cs typeface="Arial"/>
              </a:rPr>
              <a:t>Plan of activities 2017  </a:t>
            </a:r>
            <a:r>
              <a:rPr lang="en-US" sz="2100" i="1" dirty="0" smtClean="0">
                <a:solidFill>
                  <a:srgbClr val="000000"/>
                </a:solidFill>
                <a:latin typeface="Arial"/>
                <a:cs typeface="Arial"/>
              </a:rPr>
              <a:t>(the project is going to close by the end 											of 2017) </a:t>
            </a:r>
          </a:p>
          <a:p>
            <a:pPr algn="l"/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05132" y="89098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Photonic Technologies for Biomedicine</a:t>
            </a:r>
          </a:p>
        </p:txBody>
      </p:sp>
      <p:grpSp>
        <p:nvGrpSpPr>
          <p:cNvPr id="12" name="Gruppo 14"/>
          <p:cNvGrpSpPr/>
          <p:nvPr/>
        </p:nvGrpSpPr>
        <p:grpSpPr>
          <a:xfrm>
            <a:off x="1499357" y="5154212"/>
            <a:ext cx="5976722" cy="1531563"/>
            <a:chOff x="971600" y="5007349"/>
            <a:chExt cx="5976722" cy="1531563"/>
          </a:xfrm>
        </p:grpSpPr>
        <p:pic>
          <p:nvPicPr>
            <p:cNvPr id="13" name="Immagin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7984" y="5007349"/>
              <a:ext cx="2520338" cy="1523600"/>
            </a:xfrm>
            <a:prstGeom prst="rect">
              <a:avLst/>
            </a:prstGeom>
          </p:spPr>
        </p:pic>
        <p:grpSp>
          <p:nvGrpSpPr>
            <p:cNvPr id="14" name="Gruppo 12"/>
            <p:cNvGrpSpPr/>
            <p:nvPr/>
          </p:nvGrpSpPr>
          <p:grpSpPr>
            <a:xfrm>
              <a:off x="971600" y="5081237"/>
              <a:ext cx="3223688" cy="1457675"/>
              <a:chOff x="872583" y="4618519"/>
              <a:chExt cx="3223688" cy="1457675"/>
            </a:xfrm>
          </p:grpSpPr>
          <p:pic>
            <p:nvPicPr>
              <p:cNvPr id="15" name="Immagin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2583" y="4618519"/>
                <a:ext cx="3223688" cy="1457675"/>
              </a:xfrm>
              <a:prstGeom prst="rect">
                <a:avLst/>
              </a:prstGeom>
            </p:spPr>
          </p:pic>
          <p:sp>
            <p:nvSpPr>
              <p:cNvPr id="16" name="CasellaDiTesto 11"/>
              <p:cNvSpPr txBox="1"/>
              <p:nvPr/>
            </p:nvSpPr>
            <p:spPr>
              <a:xfrm>
                <a:off x="3131840" y="5776112"/>
                <a:ext cx="759673" cy="3000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350" dirty="0"/>
                  <a:t>TNF-</a:t>
                </a:r>
                <a:r>
                  <a:rPr lang="el-GR" sz="1350" dirty="0"/>
                  <a:t>α</a:t>
                </a:r>
                <a:endParaRPr lang="it-IT" sz="13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7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1204728"/>
            <a:ext cx="8441690" cy="514451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Expected funding in 2017:</a:t>
            </a:r>
          </a:p>
          <a:p>
            <a:pPr algn="l"/>
            <a:endParaRPr lang="en-US" sz="2000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176213" indent="-176213" algn="l">
              <a:buFontTx/>
              <a:buChar char="-"/>
            </a:pP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Request of funding by Centro Fermi</a:t>
            </a:r>
          </a:p>
          <a:p>
            <a:pPr algn="l"/>
            <a:endParaRPr lang="it-IT" sz="1400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algn="l"/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25,000 €  for reagents, fluidics, optical components</a:t>
            </a:r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algn="l"/>
            <a:endParaRPr lang="en-US" sz="1800" i="1" dirty="0">
              <a:latin typeface="Arial"/>
              <a:cs typeface="Arial"/>
            </a:endParaRPr>
          </a:p>
          <a:p>
            <a:pPr marL="176213" indent="-176213" algn="l">
              <a:buFontTx/>
              <a:buChar char="-"/>
            </a:pP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Potential external funding</a:t>
            </a: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CNR 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Institutes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co-fund 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in-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by 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covering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besides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listed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collaborators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of the 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laboratories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made 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K€).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12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72809" y="186669"/>
            <a:ext cx="3230964" cy="653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Project Name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867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Roma, </a:t>
            </a:r>
            <a:r>
              <a:rPr lang="es-ES" dirty="0" err="1" smtClean="0"/>
              <a:t>March</a:t>
            </a:r>
            <a:r>
              <a:rPr lang="es-ES" dirty="0" smtClean="0"/>
              <a:t> 2017 - PTA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2" descr="Logo NOME_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007" y="149333"/>
            <a:ext cx="917275" cy="5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tn.ifn.cnr.it/_/rsrc/1443614698505/home/Logo_CNR-IFN_t.png?height=100&amp;width=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28" y="62943"/>
            <a:ext cx="731744" cy="73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_CF_de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Photonic Technologies for Biomedicine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7295" y="1042967"/>
            <a:ext cx="2039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Places of 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Work:  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6731" y="1512386"/>
            <a:ext cx="8490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Tx/>
              <a:buChar char="-"/>
            </a:pP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Istituto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di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Fisica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Applicata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Nello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Carra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(IFAC-CNR), Firenze</a:t>
            </a:r>
          </a:p>
          <a:p>
            <a:pPr marL="176213" indent="-176213">
              <a:buFontTx/>
              <a:buChar char="-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Istituto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di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Fotonica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e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Nanotecnologie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(IFN-CNR), Trento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6731" y="3109412"/>
            <a:ext cx="6523596" cy="264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Istituto di Fisica Applicata “Nello Carrara” – CNR, Firenze</a:t>
            </a:r>
          </a:p>
          <a:p>
            <a:pPr marL="285750" indent="-285750" algn="just">
              <a:lnSpc>
                <a:spcPct val="107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Istituto di Fotonica e Nanotecnologie – CNR, Trento</a:t>
            </a:r>
          </a:p>
          <a:p>
            <a:pPr marL="285750" indent="-285750" algn="just">
              <a:lnSpc>
                <a:spcPct val="107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Istituto di Biofisica – CNR, Trento</a:t>
            </a:r>
          </a:p>
          <a:p>
            <a:pPr marL="285750" indent="-285750" algn="just">
              <a:lnSpc>
                <a:spcPct val="107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Fondazione Bruno Kessler, Trento</a:t>
            </a:r>
          </a:p>
          <a:p>
            <a:pPr marL="285750" indent="-285750" algn="just">
              <a:lnSpc>
                <a:spcPct val="107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Finmeccanica S.p.A., Roma</a:t>
            </a:r>
          </a:p>
          <a:p>
            <a:pPr marL="285750" indent="-285750" algn="just">
              <a:lnSpc>
                <a:spcPct val="107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Thales, Toulouse</a:t>
            </a:r>
          </a:p>
          <a:p>
            <a:pPr marL="285750" indent="-285750" algn="just">
              <a:lnSpc>
                <a:spcPct val="107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Institute Ruder Boskovic, </a:t>
            </a:r>
            <a:r>
              <a:rPr lang="it-IT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Zagreb</a:t>
            </a:r>
          </a:p>
          <a:p>
            <a:pPr marL="285750" indent="-285750" algn="just">
              <a:lnSpc>
                <a:spcPct val="107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Washington University at Saint Louis, Missouri (USA</a:t>
            </a:r>
            <a:r>
              <a:rPr lang="en-US" dirty="0" smtClean="0"/>
              <a:t>)</a:t>
            </a:r>
            <a:endParaRPr lang="it-IT" dirty="0"/>
          </a:p>
        </p:txBody>
      </p:sp>
      <p:sp>
        <p:nvSpPr>
          <p:cNvPr id="15" name="Rectangle 14"/>
          <p:cNvSpPr/>
          <p:nvPr/>
        </p:nvSpPr>
        <p:spPr>
          <a:xfrm>
            <a:off x="366731" y="2691750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Collaborations: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994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AAF7FDE-11B9-AF4A-8390-A43FBA897EAE}" type="slidenum">
              <a:rPr lang="en-US" smtClean="0"/>
              <a:t>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dirty="0"/>
              <a:t>Roma, </a:t>
            </a:r>
            <a:r>
              <a:rPr lang="es-ES" dirty="0" err="1"/>
              <a:t>March</a:t>
            </a:r>
            <a:r>
              <a:rPr lang="es-ES" dirty="0"/>
              <a:t> 2017 - PTA   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35430" y="-18947"/>
            <a:ext cx="5273140" cy="1074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>
                <a:latin typeface="+mj-lt"/>
                <a:ea typeface="+mj-ea"/>
                <a:cs typeface="+mj-cs"/>
              </a:defRPr>
            </a:lvl1pPr>
          </a:lstStyle>
          <a:p>
            <a:r>
              <a:rPr lang="it-IT" sz="3000" dirty="0" err="1"/>
              <a:t>Photonic</a:t>
            </a:r>
            <a:r>
              <a:rPr lang="it-IT" sz="3000" dirty="0"/>
              <a:t> Technologies for Biomedicine</a:t>
            </a:r>
            <a:endParaRPr lang="en-US" sz="3000" dirty="0"/>
          </a:p>
        </p:txBody>
      </p:sp>
      <p:pic>
        <p:nvPicPr>
          <p:cNvPr id="11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467" y="2290448"/>
            <a:ext cx="3181466" cy="254517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5746" y="1115395"/>
            <a:ext cx="8825187" cy="5261383"/>
            <a:chOff x="2991291" y="-1787688"/>
            <a:chExt cx="8825187" cy="5261383"/>
          </a:xfrm>
        </p:grpSpPr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3153061" y="1907074"/>
              <a:ext cx="24495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200" b="1" dirty="0" smtClean="0">
                  <a:solidFill>
                    <a:schemeClr val="hlink"/>
                  </a:solidFill>
                </a:rPr>
                <a:t>3D light confinement:</a:t>
              </a:r>
            </a:p>
            <a:p>
              <a:pPr algn="ctr" eaLnBrk="1" hangingPunct="1"/>
              <a:r>
                <a:rPr lang="en-US" sz="1200" b="1" dirty="0" smtClean="0">
                  <a:solidFill>
                    <a:schemeClr val="hlink"/>
                  </a:solidFill>
                </a:rPr>
                <a:t>Whispering gallery modes</a:t>
              </a:r>
              <a:endParaRPr lang="it-IT" sz="1200" b="1" dirty="0">
                <a:solidFill>
                  <a:schemeClr val="hlink"/>
                </a:solidFill>
              </a:endParaRP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3080831" y="2950475"/>
              <a:ext cx="33276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1400" b="1" dirty="0" smtClean="0">
                  <a:solidFill>
                    <a:schemeClr val="hlink"/>
                  </a:solidFill>
                </a:rPr>
                <a:t>Light is resonantly confined by total internal reflection.</a:t>
              </a:r>
              <a:endParaRPr lang="it-IT" sz="1400" b="1" dirty="0">
                <a:solidFill>
                  <a:schemeClr val="hlink"/>
                </a:solidFill>
              </a:endParaRP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2991291" y="-1787688"/>
              <a:ext cx="882518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1676400" indent="-1676400" algn="just" eaLnBrk="1" hangingPunct="1"/>
              <a:r>
                <a:rPr lang="en-US" sz="1600" b="1" dirty="0" smtClean="0">
                  <a:solidFill>
                    <a:schemeClr val="hlink"/>
                  </a:solidFill>
                </a:rPr>
                <a:t>Main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motivation</a:t>
              </a:r>
              <a:r>
                <a:rPr lang="en-US" sz="1600" b="1" dirty="0" smtClean="0">
                  <a:solidFill>
                    <a:schemeClr val="hlink"/>
                  </a:solidFill>
                </a:rPr>
                <a:t>:	obtaining a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sensitive biosensor </a:t>
              </a:r>
              <a:r>
                <a:rPr lang="en-US" sz="1600" b="1" dirty="0" smtClean="0">
                  <a:solidFill>
                    <a:schemeClr val="hlink"/>
                  </a:solidFill>
                </a:rPr>
                <a:t>by using novel resonant microstructures</a:t>
              </a:r>
              <a:endParaRPr lang="it-IT" sz="1600" b="1" dirty="0">
                <a:solidFill>
                  <a:schemeClr val="hlink"/>
                </a:solidFill>
              </a:endParaRPr>
            </a:p>
          </p:txBody>
        </p:sp>
      </p:grpSp>
      <p:pic>
        <p:nvPicPr>
          <p:cNvPr id="15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99" y="2471889"/>
            <a:ext cx="282575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-112216" y="2590268"/>
            <a:ext cx="2399639" cy="1800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773" y="2236104"/>
            <a:ext cx="2777313" cy="2945976"/>
          </a:xfrm>
          <a:prstGeom prst="rect">
            <a:avLst/>
          </a:prstGeom>
        </p:spPr>
      </p:pic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6053212" y="4943484"/>
            <a:ext cx="25939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rgbClr val="FF0000"/>
                </a:solidFill>
              </a:rPr>
              <a:t>Inverse opals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115746" y="1820239"/>
            <a:ext cx="19437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rgbClr val="FF0000"/>
                </a:solidFill>
              </a:rPr>
              <a:t>Microbubble resonators</a:t>
            </a:r>
            <a:endParaRPr lang="it-IT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6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4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smtClean="0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2525" y="667366"/>
            <a:ext cx="6360411" cy="584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/>
              <a:t>Thickness of microbubble wall</a:t>
            </a:r>
            <a:endParaRPr lang="en-US" sz="3200" b="1" dirty="0"/>
          </a:p>
        </p:txBody>
      </p:sp>
      <p:pic>
        <p:nvPicPr>
          <p:cNvPr id="8" name="Picture 1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7957" y="1206844"/>
            <a:ext cx="2161107" cy="211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2"/>
          <p:cNvSpPr txBox="1"/>
          <p:nvPr/>
        </p:nvSpPr>
        <p:spPr>
          <a:xfrm>
            <a:off x="4069965" y="1175375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a)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7310325" y="110336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b)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le\Documents\Centro Fermi\Terzo Anno\PresentazioneMarzo\Funzionalizzata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57" y="1206844"/>
            <a:ext cx="2677428" cy="199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le\Documents\Stabilità\bolla_peso2_pressure-minimo_4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72" y="3274852"/>
            <a:ext cx="3361665" cy="252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1" t="-1" r="6993" b="3079"/>
          <a:stretch/>
        </p:blipFill>
        <p:spPr>
          <a:xfrm>
            <a:off x="134687" y="3481425"/>
            <a:ext cx="3352497" cy="19605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6668815" y="4636638"/>
                <a:ext cx="2597698" cy="828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𝑡</m:t>
                      </m:r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r>
                        <a:rPr lang="it-IT" b="0" i="1" smtClean="0">
                          <a:latin typeface="Cambria Math"/>
                        </a:rPr>
                        <m:t>𝑎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it-IT" i="1" smtClean="0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smtClean="0"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it-IT" b="0" i="1" smtClean="0">
                                          <a:latin typeface="Cambria Math"/>
                                        </a:rPr>
                                        <m:t>𝐴</m:t>
                                      </m:r>
                                      <m:r>
                                        <a:rPr lang="it-IT" b="0" i="1" smtClean="0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it-IT" b="0" i="1" smtClean="0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smtClean="0"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b="0" i="1" smtClean="0">
                                  <a:latin typeface="Cambria Math"/>
                                </a:rPr>
                                <m:t>1/3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815" y="4636638"/>
                <a:ext cx="2597698" cy="82856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6637833" y="6273159"/>
                <a:ext cx="10495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GB" dirty="0" smtClean="0"/>
                  <a:t> 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μ</m:t>
                    </m:r>
                  </m:oMath>
                </a14:m>
                <a:r>
                  <a:rPr lang="en-GB" dirty="0" smtClean="0"/>
                  <a:t>m</a:t>
                </a:r>
                <a:endParaRPr lang="en-GB" dirty="0"/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833" y="6273159"/>
                <a:ext cx="1049518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8197" r="-4070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/>
          <p:cNvSpPr txBox="1"/>
          <p:nvPr/>
        </p:nvSpPr>
        <p:spPr>
          <a:xfrm>
            <a:off x="6668815" y="5465198"/>
            <a:ext cx="2126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 = </a:t>
            </a:r>
            <a:r>
              <a:rPr lang="it-IT" dirty="0" err="1" smtClean="0"/>
              <a:t>external</a:t>
            </a:r>
            <a:r>
              <a:rPr lang="it-IT" dirty="0" smtClean="0"/>
              <a:t> </a:t>
            </a:r>
            <a:r>
              <a:rPr lang="it-IT" dirty="0" err="1" smtClean="0"/>
              <a:t>radius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A= </a:t>
            </a:r>
            <a:r>
              <a:rPr lang="it-IT" dirty="0" err="1" smtClean="0"/>
              <a:t>material</a:t>
            </a:r>
            <a:r>
              <a:rPr lang="it-IT" dirty="0" smtClean="0"/>
              <a:t> </a:t>
            </a:r>
            <a:r>
              <a:rPr lang="it-IT" dirty="0" err="1" smtClean="0"/>
              <a:t>constant</a:t>
            </a:r>
            <a:endParaRPr lang="en-GB" dirty="0"/>
          </a:p>
        </p:txBody>
      </p:sp>
      <p:pic>
        <p:nvPicPr>
          <p:cNvPr id="26" name="Immagine 25" descr="G:\Padule\Centro Fermi\Relazione Fine anno\Immagini\2015-05-13 17.05.1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93273" y="3435771"/>
            <a:ext cx="888530" cy="118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Ale\Documents\Articolo Thickness\Raggio240.tif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773" y="1205616"/>
            <a:ext cx="2664363" cy="19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tangolo 23"/>
          <p:cNvSpPr/>
          <p:nvPr/>
        </p:nvSpPr>
        <p:spPr>
          <a:xfrm>
            <a:off x="195943" y="573045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A. </a:t>
            </a:r>
            <a:r>
              <a:rPr lang="en-GB" dirty="0" err="1"/>
              <a:t>Cosci</a:t>
            </a:r>
            <a:r>
              <a:rPr lang="en-GB" dirty="0"/>
              <a:t>, </a:t>
            </a:r>
            <a:r>
              <a:rPr lang="en-GB" dirty="0" smtClean="0"/>
              <a:t>Opt</a:t>
            </a:r>
            <a:r>
              <a:rPr lang="en-GB" dirty="0"/>
              <a:t>. Express </a:t>
            </a:r>
            <a:r>
              <a:rPr lang="en-GB" b="1" dirty="0"/>
              <a:t>23</a:t>
            </a:r>
            <a:r>
              <a:rPr lang="en-GB" dirty="0"/>
              <a:t>, 16693 (2015).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190690" y="6069385"/>
            <a:ext cx="423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Q. </a:t>
            </a:r>
            <a:r>
              <a:rPr lang="en-GB" dirty="0"/>
              <a:t>Lu, </a:t>
            </a:r>
            <a:r>
              <a:rPr lang="en-GB" dirty="0" smtClean="0"/>
              <a:t>Opt</a:t>
            </a:r>
            <a:r>
              <a:rPr lang="en-GB" dirty="0"/>
              <a:t>. </a:t>
            </a:r>
            <a:r>
              <a:rPr lang="en-GB" dirty="0" smtClean="0"/>
              <a:t>Express </a:t>
            </a:r>
            <a:r>
              <a:rPr lang="en-GB" b="1" dirty="0" smtClean="0"/>
              <a:t>24</a:t>
            </a:r>
            <a:r>
              <a:rPr lang="en-GB" dirty="0"/>
              <a:t>, 20855-20861 (2016)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746479" y="13957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Photonic Technologies for Biomedicine</a:t>
            </a:r>
          </a:p>
        </p:txBody>
      </p:sp>
    </p:spTree>
    <p:extLst>
      <p:ext uri="{BB962C8B-B14F-4D97-AF65-F5344CB8AC3E}">
        <p14:creationId xmlns:p14="http://schemas.microsoft.com/office/powerpoint/2010/main" val="223368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8658" y="604966"/>
            <a:ext cx="4279425" cy="55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Measurements Stability</a:t>
            </a:r>
            <a:endParaRPr lang="en-US" sz="3200" b="1" dirty="0"/>
          </a:p>
        </p:txBody>
      </p:sp>
      <p:pic>
        <p:nvPicPr>
          <p:cNvPr id="18" name="Immagine 17" descr="C:\Users\Ale\Documents\Articolo-Stabilità\Revision\peristaltica7-auto-t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"/>
          <a:stretch/>
        </p:blipFill>
        <p:spPr bwMode="auto">
          <a:xfrm>
            <a:off x="427458" y="1057400"/>
            <a:ext cx="3796228" cy="266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C:\Users\Ale\Downloads\DSC_0157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48499" y="4222621"/>
            <a:ext cx="2452982" cy="137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le\Downloads\DSC_01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070" y="1324884"/>
            <a:ext cx="3531318" cy="198636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4" name="CasellaDiTesto 13"/>
          <p:cNvSpPr txBox="1"/>
          <p:nvPr/>
        </p:nvSpPr>
        <p:spPr>
          <a:xfrm>
            <a:off x="624966" y="6373142"/>
            <a:ext cx="390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A. </a:t>
            </a:r>
            <a:r>
              <a:rPr lang="en-GB" dirty="0" err="1"/>
              <a:t>Cosci</a:t>
            </a:r>
            <a:r>
              <a:rPr lang="en-GB" dirty="0"/>
              <a:t>, </a:t>
            </a:r>
            <a:r>
              <a:rPr lang="en-GB" dirty="0" smtClean="0"/>
              <a:t>et al . Sensors </a:t>
            </a:r>
            <a:r>
              <a:rPr lang="en-GB" b="1" dirty="0"/>
              <a:t>16</a:t>
            </a:r>
            <a:r>
              <a:rPr lang="en-GB" dirty="0"/>
              <a:t>, 1405 (2016).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746479" y="13957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Photonic Technologies for Biomedicine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676" t="4821" b="3378"/>
          <a:stretch/>
        </p:blipFill>
        <p:spPr>
          <a:xfrm>
            <a:off x="44926" y="3578831"/>
            <a:ext cx="3827828" cy="2712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5578" t="5090" b="3462"/>
          <a:stretch/>
        </p:blipFill>
        <p:spPr>
          <a:xfrm>
            <a:off x="3872754" y="3633861"/>
            <a:ext cx="3693458" cy="26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5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2" descr="Logo NOME_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007" y="149333"/>
            <a:ext cx="917275" cy="5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tn.ifn.cnr.it/_/rsrc/1443614698505/home/Logo_CNR-IFN_t.png?height=100&amp;width=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28" y="62943"/>
            <a:ext cx="731744" cy="73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_CF_de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Photonic Technologies for Biomedicine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725" y="106731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Bioassay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3186" y="1171575"/>
            <a:ext cx="7605585" cy="5328494"/>
            <a:chOff x="263686" y="1171575"/>
            <a:chExt cx="7605585" cy="53284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4314" t="5442" b="2988"/>
            <a:stretch/>
          </p:blipFill>
          <p:spPr>
            <a:xfrm>
              <a:off x="1773271" y="1171575"/>
              <a:ext cx="6096000" cy="4343400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1065607" y="4838701"/>
              <a:ext cx="1896668" cy="1053162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63686" y="5853738"/>
              <a:ext cx="19078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Open </a:t>
              </a:r>
              <a:r>
                <a:rPr lang="it-IT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CRP</a:t>
              </a:r>
            </a:p>
            <a:p>
              <a:r>
                <a:rPr lang="it-IT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(10 </a:t>
              </a:r>
              <a:r>
                <a:rPr lang="it-IT" b="1" dirty="0" smtClean="0"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it-IT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g/ml) valve</a:t>
              </a:r>
              <a:endParaRPr lang="it-IT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3924300" y="4587184"/>
              <a:ext cx="92864" cy="1304679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702031" y="5846701"/>
              <a:ext cx="41777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Close </a:t>
              </a:r>
              <a:r>
                <a:rPr lang="it-IT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CRP</a:t>
              </a:r>
            </a:p>
            <a:p>
              <a:r>
                <a:rPr lang="it-IT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(10 </a:t>
              </a:r>
              <a:r>
                <a:rPr lang="it-IT" b="1" dirty="0" smtClean="0"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it-IT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g/ml) valve and open </a:t>
              </a:r>
              <a:r>
                <a:rPr lang="it-IT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PBS</a:t>
              </a:r>
              <a:r>
                <a:rPr lang="it-IT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valve</a:t>
              </a:r>
              <a:endParaRPr lang="it-IT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4478252" y="4398741"/>
              <a:ext cx="1170073" cy="1116234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863112" y="5455194"/>
              <a:ext cx="17796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Open </a:t>
              </a:r>
              <a:r>
                <a:rPr lang="it-IT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C7</a:t>
              </a:r>
            </a:p>
            <a:p>
              <a:r>
                <a:rPr lang="it-IT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(1 </a:t>
              </a:r>
              <a:r>
                <a:rPr lang="it-IT" b="1" dirty="0" smtClean="0"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it-IT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g/ml) valve</a:t>
              </a:r>
              <a:endParaRPr lang="it-IT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2764" y="1554392"/>
            <a:ext cx="981075" cy="1331121"/>
            <a:chOff x="8361429" y="2101349"/>
            <a:chExt cx="981075" cy="133112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/>
            <a:srcRect l="10251" r="11016"/>
            <a:stretch/>
          </p:blipFill>
          <p:spPr>
            <a:xfrm>
              <a:off x="8361429" y="2101349"/>
              <a:ext cx="981075" cy="76010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423803" y="2847695"/>
              <a:ext cx="8563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Fresh</a:t>
              </a:r>
            </a:p>
            <a:p>
              <a:pPr algn="ctr"/>
              <a:r>
                <a:rPr lang="it-IT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bubble</a:t>
              </a:r>
              <a:endParaRPr lang="it-IT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591404" y="4098604"/>
            <a:ext cx="1425390" cy="1335281"/>
            <a:chOff x="7591404" y="3844234"/>
            <a:chExt cx="1425390" cy="133528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58771" y="3844234"/>
              <a:ext cx="1047750" cy="74295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591404" y="4594740"/>
              <a:ext cx="14253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Regenerated</a:t>
              </a:r>
            </a:p>
            <a:p>
              <a:pPr algn="ctr"/>
              <a:r>
                <a:rPr lang="it-IT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bubble</a:t>
              </a:r>
              <a:endParaRPr lang="it-IT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2586681" y="4193059"/>
            <a:ext cx="1985319" cy="8649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3615108" y="143664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it-IT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it-IT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530597" y="5622197"/>
            <a:ext cx="255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CRP = C-</a:t>
            </a:r>
            <a:r>
              <a:rPr lang="it-IT" sz="1400" dirty="0" err="1" smtClean="0"/>
              <a:t>reactive</a:t>
            </a:r>
            <a:r>
              <a:rPr lang="it-IT" sz="1400" dirty="0" smtClean="0"/>
              <a:t> </a:t>
            </a:r>
            <a:r>
              <a:rPr lang="it-IT" sz="1400" dirty="0" err="1" smtClean="0"/>
              <a:t>Protein</a:t>
            </a:r>
            <a:r>
              <a:rPr lang="it-IT" sz="1400" dirty="0" smtClean="0"/>
              <a:t> </a:t>
            </a:r>
          </a:p>
          <a:p>
            <a:r>
              <a:rPr lang="it-IT" sz="1400" dirty="0" smtClean="0"/>
              <a:t>C7 = </a:t>
            </a:r>
            <a:r>
              <a:rPr lang="it-IT" sz="1400" dirty="0"/>
              <a:t>C </a:t>
            </a:r>
            <a:r>
              <a:rPr lang="it-IT" sz="1400" dirty="0" err="1"/>
              <a:t>Reactive</a:t>
            </a:r>
            <a:r>
              <a:rPr lang="it-IT" sz="1400" dirty="0"/>
              <a:t> </a:t>
            </a:r>
            <a:r>
              <a:rPr lang="it-IT" sz="1400" dirty="0" err="1"/>
              <a:t>Protein</a:t>
            </a:r>
            <a:r>
              <a:rPr lang="it-IT" sz="1400" dirty="0"/>
              <a:t> </a:t>
            </a:r>
            <a:r>
              <a:rPr lang="it-IT" sz="1400" dirty="0" err="1"/>
              <a:t>antibody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315808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7</a:t>
            </a:fld>
            <a:endParaRPr lang="en-US"/>
          </a:p>
        </p:txBody>
      </p:sp>
      <p:pic>
        <p:nvPicPr>
          <p:cNvPr id="6" name="Immagin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8" y="2613890"/>
            <a:ext cx="3962402" cy="3237346"/>
          </a:xfrm>
          <a:prstGeom prst="rect">
            <a:avLst/>
          </a:prstGeom>
        </p:spPr>
      </p:pic>
      <p:pic>
        <p:nvPicPr>
          <p:cNvPr id="7" name="Picture 2" descr="Logo NOME_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007" y="149333"/>
            <a:ext cx="917275" cy="5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www.tn.ifn.cnr.it/_/rsrc/1443614698505/home/Logo_CNR-IFN_t.png?height=100&amp;width=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28" y="62943"/>
            <a:ext cx="731744" cy="73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_CF_de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Photonic Technologies for Biomedicine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681" y="1453293"/>
            <a:ext cx="8648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Colloidal</a:t>
            </a:r>
            <a:r>
              <a:rPr lang="it-IT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Systems / Inverse </a:t>
            </a:r>
            <a:r>
              <a:rPr lang="it-IT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Opal</a:t>
            </a:r>
            <a:r>
              <a:rPr lang="it-IT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Photonic</a:t>
            </a:r>
            <a:r>
              <a:rPr lang="it-IT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Crystals</a:t>
            </a:r>
            <a:endParaRPr lang="it-IT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1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Roma, March 2017 - PTA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2" descr="Logo NOME_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007" y="149333"/>
            <a:ext cx="917275" cy="5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tn.ifn.cnr.it/_/rsrc/1443614698505/home/Logo_CNR-IFN_t.png?height=100&amp;width=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28" y="62943"/>
            <a:ext cx="731744" cy="73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_CF_de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Photonic Technologies for Biomedicine</a:t>
            </a:r>
          </a:p>
        </p:txBody>
      </p:sp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-19819" y="942928"/>
            <a:ext cx="5020508" cy="553998"/>
          </a:xfrm>
        </p:spPr>
        <p:txBody>
          <a:bodyPr wrap="square">
            <a:spAutoFit/>
          </a:bodyPr>
          <a:lstStyle/>
          <a:p>
            <a:r>
              <a:rPr lang="en-GB" sz="3000" b="1" dirty="0" smtClean="0"/>
              <a:t>Effect of the lower band edge</a:t>
            </a:r>
            <a:endParaRPr lang="en-GB" sz="3000" b="1" dirty="0"/>
          </a:p>
        </p:txBody>
      </p:sp>
      <p:sp>
        <p:nvSpPr>
          <p:cNvPr id="11" name="Segnaposto numero diapositiva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E536B2-FD0A-4632-874A-F8B0A845BA92}" type="slidenum">
              <a:rPr lang="en-GB" smtClean="0"/>
              <a:pPr/>
              <a:t>8</a:t>
            </a:fld>
            <a:endParaRPr lang="en-GB" dirty="0"/>
          </a:p>
        </p:txBody>
      </p:sp>
      <p:graphicFrame>
        <p:nvGraphicFramePr>
          <p:cNvPr id="12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455507"/>
              </p:ext>
            </p:extLst>
          </p:nvPr>
        </p:nvGraphicFramePr>
        <p:xfrm>
          <a:off x="-258505" y="1284858"/>
          <a:ext cx="5705575" cy="4032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" name="Graph" r:id="rId6" imgW="4276800" imgH="3022200" progId="Origin50.Graph">
                  <p:embed/>
                </p:oleObj>
              </mc:Choice>
              <mc:Fallback>
                <p:oleObj name="Graph" r:id="rId6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258505" y="1284858"/>
                        <a:ext cx="5705575" cy="4032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sellaDiTesto 2"/>
          <p:cNvSpPr txBox="1"/>
          <p:nvPr/>
        </p:nvSpPr>
        <p:spPr>
          <a:xfrm>
            <a:off x="5381031" y="3517529"/>
            <a:ext cx="36554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To quantify the effect  of the photonic crystal on the emission spectrum the intensity ratio </a:t>
            </a:r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compared with Pure Cy3-DNA sequence</a:t>
            </a:r>
          </a:p>
        </p:txBody>
      </p:sp>
      <p:sp>
        <p:nvSpPr>
          <p:cNvPr id="14" name="CasellaDiTesto 6"/>
          <p:cNvSpPr txBox="1"/>
          <p:nvPr/>
        </p:nvSpPr>
        <p:spPr>
          <a:xfrm>
            <a:off x="6093268" y="628626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Intensity  ratio 1.4</a:t>
            </a:r>
            <a:endParaRPr lang="en-US" i="1" dirty="0">
              <a:solidFill>
                <a:srgbClr val="FF0000"/>
              </a:solidFill>
            </a:endParaRPr>
          </a:p>
        </p:txBody>
      </p:sp>
      <p:graphicFrame>
        <p:nvGraphicFramePr>
          <p:cNvPr id="15" name="Ogget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173957"/>
              </p:ext>
            </p:extLst>
          </p:nvPr>
        </p:nvGraphicFramePr>
        <p:xfrm>
          <a:off x="5201348" y="595806"/>
          <a:ext cx="4276725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" name="Graph" r:id="rId8" imgW="4276800" imgH="3022560" progId="Origin50.Graph">
                  <p:embed/>
                </p:oleObj>
              </mc:Choice>
              <mc:Fallback>
                <p:oleObj name="Graph" r:id="rId8" imgW="4276800" imgH="3022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01348" y="595806"/>
                        <a:ext cx="4276725" cy="302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11"/>
          <p:cNvSpPr txBox="1"/>
          <p:nvPr/>
        </p:nvSpPr>
        <p:spPr>
          <a:xfrm>
            <a:off x="7620000" y="1094406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Pure Cy3-DNA</a:t>
            </a:r>
            <a:endParaRPr lang="it-IT" sz="1200" dirty="0"/>
          </a:p>
        </p:txBody>
      </p:sp>
      <p:sp>
        <p:nvSpPr>
          <p:cNvPr id="17" name="CasellaDiTesto 7"/>
          <p:cNvSpPr txBox="1"/>
          <p:nvPr/>
        </p:nvSpPr>
        <p:spPr>
          <a:xfrm>
            <a:off x="1187624" y="539809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Frequency</a:t>
            </a:r>
            <a:r>
              <a:rPr lang="it-IT" dirty="0" smtClean="0">
                <a:solidFill>
                  <a:srgbClr val="FF0000"/>
                </a:solidFill>
              </a:rPr>
              <a:t> gap</a:t>
            </a:r>
            <a:endParaRPr lang="it-IT" dirty="0">
              <a:solidFill>
                <a:srgbClr val="FF0000"/>
              </a:solidFill>
            </a:endParaRPr>
          </a:p>
        </p:txBody>
      </p:sp>
      <p:graphicFrame>
        <p:nvGraphicFramePr>
          <p:cNvPr id="18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5262"/>
              </p:ext>
            </p:extLst>
          </p:nvPr>
        </p:nvGraphicFramePr>
        <p:xfrm>
          <a:off x="885289" y="5784124"/>
          <a:ext cx="2328217" cy="79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" name="Equazione" r:id="rId10" imgW="1384200" imgH="469800" progId="Equation.3">
                  <p:embed/>
                </p:oleObj>
              </mc:Choice>
              <mc:Fallback>
                <p:oleObj name="Equazione" r:id="rId10" imgW="1384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289" y="5784124"/>
                        <a:ext cx="2328217" cy="79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asellaDiTesto 9"/>
          <p:cNvSpPr txBox="1"/>
          <p:nvPr/>
        </p:nvSpPr>
        <p:spPr>
          <a:xfrm>
            <a:off x="6826481" y="1076072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A</a:t>
            </a:r>
            <a:endParaRPr lang="it-IT" sz="1000" dirty="0"/>
          </a:p>
        </p:txBody>
      </p:sp>
      <p:sp>
        <p:nvSpPr>
          <p:cNvPr id="20" name="CasellaDiTesto 13"/>
          <p:cNvSpPr txBox="1"/>
          <p:nvPr/>
        </p:nvSpPr>
        <p:spPr>
          <a:xfrm>
            <a:off x="7524328" y="1958643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B</a:t>
            </a:r>
            <a:endParaRPr lang="it-IT" sz="1000" dirty="0"/>
          </a:p>
        </p:txBody>
      </p:sp>
      <p:graphicFrame>
        <p:nvGraphicFramePr>
          <p:cNvPr id="2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392419"/>
              </p:ext>
            </p:extLst>
          </p:nvPr>
        </p:nvGraphicFramePr>
        <p:xfrm>
          <a:off x="6721378" y="4471489"/>
          <a:ext cx="1236663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Equazione" r:id="rId12" imgW="685800" imgH="507960" progId="Equation.3">
                  <p:embed/>
                </p:oleObj>
              </mc:Choice>
              <mc:Fallback>
                <p:oleObj name="Equazione" r:id="rId12" imgW="685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1378" y="4471489"/>
                        <a:ext cx="1236663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CasellaDiTesto 15"/>
          <p:cNvSpPr txBox="1"/>
          <p:nvPr/>
        </p:nvSpPr>
        <p:spPr>
          <a:xfrm>
            <a:off x="3275856" y="1453336"/>
            <a:ext cx="1317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Cy3-DNA in </a:t>
            </a:r>
            <a:r>
              <a:rPr lang="it-IT" sz="1200" dirty="0" err="1" smtClean="0"/>
              <a:t>opal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74882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2" descr="Logo NOME_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007" y="149333"/>
            <a:ext cx="917275" cy="5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tn.ifn.cnr.it/_/rsrc/1443614698505/home/Logo_CNR-IFN_t.png?height=100&amp;width=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28" y="62943"/>
            <a:ext cx="731744" cy="73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_CF_de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49773" y="136047"/>
            <a:ext cx="4438426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Response to TNF-</a:t>
            </a:r>
            <a:r>
              <a:rPr lang="el-GR" sz="3200" dirty="0"/>
              <a:t>α</a:t>
            </a:r>
            <a:r>
              <a:rPr lang="it-IT" sz="3200" dirty="0"/>
              <a:t> marker</a:t>
            </a:r>
            <a:endParaRPr lang="en-US" sz="3200" dirty="0"/>
          </a:p>
        </p:txBody>
      </p:sp>
      <p:pic>
        <p:nvPicPr>
          <p:cNvPr id="10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63" y="884080"/>
            <a:ext cx="2479802" cy="2468790"/>
          </a:xfrm>
          <a:prstGeom prst="rect">
            <a:avLst/>
          </a:prstGeom>
        </p:spPr>
      </p:pic>
      <p:sp>
        <p:nvSpPr>
          <p:cNvPr id="12" name="CasellaDiTesto 25"/>
          <p:cNvSpPr txBox="1"/>
          <p:nvPr/>
        </p:nvSpPr>
        <p:spPr>
          <a:xfrm>
            <a:off x="199492" y="6238830"/>
            <a:ext cx="4678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Initial : Emission fluorescence inverse opal functionalized with Cy3-DNA</a:t>
            </a:r>
          </a:p>
          <a:p>
            <a:endParaRPr lang="it-IT" sz="1200" dirty="0" smtClean="0"/>
          </a:p>
          <a:p>
            <a:r>
              <a:rPr lang="it-IT" sz="1200" dirty="0" smtClean="0"/>
              <a:t>TNF-</a:t>
            </a:r>
            <a:r>
              <a:rPr lang="it-IT" sz="1200" dirty="0" err="1" smtClean="0"/>
              <a:t>alpha</a:t>
            </a:r>
            <a:r>
              <a:rPr lang="en-US" sz="1200" dirty="0" smtClean="0"/>
              <a:t>: After incubation </a:t>
            </a:r>
            <a:r>
              <a:rPr lang="it-IT" sz="1200" dirty="0" smtClean="0"/>
              <a:t>for 1 </a:t>
            </a:r>
            <a:r>
              <a:rPr lang="it-IT" sz="1200" dirty="0" err="1" smtClean="0"/>
              <a:t>hr</a:t>
            </a:r>
            <a:r>
              <a:rPr lang="it-IT" sz="1200" dirty="0" smtClean="0"/>
              <a:t> with TNF-</a:t>
            </a:r>
            <a:r>
              <a:rPr lang="el-GR" sz="1200" dirty="0"/>
              <a:t>α</a:t>
            </a:r>
            <a:r>
              <a:rPr lang="it-IT" sz="1200" dirty="0"/>
              <a:t> </a:t>
            </a:r>
            <a:r>
              <a:rPr lang="it-IT" sz="1200" dirty="0" smtClean="0"/>
              <a:t>100nM</a:t>
            </a:r>
            <a:endParaRPr lang="it-IT" sz="1200" dirty="0"/>
          </a:p>
        </p:txBody>
      </p:sp>
      <p:pic>
        <p:nvPicPr>
          <p:cNvPr id="14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96"/>
          <a:stretch/>
        </p:blipFill>
        <p:spPr>
          <a:xfrm>
            <a:off x="5922839" y="959104"/>
            <a:ext cx="2483723" cy="2259190"/>
          </a:xfrm>
        </p:spPr>
      </p:pic>
      <p:sp>
        <p:nvSpPr>
          <p:cNvPr id="15" name="Rectangle 14"/>
          <p:cNvSpPr/>
          <p:nvPr/>
        </p:nvSpPr>
        <p:spPr>
          <a:xfrm>
            <a:off x="2643465" y="1951641"/>
            <a:ext cx="2739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Confocal microscopy image</a:t>
            </a:r>
            <a:endParaRPr lang="it-IT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7132" t="8819" r="10719" b="8325"/>
          <a:stretch/>
        </p:blipFill>
        <p:spPr>
          <a:xfrm>
            <a:off x="91034" y="3355262"/>
            <a:ext cx="4317477" cy="29694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l="5916" t="7701" r="11017" b="6395"/>
          <a:stretch/>
        </p:blipFill>
        <p:spPr>
          <a:xfrm>
            <a:off x="4830674" y="3493981"/>
            <a:ext cx="3880665" cy="28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7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8513</TotalTime>
  <Words>558</Words>
  <Application>Microsoft Macintosh PowerPoint</Application>
  <PresentationFormat>Presentazione su schermo (4:3)</PresentationFormat>
  <Paragraphs>142</Paragraphs>
  <Slides>12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12</vt:i4>
      </vt:variant>
    </vt:vector>
  </HeadingPairs>
  <TitlesOfParts>
    <vt:vector size="19" baseType="lpstr">
      <vt:lpstr>Calibri</vt:lpstr>
      <vt:lpstr>Cambria Math</vt:lpstr>
      <vt:lpstr>Symbol</vt:lpstr>
      <vt:lpstr>Arial</vt:lpstr>
      <vt:lpstr>Office Theme</vt:lpstr>
      <vt:lpstr>Graph</vt:lpstr>
      <vt:lpstr>Equazione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Effect of the lower band edge</vt:lpstr>
      <vt:lpstr>Presentazione di PowerPoint</vt:lpstr>
      <vt:lpstr>Presentazione di PowerPoint</vt:lpstr>
      <vt:lpstr>Presentazione di PowerPoint</vt:lpstr>
      <vt:lpstr>Presentazione di PowerPoint</vt:lpstr>
    </vt:vector>
  </TitlesOfParts>
  <Company>Centro Fermi</Company>
  <LinksUpToDate>false</LinksUpToDate>
  <SharedDoc>false</SharedDoc>
  <HyperlinkBase/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del Progetto</dc:title>
  <dc:creator>Giancarlo Righini</dc:creator>
  <cp:lastModifiedBy>Giancarlo Righini</cp:lastModifiedBy>
  <cp:revision>96</cp:revision>
  <dcterms:created xsi:type="dcterms:W3CDTF">2015-11-27T18:27:11Z</dcterms:created>
  <dcterms:modified xsi:type="dcterms:W3CDTF">2017-03-02T14:41:32Z</dcterms:modified>
</cp:coreProperties>
</file>