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63" r:id="rId3"/>
    <p:sldId id="266" r:id="rId4"/>
    <p:sldId id="267" r:id="rId5"/>
    <p:sldId id="273" r:id="rId6"/>
    <p:sldId id="272" r:id="rId7"/>
    <p:sldId id="271" r:id="rId8"/>
    <p:sldId id="264" r:id="rId9"/>
    <p:sldId id="268" r:id="rId10"/>
    <p:sldId id="269" r:id="rId11"/>
    <p:sldId id="270" r:id="rId12"/>
    <p:sldId id="26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6"/>
    <p:restoredTop sz="94643"/>
  </p:normalViewPr>
  <p:slideViewPr>
    <p:cSldViewPr snapToGrid="0" snapToObjects="1">
      <p:cViewPr varScale="1">
        <p:scale>
          <a:sx n="123" d="100"/>
          <a:sy n="123" d="100"/>
        </p:scale>
        <p:origin x="125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E32D89-5B8B-844D-A566-28A609AC6300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97228-39BA-3B4C-B27B-78661E7C805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954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FA55A-0C9B-5D47-83C6-FACF955D7B32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DC8BD-884C-794B-8D86-35C2719A19F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237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DC8BD-884C-794B-8D86-35C2719A19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46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9035-20B1-4EDC-BB4C-C05A8655D911}" type="datetime1">
              <a:rPr lang="it-IT" smtClean="0"/>
              <a:t>27/02/2017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2017 -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3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2FE12-3C4B-499A-BC22-03ACF97B3511}" type="datetime1">
              <a:rPr lang="it-IT" smtClean="0"/>
              <a:t>27/02/2017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2017 -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42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A44D-1B7C-4161-A2F2-5ACE386F3644}" type="datetime1">
              <a:rPr lang="it-IT" smtClean="0"/>
              <a:t>27/02/2017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2017 -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004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ABF46-3BFC-4688-B012-64B2439CFE80}" type="datetime1">
              <a:rPr lang="it-IT" smtClean="0"/>
              <a:t>27/02/2017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2017 -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22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65A9-986D-4386-A245-FA39506DB629}" type="datetime1">
              <a:rPr lang="it-IT" smtClean="0"/>
              <a:t>27/02/2017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2017 -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39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7AE5-CCAD-4E79-94D5-B044276AD0EF}" type="datetime1">
              <a:rPr lang="it-IT" smtClean="0"/>
              <a:t>27/02/2017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2017 - PTA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97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16A73-2775-4AEC-9D6C-BEAA3131A807}" type="datetime1">
              <a:rPr lang="it-IT" smtClean="0"/>
              <a:t>27/02/2017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2017 - PTA 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71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65E81-B9DC-4E7B-80D4-28FE70A30C2E}" type="datetime1">
              <a:rPr lang="it-IT" smtClean="0"/>
              <a:t>27/02/2017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2017 - PTA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02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2B55-A3A5-4DE1-B3EF-CEE268E9C858}" type="datetime1">
              <a:rPr lang="it-IT" smtClean="0"/>
              <a:t>27/02/2017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2017 - PTA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43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3C07-8401-4229-9E62-7E5CCBFCCCB4}" type="datetime1">
              <a:rPr lang="it-IT" smtClean="0"/>
              <a:t>27/02/2017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2017 - PTA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01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98ACE-2B21-4A2B-BFED-7ED2F9D33445}" type="datetime1">
              <a:rPr lang="it-IT" smtClean="0"/>
              <a:t>27/02/2017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2017 - PTA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9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929AC-BFA8-407E-B283-C76C1F96BC19}" type="datetime1">
              <a:rPr lang="it-IT" smtClean="0"/>
              <a:t>27/02/2017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Roma, March 2017 -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1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1536642"/>
            <a:ext cx="8643938" cy="514451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Coordinator:</a:t>
            </a:r>
          </a:p>
          <a:p>
            <a:pPr algn="l">
              <a:spcBef>
                <a:spcPts val="60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Prof. Sandro Centro, University of Padua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Participants: </a:t>
            </a:r>
          </a:p>
          <a:p>
            <a:pPr algn="l">
              <a:spcBef>
                <a:spcPts val="600"/>
              </a:spcBef>
            </a:pP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Dr. Nardello Marco, Centro Fermi, Research fellow, 09/06/2016-now</a:t>
            </a:r>
          </a:p>
          <a:p>
            <a:pPr algn="l"/>
            <a:endParaRPr lang="it-IT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Place of Work &amp; Collaborations:  </a:t>
            </a:r>
          </a:p>
          <a:p>
            <a:pPr algn="l">
              <a:spcBef>
                <a:spcPts val="600"/>
              </a:spcBef>
            </a:pP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Dept. of Physics and Astronomy “Galileo Galilei” University of Padua</a:t>
            </a:r>
          </a:p>
          <a:p>
            <a:pPr algn="l"/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1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CPV: Concentrated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Photovoltaic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369" y="59741"/>
            <a:ext cx="952974" cy="959056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586327" y="4973949"/>
            <a:ext cx="8005891" cy="813744"/>
            <a:chOff x="177214" y="3722484"/>
            <a:chExt cx="8509586" cy="799576"/>
          </a:xfrm>
        </p:grpSpPr>
        <p:pic>
          <p:nvPicPr>
            <p:cNvPr id="11" name="Picture 8" descr="logo_Atem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214" y="3742085"/>
              <a:ext cx="2487328" cy="760374"/>
            </a:xfrm>
            <a:prstGeom prst="rect">
              <a:avLst/>
            </a:prstGeom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3722484"/>
              <a:ext cx="3241524" cy="799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0" descr="unica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1476" y="3845125"/>
              <a:ext cx="1895324" cy="5542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6314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64" y="1204728"/>
            <a:ext cx="8615362" cy="5144517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Plan of activities 2017 - 2019 </a:t>
            </a:r>
          </a:p>
          <a:p>
            <a:pPr algn="l"/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Thermal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behaviour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Use of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simulation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to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optimise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dissipation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Adoption of the best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glueing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method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(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soldering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?)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Adoption of the right gap filler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000" i="1" dirty="0">
                <a:solidFill>
                  <a:schemeClr val="tx1"/>
                </a:solidFill>
                <a:latin typeface="Arial"/>
                <a:cs typeface="Arial"/>
              </a:rPr>
              <a:t>Compromise </a:t>
            </a:r>
            <a:r>
              <a:rPr lang="it-IT" sz="1000" i="1" dirty="0" err="1">
                <a:solidFill>
                  <a:schemeClr val="tx1"/>
                </a:solidFill>
                <a:latin typeface="Arial"/>
                <a:cs typeface="Arial"/>
              </a:rPr>
              <a:t>between</a:t>
            </a:r>
            <a:r>
              <a:rPr lang="it-IT" sz="10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000" i="1" dirty="0" err="1">
                <a:solidFill>
                  <a:schemeClr val="tx1"/>
                </a:solidFill>
                <a:latin typeface="Arial"/>
                <a:cs typeface="Arial"/>
              </a:rPr>
              <a:t>thermal</a:t>
            </a:r>
            <a:r>
              <a:rPr lang="it-IT" sz="10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000" i="1" dirty="0" err="1">
                <a:solidFill>
                  <a:schemeClr val="tx1"/>
                </a:solidFill>
                <a:latin typeface="Arial"/>
                <a:cs typeface="Arial"/>
              </a:rPr>
              <a:t>dissipation</a:t>
            </a:r>
            <a:r>
              <a:rPr lang="it-IT" sz="1000" i="1" dirty="0">
                <a:solidFill>
                  <a:schemeClr val="tx1"/>
                </a:solidFill>
                <a:latin typeface="Arial"/>
                <a:cs typeface="Arial"/>
              </a:rPr>
              <a:t> and </a:t>
            </a:r>
            <a:r>
              <a:rPr lang="it-IT" sz="1000" i="1" dirty="0" err="1">
                <a:solidFill>
                  <a:schemeClr val="tx1"/>
                </a:solidFill>
                <a:latin typeface="Arial"/>
                <a:cs typeface="Arial"/>
              </a:rPr>
              <a:t>strength</a:t>
            </a:r>
            <a:endParaRPr lang="en-US" sz="1000" i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10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CPV: Concentrated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Photovoltaic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369" y="59741"/>
            <a:ext cx="952974" cy="959056"/>
          </a:xfrm>
          <a:prstGeom prst="rect">
            <a:avLst/>
          </a:prstGeom>
        </p:spPr>
      </p:pic>
      <p:pic>
        <p:nvPicPr>
          <p:cNvPr id="9" name="Immagine 8" descr="C:\Users\Marco\Dropbox\Fotovoltaico\2016_09 Simulazioni Comsol\Risultati esportati\Immagini\k past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8471" y="3246895"/>
            <a:ext cx="4335872" cy="3043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64" y="3246895"/>
            <a:ext cx="4270539" cy="3043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sellaDiTesto 4"/>
          <p:cNvSpPr txBox="1"/>
          <p:nvPr/>
        </p:nvSpPr>
        <p:spPr>
          <a:xfrm>
            <a:off x="2309247" y="4905214"/>
            <a:ext cx="1549831" cy="76944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Temperatura di esercizio cella solare esposta a 900 DNI di radiazione solare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738355" y="3999371"/>
            <a:ext cx="1549831" cy="76944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Temperatura di esercizio cella solare esposta a 900 DNI di radiazione solare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94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64" y="1204728"/>
            <a:ext cx="8615362" cy="5144517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Plan of activities 2017 - 2019 </a:t>
            </a:r>
          </a:p>
          <a:p>
            <a:pPr algn="l"/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Certifications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IEC 6218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Installation of pre-industrial trackers in Sicily</a:t>
            </a:r>
          </a:p>
          <a:p>
            <a:pPr algn="l"/>
            <a:endParaRPr lang="en-US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Study of the electroluminescence emission of triple junction solar cells to develop advanced and innovative procedures for the characterization and diagnostic of CPV modules</a:t>
            </a:r>
          </a:p>
          <a:p>
            <a:pPr algn="l"/>
            <a:endParaRPr lang="en-US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Improvements in the manufacturing process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Improvement of the chain interconnection between the solar receivers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tx1"/>
                </a:solidFill>
                <a:latin typeface="Arial"/>
                <a:cs typeface="Arial"/>
              </a:rPr>
              <a:t>Automatization </a:t>
            </a:r>
          </a:p>
        </p:txBody>
      </p:sp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11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CPV: Concentrated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Photovoltaic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369" y="59741"/>
            <a:ext cx="952974" cy="95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87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1204728"/>
            <a:ext cx="8441690" cy="514451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Expected funding in the 3-year period:</a:t>
            </a:r>
          </a:p>
          <a:p>
            <a:pPr marL="342900" indent="-342900" algn="l">
              <a:buFontTx/>
              <a:buChar char="-"/>
            </a:pP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Request of funding by Centro Fermi</a:t>
            </a:r>
          </a:p>
          <a:p>
            <a:pPr algn="l"/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Grant: 1 grant, for the 3-year period of the plan (75k€)</a:t>
            </a:r>
          </a:p>
          <a:p>
            <a:pPr algn="l"/>
            <a:r>
              <a:rPr lang="it-IT" sz="1400" i="1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Consumables</a:t>
            </a:r>
            <a:r>
              <a:rPr lang="it-IT" sz="14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/</a:t>
            </a:r>
            <a:r>
              <a:rPr lang="it-IT" sz="1400" i="1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inventory</a:t>
            </a:r>
            <a:r>
              <a:rPr lang="it-IT" sz="14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it-IT" sz="1400" i="1" u="sng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per </a:t>
            </a:r>
            <a:r>
              <a:rPr lang="it-IT" sz="1400" i="1" u="sng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year</a:t>
            </a:r>
            <a:r>
              <a:rPr lang="it-IT" sz="1400" i="1" u="sng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(35k€)</a:t>
            </a:r>
            <a:endParaRPr lang="en-US" sz="1400" i="1" u="sng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algn="l"/>
            <a:endParaRPr lang="en-US" sz="1800" i="1" dirty="0">
              <a:latin typeface="Arial"/>
              <a:cs typeface="Arial"/>
            </a:endParaRPr>
          </a:p>
          <a:p>
            <a:pPr marL="342900" indent="-342900" algn="l">
              <a:buFontTx/>
              <a:buChar char="-"/>
            </a:pP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Potential external funding</a:t>
            </a:r>
          </a:p>
          <a:p>
            <a:pPr algn="l"/>
            <a:r>
              <a:rPr lang="en-GB" sz="1400" i="1" dirty="0">
                <a:solidFill>
                  <a:schemeClr val="tx1"/>
                </a:solidFill>
                <a:latin typeface="Arial"/>
                <a:cs typeface="Arial"/>
              </a:rPr>
              <a:t>Possible funding through special agreements with the industries involved in the project (e.g. specific</a:t>
            </a:r>
          </a:p>
          <a:p>
            <a:pPr algn="l"/>
            <a:r>
              <a:rPr lang="en-GB" sz="1400" i="1" dirty="0">
                <a:solidFill>
                  <a:schemeClr val="tx1"/>
                </a:solidFill>
                <a:latin typeface="Arial"/>
                <a:cs typeface="Arial"/>
              </a:rPr>
              <a:t>modelling or analysis).</a:t>
            </a:r>
          </a:p>
          <a:p>
            <a:pPr algn="l"/>
            <a:r>
              <a:rPr lang="en-GB" sz="1400" i="1" dirty="0">
                <a:solidFill>
                  <a:schemeClr val="tx1"/>
                </a:solidFill>
                <a:latin typeface="Arial"/>
                <a:cs typeface="Arial"/>
              </a:rPr>
              <a:t>In 2016 42.7k€ collected through provided industrial consulting.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12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CPV: Concentrated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Photovoltaic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369" y="59741"/>
            <a:ext cx="952974" cy="95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77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038" y="1204728"/>
            <a:ext cx="8484552" cy="514451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Project main goal</a:t>
            </a:r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endParaRPr lang="en-US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Producing an industrial CPV photovoltaic system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3J solar cells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rgbClr val="000000"/>
                </a:solidFill>
                <a:latin typeface="Arial"/>
                <a:cs typeface="Arial"/>
              </a:rPr>
              <a:t>High efficiency (ƞ=44%)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rgbClr val="000000"/>
                </a:solidFill>
                <a:latin typeface="Arial"/>
                <a:cs typeface="Arial"/>
              </a:rPr>
              <a:t>Small surface (5,5x5,5mm)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rgbClr val="000000"/>
                </a:solidFill>
                <a:latin typeface="Arial"/>
                <a:cs typeface="Arial"/>
              </a:rPr>
              <a:t>Allow for light concentration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rgbClr val="000000"/>
                </a:solidFill>
                <a:latin typeface="Arial"/>
                <a:cs typeface="Arial"/>
              </a:rPr>
              <a:t>Better behavior at high temperature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Recyclable materials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rgbClr val="000000"/>
                </a:solidFill>
                <a:latin typeface="Arial"/>
                <a:cs typeface="Arial"/>
              </a:rPr>
              <a:t>Avoids problems of Si decommissioning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Concentration (700x)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rgbClr val="000000"/>
                </a:solidFill>
                <a:latin typeface="Arial"/>
                <a:cs typeface="Arial"/>
              </a:rPr>
              <a:t>Al mirrors, PC substrate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rgbClr val="000000"/>
                </a:solidFill>
                <a:latin typeface="Arial"/>
                <a:cs typeface="Arial"/>
              </a:rPr>
              <a:t>SiO</a:t>
            </a:r>
            <a:r>
              <a:rPr lang="en-US" sz="1000" i="1" baseline="-25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1000" i="1" dirty="0">
                <a:solidFill>
                  <a:srgbClr val="000000"/>
                </a:solidFill>
                <a:latin typeface="Arial"/>
                <a:cs typeface="Arial"/>
              </a:rPr>
              <a:t> prism as a secondary optic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rgbClr val="000000"/>
                </a:solidFill>
                <a:latin typeface="Arial"/>
                <a:cs typeface="Arial"/>
              </a:rPr>
              <a:t>Low cost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rgbClr val="000000"/>
                </a:solidFill>
                <a:latin typeface="Arial"/>
                <a:cs typeface="Arial"/>
              </a:rPr>
              <a:t>Better quality than lenses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rgbClr val="000000"/>
                </a:solidFill>
                <a:latin typeface="Arial"/>
                <a:cs typeface="Arial"/>
              </a:rPr>
              <a:t>Low volumes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Solar tracking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rgbClr val="000000"/>
                </a:solidFill>
                <a:latin typeface="Arial"/>
                <a:cs typeface="Arial"/>
              </a:rPr>
              <a:t>Higher light collection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rgbClr val="000000"/>
                </a:solidFill>
                <a:latin typeface="Arial"/>
                <a:cs typeface="Arial"/>
              </a:rPr>
              <a:t>Higher complexity and costs</a:t>
            </a:r>
          </a:p>
          <a:p>
            <a:pPr algn="l"/>
            <a:endParaRPr lang="en-US" sz="1400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2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CPV: Concentrated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Photovoltaic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369" y="59741"/>
            <a:ext cx="952974" cy="959056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232" y="3547170"/>
            <a:ext cx="4964624" cy="2792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837" y="2292604"/>
            <a:ext cx="591456" cy="634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462" y="5324886"/>
            <a:ext cx="2107597" cy="143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1666" y="1018440"/>
            <a:ext cx="3073858" cy="2218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6122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038" y="1204728"/>
            <a:ext cx="8484552" cy="514451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Results so far achieved</a:t>
            </a:r>
          </a:p>
          <a:p>
            <a:pPr algn="l"/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r>
              <a:rPr lang="en-GB" sz="1400" i="1" dirty="0">
                <a:solidFill>
                  <a:srgbClr val="000000"/>
                </a:solidFill>
                <a:latin typeface="Arial"/>
                <a:cs typeface="Arial"/>
              </a:rPr>
              <a:t>Realization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of an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optical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setup for indoor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testing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of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receiver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behaviour</a:t>
            </a:r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Xe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lamp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for solar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spectrum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simulation</a:t>
            </a:r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Optical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elements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to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regulate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light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path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and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intensity</a:t>
            </a:r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Solar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cell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support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Active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load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for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electrical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analysis</a:t>
            </a:r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Spectrophotometer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for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reflectivity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measurement</a:t>
            </a:r>
            <a:endParaRPr lang="en-US" sz="1400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3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CPV: Concentrated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Photovoltaic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369" y="59741"/>
            <a:ext cx="952974" cy="95905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773" y="1192165"/>
            <a:ext cx="1970454" cy="197045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3390" y="3449378"/>
            <a:ext cx="4953890" cy="2672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949" y="3620012"/>
            <a:ext cx="3084576" cy="2313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5839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038" y="1204728"/>
            <a:ext cx="8484552" cy="514451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Results so far achieved</a:t>
            </a:r>
          </a:p>
          <a:p>
            <a:pPr algn="l"/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Software for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testing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of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electrical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behaviour</a:t>
            </a:r>
            <a:endParaRPr lang="en-US" sz="1400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4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CPV: Concentrated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Photovoltaic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369" y="59741"/>
            <a:ext cx="952974" cy="959056"/>
          </a:xfrm>
          <a:prstGeom prst="rect">
            <a:avLst/>
          </a:prstGeom>
        </p:spPr>
      </p:pic>
      <p:pic>
        <p:nvPicPr>
          <p:cNvPr id="9" name="Segnaposto contenuto 3" descr="Immagine relè block diagram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35520" y="3270142"/>
            <a:ext cx="4698929" cy="2860963"/>
          </a:xfrm>
          <a:prstGeom prst="rect">
            <a:avLst/>
          </a:prstGeom>
        </p:spPr>
      </p:pic>
      <p:pic>
        <p:nvPicPr>
          <p:cNvPr id="10" name="Segnaposto contenuto 6" descr="Immagine CV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0038" y="2689392"/>
            <a:ext cx="3657600" cy="3452464"/>
          </a:xfrm>
          <a:prstGeom prst="rect">
            <a:avLst/>
          </a:prstGeom>
        </p:spPr>
      </p:pic>
      <p:pic>
        <p:nvPicPr>
          <p:cNvPr id="12" name="Picture 2" descr="C:\Users\Marco\Desktop\20160518_0952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6994" y="1059211"/>
            <a:ext cx="3600000" cy="202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3023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038" y="1204728"/>
            <a:ext cx="8484552" cy="514451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Results so far achieved</a:t>
            </a:r>
          </a:p>
          <a:p>
            <a:pPr algn="l"/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Analysis of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infant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mortality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due to shunt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currents</a:t>
            </a:r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Malfunctioning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of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cells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when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exposed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to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sun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irradiation</a:t>
            </a:r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Electroluminescence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test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Presence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of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thermal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runaway</a:t>
            </a:r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000" i="1" dirty="0" err="1">
                <a:solidFill>
                  <a:srgbClr val="000000"/>
                </a:solidFill>
                <a:latin typeface="Arial"/>
                <a:cs typeface="Arial"/>
              </a:rPr>
              <a:t>Areas</a:t>
            </a:r>
            <a:r>
              <a:rPr lang="it-IT" sz="1000" i="1" dirty="0">
                <a:solidFill>
                  <a:srgbClr val="000000"/>
                </a:solidFill>
                <a:latin typeface="Arial"/>
                <a:cs typeface="Arial"/>
              </a:rPr>
              <a:t> (corners) with </a:t>
            </a:r>
            <a:r>
              <a:rPr lang="it-IT" sz="1000" i="1" dirty="0" err="1">
                <a:solidFill>
                  <a:srgbClr val="000000"/>
                </a:solidFill>
                <a:latin typeface="Arial"/>
                <a:cs typeface="Arial"/>
              </a:rPr>
              <a:t>higher</a:t>
            </a:r>
            <a:r>
              <a:rPr lang="it-IT" sz="10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000" i="1" dirty="0" err="1">
                <a:solidFill>
                  <a:srgbClr val="000000"/>
                </a:solidFill>
                <a:latin typeface="Arial"/>
                <a:cs typeface="Arial"/>
              </a:rPr>
              <a:t>thermal</a:t>
            </a:r>
            <a:r>
              <a:rPr lang="it-IT" sz="10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000" i="1" dirty="0" err="1">
                <a:solidFill>
                  <a:srgbClr val="000000"/>
                </a:solidFill>
                <a:latin typeface="Arial"/>
                <a:cs typeface="Arial"/>
              </a:rPr>
              <a:t>resistance</a:t>
            </a:r>
            <a:endParaRPr lang="it-IT" sz="10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000" i="1" dirty="0">
                <a:solidFill>
                  <a:srgbClr val="000000"/>
                </a:solidFill>
                <a:latin typeface="Arial"/>
                <a:cs typeface="Arial"/>
              </a:rPr>
              <a:t>Greater </a:t>
            </a:r>
            <a:r>
              <a:rPr lang="it-IT" sz="1000" i="1" dirty="0" err="1">
                <a:solidFill>
                  <a:srgbClr val="000000"/>
                </a:solidFill>
                <a:latin typeface="Arial"/>
                <a:cs typeface="Arial"/>
              </a:rPr>
              <a:t>current</a:t>
            </a:r>
            <a:r>
              <a:rPr lang="it-IT" sz="10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000" i="1" dirty="0" err="1">
                <a:solidFill>
                  <a:srgbClr val="000000"/>
                </a:solidFill>
                <a:latin typeface="Arial"/>
                <a:cs typeface="Arial"/>
              </a:rPr>
              <a:t>concentration</a:t>
            </a:r>
            <a:endParaRPr lang="it-IT" sz="10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000" i="1" dirty="0">
                <a:solidFill>
                  <a:srgbClr val="000000"/>
                </a:solidFill>
                <a:latin typeface="Arial"/>
                <a:cs typeface="Arial"/>
              </a:rPr>
              <a:t>Joule </a:t>
            </a:r>
            <a:r>
              <a:rPr lang="it-IT" sz="1000" i="1" dirty="0" err="1">
                <a:solidFill>
                  <a:srgbClr val="000000"/>
                </a:solidFill>
                <a:latin typeface="Arial"/>
                <a:cs typeface="Arial"/>
              </a:rPr>
              <a:t>heating</a:t>
            </a:r>
            <a:endParaRPr lang="it-IT" sz="10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000" i="1" dirty="0">
                <a:solidFill>
                  <a:srgbClr val="000000"/>
                </a:solidFill>
                <a:latin typeface="Arial"/>
                <a:cs typeface="Arial"/>
              </a:rPr>
              <a:t>Feedback </a:t>
            </a:r>
            <a:r>
              <a:rPr lang="it-IT" sz="1000" i="1" dirty="0" err="1">
                <a:solidFill>
                  <a:srgbClr val="000000"/>
                </a:solidFill>
                <a:latin typeface="Arial"/>
                <a:cs typeface="Arial"/>
              </a:rPr>
              <a:t>effect</a:t>
            </a:r>
            <a:endParaRPr lang="it-IT" sz="10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000" i="1" dirty="0">
                <a:solidFill>
                  <a:srgbClr val="000000"/>
                </a:solidFill>
                <a:latin typeface="Arial"/>
                <a:cs typeface="Arial"/>
              </a:rPr>
              <a:t>Thermal </a:t>
            </a:r>
            <a:r>
              <a:rPr lang="it-IT" sz="1000" i="1" dirty="0" err="1">
                <a:solidFill>
                  <a:srgbClr val="000000"/>
                </a:solidFill>
                <a:latin typeface="Arial"/>
                <a:cs typeface="Arial"/>
              </a:rPr>
              <a:t>runaway</a:t>
            </a:r>
            <a:r>
              <a:rPr lang="it-IT" sz="1000" i="1" dirty="0">
                <a:solidFill>
                  <a:srgbClr val="000000"/>
                </a:solidFill>
                <a:latin typeface="Arial"/>
                <a:cs typeface="Arial"/>
              </a:rPr>
              <a:t> and shunt </a:t>
            </a:r>
            <a:r>
              <a:rPr lang="it-IT" sz="1000" i="1" dirty="0" err="1">
                <a:solidFill>
                  <a:srgbClr val="000000"/>
                </a:solidFill>
                <a:latin typeface="Arial"/>
                <a:cs typeface="Arial"/>
              </a:rPr>
              <a:t>current</a:t>
            </a:r>
            <a:endParaRPr lang="it-IT" sz="10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Control of die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attach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deposition</a:t>
            </a:r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Changing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of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glueing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process</a:t>
            </a:r>
            <a:endParaRPr lang="en-US" sz="1400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5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CPV: Concentrated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Photovoltaic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369" y="59741"/>
            <a:ext cx="952974" cy="959056"/>
          </a:xfrm>
          <a:prstGeom prst="rect">
            <a:avLst/>
          </a:prstGeom>
        </p:spPr>
      </p:pic>
      <p:pic>
        <p:nvPicPr>
          <p:cNvPr id="14" name="Immagine 13" descr="C:\Users\Marco\Dropbox\Fotovoltaico\elettroluminescenza\12\DSCN70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3032" y="4401615"/>
            <a:ext cx="4790440" cy="1852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00000000-0008-0000-0000-000004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4844" y="1897011"/>
            <a:ext cx="3270701" cy="1836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484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038" y="1204728"/>
            <a:ext cx="8484552" cy="514451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Results so far achieved</a:t>
            </a:r>
          </a:p>
          <a:p>
            <a:pPr algn="l"/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Simulation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of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thermal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behaviour</a:t>
            </a:r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Lower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temperatures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lead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to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increased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performances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Simulations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to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foresee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cell’s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behaviour</a:t>
            </a:r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Study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of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possible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improvements</a:t>
            </a:r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000" i="1" dirty="0">
                <a:solidFill>
                  <a:srgbClr val="000000"/>
                </a:solidFill>
                <a:latin typeface="Arial"/>
                <a:cs typeface="Arial"/>
              </a:rPr>
              <a:t>DBC </a:t>
            </a:r>
            <a:r>
              <a:rPr lang="it-IT" sz="1000" i="1" dirty="0" err="1">
                <a:solidFill>
                  <a:srgbClr val="000000"/>
                </a:solidFill>
                <a:latin typeface="Arial"/>
                <a:cs typeface="Arial"/>
              </a:rPr>
              <a:t>geometry</a:t>
            </a:r>
            <a:endParaRPr lang="it-IT" sz="10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000" i="1" dirty="0" err="1">
                <a:solidFill>
                  <a:srgbClr val="000000"/>
                </a:solidFill>
                <a:latin typeface="Arial"/>
                <a:cs typeface="Arial"/>
              </a:rPr>
              <a:t>Shape</a:t>
            </a:r>
            <a:r>
              <a:rPr lang="it-IT" sz="1000" i="1" dirty="0">
                <a:solidFill>
                  <a:srgbClr val="000000"/>
                </a:solidFill>
                <a:latin typeface="Arial"/>
                <a:cs typeface="Arial"/>
              </a:rPr>
              <a:t> and </a:t>
            </a:r>
            <a:r>
              <a:rPr lang="it-IT" sz="1000" i="1" dirty="0" err="1">
                <a:solidFill>
                  <a:srgbClr val="000000"/>
                </a:solidFill>
                <a:latin typeface="Arial"/>
                <a:cs typeface="Arial"/>
              </a:rPr>
              <a:t>dimensions</a:t>
            </a:r>
            <a:r>
              <a:rPr lang="it-IT" sz="1000" i="1" dirty="0">
                <a:solidFill>
                  <a:srgbClr val="000000"/>
                </a:solidFill>
                <a:latin typeface="Arial"/>
                <a:cs typeface="Arial"/>
              </a:rPr>
              <a:t> of the </a:t>
            </a:r>
            <a:r>
              <a:rPr lang="it-IT" sz="1000" i="1" dirty="0" err="1">
                <a:solidFill>
                  <a:srgbClr val="000000"/>
                </a:solidFill>
                <a:latin typeface="Arial"/>
                <a:cs typeface="Arial"/>
              </a:rPr>
              <a:t>heat</a:t>
            </a:r>
            <a:r>
              <a:rPr lang="it-IT" sz="10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000" i="1" dirty="0" err="1">
                <a:solidFill>
                  <a:srgbClr val="000000"/>
                </a:solidFill>
                <a:latin typeface="Arial"/>
                <a:cs typeface="Arial"/>
              </a:rPr>
              <a:t>sink</a:t>
            </a:r>
            <a:endParaRPr lang="it-IT" sz="10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000" i="1" dirty="0" err="1">
                <a:solidFill>
                  <a:srgbClr val="000000"/>
                </a:solidFill>
                <a:latin typeface="Arial"/>
                <a:cs typeface="Arial"/>
              </a:rPr>
              <a:t>Thickness</a:t>
            </a:r>
            <a:r>
              <a:rPr lang="it-IT" sz="1000" i="1" dirty="0">
                <a:solidFill>
                  <a:srgbClr val="000000"/>
                </a:solidFill>
                <a:latin typeface="Arial"/>
                <a:cs typeface="Arial"/>
              </a:rPr>
              <a:t> and </a:t>
            </a:r>
            <a:r>
              <a:rPr lang="it-IT" sz="1000" i="1" dirty="0" err="1">
                <a:solidFill>
                  <a:srgbClr val="000000"/>
                </a:solidFill>
                <a:latin typeface="Arial"/>
                <a:cs typeface="Arial"/>
              </a:rPr>
              <a:t>type</a:t>
            </a:r>
            <a:r>
              <a:rPr lang="it-IT" sz="1000" i="1" dirty="0">
                <a:solidFill>
                  <a:srgbClr val="000000"/>
                </a:solidFill>
                <a:latin typeface="Arial"/>
                <a:cs typeface="Arial"/>
              </a:rPr>
              <a:t> of die </a:t>
            </a:r>
            <a:r>
              <a:rPr lang="it-IT" sz="1000" i="1" dirty="0" err="1">
                <a:solidFill>
                  <a:srgbClr val="000000"/>
                </a:solidFill>
                <a:latin typeface="Arial"/>
                <a:cs typeface="Arial"/>
              </a:rPr>
              <a:t>attach</a:t>
            </a:r>
            <a:endParaRPr lang="it-IT" sz="10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000" i="1" dirty="0" err="1">
                <a:solidFill>
                  <a:srgbClr val="000000"/>
                </a:solidFill>
                <a:latin typeface="Arial"/>
                <a:cs typeface="Arial"/>
              </a:rPr>
              <a:t>Thickness</a:t>
            </a:r>
            <a:r>
              <a:rPr lang="it-IT" sz="1000" i="1" dirty="0">
                <a:solidFill>
                  <a:srgbClr val="000000"/>
                </a:solidFill>
                <a:latin typeface="Arial"/>
                <a:cs typeface="Arial"/>
              </a:rPr>
              <a:t> and </a:t>
            </a:r>
            <a:r>
              <a:rPr lang="it-IT" sz="1000" i="1" dirty="0" err="1">
                <a:solidFill>
                  <a:srgbClr val="000000"/>
                </a:solidFill>
                <a:latin typeface="Arial"/>
                <a:cs typeface="Arial"/>
              </a:rPr>
              <a:t>type</a:t>
            </a:r>
            <a:r>
              <a:rPr lang="it-IT" sz="1000" i="1" dirty="0">
                <a:solidFill>
                  <a:srgbClr val="000000"/>
                </a:solidFill>
                <a:latin typeface="Arial"/>
                <a:cs typeface="Arial"/>
              </a:rPr>
              <a:t> of gap filler</a:t>
            </a:r>
            <a:endParaRPr lang="en-US" sz="1000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6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CPV: Concentrated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Photovoltaic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369" y="59741"/>
            <a:ext cx="952974" cy="959056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587" y="1317357"/>
            <a:ext cx="2304919" cy="2921728"/>
          </a:xfrm>
          <a:prstGeom prst="rect">
            <a:avLst/>
          </a:prstGeom>
        </p:spPr>
      </p:pic>
      <p:pic>
        <p:nvPicPr>
          <p:cNvPr id="14" name="Immagine 13" descr="C:\Users\Marco\Dropbox\Fotovoltaico\2016_09 Simulazioni Comsol\Risultati esportati\Immagini\Immagine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298" y="3978872"/>
            <a:ext cx="4181466" cy="1618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magine 14" descr="C:\Users\Marco\Dropbox\Fotovoltaico\2016_09 Simulazioni Comsol\Risultati esportati\Immagini\Immagine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81504" y="4425014"/>
            <a:ext cx="4303086" cy="1542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1917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038" y="1204728"/>
            <a:ext cx="8484552" cy="514451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Results so far achieved</a:t>
            </a:r>
          </a:p>
          <a:p>
            <a:pPr algn="l"/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Realization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of a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prototype</a:t>
            </a:r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Modules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with 12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optical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elements</a:t>
            </a:r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24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cells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connected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in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series</a:t>
            </a:r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Efficiency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up to 28%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Impermeability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IP67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7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CPV: Concentrated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Photovoltaic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369" y="59741"/>
            <a:ext cx="952974" cy="959056"/>
          </a:xfrm>
          <a:prstGeom prst="rect">
            <a:avLst/>
          </a:prstGeom>
        </p:spPr>
      </p:pic>
      <p:pic>
        <p:nvPicPr>
          <p:cNvPr id="14" name="Immagine 13" descr="C:\Users\Marco\AppData\Local\Microsoft\Windows\INetCacheContent.Word\2017-02-16 15.21.28 (2)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144235"/>
            <a:ext cx="4152696" cy="5202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F:\20130327_viste_TwinFocus_2\TwinFocus2_0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457" y="4222330"/>
            <a:ext cx="2970330" cy="1714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530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64" y="1204728"/>
            <a:ext cx="8615362" cy="5144517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Plan of activities 2017 - 2019 </a:t>
            </a:r>
          </a:p>
          <a:p>
            <a:pPr algn="l"/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Humidity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damages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to the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primary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optics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Al-PC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adhesion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PC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permeability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Adoption of a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protective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coating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Testing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of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different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deposition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methods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Collaboration with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UniPD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(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matter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physics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group)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000" i="1" dirty="0">
                <a:solidFill>
                  <a:schemeClr val="tx1"/>
                </a:solidFill>
                <a:latin typeface="Arial"/>
                <a:cs typeface="Arial"/>
              </a:rPr>
              <a:t>SIMS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000" i="1" dirty="0">
                <a:solidFill>
                  <a:schemeClr val="tx1"/>
                </a:solidFill>
                <a:latin typeface="Arial"/>
                <a:cs typeface="Arial"/>
              </a:rPr>
              <a:t>RBS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000" i="1" dirty="0">
                <a:solidFill>
                  <a:schemeClr val="tx1"/>
                </a:solidFill>
                <a:latin typeface="Arial"/>
                <a:cs typeface="Arial"/>
              </a:rPr>
              <a:t>SEM</a:t>
            </a:r>
            <a:endParaRPr lang="en-US" sz="1000" i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8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CPV: Concentrated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Photovoltaic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369" y="59741"/>
            <a:ext cx="952974" cy="959056"/>
          </a:xfrm>
          <a:prstGeom prst="rect">
            <a:avLst/>
          </a:prstGeom>
        </p:spPr>
      </p:pic>
      <p:pic>
        <p:nvPicPr>
          <p:cNvPr id="14" name="Immagine 13" descr="C:\Users\Marco\AppData\Local\Microsoft\Windows\INetCacheContent.Word\2017-02-20 10.28.3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13328" y="3556863"/>
            <a:ext cx="4867127" cy="2705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732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64" y="1204728"/>
            <a:ext cx="8615362" cy="5144517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Plan of activities 2017 - 2019 </a:t>
            </a:r>
          </a:p>
          <a:p>
            <a:pPr algn="l"/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Adoption of an AR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coating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for the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secondary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optic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Maximise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amount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of light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collection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Simulations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of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optical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behaviour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000" i="1" dirty="0" err="1">
                <a:solidFill>
                  <a:schemeClr val="tx1"/>
                </a:solidFill>
                <a:latin typeface="Arial"/>
                <a:cs typeface="Arial"/>
              </a:rPr>
              <a:t>Material</a:t>
            </a:r>
            <a:r>
              <a:rPr lang="it-IT" sz="10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000" i="1" dirty="0" err="1">
                <a:solidFill>
                  <a:schemeClr val="tx1"/>
                </a:solidFill>
                <a:latin typeface="Arial"/>
                <a:cs typeface="Arial"/>
              </a:rPr>
              <a:t>choice</a:t>
            </a:r>
            <a:endParaRPr lang="it-IT" sz="10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000" i="1" dirty="0" err="1">
                <a:solidFill>
                  <a:schemeClr val="tx1"/>
                </a:solidFill>
                <a:latin typeface="Arial"/>
                <a:cs typeface="Arial"/>
              </a:rPr>
              <a:t>Thickness</a:t>
            </a:r>
            <a:endParaRPr lang="it-IT" sz="10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Deposition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method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000" i="1" dirty="0" err="1">
                <a:solidFill>
                  <a:schemeClr val="tx1"/>
                </a:solidFill>
                <a:latin typeface="Arial"/>
                <a:cs typeface="Arial"/>
              </a:rPr>
              <a:t>Evaporation</a:t>
            </a:r>
            <a:endParaRPr lang="it-IT" sz="10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000" i="1" dirty="0" err="1">
                <a:solidFill>
                  <a:schemeClr val="tx1"/>
                </a:solidFill>
                <a:latin typeface="Arial"/>
                <a:cs typeface="Arial"/>
              </a:rPr>
              <a:t>Sputtering</a:t>
            </a:r>
            <a:r>
              <a:rPr lang="it-IT" sz="10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Analysis of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results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000" i="1" dirty="0" err="1">
                <a:solidFill>
                  <a:schemeClr val="tx1"/>
                </a:solidFill>
                <a:latin typeface="Arial"/>
                <a:cs typeface="Arial"/>
              </a:rPr>
              <a:t>Improvement</a:t>
            </a:r>
            <a:r>
              <a:rPr lang="it-IT" sz="1000" i="1" dirty="0">
                <a:solidFill>
                  <a:schemeClr val="tx1"/>
                </a:solidFill>
                <a:latin typeface="Arial"/>
                <a:cs typeface="Arial"/>
              </a:rPr>
              <a:t> of </a:t>
            </a:r>
            <a:r>
              <a:rPr lang="it-IT" sz="1000" i="1" dirty="0" err="1">
                <a:solidFill>
                  <a:schemeClr val="tx1"/>
                </a:solidFill>
                <a:latin typeface="Arial"/>
                <a:cs typeface="Arial"/>
              </a:rPr>
              <a:t>optical</a:t>
            </a:r>
            <a:r>
              <a:rPr lang="it-IT" sz="1000" i="1" dirty="0">
                <a:solidFill>
                  <a:schemeClr val="tx1"/>
                </a:solidFill>
                <a:latin typeface="Arial"/>
                <a:cs typeface="Arial"/>
              </a:rPr>
              <a:t> setup for transmission </a:t>
            </a:r>
            <a:r>
              <a:rPr lang="it-IT" sz="1000" i="1" dirty="0" err="1">
                <a:solidFill>
                  <a:schemeClr val="tx1"/>
                </a:solidFill>
                <a:latin typeface="Arial"/>
                <a:cs typeface="Arial"/>
              </a:rPr>
              <a:t>measurements</a:t>
            </a:r>
            <a:endParaRPr lang="it-IT" sz="10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i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9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>
                <a:solidFill>
                  <a:schemeClr val="tx1"/>
                </a:solidFill>
              </a:rPr>
              <a:t>Roma, March 2017 -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CPV: Concentrated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Photovoltaic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369" y="59741"/>
            <a:ext cx="952974" cy="959056"/>
          </a:xfrm>
          <a:prstGeom prst="rect">
            <a:avLst/>
          </a:prstGeom>
        </p:spPr>
      </p:pic>
      <p:pic>
        <p:nvPicPr>
          <p:cNvPr id="9" name="Picture 6" descr="C:\Users\Marco\Desktop\tma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760" y="1867544"/>
            <a:ext cx="3908813" cy="2985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128" y="4444025"/>
            <a:ext cx="2338194" cy="1480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8005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8979</TotalTime>
  <Words>675</Words>
  <Application>Microsoft Office PowerPoint</Application>
  <PresentationFormat>Presentazione su schermo (4:3)</PresentationFormat>
  <Paragraphs>157</Paragraphs>
  <Slides>12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Centro Fermi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 del Progetto</dc:title>
  <dc:creator>Giancarlo Righini</dc:creator>
  <cp:lastModifiedBy>Marco Nardello</cp:lastModifiedBy>
  <cp:revision>60</cp:revision>
  <dcterms:created xsi:type="dcterms:W3CDTF">2015-11-27T18:27:11Z</dcterms:created>
  <dcterms:modified xsi:type="dcterms:W3CDTF">2017-02-27T10:00:40Z</dcterms:modified>
</cp:coreProperties>
</file>