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7" r:id="rId2"/>
    <p:sldId id="263" r:id="rId3"/>
    <p:sldId id="267" r:id="rId4"/>
    <p:sldId id="264" r:id="rId5"/>
    <p:sldId id="26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p:restoredTop sz="94643"/>
  </p:normalViewPr>
  <p:slideViewPr>
    <p:cSldViewPr snapToGrid="0" snapToObjects="1">
      <p:cViewPr varScale="1">
        <p:scale>
          <a:sx n="58" d="100"/>
          <a:sy n="58" d="100"/>
        </p:scale>
        <p:origin x="-7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E32D89-5B8B-844D-A566-28A609AC6300}" type="datetimeFigureOut">
              <a:rPr lang="en-US" smtClean="0"/>
              <a:pPr/>
              <a:t>2/24/2017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F97228-39BA-3B4C-B27B-78661E7C8050}" type="slidenum">
              <a:rPr lang="en-US" smtClean="0"/>
              <a:pPr/>
              <a:t>‹N›</a:t>
            </a:fld>
            <a:endParaRPr lang="en-US"/>
          </a:p>
        </p:txBody>
      </p:sp>
    </p:spTree>
    <p:extLst>
      <p:ext uri="{BB962C8B-B14F-4D97-AF65-F5344CB8AC3E}">
        <p14:creationId xmlns:p14="http://schemas.microsoft.com/office/powerpoint/2010/main" xmlns="" val="5451954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FA55A-0C9B-5D47-83C6-FACF955D7B32}" type="datetimeFigureOut">
              <a:rPr lang="en-US" smtClean="0"/>
              <a:pPr/>
              <a:t>2/24/2017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DC8BD-884C-794B-8D86-35C2719A19FA}" type="slidenum">
              <a:rPr lang="en-US" smtClean="0"/>
              <a:pPr/>
              <a:t>‹N›</a:t>
            </a:fld>
            <a:endParaRPr lang="en-US"/>
          </a:p>
        </p:txBody>
      </p:sp>
    </p:spTree>
    <p:extLst>
      <p:ext uri="{BB962C8B-B14F-4D97-AF65-F5344CB8AC3E}">
        <p14:creationId xmlns:p14="http://schemas.microsoft.com/office/powerpoint/2010/main" xmlns="" val="37155237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DD8DC8BD-884C-794B-8D86-35C2719A19FA}" type="slidenum">
              <a:rPr lang="en-US" smtClean="0"/>
              <a:pPr/>
              <a:t>5</a:t>
            </a:fld>
            <a:endParaRPr lang="en-US"/>
          </a:p>
        </p:txBody>
      </p:sp>
    </p:spTree>
    <p:extLst>
      <p:ext uri="{BB962C8B-B14F-4D97-AF65-F5344CB8AC3E}">
        <p14:creationId xmlns:p14="http://schemas.microsoft.com/office/powerpoint/2010/main" xmlns="" val="3077846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CB4B9035-20B1-4EDC-BB4C-C05A8655D911}" type="datetime1">
              <a:rPr lang="it-IT" smtClean="0"/>
              <a:pPr/>
              <a:t>24/02/2017</a:t>
            </a:fld>
            <a:endParaRPr lang="en-US"/>
          </a:p>
        </p:txBody>
      </p:sp>
      <p:sp>
        <p:nvSpPr>
          <p:cNvPr id="5" name="Footer Placeholder 4"/>
          <p:cNvSpPr>
            <a:spLocks noGrp="1"/>
          </p:cNvSpPr>
          <p:nvPr>
            <p:ph type="ftr" sz="quarter" idx="11"/>
          </p:nvPr>
        </p:nvSpPr>
        <p:spPr/>
        <p:txBody>
          <a:bodyPr/>
          <a:lstStyle/>
          <a:p>
            <a:r>
              <a:rPr lang="es-ES" smtClean="0"/>
              <a:t>Roma, March 2017 -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103563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C002FE12-3C4B-499A-BC22-03ACF97B3511}" type="datetime1">
              <a:rPr lang="it-IT" smtClean="0"/>
              <a:pPr/>
              <a:t>24/02/2017</a:t>
            </a:fld>
            <a:endParaRPr lang="en-US"/>
          </a:p>
        </p:txBody>
      </p:sp>
      <p:sp>
        <p:nvSpPr>
          <p:cNvPr id="5" name="Footer Placeholder 4"/>
          <p:cNvSpPr>
            <a:spLocks noGrp="1"/>
          </p:cNvSpPr>
          <p:nvPr>
            <p:ph type="ftr" sz="quarter" idx="11"/>
          </p:nvPr>
        </p:nvSpPr>
        <p:spPr/>
        <p:txBody>
          <a:bodyPr/>
          <a:lstStyle/>
          <a:p>
            <a:r>
              <a:rPr lang="es-ES" smtClean="0"/>
              <a:t>Roma, March 2017 -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366474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4FDBA44D-1B7C-4161-A2F2-5ACE386F3644}" type="datetime1">
              <a:rPr lang="it-IT" smtClean="0"/>
              <a:pPr/>
              <a:t>24/02/2017</a:t>
            </a:fld>
            <a:endParaRPr lang="en-US"/>
          </a:p>
        </p:txBody>
      </p:sp>
      <p:sp>
        <p:nvSpPr>
          <p:cNvPr id="5" name="Footer Placeholder 4"/>
          <p:cNvSpPr>
            <a:spLocks noGrp="1"/>
          </p:cNvSpPr>
          <p:nvPr>
            <p:ph type="ftr" sz="quarter" idx="11"/>
          </p:nvPr>
        </p:nvSpPr>
        <p:spPr/>
        <p:txBody>
          <a:bodyPr/>
          <a:lstStyle/>
          <a:p>
            <a:r>
              <a:rPr lang="es-ES" smtClean="0"/>
              <a:t>Roma, March 2017 -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232000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F4BABF46-3BFC-4688-B012-64B2439CFE80}" type="datetime1">
              <a:rPr lang="it-IT" smtClean="0"/>
              <a:pPr/>
              <a:t>24/02/2017</a:t>
            </a:fld>
            <a:endParaRPr lang="en-US"/>
          </a:p>
        </p:txBody>
      </p:sp>
      <p:sp>
        <p:nvSpPr>
          <p:cNvPr id="5" name="Footer Placeholder 4"/>
          <p:cNvSpPr>
            <a:spLocks noGrp="1"/>
          </p:cNvSpPr>
          <p:nvPr>
            <p:ph type="ftr" sz="quarter" idx="11"/>
          </p:nvPr>
        </p:nvSpPr>
        <p:spPr/>
        <p:txBody>
          <a:bodyPr/>
          <a:lstStyle/>
          <a:p>
            <a:r>
              <a:rPr lang="es-ES" smtClean="0"/>
              <a:t>Roma, March 2017 -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200212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189065A9-986D-4386-A245-FA39506DB629}" type="datetime1">
              <a:rPr lang="it-IT" smtClean="0"/>
              <a:pPr/>
              <a:t>24/02/2017</a:t>
            </a:fld>
            <a:endParaRPr lang="en-US"/>
          </a:p>
        </p:txBody>
      </p:sp>
      <p:sp>
        <p:nvSpPr>
          <p:cNvPr id="5" name="Footer Placeholder 4"/>
          <p:cNvSpPr>
            <a:spLocks noGrp="1"/>
          </p:cNvSpPr>
          <p:nvPr>
            <p:ph type="ftr" sz="quarter" idx="11"/>
          </p:nvPr>
        </p:nvSpPr>
        <p:spPr/>
        <p:txBody>
          <a:bodyPr/>
          <a:lstStyle/>
          <a:p>
            <a:r>
              <a:rPr lang="es-ES" smtClean="0"/>
              <a:t>Roma, March 2017 -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301423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1EC47AE5-CCAD-4E79-94D5-B044276AD0EF}" type="datetime1">
              <a:rPr lang="it-IT" smtClean="0"/>
              <a:pPr/>
              <a:t>24/02/2017</a:t>
            </a:fld>
            <a:endParaRPr lang="en-US"/>
          </a:p>
        </p:txBody>
      </p:sp>
      <p:sp>
        <p:nvSpPr>
          <p:cNvPr id="6" name="Footer Placeholder 5"/>
          <p:cNvSpPr>
            <a:spLocks noGrp="1"/>
          </p:cNvSpPr>
          <p:nvPr>
            <p:ph type="ftr" sz="quarter" idx="11"/>
          </p:nvPr>
        </p:nvSpPr>
        <p:spPr/>
        <p:txBody>
          <a:bodyPr/>
          <a:lstStyle/>
          <a:p>
            <a:r>
              <a:rPr lang="es-ES" smtClean="0"/>
              <a:t>Roma, March 2017 - PTA   </a:t>
            </a:r>
            <a:endParaRPr lang="en-US"/>
          </a:p>
        </p:txBody>
      </p:sp>
      <p:sp>
        <p:nvSpPr>
          <p:cNvPr id="7" name="Slide Number Placeholder 6"/>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172739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00A16A73-2775-4AEC-9D6C-BEAA3131A807}" type="datetime1">
              <a:rPr lang="it-IT" smtClean="0"/>
              <a:pPr/>
              <a:t>24/02/2017</a:t>
            </a:fld>
            <a:endParaRPr lang="en-US"/>
          </a:p>
        </p:txBody>
      </p:sp>
      <p:sp>
        <p:nvSpPr>
          <p:cNvPr id="8" name="Footer Placeholder 7"/>
          <p:cNvSpPr>
            <a:spLocks noGrp="1"/>
          </p:cNvSpPr>
          <p:nvPr>
            <p:ph type="ftr" sz="quarter" idx="11"/>
          </p:nvPr>
        </p:nvSpPr>
        <p:spPr/>
        <p:txBody>
          <a:bodyPr/>
          <a:lstStyle/>
          <a:p>
            <a:r>
              <a:rPr lang="es-ES" smtClean="0"/>
              <a:t>Roma, March 2017 - PTA   </a:t>
            </a:r>
            <a:endParaRPr lang="en-US"/>
          </a:p>
        </p:txBody>
      </p:sp>
      <p:sp>
        <p:nvSpPr>
          <p:cNvPr id="9" name="Slide Number Placeholder 8"/>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176897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A4965E81-B9DC-4E7B-80D4-28FE70A30C2E}" type="datetime1">
              <a:rPr lang="it-IT" smtClean="0"/>
              <a:pPr/>
              <a:t>24/02/2017</a:t>
            </a:fld>
            <a:endParaRPr lang="en-US"/>
          </a:p>
        </p:txBody>
      </p:sp>
      <p:sp>
        <p:nvSpPr>
          <p:cNvPr id="4" name="Footer Placeholder 3"/>
          <p:cNvSpPr>
            <a:spLocks noGrp="1"/>
          </p:cNvSpPr>
          <p:nvPr>
            <p:ph type="ftr" sz="quarter" idx="11"/>
          </p:nvPr>
        </p:nvSpPr>
        <p:spPr/>
        <p:txBody>
          <a:bodyPr/>
          <a:lstStyle/>
          <a:p>
            <a:r>
              <a:rPr lang="es-ES" smtClean="0"/>
              <a:t>Roma, March 2017 - PTA   </a:t>
            </a:r>
            <a:endParaRPr lang="en-US"/>
          </a:p>
        </p:txBody>
      </p:sp>
      <p:sp>
        <p:nvSpPr>
          <p:cNvPr id="5" name="Slide Number Placeholder 4"/>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90280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92B55-A3A5-4DE1-B3EF-CEE268E9C858}" type="datetime1">
              <a:rPr lang="it-IT" smtClean="0"/>
              <a:pPr/>
              <a:t>24/02/2017</a:t>
            </a:fld>
            <a:endParaRPr lang="en-US"/>
          </a:p>
        </p:txBody>
      </p:sp>
      <p:sp>
        <p:nvSpPr>
          <p:cNvPr id="3" name="Footer Placeholder 2"/>
          <p:cNvSpPr>
            <a:spLocks noGrp="1"/>
          </p:cNvSpPr>
          <p:nvPr>
            <p:ph type="ftr" sz="quarter" idx="11"/>
          </p:nvPr>
        </p:nvSpPr>
        <p:spPr/>
        <p:txBody>
          <a:bodyPr/>
          <a:lstStyle/>
          <a:p>
            <a:r>
              <a:rPr lang="es-ES" smtClean="0"/>
              <a:t>Roma, March 2017 - PTA   </a:t>
            </a:r>
            <a:endParaRPr lang="en-US"/>
          </a:p>
        </p:txBody>
      </p:sp>
      <p:sp>
        <p:nvSpPr>
          <p:cNvPr id="4" name="Slide Number Placeholder 3"/>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2810243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6EB83C07-8401-4229-9E62-7E5CCBFCCCB4}" type="datetime1">
              <a:rPr lang="it-IT" smtClean="0"/>
              <a:pPr/>
              <a:t>24/02/2017</a:t>
            </a:fld>
            <a:endParaRPr lang="en-US"/>
          </a:p>
        </p:txBody>
      </p:sp>
      <p:sp>
        <p:nvSpPr>
          <p:cNvPr id="6" name="Footer Placeholder 5"/>
          <p:cNvSpPr>
            <a:spLocks noGrp="1"/>
          </p:cNvSpPr>
          <p:nvPr>
            <p:ph type="ftr" sz="quarter" idx="11"/>
          </p:nvPr>
        </p:nvSpPr>
        <p:spPr/>
        <p:txBody>
          <a:bodyPr/>
          <a:lstStyle/>
          <a:p>
            <a:r>
              <a:rPr lang="es-ES" smtClean="0"/>
              <a:t>Roma, March 2017 - PTA   </a:t>
            </a:r>
            <a:endParaRPr lang="en-US"/>
          </a:p>
        </p:txBody>
      </p:sp>
      <p:sp>
        <p:nvSpPr>
          <p:cNvPr id="7" name="Slide Number Placeholder 6"/>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1280101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3A698ACE-2B21-4A2B-BFED-7ED2F9D33445}" type="datetime1">
              <a:rPr lang="it-IT" smtClean="0"/>
              <a:pPr/>
              <a:t>24/02/2017</a:t>
            </a:fld>
            <a:endParaRPr lang="en-US"/>
          </a:p>
        </p:txBody>
      </p:sp>
      <p:sp>
        <p:nvSpPr>
          <p:cNvPr id="6" name="Footer Placeholder 5"/>
          <p:cNvSpPr>
            <a:spLocks noGrp="1"/>
          </p:cNvSpPr>
          <p:nvPr>
            <p:ph type="ftr" sz="quarter" idx="11"/>
          </p:nvPr>
        </p:nvSpPr>
        <p:spPr/>
        <p:txBody>
          <a:bodyPr/>
          <a:lstStyle/>
          <a:p>
            <a:r>
              <a:rPr lang="es-ES" smtClean="0"/>
              <a:t>Roma, March 2017 - PTA   </a:t>
            </a:r>
            <a:endParaRPr lang="en-US"/>
          </a:p>
        </p:txBody>
      </p:sp>
      <p:sp>
        <p:nvSpPr>
          <p:cNvPr id="7" name="Slide Number Placeholder 6"/>
          <p:cNvSpPr>
            <a:spLocks noGrp="1"/>
          </p:cNvSpPr>
          <p:nvPr>
            <p:ph type="sldNum" sz="quarter" idx="12"/>
          </p:nvPr>
        </p:nvSpPr>
        <p:spPr/>
        <p:txBody>
          <a:body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32001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929AC-BFA8-407E-B283-C76C1F96BC19}" type="datetime1">
              <a:rPr lang="it-IT" smtClean="0"/>
              <a:pPr/>
              <a:t>24/02/2017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Roma, March 2017 - PTA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F7FDE-11B9-AF4A-8390-A43FBA897EAE}" type="slidenum">
              <a:rPr lang="en-US" smtClean="0"/>
              <a:pPr/>
              <a:t>‹N›</a:t>
            </a:fld>
            <a:endParaRPr lang="en-US"/>
          </a:p>
        </p:txBody>
      </p:sp>
    </p:spTree>
    <p:extLst>
      <p:ext uri="{BB962C8B-B14F-4D97-AF65-F5344CB8AC3E}">
        <p14:creationId xmlns:p14="http://schemas.microsoft.com/office/powerpoint/2010/main" xmlns="" val="2484915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50" y="1133687"/>
            <a:ext cx="8643938" cy="5144517"/>
          </a:xfrm>
        </p:spPr>
        <p:txBody>
          <a:bodyPr>
            <a:normAutofit/>
          </a:bodyPr>
          <a:lstStyle/>
          <a:p>
            <a:pPr algn="l"/>
            <a:r>
              <a:rPr lang="en-US" sz="2000" b="1" dirty="0" smtClean="0">
                <a:solidFill>
                  <a:schemeClr val="tx1"/>
                </a:solidFill>
                <a:latin typeface="Arial"/>
                <a:cs typeface="Arial"/>
              </a:rPr>
              <a:t>Coordinator: Paolo Rossi</a:t>
            </a:r>
          </a:p>
          <a:p>
            <a:pPr algn="l"/>
            <a:endParaRPr lang="en-US" sz="2000" b="1" dirty="0">
              <a:solidFill>
                <a:schemeClr val="tx1"/>
              </a:solidFill>
              <a:latin typeface="Arial"/>
              <a:cs typeface="Arial"/>
            </a:endParaRPr>
          </a:p>
          <a:p>
            <a:pPr algn="l"/>
            <a:r>
              <a:rPr lang="en-US" sz="2000" b="1" dirty="0" smtClean="0">
                <a:solidFill>
                  <a:schemeClr val="tx1"/>
                </a:solidFill>
                <a:latin typeface="Arial"/>
                <a:cs typeface="Arial"/>
              </a:rPr>
              <a:t>Participants: </a:t>
            </a:r>
            <a:endParaRPr lang="en-US" sz="1400" i="1" dirty="0">
              <a:solidFill>
                <a:schemeClr val="tx1"/>
              </a:solidFill>
              <a:latin typeface="Arial"/>
              <a:cs typeface="Arial"/>
            </a:endParaRPr>
          </a:p>
          <a:p>
            <a:pPr algn="l"/>
            <a:r>
              <a:rPr lang="en-US" sz="1400" i="1" dirty="0" smtClean="0">
                <a:solidFill>
                  <a:schemeClr val="tx1"/>
                </a:solidFill>
                <a:latin typeface="Arial"/>
                <a:cs typeface="Arial"/>
              </a:rPr>
              <a:t>Paolo Rossi (CF Grant 2016-2018)</a:t>
            </a:r>
          </a:p>
          <a:p>
            <a:pPr algn="l"/>
            <a:endParaRPr lang="it-IT" sz="2000" dirty="0" smtClean="0">
              <a:solidFill>
                <a:schemeClr val="tx1"/>
              </a:solidFill>
              <a:latin typeface="Arial"/>
              <a:cs typeface="Arial"/>
            </a:endParaRPr>
          </a:p>
          <a:p>
            <a:pPr algn="l"/>
            <a:r>
              <a:rPr lang="en-US" sz="2000" b="1" dirty="0" smtClean="0">
                <a:solidFill>
                  <a:srgbClr val="000000"/>
                </a:solidFill>
                <a:latin typeface="Arial"/>
                <a:cs typeface="Arial"/>
              </a:rPr>
              <a:t>Place of Work &amp; Collaborations:  </a:t>
            </a:r>
          </a:p>
          <a:p>
            <a:pPr algn="l"/>
            <a:r>
              <a:rPr lang="en-US" sz="1800" dirty="0" smtClean="0">
                <a:solidFill>
                  <a:srgbClr val="000000"/>
                </a:solidFill>
                <a:latin typeface="Arial"/>
                <a:cs typeface="Arial"/>
              </a:rPr>
              <a:t>Main work places: Pisa – Roma</a:t>
            </a:r>
          </a:p>
          <a:p>
            <a:pPr algn="l"/>
            <a:r>
              <a:rPr lang="en-US" sz="1800" dirty="0" smtClean="0">
                <a:solidFill>
                  <a:srgbClr val="000000"/>
                </a:solidFill>
                <a:latin typeface="Arial"/>
                <a:cs typeface="Arial"/>
              </a:rPr>
              <a:t>It will be necessary to visit the archives of several Italian Universities</a:t>
            </a:r>
          </a:p>
          <a:p>
            <a:pPr algn="l"/>
            <a:endParaRPr lang="en-US" sz="1800" dirty="0">
              <a:solidFill>
                <a:srgbClr val="000000"/>
              </a:solidFill>
              <a:latin typeface="Arial"/>
              <a:cs typeface="Arial"/>
            </a:endParaRPr>
          </a:p>
          <a:p>
            <a:pPr algn="l"/>
            <a:r>
              <a:rPr lang="en-US" sz="1800" dirty="0" smtClean="0">
                <a:solidFill>
                  <a:srgbClr val="000000"/>
                </a:solidFill>
                <a:latin typeface="Arial"/>
                <a:cs typeface="Arial"/>
              </a:rPr>
              <a:t>Collaboration: “Centro </a:t>
            </a:r>
            <a:r>
              <a:rPr lang="en-US" sz="1800" dirty="0" err="1" smtClean="0">
                <a:solidFill>
                  <a:srgbClr val="000000"/>
                </a:solidFill>
                <a:latin typeface="Arial"/>
                <a:cs typeface="Arial"/>
              </a:rPr>
              <a:t>Pontecorvo</a:t>
            </a:r>
            <a:r>
              <a:rPr lang="en-US" sz="1800" dirty="0" smtClean="0">
                <a:solidFill>
                  <a:srgbClr val="000000"/>
                </a:solidFill>
                <a:latin typeface="Arial"/>
                <a:cs typeface="Arial"/>
              </a:rPr>
              <a:t>” of the Physics Department – Pisa University</a:t>
            </a:r>
            <a:endParaRPr lang="en-US" sz="1800" dirty="0">
              <a:solidFill>
                <a:srgbClr val="000000"/>
              </a:solidFill>
              <a:latin typeface="Arial"/>
              <a:cs typeface="Arial"/>
            </a:endParaRPr>
          </a:p>
        </p:txBody>
      </p:sp>
      <p:pic>
        <p:nvPicPr>
          <p:cNvPr id="4" name="Picture 3" descr="Logo_CF_def.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547" y="0"/>
            <a:ext cx="1738724" cy="794687"/>
          </a:xfrm>
          <a:prstGeom prst="rect">
            <a:avLst/>
          </a:prstGeom>
        </p:spPr>
      </p:pic>
      <p:sp>
        <p:nvSpPr>
          <p:cNvPr id="5" name="TextBox 4"/>
          <p:cNvSpPr txBox="1"/>
          <p:nvPr/>
        </p:nvSpPr>
        <p:spPr>
          <a:xfrm>
            <a:off x="7585088" y="194053"/>
            <a:ext cx="1199502" cy="646331"/>
          </a:xfrm>
          <a:prstGeom prst="rect">
            <a:avLst/>
          </a:prstGeom>
          <a:noFill/>
        </p:spPr>
        <p:txBody>
          <a:bodyPr wrap="square" rtlCol="0">
            <a:spAutoFit/>
          </a:bodyPr>
          <a:lstStyle/>
          <a:p>
            <a:pPr algn="ctr"/>
            <a:r>
              <a:rPr lang="en-US" i="1" smtClean="0">
                <a:solidFill>
                  <a:srgbClr val="FF0000"/>
                </a:solidFill>
              </a:rPr>
              <a:t>Other Logo</a:t>
            </a:r>
            <a:endParaRPr lang="en-US" i="1" dirty="0">
              <a:solidFill>
                <a:srgbClr val="FF0000"/>
              </a:solidFill>
            </a:endParaRPr>
          </a:p>
        </p:txBody>
      </p:sp>
      <p:sp>
        <p:nvSpPr>
          <p:cNvPr id="6" name="Footer Placeholder 5"/>
          <p:cNvSpPr>
            <a:spLocks noGrp="1"/>
          </p:cNvSpPr>
          <p:nvPr>
            <p:ph type="ftr" sz="quarter" idx="11"/>
          </p:nvPr>
        </p:nvSpPr>
        <p:spPr>
          <a:xfrm>
            <a:off x="2874773" y="6346876"/>
            <a:ext cx="3429000" cy="365125"/>
          </a:xfrm>
        </p:spPr>
        <p:txBody>
          <a:bodyPr/>
          <a:lstStyle/>
          <a:p>
            <a:r>
              <a:rPr lang="es-ES" smtClean="0">
                <a:solidFill>
                  <a:schemeClr val="tx1"/>
                </a:solidFill>
              </a:rPr>
              <a:t>Roma, March 2017 - PTA   </a:t>
            </a:r>
            <a:endParaRPr lang="en-US" dirty="0">
              <a:solidFill>
                <a:schemeClr val="tx1"/>
              </a:solidFill>
            </a:endParaRPr>
          </a:p>
        </p:txBody>
      </p:sp>
      <p:sp>
        <p:nvSpPr>
          <p:cNvPr id="7" name="Slide Number Placeholder 6"/>
          <p:cNvSpPr>
            <a:spLocks noGrp="1"/>
          </p:cNvSpPr>
          <p:nvPr>
            <p:ph type="sldNum" sz="quarter" idx="12"/>
          </p:nvPr>
        </p:nvSpPr>
        <p:spPr/>
        <p:txBody>
          <a:bodyPr/>
          <a:lstStyle/>
          <a:p>
            <a:fld id="{FAAF7FDE-11B9-AF4A-8390-A43FBA897EAE}" type="slidenum">
              <a:rPr lang="en-US" smtClean="0"/>
              <a:pPr/>
              <a:t>1</a:t>
            </a:fld>
            <a:endParaRPr lang="en-US"/>
          </a:p>
        </p:txBody>
      </p:sp>
      <p:sp>
        <p:nvSpPr>
          <p:cNvPr id="9" name="Title 1"/>
          <p:cNvSpPr txBox="1">
            <a:spLocks/>
          </p:cNvSpPr>
          <p:nvPr/>
        </p:nvSpPr>
        <p:spPr>
          <a:xfrm>
            <a:off x="2652732" y="183422"/>
            <a:ext cx="3651041" cy="847938"/>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t>A Prosopography of Italian Physics</a:t>
            </a:r>
            <a:endParaRPr lang="en-US" sz="3200" dirty="0"/>
          </a:p>
        </p:txBody>
      </p:sp>
    </p:spTree>
    <p:extLst>
      <p:ext uri="{BB962C8B-B14F-4D97-AF65-F5344CB8AC3E}">
        <p14:creationId xmlns:p14="http://schemas.microsoft.com/office/powerpoint/2010/main" xmlns="" val="361631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0038" y="1204728"/>
            <a:ext cx="8484552" cy="5144517"/>
          </a:xfrm>
        </p:spPr>
        <p:txBody>
          <a:bodyPr>
            <a:normAutofit/>
          </a:bodyPr>
          <a:lstStyle/>
          <a:p>
            <a:pPr algn="l"/>
            <a:r>
              <a:rPr lang="en-US" sz="2000" b="1" dirty="0" smtClean="0">
                <a:solidFill>
                  <a:srgbClr val="000000"/>
                </a:solidFill>
                <a:latin typeface="Arial"/>
                <a:cs typeface="Arial"/>
              </a:rPr>
              <a:t>Project main goal and results so far achieved</a:t>
            </a:r>
          </a:p>
          <a:p>
            <a:pPr algn="l"/>
            <a:endParaRPr lang="it-IT" sz="2000" b="1" i="1" dirty="0">
              <a:solidFill>
                <a:srgbClr val="000000"/>
              </a:solidFill>
              <a:latin typeface="Arial"/>
              <a:cs typeface="Arial"/>
            </a:endParaRPr>
          </a:p>
          <a:p>
            <a:pPr algn="l"/>
            <a:r>
              <a:rPr lang="it-IT" sz="1600" i="1" dirty="0" smtClean="0">
                <a:solidFill>
                  <a:srgbClr val="000000"/>
                </a:solidFill>
                <a:latin typeface="Arial"/>
                <a:cs typeface="Arial"/>
              </a:rPr>
              <a:t>The </a:t>
            </a:r>
            <a:r>
              <a:rPr lang="it-IT" sz="1600" i="1" dirty="0" err="1" smtClean="0">
                <a:solidFill>
                  <a:srgbClr val="000000"/>
                </a:solidFill>
                <a:latin typeface="Arial"/>
                <a:cs typeface="Arial"/>
              </a:rPr>
              <a:t>main</a:t>
            </a:r>
            <a:r>
              <a:rPr lang="it-IT" sz="1600" i="1" dirty="0" smtClean="0">
                <a:solidFill>
                  <a:srgbClr val="000000"/>
                </a:solidFill>
                <a:latin typeface="Arial"/>
                <a:cs typeface="Arial"/>
              </a:rPr>
              <a:t> goal of the </a:t>
            </a:r>
            <a:r>
              <a:rPr lang="it-IT" sz="1600" i="1" dirty="0" err="1" smtClean="0">
                <a:solidFill>
                  <a:srgbClr val="000000"/>
                </a:solidFill>
                <a:latin typeface="Arial"/>
                <a:cs typeface="Arial"/>
              </a:rPr>
              <a:t>project</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is</a:t>
            </a:r>
            <a:r>
              <a:rPr lang="it-IT" sz="1600" i="1" dirty="0" smtClean="0">
                <a:solidFill>
                  <a:srgbClr val="000000"/>
                </a:solidFill>
                <a:latin typeface="Arial"/>
                <a:cs typeface="Arial"/>
              </a:rPr>
              <a:t> the </a:t>
            </a:r>
            <a:r>
              <a:rPr lang="it-IT" sz="1600" i="1" dirty="0" err="1" smtClean="0">
                <a:solidFill>
                  <a:srgbClr val="000000"/>
                </a:solidFill>
                <a:latin typeface="Arial"/>
                <a:cs typeface="Arial"/>
              </a:rPr>
              <a:t>realization</a:t>
            </a:r>
            <a:r>
              <a:rPr lang="it-IT" sz="1600" i="1" dirty="0" smtClean="0">
                <a:solidFill>
                  <a:srgbClr val="000000"/>
                </a:solidFill>
                <a:latin typeface="Arial"/>
                <a:cs typeface="Arial"/>
              </a:rPr>
              <a:t> of a </a:t>
            </a:r>
            <a:r>
              <a:rPr lang="it-IT" sz="1600" i="1" dirty="0" err="1" smtClean="0">
                <a:solidFill>
                  <a:srgbClr val="000000"/>
                </a:solidFill>
                <a:latin typeface="Arial"/>
                <a:cs typeface="Arial"/>
              </a:rPr>
              <a:t>Biographic</a:t>
            </a:r>
            <a:r>
              <a:rPr lang="it-IT" sz="1600" i="1" dirty="0" smtClean="0">
                <a:solidFill>
                  <a:srgbClr val="000000"/>
                </a:solidFill>
                <a:latin typeface="Arial"/>
                <a:cs typeface="Arial"/>
              </a:rPr>
              <a:t> Dictionary of </a:t>
            </a:r>
            <a:r>
              <a:rPr lang="it-IT" sz="1600" i="1" dirty="0" err="1" smtClean="0">
                <a:solidFill>
                  <a:srgbClr val="000000"/>
                </a:solidFill>
                <a:latin typeface="Arial"/>
                <a:cs typeface="Arial"/>
              </a:rPr>
              <a:t>Italian</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Physicista</a:t>
            </a:r>
            <a:r>
              <a:rPr lang="it-IT" sz="1600" i="1" dirty="0" smtClean="0">
                <a:solidFill>
                  <a:srgbClr val="000000"/>
                </a:solidFill>
                <a:latin typeface="Arial"/>
                <a:cs typeface="Arial"/>
              </a:rPr>
              <a:t>.</a:t>
            </a:r>
          </a:p>
          <a:p>
            <a:pPr algn="l"/>
            <a:r>
              <a:rPr lang="it-IT" sz="1600" i="1" dirty="0" smtClean="0">
                <a:solidFill>
                  <a:srgbClr val="000000"/>
                </a:solidFill>
                <a:latin typeface="Arial"/>
                <a:cs typeface="Arial"/>
              </a:rPr>
              <a:t>The </a:t>
            </a:r>
            <a:r>
              <a:rPr lang="it-IT" sz="1600" i="1" dirty="0" err="1" smtClean="0">
                <a:solidFill>
                  <a:srgbClr val="000000"/>
                </a:solidFill>
                <a:latin typeface="Arial"/>
                <a:cs typeface="Arial"/>
              </a:rPr>
              <a:t>activity</a:t>
            </a:r>
            <a:r>
              <a:rPr lang="it-IT" sz="1600" i="1" dirty="0" smtClean="0">
                <a:solidFill>
                  <a:srgbClr val="000000"/>
                </a:solidFill>
                <a:latin typeface="Arial"/>
                <a:cs typeface="Arial"/>
              </a:rPr>
              <a:t> in the </a:t>
            </a:r>
            <a:r>
              <a:rPr lang="it-IT" sz="1600" i="1" dirty="0" err="1" smtClean="0">
                <a:solidFill>
                  <a:srgbClr val="000000"/>
                </a:solidFill>
                <a:latin typeface="Arial"/>
                <a:cs typeface="Arial"/>
              </a:rPr>
              <a:t>year</a:t>
            </a:r>
            <a:r>
              <a:rPr lang="it-IT" sz="1600" i="1" dirty="0" smtClean="0">
                <a:solidFill>
                  <a:srgbClr val="000000"/>
                </a:solidFill>
                <a:latin typeface="Arial"/>
                <a:cs typeface="Arial"/>
              </a:rPr>
              <a:t> 2016 </a:t>
            </a:r>
            <a:r>
              <a:rPr lang="it-IT" sz="1600" i="1" dirty="0" err="1" smtClean="0">
                <a:solidFill>
                  <a:srgbClr val="000000"/>
                </a:solidFill>
                <a:latin typeface="Arial"/>
                <a:cs typeface="Arial"/>
              </a:rPr>
              <a:t>was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focussed</a:t>
            </a:r>
            <a:r>
              <a:rPr lang="it-IT" sz="1600" i="1" dirty="0" smtClean="0">
                <a:solidFill>
                  <a:srgbClr val="000000"/>
                </a:solidFill>
                <a:latin typeface="Arial"/>
                <a:cs typeface="Arial"/>
              </a:rPr>
              <a:t> on the </a:t>
            </a:r>
            <a:r>
              <a:rPr lang="it-IT" sz="1600" i="1" dirty="0" err="1" smtClean="0">
                <a:solidFill>
                  <a:srgbClr val="000000"/>
                </a:solidFill>
                <a:latin typeface="Arial"/>
                <a:cs typeface="Arial"/>
              </a:rPr>
              <a:t>collection</a:t>
            </a:r>
            <a:r>
              <a:rPr lang="it-IT" sz="1600" i="1" dirty="0" smtClean="0">
                <a:solidFill>
                  <a:srgbClr val="000000"/>
                </a:solidFill>
                <a:latin typeface="Arial"/>
                <a:cs typeface="Arial"/>
              </a:rPr>
              <a:t> of a wide </a:t>
            </a:r>
            <a:r>
              <a:rPr lang="it-IT" sz="1600" i="1" dirty="0" err="1" smtClean="0">
                <a:solidFill>
                  <a:srgbClr val="000000"/>
                </a:solidFill>
                <a:latin typeface="Arial"/>
                <a:cs typeface="Arial"/>
              </a:rPr>
              <a:t>documentation</a:t>
            </a:r>
            <a:r>
              <a:rPr lang="it-IT" sz="1600" i="1" dirty="0" smtClean="0">
                <a:solidFill>
                  <a:srgbClr val="000000"/>
                </a:solidFill>
                <a:latin typeface="Arial"/>
                <a:cs typeface="Arial"/>
              </a:rPr>
              <a:t> and on the </a:t>
            </a:r>
            <a:r>
              <a:rPr lang="it-IT" sz="1600" i="1" dirty="0" err="1" smtClean="0">
                <a:solidFill>
                  <a:srgbClr val="000000"/>
                </a:solidFill>
                <a:latin typeface="Arial"/>
                <a:cs typeface="Arial"/>
              </a:rPr>
              <a:t>redaction</a:t>
            </a:r>
            <a:r>
              <a:rPr lang="it-IT" sz="1600" i="1" dirty="0" smtClean="0">
                <a:solidFill>
                  <a:srgbClr val="000000"/>
                </a:solidFill>
                <a:latin typeface="Arial"/>
                <a:cs typeface="Arial"/>
              </a:rPr>
              <a:t> of </a:t>
            </a:r>
            <a:r>
              <a:rPr lang="it-IT" sz="1600" i="1" dirty="0" err="1" smtClean="0">
                <a:solidFill>
                  <a:srgbClr val="000000"/>
                </a:solidFill>
                <a:latin typeface="Arial"/>
                <a:cs typeface="Arial"/>
              </a:rPr>
              <a:t>rather</a:t>
            </a:r>
            <a:r>
              <a:rPr lang="it-IT" sz="1600" i="1" dirty="0" smtClean="0">
                <a:solidFill>
                  <a:srgbClr val="000000"/>
                </a:solidFill>
                <a:latin typeface="Arial"/>
                <a:cs typeface="Arial"/>
              </a:rPr>
              <a:t> complete </a:t>
            </a:r>
            <a:r>
              <a:rPr lang="it-IT" sz="1600" i="1" dirty="0" err="1" smtClean="0">
                <a:solidFill>
                  <a:srgbClr val="000000"/>
                </a:solidFill>
                <a:latin typeface="Arial"/>
                <a:cs typeface="Arial"/>
              </a:rPr>
              <a:t>lists</a:t>
            </a:r>
            <a:r>
              <a:rPr lang="it-IT" sz="1600" i="1" dirty="0" smtClean="0">
                <a:solidFill>
                  <a:srgbClr val="000000"/>
                </a:solidFill>
                <a:latin typeface="Arial"/>
                <a:cs typeface="Arial"/>
              </a:rPr>
              <a:t> of the </a:t>
            </a:r>
            <a:r>
              <a:rPr lang="it-IT" sz="1600" i="1" dirty="0" err="1" smtClean="0">
                <a:solidFill>
                  <a:srgbClr val="000000"/>
                </a:solidFill>
                <a:latin typeface="Arial"/>
                <a:cs typeface="Arial"/>
              </a:rPr>
              <a:t>physicists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whose</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biographies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will</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appear</a:t>
            </a:r>
            <a:r>
              <a:rPr lang="it-IT" sz="1600" i="1" dirty="0" smtClean="0">
                <a:solidFill>
                  <a:srgbClr val="000000"/>
                </a:solidFill>
                <a:latin typeface="Arial"/>
                <a:cs typeface="Arial"/>
              </a:rPr>
              <a:t> in the </a:t>
            </a:r>
            <a:r>
              <a:rPr lang="it-IT" sz="1600" i="1" dirty="0" err="1" smtClean="0">
                <a:solidFill>
                  <a:srgbClr val="000000"/>
                </a:solidFill>
                <a:latin typeface="Arial"/>
                <a:cs typeface="Arial"/>
              </a:rPr>
              <a:t>dictionary</a:t>
            </a:r>
            <a:r>
              <a:rPr lang="it-IT" sz="1600" i="1" dirty="0" smtClean="0">
                <a:solidFill>
                  <a:srgbClr val="000000"/>
                </a:solidFill>
                <a:latin typeface="Arial"/>
                <a:cs typeface="Arial"/>
              </a:rPr>
              <a:t>.</a:t>
            </a:r>
          </a:p>
          <a:p>
            <a:pPr algn="l"/>
            <a:endParaRPr lang="it-IT" sz="1600" i="1" dirty="0">
              <a:solidFill>
                <a:srgbClr val="000000"/>
              </a:solidFill>
              <a:latin typeface="Arial"/>
              <a:cs typeface="Arial"/>
            </a:endParaRPr>
          </a:p>
          <a:p>
            <a:pPr algn="l"/>
            <a:r>
              <a:rPr lang="it-IT" sz="1600" i="1" dirty="0" err="1" smtClean="0">
                <a:solidFill>
                  <a:srgbClr val="000000"/>
                </a:solidFill>
                <a:latin typeface="Arial"/>
                <a:cs typeface="Arial"/>
              </a:rPr>
              <a:t>Documentation</a:t>
            </a:r>
            <a:r>
              <a:rPr lang="it-IT" sz="1600" i="1" dirty="0" smtClean="0">
                <a:solidFill>
                  <a:srgbClr val="000000"/>
                </a:solidFill>
                <a:latin typeface="Arial"/>
                <a:cs typeface="Arial"/>
              </a:rPr>
              <a:t>:</a:t>
            </a:r>
          </a:p>
          <a:p>
            <a:pPr marL="285750" indent="-285750" algn="l">
              <a:buFontTx/>
              <a:buChar char="-"/>
            </a:pPr>
            <a:r>
              <a:rPr lang="it-IT" sz="1600" i="1" dirty="0" err="1" smtClean="0">
                <a:solidFill>
                  <a:srgbClr val="000000"/>
                </a:solidFill>
                <a:latin typeface="Arial"/>
                <a:cs typeface="Arial"/>
              </a:rPr>
              <a:t>About</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sixty</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volumes</a:t>
            </a:r>
            <a:r>
              <a:rPr lang="it-IT" sz="1600" i="1" dirty="0" smtClean="0">
                <a:solidFill>
                  <a:srgbClr val="000000"/>
                </a:solidFill>
                <a:latin typeface="Arial"/>
                <a:cs typeface="Arial"/>
              </a:rPr>
              <a:t> and 90 </a:t>
            </a:r>
            <a:r>
              <a:rPr lang="it-IT" sz="1600" i="1" dirty="0" err="1" smtClean="0">
                <a:solidFill>
                  <a:srgbClr val="000000"/>
                </a:solidFill>
                <a:latin typeface="Arial"/>
                <a:cs typeface="Arial"/>
              </a:rPr>
              <a:t>articles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concerning</a:t>
            </a:r>
            <a:r>
              <a:rPr lang="it-IT" sz="1600" i="1" dirty="0" smtClean="0">
                <a:solidFill>
                  <a:srgbClr val="000000"/>
                </a:solidFill>
                <a:latin typeface="Arial"/>
                <a:cs typeface="Arial"/>
              </a:rPr>
              <a:t> single </a:t>
            </a:r>
            <a:r>
              <a:rPr lang="it-IT" sz="1600" i="1" dirty="0" err="1" smtClean="0">
                <a:solidFill>
                  <a:srgbClr val="000000"/>
                </a:solidFill>
                <a:latin typeface="Arial"/>
                <a:cs typeface="Arial"/>
              </a:rPr>
              <a:t>physicists</a:t>
            </a:r>
            <a:r>
              <a:rPr lang="it-IT" sz="1600" i="1" dirty="0" smtClean="0">
                <a:solidFill>
                  <a:srgbClr val="000000"/>
                </a:solidFill>
                <a:latin typeface="Arial"/>
                <a:cs typeface="Arial"/>
              </a:rPr>
              <a:t> and </a:t>
            </a:r>
            <a:r>
              <a:rPr lang="it-IT" sz="1600" i="1" dirty="0" err="1" smtClean="0">
                <a:solidFill>
                  <a:srgbClr val="000000"/>
                </a:solidFill>
                <a:latin typeface="Arial"/>
                <a:cs typeface="Arial"/>
              </a:rPr>
              <a:t>physics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institutions</a:t>
            </a:r>
            <a:r>
              <a:rPr lang="it-IT" sz="1600" i="1" dirty="0" smtClean="0">
                <a:solidFill>
                  <a:srgbClr val="000000"/>
                </a:solidFill>
                <a:latin typeface="Arial"/>
                <a:cs typeface="Arial"/>
              </a:rPr>
              <a:t> in the XIX and XX </a:t>
            </a:r>
            <a:r>
              <a:rPr lang="it-IT" sz="1600" i="1" dirty="0" err="1" smtClean="0">
                <a:solidFill>
                  <a:srgbClr val="000000"/>
                </a:solidFill>
                <a:latin typeface="Arial"/>
                <a:cs typeface="Arial"/>
              </a:rPr>
              <a:t>centuries</a:t>
            </a:r>
            <a:endParaRPr lang="it-IT" sz="1600" i="1" dirty="0" smtClean="0">
              <a:solidFill>
                <a:srgbClr val="000000"/>
              </a:solidFill>
              <a:latin typeface="Arial"/>
              <a:cs typeface="Arial"/>
            </a:endParaRPr>
          </a:p>
          <a:p>
            <a:pPr marL="285750" indent="-285750" algn="l">
              <a:buFontTx/>
              <a:buChar char="-"/>
            </a:pPr>
            <a:r>
              <a:rPr lang="it-IT" sz="1600" i="1" dirty="0" err="1" smtClean="0">
                <a:solidFill>
                  <a:srgbClr val="000000"/>
                </a:solidFill>
                <a:latin typeface="Arial"/>
                <a:cs typeface="Arial"/>
              </a:rPr>
              <a:t>About</a:t>
            </a:r>
            <a:r>
              <a:rPr lang="it-IT" sz="1600" i="1" dirty="0" smtClean="0">
                <a:solidFill>
                  <a:srgbClr val="000000"/>
                </a:solidFill>
                <a:latin typeface="Arial"/>
                <a:cs typeface="Arial"/>
              </a:rPr>
              <a:t> 100 </a:t>
            </a:r>
            <a:r>
              <a:rPr lang="it-IT" sz="1600" i="1" dirty="0" err="1" smtClean="0">
                <a:solidFill>
                  <a:srgbClr val="000000"/>
                </a:solidFill>
                <a:latin typeface="Arial"/>
                <a:cs typeface="Arial"/>
              </a:rPr>
              <a:t>individual</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biographies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already</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published</a:t>
            </a:r>
            <a:r>
              <a:rPr lang="it-IT" sz="1600" i="1" dirty="0" smtClean="0">
                <a:solidFill>
                  <a:srgbClr val="000000"/>
                </a:solidFill>
                <a:latin typeface="Arial"/>
                <a:cs typeface="Arial"/>
              </a:rPr>
              <a:t> in the DBI (</a:t>
            </a:r>
            <a:r>
              <a:rPr lang="it-IT" sz="1600" i="1" dirty="0" err="1" smtClean="0">
                <a:solidFill>
                  <a:srgbClr val="000000"/>
                </a:solidFill>
                <a:latin typeface="Arial"/>
                <a:cs typeface="Arial"/>
              </a:rPr>
              <a:t>Italian</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Biographic</a:t>
            </a:r>
            <a:r>
              <a:rPr lang="it-IT" sz="1600" i="1" dirty="0" smtClean="0">
                <a:solidFill>
                  <a:srgbClr val="000000"/>
                </a:solidFill>
                <a:latin typeface="Arial"/>
                <a:cs typeface="Arial"/>
              </a:rPr>
              <a:t> Dictionary)</a:t>
            </a:r>
          </a:p>
          <a:p>
            <a:pPr marL="285750" indent="-285750" algn="l">
              <a:buFontTx/>
              <a:buChar char="-"/>
            </a:pPr>
            <a:r>
              <a:rPr lang="it-IT" sz="1600" i="1" dirty="0" err="1" smtClean="0">
                <a:solidFill>
                  <a:srgbClr val="000000"/>
                </a:solidFill>
                <a:latin typeface="Arial"/>
                <a:cs typeface="Arial"/>
              </a:rPr>
              <a:t>About</a:t>
            </a:r>
            <a:r>
              <a:rPr lang="it-IT" sz="1600" i="1" dirty="0" smtClean="0">
                <a:solidFill>
                  <a:srgbClr val="000000"/>
                </a:solidFill>
                <a:latin typeface="Arial"/>
                <a:cs typeface="Arial"/>
              </a:rPr>
              <a:t> 300 </a:t>
            </a:r>
            <a:r>
              <a:rPr lang="it-IT" sz="1600" i="1" dirty="0" err="1" smtClean="0">
                <a:solidFill>
                  <a:srgbClr val="000000"/>
                </a:solidFill>
                <a:latin typeface="Arial"/>
                <a:cs typeface="Arial"/>
              </a:rPr>
              <a:t>biographies</a:t>
            </a:r>
            <a:r>
              <a:rPr lang="it-IT" sz="1600" i="1" dirty="0" smtClean="0">
                <a:solidFill>
                  <a:srgbClr val="000000"/>
                </a:solidFill>
                <a:latin typeface="Arial"/>
                <a:cs typeface="Arial"/>
              </a:rPr>
              <a:t> of </a:t>
            </a:r>
            <a:r>
              <a:rPr lang="it-IT" sz="1600" i="1" dirty="0" err="1" smtClean="0">
                <a:solidFill>
                  <a:srgbClr val="000000"/>
                </a:solidFill>
                <a:latin typeface="Arial"/>
                <a:cs typeface="Arial"/>
              </a:rPr>
              <a:t>Italian</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astronomers</a:t>
            </a:r>
            <a:endParaRPr lang="it-IT" sz="1600" i="1" dirty="0" smtClean="0">
              <a:solidFill>
                <a:srgbClr val="000000"/>
              </a:solidFill>
              <a:latin typeface="Arial"/>
              <a:cs typeface="Arial"/>
            </a:endParaRPr>
          </a:p>
          <a:p>
            <a:pPr marL="285750" indent="-285750" algn="l">
              <a:buFontTx/>
              <a:buChar char="-"/>
            </a:pPr>
            <a:r>
              <a:rPr lang="it-IT" sz="1600" i="1" dirty="0" err="1" smtClean="0">
                <a:solidFill>
                  <a:srgbClr val="000000"/>
                </a:solidFill>
                <a:latin typeface="Arial"/>
                <a:cs typeface="Arial"/>
              </a:rPr>
              <a:t>About</a:t>
            </a:r>
            <a:r>
              <a:rPr lang="it-IT" sz="1600" i="1" dirty="0" smtClean="0">
                <a:solidFill>
                  <a:srgbClr val="000000"/>
                </a:solidFill>
                <a:latin typeface="Arial"/>
                <a:cs typeface="Arial"/>
              </a:rPr>
              <a:t> 50 </a:t>
            </a:r>
            <a:r>
              <a:rPr lang="it-IT" sz="1600" i="1" dirty="0" err="1" smtClean="0">
                <a:solidFill>
                  <a:srgbClr val="000000"/>
                </a:solidFill>
                <a:latin typeface="Arial"/>
                <a:cs typeface="Arial"/>
              </a:rPr>
              <a:t>biographies</a:t>
            </a:r>
            <a:r>
              <a:rPr lang="it-IT" sz="1600" i="1" dirty="0" smtClean="0">
                <a:solidFill>
                  <a:srgbClr val="000000"/>
                </a:solidFill>
                <a:latin typeface="Arial"/>
                <a:cs typeface="Arial"/>
              </a:rPr>
              <a:t> of </a:t>
            </a:r>
            <a:r>
              <a:rPr lang="it-IT" sz="1600" i="1" dirty="0" err="1" smtClean="0">
                <a:solidFill>
                  <a:srgbClr val="000000"/>
                </a:solidFill>
                <a:latin typeface="Arial"/>
                <a:cs typeface="Arial"/>
              </a:rPr>
              <a:t>members</a:t>
            </a:r>
            <a:r>
              <a:rPr lang="it-IT" sz="1600" i="1" dirty="0" smtClean="0">
                <a:solidFill>
                  <a:srgbClr val="000000"/>
                </a:solidFill>
                <a:latin typeface="Arial"/>
                <a:cs typeface="Arial"/>
              </a:rPr>
              <a:t> of the </a:t>
            </a:r>
            <a:r>
              <a:rPr lang="it-IT" sz="1600" i="1" dirty="0" err="1" smtClean="0">
                <a:solidFill>
                  <a:srgbClr val="000000"/>
                </a:solidFill>
                <a:latin typeface="Arial"/>
                <a:cs typeface="Arial"/>
              </a:rPr>
              <a:t>Turin</a:t>
            </a:r>
            <a:r>
              <a:rPr lang="it-IT" sz="1600" i="1" dirty="0" smtClean="0">
                <a:solidFill>
                  <a:srgbClr val="000000"/>
                </a:solidFill>
                <a:latin typeface="Arial"/>
                <a:cs typeface="Arial"/>
              </a:rPr>
              <a:t> Academy of </a:t>
            </a:r>
            <a:r>
              <a:rPr lang="it-IT" sz="1600" i="1" dirty="0" err="1" smtClean="0">
                <a:solidFill>
                  <a:srgbClr val="000000"/>
                </a:solidFill>
                <a:latin typeface="Arial"/>
                <a:cs typeface="Arial"/>
              </a:rPr>
              <a:t>Sciences</a:t>
            </a:r>
            <a:endParaRPr lang="it-IT" sz="1600" i="1" dirty="0" smtClean="0">
              <a:solidFill>
                <a:srgbClr val="000000"/>
              </a:solidFill>
              <a:latin typeface="Arial"/>
              <a:cs typeface="Arial"/>
            </a:endParaRPr>
          </a:p>
          <a:p>
            <a:pPr marL="285750" indent="-285750" algn="l">
              <a:buFontTx/>
              <a:buChar char="-"/>
            </a:pPr>
            <a:r>
              <a:rPr lang="it-IT" sz="1600" i="1" dirty="0" err="1" smtClean="0">
                <a:solidFill>
                  <a:srgbClr val="000000"/>
                </a:solidFill>
                <a:latin typeface="Arial"/>
                <a:cs typeface="Arial"/>
              </a:rPr>
              <a:t>About</a:t>
            </a:r>
            <a:r>
              <a:rPr lang="it-IT" sz="1600" i="1" dirty="0" smtClean="0">
                <a:solidFill>
                  <a:srgbClr val="000000"/>
                </a:solidFill>
                <a:latin typeface="Arial"/>
                <a:cs typeface="Arial"/>
              </a:rPr>
              <a:t> 300 </a:t>
            </a:r>
            <a:r>
              <a:rPr lang="it-IT" sz="1600" i="1" dirty="0" err="1" smtClean="0">
                <a:solidFill>
                  <a:srgbClr val="000000"/>
                </a:solidFill>
                <a:latin typeface="Arial"/>
                <a:cs typeface="Arial"/>
              </a:rPr>
              <a:t>articles</a:t>
            </a:r>
            <a:r>
              <a:rPr lang="it-IT" sz="1600" i="1" dirty="0" smtClean="0">
                <a:solidFill>
                  <a:srgbClr val="000000"/>
                </a:solidFill>
                <a:latin typeface="Arial"/>
                <a:cs typeface="Arial"/>
              </a:rPr>
              <a:t> on </a:t>
            </a:r>
            <a:r>
              <a:rPr lang="it-IT" sz="1600" i="1" dirty="0" err="1" smtClean="0">
                <a:solidFill>
                  <a:srgbClr val="000000"/>
                </a:solidFill>
                <a:latin typeface="Arial"/>
                <a:cs typeface="Arial"/>
              </a:rPr>
              <a:t>Italian</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physicist</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appeared</a:t>
            </a:r>
            <a:r>
              <a:rPr lang="it-IT" sz="1600" i="1" dirty="0" smtClean="0">
                <a:solidFill>
                  <a:srgbClr val="000000"/>
                </a:solidFill>
                <a:latin typeface="Arial"/>
                <a:cs typeface="Arial"/>
              </a:rPr>
              <a:t> in Wikipedia</a:t>
            </a:r>
          </a:p>
          <a:p>
            <a:pPr marL="285750" indent="-285750" algn="l">
              <a:buFontTx/>
              <a:buChar char="-"/>
            </a:pPr>
            <a:r>
              <a:rPr lang="it-IT" sz="1600" i="1" dirty="0" smtClean="0">
                <a:solidFill>
                  <a:srgbClr val="000000"/>
                </a:solidFill>
                <a:latin typeface="Arial"/>
                <a:cs typeface="Arial"/>
              </a:rPr>
              <a:t>216 </a:t>
            </a:r>
            <a:r>
              <a:rPr lang="it-IT" sz="1600" i="1" dirty="0" err="1" smtClean="0">
                <a:solidFill>
                  <a:srgbClr val="000000"/>
                </a:solidFill>
                <a:latin typeface="Arial"/>
                <a:cs typeface="Arial"/>
              </a:rPr>
              <a:t>documents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CVs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Necrologies</a:t>
            </a:r>
            <a:r>
              <a:rPr lang="it-IT" sz="1600" i="1" dirty="0" smtClean="0">
                <a:solidFill>
                  <a:srgbClr val="000000"/>
                </a:solidFill>
                <a:latin typeface="Arial"/>
                <a:cs typeface="Arial"/>
              </a:rPr>
              <a:t>) on </a:t>
            </a:r>
            <a:r>
              <a:rPr lang="it-IT" sz="1600" i="1" dirty="0" err="1" smtClean="0">
                <a:solidFill>
                  <a:srgbClr val="000000"/>
                </a:solidFill>
                <a:latin typeface="Arial"/>
                <a:cs typeface="Arial"/>
              </a:rPr>
              <a:t>Physics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professors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appeared</a:t>
            </a:r>
            <a:r>
              <a:rPr lang="it-IT" sz="1600" i="1" dirty="0" smtClean="0">
                <a:solidFill>
                  <a:srgbClr val="000000"/>
                </a:solidFill>
                <a:latin typeface="Arial"/>
                <a:cs typeface="Arial"/>
              </a:rPr>
              <a:t> in </a:t>
            </a:r>
            <a:r>
              <a:rPr lang="it-IT" sz="1600" i="1" dirty="0" err="1" smtClean="0">
                <a:solidFill>
                  <a:srgbClr val="000000"/>
                </a:solidFill>
                <a:latin typeface="Arial"/>
                <a:cs typeface="Arial"/>
              </a:rPr>
              <a:t>Physics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Journals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mainly</a:t>
            </a:r>
            <a:r>
              <a:rPr lang="it-IT" sz="1600" i="1" dirty="0" smtClean="0">
                <a:solidFill>
                  <a:srgbClr val="000000"/>
                </a:solidFill>
                <a:latin typeface="Arial"/>
                <a:cs typeface="Arial"/>
              </a:rPr>
              <a:t> Nuovo Saggiatore and Nuovo Cimento)</a:t>
            </a:r>
          </a:p>
        </p:txBody>
      </p:sp>
      <p:pic>
        <p:nvPicPr>
          <p:cNvPr id="4" name="Picture 3" descr="Logo_CF_def.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547" y="0"/>
            <a:ext cx="1738724" cy="794687"/>
          </a:xfrm>
          <a:prstGeom prst="rect">
            <a:avLst/>
          </a:prstGeom>
        </p:spPr>
      </p:pic>
      <p:sp>
        <p:nvSpPr>
          <p:cNvPr id="7" name="Slide Number Placeholder 6"/>
          <p:cNvSpPr>
            <a:spLocks noGrp="1"/>
          </p:cNvSpPr>
          <p:nvPr>
            <p:ph type="sldNum" sz="quarter" idx="12"/>
          </p:nvPr>
        </p:nvSpPr>
        <p:spPr/>
        <p:txBody>
          <a:bodyPr/>
          <a:lstStyle/>
          <a:p>
            <a:fld id="{FAAF7FDE-11B9-AF4A-8390-A43FBA897EAE}" type="slidenum">
              <a:rPr lang="en-US" smtClean="0"/>
              <a:pPr/>
              <a:t>2</a:t>
            </a:fld>
            <a:endParaRPr lang="en-US"/>
          </a:p>
        </p:txBody>
      </p:sp>
      <p:sp>
        <p:nvSpPr>
          <p:cNvPr id="11" name="Footer Placeholder 5"/>
          <p:cNvSpPr>
            <a:spLocks noGrp="1"/>
          </p:cNvSpPr>
          <p:nvPr>
            <p:ph type="ftr" sz="quarter" idx="11"/>
          </p:nvPr>
        </p:nvSpPr>
        <p:spPr>
          <a:xfrm>
            <a:off x="2874773" y="6346876"/>
            <a:ext cx="3429000" cy="365125"/>
          </a:xfrm>
        </p:spPr>
        <p:txBody>
          <a:bodyPr/>
          <a:lstStyle/>
          <a:p>
            <a:r>
              <a:rPr lang="es-ES" smtClean="0">
                <a:solidFill>
                  <a:schemeClr val="tx1"/>
                </a:solidFill>
              </a:rPr>
              <a:t>Roma, March 2017 - PTA   </a:t>
            </a:r>
            <a:endParaRPr lang="en-US" dirty="0">
              <a:solidFill>
                <a:schemeClr val="tx1"/>
              </a:solidFill>
            </a:endParaRPr>
          </a:p>
        </p:txBody>
      </p:sp>
      <p:sp>
        <p:nvSpPr>
          <p:cNvPr id="9" name="Title 1"/>
          <p:cNvSpPr txBox="1">
            <a:spLocks/>
          </p:cNvSpPr>
          <p:nvPr/>
        </p:nvSpPr>
        <p:spPr>
          <a:xfrm>
            <a:off x="2652732" y="183422"/>
            <a:ext cx="3651041" cy="847938"/>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t>A </a:t>
            </a:r>
            <a:r>
              <a:rPr lang="en-US" sz="3200" dirty="0"/>
              <a:t>Prosopography of Italian Physics</a:t>
            </a:r>
          </a:p>
          <a:p>
            <a:endParaRPr lang="en-US" sz="3200" dirty="0"/>
          </a:p>
        </p:txBody>
      </p:sp>
      <p:sp>
        <p:nvSpPr>
          <p:cNvPr id="12" name="TextBox 4"/>
          <p:cNvSpPr txBox="1"/>
          <p:nvPr/>
        </p:nvSpPr>
        <p:spPr>
          <a:xfrm>
            <a:off x="7585088" y="194053"/>
            <a:ext cx="1199502" cy="646331"/>
          </a:xfrm>
          <a:prstGeom prst="rect">
            <a:avLst/>
          </a:prstGeom>
          <a:noFill/>
        </p:spPr>
        <p:txBody>
          <a:bodyPr wrap="square" rtlCol="0">
            <a:spAutoFit/>
          </a:bodyPr>
          <a:lstStyle/>
          <a:p>
            <a:pPr algn="ctr"/>
            <a:r>
              <a:rPr lang="en-US" i="1" smtClean="0">
                <a:solidFill>
                  <a:srgbClr val="FF0000"/>
                </a:solidFill>
              </a:rPr>
              <a:t>Other Logo</a:t>
            </a:r>
            <a:endParaRPr lang="en-US" i="1" dirty="0">
              <a:solidFill>
                <a:srgbClr val="FF0000"/>
              </a:solidFill>
            </a:endParaRPr>
          </a:p>
        </p:txBody>
      </p:sp>
    </p:spTree>
    <p:extLst>
      <p:ext uri="{BB962C8B-B14F-4D97-AF65-F5344CB8AC3E}">
        <p14:creationId xmlns:p14="http://schemas.microsoft.com/office/powerpoint/2010/main" xmlns="" val="155612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0038" y="1204728"/>
            <a:ext cx="8484552" cy="5144517"/>
          </a:xfrm>
        </p:spPr>
        <p:txBody>
          <a:bodyPr>
            <a:normAutofit/>
          </a:bodyPr>
          <a:lstStyle/>
          <a:p>
            <a:pPr algn="l"/>
            <a:r>
              <a:rPr lang="en-US" sz="2000" b="1" dirty="0" smtClean="0">
                <a:solidFill>
                  <a:srgbClr val="000000"/>
                </a:solidFill>
                <a:latin typeface="Arial"/>
                <a:cs typeface="Arial"/>
              </a:rPr>
              <a:t>Project main goal and results so far achieved</a:t>
            </a:r>
          </a:p>
          <a:p>
            <a:pPr algn="l"/>
            <a:endParaRPr lang="it-IT" sz="2000" b="1" i="1" dirty="0" smtClean="0">
              <a:solidFill>
                <a:srgbClr val="000000"/>
              </a:solidFill>
              <a:latin typeface="Arial"/>
              <a:cs typeface="Arial"/>
            </a:endParaRPr>
          </a:p>
          <a:p>
            <a:pPr algn="l"/>
            <a:r>
              <a:rPr lang="it-IT" sz="1600" i="1" dirty="0" err="1" smtClean="0">
                <a:solidFill>
                  <a:srgbClr val="000000"/>
                </a:solidFill>
                <a:latin typeface="Arial"/>
                <a:cs typeface="Arial"/>
              </a:rPr>
              <a:t>Redaction</a:t>
            </a:r>
            <a:r>
              <a:rPr lang="it-IT" sz="1600" i="1" dirty="0" smtClean="0">
                <a:solidFill>
                  <a:srgbClr val="000000"/>
                </a:solidFill>
                <a:latin typeface="Arial"/>
                <a:cs typeface="Arial"/>
              </a:rPr>
              <a:t> of </a:t>
            </a:r>
            <a:r>
              <a:rPr lang="it-IT" sz="1600" i="1" dirty="0" err="1" smtClean="0">
                <a:solidFill>
                  <a:srgbClr val="000000"/>
                </a:solidFill>
                <a:latin typeface="Arial"/>
                <a:cs typeface="Arial"/>
              </a:rPr>
              <a:t>lists</a:t>
            </a:r>
            <a:r>
              <a:rPr lang="it-IT" sz="1600" i="1" dirty="0" smtClean="0">
                <a:solidFill>
                  <a:srgbClr val="000000"/>
                </a:solidFill>
                <a:latin typeface="Arial"/>
                <a:cs typeface="Arial"/>
              </a:rPr>
              <a:t>:</a:t>
            </a:r>
          </a:p>
          <a:p>
            <a:pPr marL="285750" indent="-285750" algn="l">
              <a:buFontTx/>
              <a:buChar char="-"/>
            </a:pPr>
            <a:r>
              <a:rPr lang="it-IT" sz="1600" i="1" dirty="0" smtClean="0">
                <a:solidFill>
                  <a:srgbClr val="000000"/>
                </a:solidFill>
                <a:latin typeface="Arial"/>
                <a:cs typeface="Arial"/>
              </a:rPr>
              <a:t>327 </a:t>
            </a:r>
            <a:r>
              <a:rPr lang="it-IT" sz="1600" i="1" dirty="0" err="1" smtClean="0">
                <a:solidFill>
                  <a:srgbClr val="000000"/>
                </a:solidFill>
                <a:latin typeface="Arial"/>
                <a:cs typeface="Arial"/>
              </a:rPr>
              <a:t>basic</a:t>
            </a:r>
            <a:r>
              <a:rPr lang="it-IT" sz="1600" i="1" dirty="0" smtClean="0">
                <a:solidFill>
                  <a:srgbClr val="000000"/>
                </a:solidFill>
                <a:latin typeface="Arial"/>
                <a:cs typeface="Arial"/>
              </a:rPr>
              <a:t> (Birth date, </a:t>
            </a:r>
            <a:r>
              <a:rPr lang="it-IT" sz="1600" i="1" dirty="0" err="1" smtClean="0">
                <a:solidFill>
                  <a:srgbClr val="000000"/>
                </a:solidFill>
                <a:latin typeface="Arial"/>
                <a:cs typeface="Arial"/>
              </a:rPr>
              <a:t>periods</a:t>
            </a:r>
            <a:r>
              <a:rPr lang="it-IT" sz="1600" i="1" dirty="0" smtClean="0">
                <a:solidFill>
                  <a:srgbClr val="000000"/>
                </a:solidFill>
                <a:latin typeface="Arial"/>
                <a:cs typeface="Arial"/>
              </a:rPr>
              <a:t> and </a:t>
            </a:r>
            <a:r>
              <a:rPr lang="it-IT" sz="1600" i="1" dirty="0" err="1" smtClean="0">
                <a:solidFill>
                  <a:srgbClr val="000000"/>
                </a:solidFill>
                <a:latin typeface="Arial"/>
                <a:cs typeface="Arial"/>
              </a:rPr>
              <a:t>places</a:t>
            </a:r>
            <a:r>
              <a:rPr lang="it-IT" sz="1600" i="1" dirty="0" smtClean="0">
                <a:solidFill>
                  <a:srgbClr val="000000"/>
                </a:solidFill>
                <a:latin typeface="Arial"/>
                <a:cs typeface="Arial"/>
              </a:rPr>
              <a:t> of </a:t>
            </a:r>
            <a:r>
              <a:rPr lang="it-IT" sz="1600" i="1" dirty="0" err="1" smtClean="0">
                <a:solidFill>
                  <a:srgbClr val="000000"/>
                </a:solidFill>
                <a:latin typeface="Arial"/>
                <a:cs typeface="Arial"/>
              </a:rPr>
              <a:t>activity</a:t>
            </a:r>
            <a:r>
              <a:rPr lang="it-IT" sz="1600" i="1" dirty="0" smtClean="0">
                <a:solidFill>
                  <a:srgbClr val="000000"/>
                </a:solidFill>
                <a:latin typeface="Arial"/>
                <a:cs typeface="Arial"/>
              </a:rPr>
              <a:t>. Field of </a:t>
            </a:r>
            <a:r>
              <a:rPr lang="it-IT" sz="1600" i="1" dirty="0" err="1" smtClean="0">
                <a:solidFill>
                  <a:srgbClr val="000000"/>
                </a:solidFill>
                <a:latin typeface="Arial"/>
                <a:cs typeface="Arial"/>
              </a:rPr>
              <a:t>activity</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death</a:t>
            </a:r>
            <a:r>
              <a:rPr lang="it-IT" sz="1600" i="1" dirty="0" smtClean="0">
                <a:solidFill>
                  <a:srgbClr val="000000"/>
                </a:solidFill>
                <a:latin typeface="Arial"/>
                <a:cs typeface="Arial"/>
              </a:rPr>
              <a:t> date) </a:t>
            </a:r>
            <a:r>
              <a:rPr lang="it-IT" sz="1600" i="1" dirty="0" err="1">
                <a:solidFill>
                  <a:srgbClr val="000000"/>
                </a:solidFill>
                <a:latin typeface="Arial"/>
                <a:cs typeface="Arial"/>
              </a:rPr>
              <a:t>biographies</a:t>
            </a:r>
            <a:r>
              <a:rPr lang="it-IT" sz="1600" i="1" dirty="0">
                <a:solidFill>
                  <a:srgbClr val="000000"/>
                </a:solidFill>
                <a:latin typeface="Arial"/>
                <a:cs typeface="Arial"/>
              </a:rPr>
              <a:t>  of </a:t>
            </a:r>
            <a:r>
              <a:rPr lang="it-IT" sz="1600" i="1" dirty="0" err="1">
                <a:solidFill>
                  <a:srgbClr val="000000"/>
                </a:solidFill>
                <a:latin typeface="Arial"/>
                <a:cs typeface="Arial"/>
              </a:rPr>
              <a:t>Italian</a:t>
            </a:r>
            <a:r>
              <a:rPr lang="it-IT" sz="1600" i="1" dirty="0">
                <a:solidFill>
                  <a:srgbClr val="000000"/>
                </a:solidFill>
                <a:latin typeface="Arial"/>
                <a:cs typeface="Arial"/>
              </a:rPr>
              <a:t> </a:t>
            </a:r>
            <a:r>
              <a:rPr lang="it-IT" sz="1600" i="1" dirty="0" err="1">
                <a:solidFill>
                  <a:srgbClr val="000000"/>
                </a:solidFill>
                <a:latin typeface="Arial"/>
                <a:cs typeface="Arial"/>
              </a:rPr>
              <a:t>Physics</a:t>
            </a:r>
            <a:r>
              <a:rPr lang="it-IT" sz="1600" i="1" dirty="0">
                <a:solidFill>
                  <a:srgbClr val="000000"/>
                </a:solidFill>
                <a:latin typeface="Arial"/>
                <a:cs typeface="Arial"/>
              </a:rPr>
              <a:t> </a:t>
            </a:r>
            <a:r>
              <a:rPr lang="it-IT" sz="1600" i="1" dirty="0" err="1">
                <a:solidFill>
                  <a:srgbClr val="000000"/>
                </a:solidFill>
                <a:latin typeface="Arial"/>
                <a:cs typeface="Arial"/>
              </a:rPr>
              <a:t>Professors</a:t>
            </a:r>
            <a:r>
              <a:rPr lang="it-IT" sz="1600" i="1" dirty="0">
                <a:solidFill>
                  <a:srgbClr val="000000"/>
                </a:solidFill>
                <a:latin typeface="Arial"/>
                <a:cs typeface="Arial"/>
              </a:rPr>
              <a:t> </a:t>
            </a:r>
            <a:r>
              <a:rPr lang="it-IT" sz="1600" i="1" dirty="0" err="1">
                <a:solidFill>
                  <a:srgbClr val="000000"/>
                </a:solidFill>
                <a:latin typeface="Arial"/>
                <a:cs typeface="Arial"/>
              </a:rPr>
              <a:t>active</a:t>
            </a:r>
            <a:r>
              <a:rPr lang="it-IT" sz="1600" i="1" dirty="0">
                <a:solidFill>
                  <a:srgbClr val="000000"/>
                </a:solidFill>
                <a:latin typeface="Arial"/>
                <a:cs typeface="Arial"/>
              </a:rPr>
              <a:t> </a:t>
            </a:r>
            <a:r>
              <a:rPr lang="it-IT" sz="1600" i="1" dirty="0" err="1">
                <a:solidFill>
                  <a:srgbClr val="000000"/>
                </a:solidFill>
                <a:latin typeface="Arial"/>
                <a:cs typeface="Arial"/>
              </a:rPr>
              <a:t>between</a:t>
            </a:r>
            <a:r>
              <a:rPr lang="it-IT" sz="1600" i="1" dirty="0">
                <a:solidFill>
                  <a:srgbClr val="000000"/>
                </a:solidFill>
                <a:latin typeface="Arial"/>
                <a:cs typeface="Arial"/>
              </a:rPr>
              <a:t> 1945 and 1980 </a:t>
            </a:r>
            <a:endParaRPr lang="it-IT" sz="1600" i="1" dirty="0" smtClean="0">
              <a:solidFill>
                <a:srgbClr val="000000"/>
              </a:solidFill>
              <a:latin typeface="Arial"/>
              <a:cs typeface="Arial"/>
            </a:endParaRPr>
          </a:p>
          <a:p>
            <a:pPr marL="285750" indent="-285750" algn="l">
              <a:buFontTx/>
              <a:buChar char="-"/>
            </a:pPr>
            <a:r>
              <a:rPr lang="it-IT" sz="1600" i="1" dirty="0">
                <a:solidFill>
                  <a:srgbClr val="000000"/>
                </a:solidFill>
                <a:latin typeface="Arial"/>
                <a:cs typeface="Arial"/>
              </a:rPr>
              <a:t>56 </a:t>
            </a:r>
            <a:r>
              <a:rPr lang="it-IT" sz="1600" i="1" dirty="0" err="1">
                <a:solidFill>
                  <a:srgbClr val="000000"/>
                </a:solidFill>
                <a:latin typeface="Arial"/>
                <a:cs typeface="Arial"/>
              </a:rPr>
              <a:t>basic</a:t>
            </a:r>
            <a:r>
              <a:rPr lang="it-IT" sz="1600" i="1" dirty="0">
                <a:solidFill>
                  <a:srgbClr val="000000"/>
                </a:solidFill>
                <a:latin typeface="Arial"/>
                <a:cs typeface="Arial"/>
              </a:rPr>
              <a:t> </a:t>
            </a:r>
            <a:r>
              <a:rPr lang="it-IT" sz="1600" i="1" dirty="0" err="1">
                <a:solidFill>
                  <a:srgbClr val="000000"/>
                </a:solidFill>
                <a:latin typeface="Arial"/>
                <a:cs typeface="Arial"/>
              </a:rPr>
              <a:t>biographies</a:t>
            </a:r>
            <a:r>
              <a:rPr lang="it-IT" sz="1600" i="1" dirty="0">
                <a:solidFill>
                  <a:srgbClr val="000000"/>
                </a:solidFill>
                <a:latin typeface="Arial"/>
                <a:cs typeface="Arial"/>
              </a:rPr>
              <a:t> of </a:t>
            </a:r>
            <a:r>
              <a:rPr lang="it-IT" sz="1600" i="1" dirty="0" err="1">
                <a:solidFill>
                  <a:srgbClr val="000000"/>
                </a:solidFill>
                <a:latin typeface="Arial"/>
                <a:cs typeface="Arial"/>
              </a:rPr>
              <a:t>Italian</a:t>
            </a:r>
            <a:r>
              <a:rPr lang="it-IT" sz="1600" i="1" dirty="0">
                <a:solidFill>
                  <a:srgbClr val="000000"/>
                </a:solidFill>
                <a:latin typeface="Arial"/>
                <a:cs typeface="Arial"/>
              </a:rPr>
              <a:t> </a:t>
            </a:r>
            <a:r>
              <a:rPr lang="it-IT" sz="1600" i="1" dirty="0" err="1">
                <a:solidFill>
                  <a:srgbClr val="000000"/>
                </a:solidFill>
                <a:latin typeface="Arial"/>
                <a:cs typeface="Arial"/>
              </a:rPr>
              <a:t>Physicists</a:t>
            </a:r>
            <a:r>
              <a:rPr lang="it-IT" sz="1600" i="1" dirty="0">
                <a:solidFill>
                  <a:srgbClr val="000000"/>
                </a:solidFill>
                <a:latin typeface="Arial"/>
                <a:cs typeface="Arial"/>
              </a:rPr>
              <a:t> living in the XVIII </a:t>
            </a:r>
            <a:r>
              <a:rPr lang="it-IT" sz="1600" i="1" dirty="0" err="1" smtClean="0">
                <a:solidFill>
                  <a:srgbClr val="000000"/>
                </a:solidFill>
                <a:latin typeface="Arial"/>
                <a:cs typeface="Arial"/>
              </a:rPr>
              <a:t>century</a:t>
            </a:r>
            <a:endParaRPr lang="it-IT" sz="1600" i="1" dirty="0" smtClean="0">
              <a:solidFill>
                <a:srgbClr val="000000"/>
              </a:solidFill>
              <a:latin typeface="Arial"/>
              <a:cs typeface="Arial"/>
            </a:endParaRPr>
          </a:p>
          <a:p>
            <a:pPr marL="285750" indent="-285750" algn="l">
              <a:buFontTx/>
              <a:buChar char="-"/>
            </a:pPr>
            <a:r>
              <a:rPr lang="it-IT" sz="1600" i="1" dirty="0" smtClean="0">
                <a:solidFill>
                  <a:srgbClr val="000000"/>
                </a:solidFill>
                <a:latin typeface="Arial"/>
                <a:cs typeface="Arial"/>
              </a:rPr>
              <a:t>430 </a:t>
            </a:r>
            <a:r>
              <a:rPr lang="it-IT" sz="1600" i="1" dirty="0" err="1" smtClean="0">
                <a:solidFill>
                  <a:srgbClr val="000000"/>
                </a:solidFill>
                <a:latin typeface="Arial"/>
                <a:cs typeface="Arial"/>
              </a:rPr>
              <a:t>basic</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biographies</a:t>
            </a:r>
            <a:r>
              <a:rPr lang="it-IT" sz="1600" i="1" dirty="0" smtClean="0">
                <a:solidFill>
                  <a:srgbClr val="000000"/>
                </a:solidFill>
                <a:latin typeface="Arial"/>
                <a:cs typeface="Arial"/>
              </a:rPr>
              <a:t> of </a:t>
            </a:r>
            <a:r>
              <a:rPr lang="it-IT" sz="1600" i="1" dirty="0" err="1" smtClean="0">
                <a:solidFill>
                  <a:srgbClr val="000000"/>
                </a:solidFill>
                <a:latin typeface="Arial"/>
                <a:cs typeface="Arial"/>
              </a:rPr>
              <a:t>University</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Assistants</a:t>
            </a:r>
            <a:r>
              <a:rPr lang="it-IT" sz="1600" i="1" dirty="0" smtClean="0">
                <a:solidFill>
                  <a:srgbClr val="000000"/>
                </a:solidFill>
                <a:latin typeface="Arial"/>
                <a:cs typeface="Arial"/>
              </a:rPr>
              <a:t> and </a:t>
            </a:r>
            <a:r>
              <a:rPr lang="it-IT" sz="1600" i="1" dirty="0" err="1" smtClean="0">
                <a:solidFill>
                  <a:srgbClr val="000000"/>
                </a:solidFill>
                <a:latin typeface="Arial"/>
                <a:cs typeface="Arial"/>
              </a:rPr>
              <a:t>Physics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Lecturers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active</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between</a:t>
            </a:r>
            <a:r>
              <a:rPr lang="it-IT" sz="1600" i="1" dirty="0" smtClean="0">
                <a:solidFill>
                  <a:srgbClr val="000000"/>
                </a:solidFill>
                <a:latin typeface="Arial"/>
                <a:cs typeface="Arial"/>
              </a:rPr>
              <a:t> 1860 and 1940</a:t>
            </a:r>
          </a:p>
          <a:p>
            <a:pPr marL="285750" indent="-285750" algn="l">
              <a:buFontTx/>
              <a:buChar char="-"/>
            </a:pPr>
            <a:r>
              <a:rPr lang="it-IT" sz="1600" i="1" dirty="0" smtClean="0">
                <a:solidFill>
                  <a:srgbClr val="000000"/>
                </a:solidFill>
                <a:latin typeface="Arial"/>
                <a:cs typeface="Arial"/>
              </a:rPr>
              <a:t>Basic </a:t>
            </a:r>
            <a:r>
              <a:rPr lang="it-IT" sz="1600" i="1" dirty="0" err="1" smtClean="0">
                <a:solidFill>
                  <a:srgbClr val="000000"/>
                </a:solidFill>
                <a:latin typeface="Arial"/>
                <a:cs typeface="Arial"/>
              </a:rPr>
              <a:t>Biographies</a:t>
            </a:r>
            <a:r>
              <a:rPr lang="it-IT" sz="1600" i="1" dirty="0" smtClean="0">
                <a:solidFill>
                  <a:srgbClr val="000000"/>
                </a:solidFill>
                <a:latin typeface="Arial"/>
                <a:cs typeface="Arial"/>
              </a:rPr>
              <a:t> of </a:t>
            </a:r>
            <a:r>
              <a:rPr lang="it-IT" sz="1600" i="1" dirty="0" err="1" smtClean="0">
                <a:solidFill>
                  <a:srgbClr val="000000"/>
                </a:solidFill>
                <a:latin typeface="Arial"/>
                <a:cs typeface="Arial"/>
              </a:rPr>
              <a:t>all</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professors</a:t>
            </a:r>
            <a:r>
              <a:rPr lang="it-IT" sz="1600" i="1" dirty="0" smtClean="0">
                <a:solidFill>
                  <a:srgbClr val="000000"/>
                </a:solidFill>
                <a:latin typeface="Arial"/>
                <a:cs typeface="Arial"/>
              </a:rPr>
              <a:t> in the Pisa Science </a:t>
            </a:r>
            <a:r>
              <a:rPr lang="it-IT" sz="1600" i="1" dirty="0" err="1" smtClean="0">
                <a:solidFill>
                  <a:srgbClr val="000000"/>
                </a:solidFill>
                <a:latin typeface="Arial"/>
                <a:cs typeface="Arial"/>
              </a:rPr>
              <a:t>Faculty</a:t>
            </a:r>
            <a:r>
              <a:rPr lang="it-IT" sz="1600" i="1" dirty="0" smtClean="0">
                <a:solidFill>
                  <a:srgbClr val="000000"/>
                </a:solidFill>
                <a:latin typeface="Arial"/>
                <a:cs typeface="Arial"/>
              </a:rPr>
              <a:t> (1866-1980)</a:t>
            </a:r>
          </a:p>
          <a:p>
            <a:pPr marL="285750" indent="-285750" algn="l">
              <a:buFontTx/>
              <a:buChar char="-"/>
            </a:pPr>
            <a:r>
              <a:rPr lang="it-IT" sz="1600" i="1" dirty="0" smtClean="0">
                <a:solidFill>
                  <a:srgbClr val="000000"/>
                </a:solidFill>
                <a:latin typeface="Arial"/>
                <a:cs typeface="Arial"/>
              </a:rPr>
              <a:t>Index of </a:t>
            </a:r>
            <a:r>
              <a:rPr lang="it-IT" sz="1600" i="1" dirty="0" err="1" smtClean="0">
                <a:solidFill>
                  <a:srgbClr val="000000"/>
                </a:solidFill>
                <a:latin typeface="Arial"/>
                <a:cs typeface="Arial"/>
              </a:rPr>
              <a:t>Polvani’s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paper</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Italian</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Physics</a:t>
            </a:r>
            <a:r>
              <a:rPr lang="it-IT" sz="1600" i="1" dirty="0" smtClean="0">
                <a:solidFill>
                  <a:srgbClr val="000000"/>
                </a:solidFill>
                <a:latin typeface="Arial"/>
                <a:cs typeface="Arial"/>
              </a:rPr>
              <a:t> 1839-1939)</a:t>
            </a:r>
          </a:p>
          <a:p>
            <a:pPr marL="285750" indent="-285750" algn="l">
              <a:buFontTx/>
              <a:buChar char="-"/>
            </a:pPr>
            <a:r>
              <a:rPr lang="it-IT" sz="1600" i="1" dirty="0" smtClean="0">
                <a:solidFill>
                  <a:srgbClr val="000000"/>
                </a:solidFill>
                <a:latin typeface="Arial"/>
                <a:cs typeface="Arial"/>
              </a:rPr>
              <a:t>Index of Reeves’ </a:t>
            </a:r>
            <a:r>
              <a:rPr lang="it-IT" sz="1600" i="1" dirty="0" err="1" smtClean="0">
                <a:solidFill>
                  <a:srgbClr val="000000"/>
                </a:solidFill>
                <a:latin typeface="Arial"/>
                <a:cs typeface="Arial"/>
              </a:rPr>
              <a:t>thesis</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Italian</a:t>
            </a:r>
            <a:r>
              <a:rPr lang="it-IT" sz="1600" i="1" dirty="0" smtClean="0">
                <a:solidFill>
                  <a:srgbClr val="000000"/>
                </a:solidFill>
                <a:latin typeface="Arial"/>
                <a:cs typeface="Arial"/>
              </a:rPr>
              <a:t> </a:t>
            </a:r>
            <a:r>
              <a:rPr lang="it-IT" sz="1600" i="1" dirty="0" err="1" smtClean="0">
                <a:solidFill>
                  <a:srgbClr val="000000"/>
                </a:solidFill>
                <a:latin typeface="Arial"/>
                <a:cs typeface="Arial"/>
              </a:rPr>
              <a:t>Physicists</a:t>
            </a:r>
            <a:r>
              <a:rPr lang="it-IT" sz="1600" i="1" dirty="0" smtClean="0">
                <a:solidFill>
                  <a:srgbClr val="000000"/>
                </a:solidFill>
                <a:latin typeface="Arial"/>
                <a:cs typeface="Arial"/>
              </a:rPr>
              <a:t> 1861-1911)</a:t>
            </a:r>
            <a:endParaRPr lang="it-IT" sz="1600" i="1" dirty="0">
              <a:solidFill>
                <a:srgbClr val="000000"/>
              </a:solidFill>
              <a:latin typeface="Arial"/>
              <a:cs typeface="Arial"/>
            </a:endParaRPr>
          </a:p>
        </p:txBody>
      </p:sp>
      <p:pic>
        <p:nvPicPr>
          <p:cNvPr id="4" name="Picture 3" descr="Logo_CF_def.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547" y="0"/>
            <a:ext cx="1738724" cy="794687"/>
          </a:xfrm>
          <a:prstGeom prst="rect">
            <a:avLst/>
          </a:prstGeom>
        </p:spPr>
      </p:pic>
      <p:sp>
        <p:nvSpPr>
          <p:cNvPr id="7" name="Slide Number Placeholder 6"/>
          <p:cNvSpPr>
            <a:spLocks noGrp="1"/>
          </p:cNvSpPr>
          <p:nvPr>
            <p:ph type="sldNum" sz="quarter" idx="12"/>
          </p:nvPr>
        </p:nvSpPr>
        <p:spPr/>
        <p:txBody>
          <a:bodyPr/>
          <a:lstStyle/>
          <a:p>
            <a:fld id="{FAAF7FDE-11B9-AF4A-8390-A43FBA897EAE}" type="slidenum">
              <a:rPr lang="en-US" smtClean="0"/>
              <a:pPr/>
              <a:t>3</a:t>
            </a:fld>
            <a:endParaRPr lang="en-US"/>
          </a:p>
        </p:txBody>
      </p:sp>
      <p:sp>
        <p:nvSpPr>
          <p:cNvPr id="11" name="Footer Placeholder 5"/>
          <p:cNvSpPr>
            <a:spLocks noGrp="1"/>
          </p:cNvSpPr>
          <p:nvPr>
            <p:ph type="ftr" sz="quarter" idx="11"/>
          </p:nvPr>
        </p:nvSpPr>
        <p:spPr>
          <a:xfrm>
            <a:off x="2874773" y="6346876"/>
            <a:ext cx="3429000" cy="365125"/>
          </a:xfrm>
        </p:spPr>
        <p:txBody>
          <a:bodyPr/>
          <a:lstStyle/>
          <a:p>
            <a:r>
              <a:rPr lang="es-ES" smtClean="0">
                <a:solidFill>
                  <a:schemeClr val="tx1"/>
                </a:solidFill>
              </a:rPr>
              <a:t>Roma, March 2017 - PTA   </a:t>
            </a:r>
            <a:endParaRPr lang="en-US" dirty="0">
              <a:solidFill>
                <a:schemeClr val="tx1"/>
              </a:solidFill>
            </a:endParaRPr>
          </a:p>
        </p:txBody>
      </p:sp>
      <p:sp>
        <p:nvSpPr>
          <p:cNvPr id="9" name="Title 1"/>
          <p:cNvSpPr txBox="1">
            <a:spLocks/>
          </p:cNvSpPr>
          <p:nvPr/>
        </p:nvSpPr>
        <p:spPr>
          <a:xfrm>
            <a:off x="2652732" y="183422"/>
            <a:ext cx="3651041" cy="847938"/>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t>A </a:t>
            </a:r>
            <a:r>
              <a:rPr lang="en-US" sz="3200" dirty="0"/>
              <a:t>Prosopography of Italian Physics</a:t>
            </a:r>
          </a:p>
          <a:p>
            <a:endParaRPr lang="en-US" sz="3200" dirty="0"/>
          </a:p>
        </p:txBody>
      </p:sp>
      <p:sp>
        <p:nvSpPr>
          <p:cNvPr id="12" name="TextBox 4"/>
          <p:cNvSpPr txBox="1"/>
          <p:nvPr/>
        </p:nvSpPr>
        <p:spPr>
          <a:xfrm>
            <a:off x="7585088" y="194053"/>
            <a:ext cx="1199502" cy="646331"/>
          </a:xfrm>
          <a:prstGeom prst="rect">
            <a:avLst/>
          </a:prstGeom>
          <a:noFill/>
        </p:spPr>
        <p:txBody>
          <a:bodyPr wrap="square" rtlCol="0">
            <a:spAutoFit/>
          </a:bodyPr>
          <a:lstStyle/>
          <a:p>
            <a:pPr algn="ctr"/>
            <a:r>
              <a:rPr lang="en-US" i="1" smtClean="0">
                <a:solidFill>
                  <a:srgbClr val="FF0000"/>
                </a:solidFill>
              </a:rPr>
              <a:t>Other Logo</a:t>
            </a:r>
            <a:endParaRPr lang="en-US" i="1" dirty="0">
              <a:solidFill>
                <a:srgbClr val="FF0000"/>
              </a:solidFill>
            </a:endParaRPr>
          </a:p>
        </p:txBody>
      </p:sp>
    </p:spTree>
    <p:extLst>
      <p:ext uri="{BB962C8B-B14F-4D97-AF65-F5344CB8AC3E}">
        <p14:creationId xmlns:p14="http://schemas.microsoft.com/office/powerpoint/2010/main" xmlns="" val="373835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1464" y="1204728"/>
            <a:ext cx="8615362" cy="5144517"/>
          </a:xfrm>
        </p:spPr>
        <p:txBody>
          <a:bodyPr>
            <a:normAutofit/>
          </a:bodyPr>
          <a:lstStyle/>
          <a:p>
            <a:pPr algn="l"/>
            <a:r>
              <a:rPr lang="en-US" sz="2400" b="1" dirty="0" smtClean="0">
                <a:solidFill>
                  <a:srgbClr val="000000"/>
                </a:solidFill>
                <a:latin typeface="Arial"/>
                <a:cs typeface="Arial"/>
              </a:rPr>
              <a:t>Plan of activities 2017 - 2019 </a:t>
            </a:r>
          </a:p>
          <a:p>
            <a:pPr algn="l"/>
            <a:endParaRPr lang="en-US" sz="1400" i="1" dirty="0">
              <a:solidFill>
                <a:schemeClr val="tx1"/>
              </a:solidFill>
              <a:latin typeface="Arial"/>
              <a:cs typeface="Arial"/>
            </a:endParaRPr>
          </a:p>
          <a:p>
            <a:pPr algn="l"/>
            <a:r>
              <a:rPr lang="en-US" sz="1600" i="1" dirty="0" smtClean="0">
                <a:solidFill>
                  <a:schemeClr val="tx1"/>
                </a:solidFill>
                <a:latin typeface="Arial"/>
                <a:cs typeface="Arial"/>
              </a:rPr>
              <a:t>Planned activity in 2017 involves mainly </a:t>
            </a:r>
          </a:p>
          <a:p>
            <a:pPr marL="285750" indent="-285750" algn="l">
              <a:buFontTx/>
              <a:buChar char="-"/>
            </a:pPr>
            <a:r>
              <a:rPr lang="en-US" sz="1600" i="1" dirty="0">
                <a:solidFill>
                  <a:schemeClr val="tx1"/>
                </a:solidFill>
                <a:latin typeface="Arial"/>
                <a:cs typeface="Arial"/>
              </a:rPr>
              <a:t>S</a:t>
            </a:r>
            <a:r>
              <a:rPr lang="en-US" sz="1600" i="1" dirty="0" smtClean="0">
                <a:solidFill>
                  <a:schemeClr val="tx1"/>
                </a:solidFill>
                <a:latin typeface="Arial"/>
                <a:cs typeface="Arial"/>
              </a:rPr>
              <a:t>earch in University and State archives of the still missing documentation</a:t>
            </a:r>
          </a:p>
          <a:p>
            <a:pPr marL="285750" indent="-285750" algn="l">
              <a:buFontTx/>
              <a:buChar char="-"/>
            </a:pPr>
            <a:r>
              <a:rPr lang="en-US" sz="1600" i="1" dirty="0" smtClean="0">
                <a:solidFill>
                  <a:schemeClr val="tx1"/>
                </a:solidFill>
                <a:latin typeface="Arial"/>
                <a:cs typeface="Arial"/>
              </a:rPr>
              <a:t>List of scientific papers by Italian physicists in the main national and international journals until 1980</a:t>
            </a:r>
          </a:p>
          <a:p>
            <a:pPr marL="285750" indent="-285750" algn="l">
              <a:buFontTx/>
              <a:buChar char="-"/>
            </a:pPr>
            <a:r>
              <a:rPr lang="en-US" sz="1600" i="1" dirty="0" smtClean="0">
                <a:solidFill>
                  <a:schemeClr val="tx1"/>
                </a:solidFill>
                <a:latin typeface="Arial"/>
                <a:cs typeface="Arial"/>
              </a:rPr>
              <a:t>First scratch of biographies</a:t>
            </a:r>
          </a:p>
          <a:p>
            <a:pPr marL="285750" indent="-285750" algn="l">
              <a:buFontTx/>
              <a:buChar char="-"/>
            </a:pPr>
            <a:r>
              <a:rPr lang="en-US" sz="1600" i="1" dirty="0" smtClean="0">
                <a:solidFill>
                  <a:schemeClr val="tx1"/>
                </a:solidFill>
                <a:latin typeface="Arial"/>
                <a:cs typeface="Arial"/>
              </a:rPr>
              <a:t>Organization of a meeting/workshop on “Physics and Physicists in Pisa in the XX century”</a:t>
            </a:r>
          </a:p>
          <a:p>
            <a:pPr algn="l"/>
            <a:endParaRPr lang="en-US" sz="1600" i="1" dirty="0">
              <a:solidFill>
                <a:schemeClr val="tx1"/>
              </a:solidFill>
              <a:latin typeface="Arial"/>
              <a:cs typeface="Arial"/>
            </a:endParaRPr>
          </a:p>
          <a:p>
            <a:pPr algn="l"/>
            <a:r>
              <a:rPr lang="en-US" sz="1600" i="1" dirty="0" smtClean="0">
                <a:solidFill>
                  <a:schemeClr val="tx1"/>
                </a:solidFill>
                <a:latin typeface="Arial"/>
                <a:cs typeface="Arial"/>
              </a:rPr>
              <a:t>Planned activity in 2018 involves</a:t>
            </a:r>
          </a:p>
          <a:p>
            <a:pPr marL="285750" indent="-285750" algn="l">
              <a:buFontTx/>
              <a:buChar char="-"/>
            </a:pPr>
            <a:r>
              <a:rPr lang="en-US" sz="1600" i="1" dirty="0" smtClean="0">
                <a:solidFill>
                  <a:schemeClr val="tx1"/>
                </a:solidFill>
                <a:latin typeface="Arial"/>
                <a:cs typeface="Arial"/>
              </a:rPr>
              <a:t>Final version of biographies</a:t>
            </a:r>
          </a:p>
          <a:p>
            <a:pPr marL="285750" indent="-285750" algn="l">
              <a:buFontTx/>
              <a:buChar char="-"/>
            </a:pPr>
            <a:r>
              <a:rPr lang="en-US" sz="1600" i="1" dirty="0" smtClean="0">
                <a:solidFill>
                  <a:schemeClr val="tx1"/>
                </a:solidFill>
                <a:latin typeface="Arial"/>
                <a:cs typeface="Arial"/>
              </a:rPr>
              <a:t>Realization of the online version of the dictionary</a:t>
            </a:r>
            <a:endParaRPr lang="en-US" sz="1600" i="1" dirty="0">
              <a:solidFill>
                <a:srgbClr val="000000"/>
              </a:solidFill>
              <a:latin typeface="Arial"/>
              <a:cs typeface="Arial"/>
            </a:endParaRPr>
          </a:p>
        </p:txBody>
      </p:sp>
      <p:pic>
        <p:nvPicPr>
          <p:cNvPr id="4" name="Picture 3" descr="Logo_CF_def.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547" y="0"/>
            <a:ext cx="1738724" cy="794687"/>
          </a:xfrm>
          <a:prstGeom prst="rect">
            <a:avLst/>
          </a:prstGeom>
        </p:spPr>
      </p:pic>
      <p:sp>
        <p:nvSpPr>
          <p:cNvPr id="7" name="Slide Number Placeholder 6"/>
          <p:cNvSpPr>
            <a:spLocks noGrp="1"/>
          </p:cNvSpPr>
          <p:nvPr>
            <p:ph type="sldNum" sz="quarter" idx="12"/>
          </p:nvPr>
        </p:nvSpPr>
        <p:spPr/>
        <p:txBody>
          <a:bodyPr/>
          <a:lstStyle/>
          <a:p>
            <a:fld id="{FAAF7FDE-11B9-AF4A-8390-A43FBA897EAE}" type="slidenum">
              <a:rPr lang="en-US" smtClean="0"/>
              <a:pPr/>
              <a:t>4</a:t>
            </a:fld>
            <a:endParaRPr lang="en-US"/>
          </a:p>
        </p:txBody>
      </p:sp>
      <p:sp>
        <p:nvSpPr>
          <p:cNvPr id="10" name="Title 1"/>
          <p:cNvSpPr txBox="1">
            <a:spLocks/>
          </p:cNvSpPr>
          <p:nvPr/>
        </p:nvSpPr>
        <p:spPr>
          <a:xfrm>
            <a:off x="2652732" y="183422"/>
            <a:ext cx="3651041" cy="847938"/>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a:t>A Prosopography of Italian Physics</a:t>
            </a:r>
          </a:p>
        </p:txBody>
      </p:sp>
      <p:sp>
        <p:nvSpPr>
          <p:cNvPr id="11" name="Footer Placeholder 5"/>
          <p:cNvSpPr>
            <a:spLocks noGrp="1"/>
          </p:cNvSpPr>
          <p:nvPr>
            <p:ph type="ftr" sz="quarter" idx="11"/>
          </p:nvPr>
        </p:nvSpPr>
        <p:spPr>
          <a:xfrm>
            <a:off x="2874773" y="6346876"/>
            <a:ext cx="3429000" cy="365125"/>
          </a:xfrm>
        </p:spPr>
        <p:txBody>
          <a:bodyPr/>
          <a:lstStyle/>
          <a:p>
            <a:r>
              <a:rPr lang="es-ES" smtClean="0">
                <a:solidFill>
                  <a:schemeClr val="tx1"/>
                </a:solidFill>
              </a:rPr>
              <a:t>Roma, March 2017 - PTA   </a:t>
            </a:r>
            <a:endParaRPr lang="en-US" dirty="0">
              <a:solidFill>
                <a:schemeClr val="tx1"/>
              </a:solidFill>
            </a:endParaRPr>
          </a:p>
        </p:txBody>
      </p:sp>
      <p:sp>
        <p:nvSpPr>
          <p:cNvPr id="9" name="TextBox 4"/>
          <p:cNvSpPr txBox="1"/>
          <p:nvPr/>
        </p:nvSpPr>
        <p:spPr>
          <a:xfrm>
            <a:off x="7585088" y="194053"/>
            <a:ext cx="1199502" cy="646331"/>
          </a:xfrm>
          <a:prstGeom prst="rect">
            <a:avLst/>
          </a:prstGeom>
          <a:noFill/>
        </p:spPr>
        <p:txBody>
          <a:bodyPr wrap="square" rtlCol="0">
            <a:spAutoFit/>
          </a:bodyPr>
          <a:lstStyle/>
          <a:p>
            <a:pPr algn="ctr"/>
            <a:r>
              <a:rPr lang="en-US" i="1" smtClean="0">
                <a:solidFill>
                  <a:srgbClr val="FF0000"/>
                </a:solidFill>
              </a:rPr>
              <a:t>Other Logo</a:t>
            </a:r>
            <a:endParaRPr lang="en-US" i="1" dirty="0">
              <a:solidFill>
                <a:srgbClr val="FF0000"/>
              </a:solidFill>
            </a:endParaRPr>
          </a:p>
        </p:txBody>
      </p:sp>
    </p:spTree>
    <p:extLst>
      <p:ext uri="{BB962C8B-B14F-4D97-AF65-F5344CB8AC3E}">
        <p14:creationId xmlns:p14="http://schemas.microsoft.com/office/powerpoint/2010/main" xmlns="" val="38873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2900" y="1204728"/>
            <a:ext cx="8441690" cy="5144517"/>
          </a:xfrm>
        </p:spPr>
        <p:txBody>
          <a:bodyPr>
            <a:normAutofit/>
          </a:bodyPr>
          <a:lstStyle/>
          <a:p>
            <a:pPr algn="l"/>
            <a:r>
              <a:rPr lang="en-US" sz="2000" b="1" dirty="0" smtClean="0">
                <a:solidFill>
                  <a:schemeClr val="tx1"/>
                </a:solidFill>
                <a:latin typeface="Arial"/>
                <a:cs typeface="Arial"/>
              </a:rPr>
              <a:t>Expected funding in the 3-year period:</a:t>
            </a:r>
          </a:p>
          <a:p>
            <a:pPr marL="342900" indent="-342900" algn="l">
              <a:buFontTx/>
              <a:buChar char="-"/>
            </a:pPr>
            <a:r>
              <a:rPr lang="en-US" sz="2000" b="1" dirty="0" smtClean="0">
                <a:solidFill>
                  <a:schemeClr val="tx1"/>
                </a:solidFill>
                <a:latin typeface="Arial"/>
                <a:cs typeface="Arial"/>
              </a:rPr>
              <a:t>Request of funding by Centro Fermi</a:t>
            </a:r>
          </a:p>
          <a:p>
            <a:pPr algn="l"/>
            <a:endParaRPr lang="en-US" sz="1800" i="1" dirty="0" smtClean="0">
              <a:latin typeface="Arial"/>
              <a:cs typeface="Arial"/>
            </a:endParaRPr>
          </a:p>
          <a:p>
            <a:pPr algn="l"/>
            <a:r>
              <a:rPr lang="en-US" sz="1600" i="1" dirty="0" smtClean="0">
                <a:solidFill>
                  <a:schemeClr val="tx1"/>
                </a:solidFill>
                <a:latin typeface="Arial"/>
                <a:cs typeface="Arial"/>
              </a:rPr>
              <a:t>Funding for the next two years amounts to about 3.000 euro for missions and about 2.000 euros for publications</a:t>
            </a:r>
          </a:p>
          <a:p>
            <a:pPr algn="l"/>
            <a:endParaRPr lang="en-US" sz="1600" i="1" dirty="0">
              <a:solidFill>
                <a:schemeClr val="tx1"/>
              </a:solidFill>
              <a:latin typeface="Arial"/>
              <a:cs typeface="Arial"/>
            </a:endParaRPr>
          </a:p>
          <a:p>
            <a:pPr algn="l"/>
            <a:r>
              <a:rPr lang="en-US" sz="1600" i="1" dirty="0" smtClean="0">
                <a:solidFill>
                  <a:schemeClr val="tx1"/>
                </a:solidFill>
                <a:latin typeface="Arial"/>
                <a:cs typeface="Arial"/>
              </a:rPr>
              <a:t>The main request is however the opening of a one-year research position for a young researcher with competence in archival work, because the activity needed for the completion </a:t>
            </a:r>
            <a:r>
              <a:rPr lang="en-US" sz="1600" i="1" smtClean="0">
                <a:solidFill>
                  <a:schemeClr val="tx1"/>
                </a:solidFill>
                <a:latin typeface="Arial"/>
                <a:cs typeface="Arial"/>
              </a:rPr>
              <a:t>of thee project </a:t>
            </a:r>
            <a:r>
              <a:rPr lang="en-US" sz="1600" i="1" dirty="0" smtClean="0">
                <a:solidFill>
                  <a:schemeClr val="tx1"/>
                </a:solidFill>
                <a:latin typeface="Arial"/>
                <a:cs typeface="Arial"/>
              </a:rPr>
              <a:t>is quite large especially when compared with the time schedule, in view of the big amount of material already collected and of the quantity and quality of the archival research still needed to complete many of the relevant biographies.</a:t>
            </a:r>
          </a:p>
          <a:p>
            <a:pPr algn="l"/>
            <a:endParaRPr lang="en-US" sz="1600" i="1" dirty="0">
              <a:latin typeface="Arial"/>
              <a:cs typeface="Arial"/>
            </a:endParaRPr>
          </a:p>
          <a:p>
            <a:pPr marL="342900" indent="-342900" algn="l">
              <a:buFontTx/>
              <a:buChar char="-"/>
            </a:pPr>
            <a:r>
              <a:rPr lang="en-US" sz="2000" b="1" dirty="0" smtClean="0">
                <a:solidFill>
                  <a:schemeClr val="tx1"/>
                </a:solidFill>
                <a:latin typeface="Arial"/>
                <a:cs typeface="Arial"/>
              </a:rPr>
              <a:t>Potential external funding</a:t>
            </a:r>
          </a:p>
          <a:p>
            <a:pPr algn="l"/>
            <a:endParaRPr lang="en-US" sz="1600" b="1" dirty="0">
              <a:solidFill>
                <a:schemeClr val="tx1"/>
              </a:solidFill>
              <a:latin typeface="Arial"/>
              <a:cs typeface="Arial"/>
            </a:endParaRPr>
          </a:p>
          <a:p>
            <a:pPr algn="l"/>
            <a:r>
              <a:rPr lang="en-US" sz="1600" i="1" dirty="0" smtClean="0">
                <a:solidFill>
                  <a:schemeClr val="tx1"/>
                </a:solidFill>
                <a:latin typeface="Arial"/>
                <a:cs typeface="Arial"/>
              </a:rPr>
              <a:t>The Meeting in Pisa will be sponsored by the Physics Department, by the University of Pisa, by personal research funds and (hopefully) by INFN</a:t>
            </a:r>
          </a:p>
        </p:txBody>
      </p:sp>
      <p:pic>
        <p:nvPicPr>
          <p:cNvPr id="4" name="Picture 3" descr="Logo_CF_def.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4547" y="0"/>
            <a:ext cx="1738724" cy="794687"/>
          </a:xfrm>
          <a:prstGeom prst="rect">
            <a:avLst/>
          </a:prstGeom>
        </p:spPr>
      </p:pic>
      <p:sp>
        <p:nvSpPr>
          <p:cNvPr id="7" name="Slide Number Placeholder 6"/>
          <p:cNvSpPr>
            <a:spLocks noGrp="1"/>
          </p:cNvSpPr>
          <p:nvPr>
            <p:ph type="sldNum" sz="quarter" idx="12"/>
          </p:nvPr>
        </p:nvSpPr>
        <p:spPr/>
        <p:txBody>
          <a:bodyPr/>
          <a:lstStyle/>
          <a:p>
            <a:fld id="{FAAF7FDE-11B9-AF4A-8390-A43FBA897EAE}" type="slidenum">
              <a:rPr lang="en-US" smtClean="0"/>
              <a:pPr/>
              <a:t>5</a:t>
            </a:fld>
            <a:endParaRPr lang="en-US"/>
          </a:p>
        </p:txBody>
      </p:sp>
      <p:sp>
        <p:nvSpPr>
          <p:cNvPr id="9" name="Footer Placeholder 5"/>
          <p:cNvSpPr>
            <a:spLocks noGrp="1"/>
          </p:cNvSpPr>
          <p:nvPr>
            <p:ph type="ftr" sz="quarter" idx="11"/>
          </p:nvPr>
        </p:nvSpPr>
        <p:spPr>
          <a:xfrm>
            <a:off x="2874773" y="6346876"/>
            <a:ext cx="3429000" cy="365125"/>
          </a:xfrm>
        </p:spPr>
        <p:txBody>
          <a:bodyPr/>
          <a:lstStyle/>
          <a:p>
            <a:r>
              <a:rPr lang="es-ES" smtClean="0">
                <a:solidFill>
                  <a:schemeClr val="tx1"/>
                </a:solidFill>
              </a:rPr>
              <a:t>Roma, March 2017 - PTA   </a:t>
            </a:r>
            <a:endParaRPr lang="en-US" dirty="0">
              <a:solidFill>
                <a:schemeClr val="tx1"/>
              </a:solidFill>
            </a:endParaRPr>
          </a:p>
        </p:txBody>
      </p:sp>
      <p:sp>
        <p:nvSpPr>
          <p:cNvPr id="10" name="Title 1"/>
          <p:cNvSpPr txBox="1">
            <a:spLocks/>
          </p:cNvSpPr>
          <p:nvPr/>
        </p:nvSpPr>
        <p:spPr>
          <a:xfrm>
            <a:off x="3072809" y="186669"/>
            <a:ext cx="3230964" cy="653715"/>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a:t>A Prosopography of Italian Physics</a:t>
            </a:r>
          </a:p>
        </p:txBody>
      </p:sp>
      <p:sp>
        <p:nvSpPr>
          <p:cNvPr id="11" name="TextBox 4"/>
          <p:cNvSpPr txBox="1"/>
          <p:nvPr/>
        </p:nvSpPr>
        <p:spPr>
          <a:xfrm>
            <a:off x="7585088" y="194053"/>
            <a:ext cx="1199502" cy="646331"/>
          </a:xfrm>
          <a:prstGeom prst="rect">
            <a:avLst/>
          </a:prstGeom>
          <a:noFill/>
        </p:spPr>
        <p:txBody>
          <a:bodyPr wrap="square" rtlCol="0">
            <a:spAutoFit/>
          </a:bodyPr>
          <a:lstStyle/>
          <a:p>
            <a:pPr algn="ctr"/>
            <a:r>
              <a:rPr lang="en-US" i="1" smtClean="0">
                <a:solidFill>
                  <a:srgbClr val="FF0000"/>
                </a:solidFill>
              </a:rPr>
              <a:t>Other Logo</a:t>
            </a:r>
            <a:endParaRPr lang="en-US" i="1" dirty="0">
              <a:solidFill>
                <a:srgbClr val="FF0000"/>
              </a:solidFill>
            </a:endParaRPr>
          </a:p>
        </p:txBody>
      </p:sp>
    </p:spTree>
    <p:extLst>
      <p:ext uri="{BB962C8B-B14F-4D97-AF65-F5344CB8AC3E}">
        <p14:creationId xmlns:p14="http://schemas.microsoft.com/office/powerpoint/2010/main" xmlns="" val="1068677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8003</TotalTime>
  <Words>573</Words>
  <Application>Microsoft Office PowerPoint</Application>
  <PresentationFormat>Presentazione su schermo (4:3)</PresentationFormat>
  <Paragraphs>73</Paragraphs>
  <Slides>5</Slides>
  <Notes>1</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Office Theme</vt:lpstr>
      <vt:lpstr>Diapositiva 1</vt:lpstr>
      <vt:lpstr>Diapositiva 2</vt:lpstr>
      <vt:lpstr>Diapositiva 3</vt:lpstr>
      <vt:lpstr>Diapositiva 4</vt:lpstr>
      <vt:lpstr>Diapositiva 5</vt:lpstr>
    </vt:vector>
  </TitlesOfParts>
  <Company>Centro Fermi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del Progetto</dc:title>
  <dc:creator>Giancarlo Righini</dc:creator>
  <cp:lastModifiedBy>paolo</cp:lastModifiedBy>
  <cp:revision>35</cp:revision>
  <dcterms:created xsi:type="dcterms:W3CDTF">2015-11-27T18:27:11Z</dcterms:created>
  <dcterms:modified xsi:type="dcterms:W3CDTF">2017-02-24T12:39:17Z</dcterms:modified>
</cp:coreProperties>
</file>