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57" r:id="rId3"/>
    <p:sldId id="266" r:id="rId4"/>
    <p:sldId id="337" r:id="rId5"/>
    <p:sldId id="274" r:id="rId6"/>
    <p:sldId id="338" r:id="rId7"/>
    <p:sldId id="359" r:id="rId8"/>
    <p:sldId id="360" r:id="rId9"/>
    <p:sldId id="339" r:id="rId10"/>
    <p:sldId id="361" r:id="rId11"/>
    <p:sldId id="363" r:id="rId12"/>
    <p:sldId id="362" r:id="rId13"/>
    <p:sldId id="279" r:id="rId14"/>
    <p:sldId id="336" r:id="rId15"/>
    <p:sldId id="366" r:id="rId16"/>
    <p:sldId id="327" r:id="rId17"/>
    <p:sldId id="367" r:id="rId18"/>
    <p:sldId id="319" r:id="rId19"/>
    <p:sldId id="364" r:id="rId20"/>
    <p:sldId id="365" r:id="rId21"/>
    <p:sldId id="36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5289" autoAdjust="0"/>
  </p:normalViewPr>
  <p:slideViewPr>
    <p:cSldViewPr snapToGrid="0" snapToObjects="1">
      <p:cViewPr>
        <p:scale>
          <a:sx n="69" d="100"/>
          <a:sy n="69" d="100"/>
        </p:scale>
        <p:origin x="1944" y="3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2D89-5B8B-844D-A566-28A609AC6300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7228-39BA-3B4C-B27B-78661E7C805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A55A-0C9B-5D47-83C6-FACF955D7B32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C8BD-884C-794B-8D86-35C2719A19F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3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0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Times New Roman" panose="02020603050405020304" pitchFamily="18" charset="0"/>
              </a:rPr>
              <a:t>Phase contrast tomographic volume, 700 </a:t>
            </a:r>
            <a:r>
              <a:rPr lang="en-US" b="1" dirty="0" err="1" smtClean="0">
                <a:latin typeface="Times New Roman" panose="02020603050405020304" pitchFamily="18" charset="0"/>
              </a:rPr>
              <a:t>μm</a:t>
            </a:r>
            <a:r>
              <a:rPr lang="en-US" b="1" dirty="0" smtClean="0">
                <a:latin typeface="Times New Roman" panose="02020603050405020304" pitchFamily="18" charset="0"/>
              </a:rPr>
              <a:t> thick of (A) healthy (CTRL) and (B) EAE samples. (C) K-Ripley function of the motor neurons calculated in a typical volume of (red line) EAE and (black line) CTRL samples. The thick green lines represent the K-Ripley function of randomly located neurons. (D) K/K</a:t>
            </a:r>
            <a:r>
              <a:rPr lang="en-US" b="1" baseline="-25000" dirty="0" smtClean="0">
                <a:latin typeface="Times New Roman" panose="02020603050405020304" pitchFamily="18" charset="0"/>
              </a:rPr>
              <a:t>CSR</a:t>
            </a:r>
            <a:r>
              <a:rPr lang="en-US" b="1" dirty="0" smtClean="0">
                <a:latin typeface="Times New Roman" panose="02020603050405020304" pitchFamily="18" charset="0"/>
              </a:rPr>
              <a:t> ratio, of the motor neurons calculated in the same volume of EAE (red line) and CTRL samples (black line). In the white region (ρ &gt; 1) the neurons tend to </a:t>
            </a:r>
            <a:r>
              <a:rPr lang="en-US" b="1" dirty="0" err="1" smtClean="0">
                <a:latin typeface="Times New Roman" panose="02020603050405020304" pitchFamily="18" charset="0"/>
              </a:rPr>
              <a:t>clusterize</a:t>
            </a:r>
            <a:r>
              <a:rPr lang="en-US" b="1" dirty="0" smtClean="0">
                <a:latin typeface="Times New Roman" panose="02020603050405020304" pitchFamily="18" charset="0"/>
              </a:rPr>
              <a:t> within the range lengths, </a:t>
            </a:r>
            <a:r>
              <a:rPr lang="en-US" b="1" i="1" dirty="0" err="1" smtClean="0">
                <a:latin typeface="Times New Roman" panose="02020603050405020304" pitchFamily="18" charset="0"/>
              </a:rPr>
              <a:t>L</a:t>
            </a:r>
            <a:r>
              <a:rPr lang="en-US" b="1" i="1" baseline="-25000" dirty="0" err="1" smtClean="0">
                <a:latin typeface="Times New Roman" panose="02020603050405020304" pitchFamily="18" charset="0"/>
              </a:rPr>
              <a:t>c</a:t>
            </a:r>
            <a:r>
              <a:rPr lang="en-US" b="1" dirty="0" smtClean="0">
                <a:latin typeface="Times New Roman" panose="02020603050405020304" pitchFamily="18" charset="0"/>
              </a:rPr>
              <a:t>, indicated by the dashed lines at 145 </a:t>
            </a:r>
            <a:r>
              <a:rPr lang="en-US" b="1" dirty="0" err="1" smtClean="0">
                <a:latin typeface="Times New Roman" panose="02020603050405020304" pitchFamily="18" charset="0"/>
              </a:rPr>
              <a:t>μm</a:t>
            </a:r>
            <a:r>
              <a:rPr lang="en-US" b="1" dirty="0" smtClean="0">
                <a:latin typeface="Times New Roman" panose="02020603050405020304" pitchFamily="18" charset="0"/>
              </a:rPr>
              <a:t> and at [185–330] </a:t>
            </a:r>
            <a:r>
              <a:rPr lang="en-US" b="1" dirty="0" err="1" smtClean="0">
                <a:latin typeface="Times New Roman" panose="02020603050405020304" pitchFamily="18" charset="0"/>
              </a:rPr>
              <a:t>μm</a:t>
            </a:r>
            <a:r>
              <a:rPr lang="en-US" b="1" dirty="0" smtClean="0">
                <a:latin typeface="Times New Roman" panose="02020603050405020304" pitchFamily="18" charset="0"/>
              </a:rPr>
              <a:t> in EAE and CTRL samples, respectively</a:t>
            </a:r>
            <a:endParaRPr lang="it-IT" b="1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0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3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81637-BEEC-A54A-A033-A8B6E9275176}" type="slidenum">
              <a:rPr lang="it-IT"/>
              <a:pPr/>
              <a:t>13</a:t>
            </a:fld>
            <a:endParaRPr 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67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err="1" smtClean="0"/>
              <a:t>Volumi</a:t>
            </a:r>
            <a:r>
              <a:rPr lang="en-AU" sz="1200" dirty="0" smtClean="0"/>
              <a:t> </a:t>
            </a:r>
            <a:r>
              <a:rPr lang="en-AU" sz="1200" dirty="0" err="1" smtClean="0"/>
              <a:t>medi</a:t>
            </a:r>
            <a:r>
              <a:rPr lang="en-AU" sz="1200" dirty="0" smtClean="0"/>
              <a:t> </a:t>
            </a:r>
            <a:r>
              <a:rPr lang="en-AU" sz="1200" dirty="0" err="1" smtClean="0"/>
              <a:t>della</a:t>
            </a:r>
            <a:r>
              <a:rPr lang="en-AU" sz="1200" dirty="0" smtClean="0"/>
              <a:t> </a:t>
            </a:r>
            <a:r>
              <a:rPr lang="en-AU" sz="1200" dirty="0" err="1" smtClean="0"/>
              <a:t>formazione</a:t>
            </a:r>
            <a:r>
              <a:rPr lang="en-AU" sz="1200" dirty="0" smtClean="0"/>
              <a:t> </a:t>
            </a:r>
            <a:r>
              <a:rPr lang="en-AU" sz="1200" dirty="0" err="1" smtClean="0"/>
              <a:t>ippocampale</a:t>
            </a:r>
            <a:r>
              <a:rPr lang="en-AU" sz="1200" dirty="0" smtClean="0"/>
              <a:t> </a:t>
            </a:r>
            <a:r>
              <a:rPr lang="en-AU" sz="1200" dirty="0" err="1" smtClean="0"/>
              <a:t>totale</a:t>
            </a:r>
            <a:r>
              <a:rPr lang="en-AU" sz="1200" dirty="0" smtClean="0"/>
              <a:t> e </a:t>
            </a:r>
            <a:r>
              <a:rPr lang="en-AU" sz="1200" dirty="0" err="1" smtClean="0"/>
              <a:t>dei</a:t>
            </a:r>
            <a:r>
              <a:rPr lang="en-AU" sz="1200" dirty="0" smtClean="0"/>
              <a:t> </a:t>
            </a:r>
            <a:r>
              <a:rPr lang="en-AU" sz="1200" dirty="0" err="1" smtClean="0"/>
              <a:t>relativi</a:t>
            </a:r>
            <a:r>
              <a:rPr lang="en-AU" sz="1200" dirty="0" smtClean="0"/>
              <a:t> </a:t>
            </a:r>
            <a:r>
              <a:rPr lang="en-AU" sz="1200" dirty="0" err="1" smtClean="0"/>
              <a:t>sottocampi</a:t>
            </a:r>
            <a:r>
              <a:rPr lang="en-AU" sz="1200" dirty="0" smtClean="0"/>
              <a:t> (</a:t>
            </a:r>
            <a:r>
              <a:rPr lang="en-AU" sz="1200" dirty="0" err="1" smtClean="0"/>
              <a:t>Corno</a:t>
            </a:r>
            <a:r>
              <a:rPr lang="en-AU" sz="1200" dirty="0" smtClean="0"/>
              <a:t> di </a:t>
            </a:r>
            <a:r>
              <a:rPr lang="en-AU" sz="1200" dirty="0" err="1" smtClean="0"/>
              <a:t>Ammone</a:t>
            </a:r>
            <a:r>
              <a:rPr lang="en-AU" sz="1200" dirty="0" smtClean="0"/>
              <a:t> 1, </a:t>
            </a:r>
            <a:r>
              <a:rPr lang="en-AU" sz="1200" dirty="0" err="1" smtClean="0"/>
              <a:t>Corni</a:t>
            </a:r>
            <a:r>
              <a:rPr lang="en-AU" sz="1200" dirty="0" smtClean="0"/>
              <a:t> di </a:t>
            </a:r>
            <a:r>
              <a:rPr lang="en-AU" sz="1200" dirty="0" err="1" smtClean="0"/>
              <a:t>Ammone</a:t>
            </a:r>
            <a:r>
              <a:rPr lang="en-AU" sz="1200" dirty="0" smtClean="0"/>
              <a:t> 2-3, </a:t>
            </a:r>
            <a:r>
              <a:rPr lang="en-AU" sz="1200" dirty="0" err="1" smtClean="0"/>
              <a:t>Corno</a:t>
            </a:r>
            <a:r>
              <a:rPr lang="en-AU" sz="1200" dirty="0" smtClean="0"/>
              <a:t> di </a:t>
            </a:r>
            <a:r>
              <a:rPr lang="en-AU" sz="1200" dirty="0" err="1" smtClean="0"/>
              <a:t>Ammone</a:t>
            </a:r>
            <a:r>
              <a:rPr lang="en-AU" sz="1200" dirty="0" smtClean="0"/>
              <a:t> 4 e Giro </a:t>
            </a:r>
            <a:r>
              <a:rPr lang="en-AU" sz="1200" dirty="0" err="1" smtClean="0"/>
              <a:t>Dentato</a:t>
            </a:r>
            <a:r>
              <a:rPr lang="en-AU" sz="1200" dirty="0" smtClean="0"/>
              <a:t>, </a:t>
            </a:r>
            <a:r>
              <a:rPr lang="en-AU" sz="1200" dirty="0" err="1" smtClean="0"/>
              <a:t>Presubiculum</a:t>
            </a:r>
            <a:r>
              <a:rPr lang="en-AU" sz="1200" dirty="0" smtClean="0"/>
              <a:t> e Subiculum) in </a:t>
            </a:r>
            <a:r>
              <a:rPr lang="en-AU" sz="1200" dirty="0" err="1" smtClean="0"/>
              <a:t>quattro</a:t>
            </a:r>
            <a:r>
              <a:rPr lang="en-AU" sz="1200" dirty="0" smtClean="0"/>
              <a:t> </a:t>
            </a:r>
            <a:r>
              <a:rPr lang="en-AU" sz="1200" dirty="0" err="1" smtClean="0"/>
              <a:t>gruppi</a:t>
            </a:r>
            <a:r>
              <a:rPr lang="en-AU" sz="1200" dirty="0" smtClean="0"/>
              <a:t> di </a:t>
            </a:r>
            <a:r>
              <a:rPr lang="en-AU" sz="1200" dirty="0" err="1" smtClean="0"/>
              <a:t>soggetti</a:t>
            </a:r>
            <a:r>
              <a:rPr lang="en-AU" sz="1200" dirty="0" smtClean="0"/>
              <a:t>: </a:t>
            </a:r>
            <a:r>
              <a:rPr lang="en-AU" sz="1200" dirty="0" err="1" smtClean="0"/>
              <a:t>pazienti</a:t>
            </a:r>
            <a:r>
              <a:rPr lang="en-AU" sz="1200" dirty="0" smtClean="0"/>
              <a:t> </a:t>
            </a:r>
            <a:r>
              <a:rPr lang="en-AU" sz="1200" dirty="0" err="1" smtClean="0"/>
              <a:t>Bipolari</a:t>
            </a:r>
            <a:r>
              <a:rPr lang="en-AU" sz="1200" dirty="0" smtClean="0"/>
              <a:t> senza </a:t>
            </a:r>
            <a:r>
              <a:rPr lang="en-AU" sz="1200" dirty="0" err="1" smtClean="0"/>
              <a:t>esposizione</a:t>
            </a:r>
            <a:r>
              <a:rPr lang="en-AU" sz="1200" dirty="0" smtClean="0"/>
              <a:t> a </a:t>
            </a:r>
            <a:r>
              <a:rPr lang="en-AU" sz="1200" dirty="0" err="1" smtClean="0"/>
              <a:t>trattamento</a:t>
            </a:r>
            <a:r>
              <a:rPr lang="en-AU" sz="1200" dirty="0" smtClean="0"/>
              <a:t> con </a:t>
            </a:r>
            <a:r>
              <a:rPr lang="en-AU" sz="1200" dirty="0" err="1" smtClean="0"/>
              <a:t>Litio</a:t>
            </a:r>
            <a:r>
              <a:rPr lang="en-AU" sz="1200" dirty="0" smtClean="0"/>
              <a:t> (NE), </a:t>
            </a:r>
            <a:r>
              <a:rPr lang="en-AU" sz="1200" dirty="0" err="1" smtClean="0"/>
              <a:t>pazienti</a:t>
            </a:r>
            <a:r>
              <a:rPr lang="en-AU" sz="1200" dirty="0" smtClean="0"/>
              <a:t> </a:t>
            </a:r>
            <a:r>
              <a:rPr lang="en-AU" sz="1200" dirty="0" err="1" smtClean="0"/>
              <a:t>Bipolari</a:t>
            </a:r>
            <a:r>
              <a:rPr lang="en-AU" sz="1200" dirty="0" smtClean="0"/>
              <a:t> con </a:t>
            </a:r>
            <a:r>
              <a:rPr lang="en-AU" sz="1200" dirty="0" err="1" smtClean="0"/>
              <a:t>esposizione</a:t>
            </a:r>
            <a:r>
              <a:rPr lang="en-AU" sz="1200" dirty="0" smtClean="0"/>
              <a:t> breve (SE), </a:t>
            </a:r>
            <a:r>
              <a:rPr lang="en-AU" sz="1200" dirty="0" err="1" smtClean="0"/>
              <a:t>pazienti</a:t>
            </a:r>
            <a:r>
              <a:rPr lang="en-AU" sz="1200" dirty="0" smtClean="0"/>
              <a:t> </a:t>
            </a:r>
            <a:r>
              <a:rPr lang="en-AU" sz="1200" dirty="0" err="1" smtClean="0"/>
              <a:t>Bipolari</a:t>
            </a:r>
            <a:r>
              <a:rPr lang="en-AU" sz="1200" dirty="0" smtClean="0"/>
              <a:t> con </a:t>
            </a:r>
            <a:r>
              <a:rPr lang="en-AU" sz="1200" dirty="0" err="1" smtClean="0"/>
              <a:t>esposizione</a:t>
            </a:r>
            <a:r>
              <a:rPr lang="en-AU" sz="1200" dirty="0" smtClean="0"/>
              <a:t> </a:t>
            </a:r>
            <a:r>
              <a:rPr lang="en-AU" sz="1200" dirty="0" err="1" smtClean="0"/>
              <a:t>lunga</a:t>
            </a:r>
            <a:r>
              <a:rPr lang="en-AU" sz="1200" dirty="0" smtClean="0"/>
              <a:t> (LE) e </a:t>
            </a:r>
            <a:r>
              <a:rPr lang="en-AU" sz="1200" dirty="0" err="1" smtClean="0"/>
              <a:t>soggetti</a:t>
            </a:r>
            <a:r>
              <a:rPr lang="en-AU" sz="1200" dirty="0" smtClean="0"/>
              <a:t> </a:t>
            </a:r>
            <a:r>
              <a:rPr lang="en-AU" sz="1200" dirty="0" err="1" smtClean="0"/>
              <a:t>sani</a:t>
            </a:r>
            <a:r>
              <a:rPr lang="en-AU" sz="1200" dirty="0" smtClean="0"/>
              <a:t> (HC). Si </a:t>
            </a:r>
            <a:r>
              <a:rPr lang="en-AU" sz="1200" dirty="0" err="1" smtClean="0"/>
              <a:t>noti</a:t>
            </a:r>
            <a:r>
              <a:rPr lang="en-AU" sz="1200" dirty="0" smtClean="0"/>
              <a:t> come in diverse </a:t>
            </a:r>
            <a:r>
              <a:rPr lang="en-AU" sz="1200" dirty="0" err="1" smtClean="0"/>
              <a:t>aree</a:t>
            </a:r>
            <a:r>
              <a:rPr lang="en-AU" sz="1200" dirty="0" smtClean="0"/>
              <a:t> </a:t>
            </a:r>
            <a:r>
              <a:rPr lang="en-AU" sz="1200" dirty="0" err="1" smtClean="0"/>
              <a:t>i</a:t>
            </a:r>
            <a:r>
              <a:rPr lang="en-AU" sz="1200" dirty="0" smtClean="0"/>
              <a:t> </a:t>
            </a:r>
            <a:r>
              <a:rPr lang="en-AU" sz="1200" dirty="0" err="1" smtClean="0"/>
              <a:t>pazienti</a:t>
            </a:r>
            <a:r>
              <a:rPr lang="en-AU" sz="1200" dirty="0" smtClean="0"/>
              <a:t> LE </a:t>
            </a:r>
            <a:r>
              <a:rPr lang="en-AU" sz="1200" dirty="0" err="1" smtClean="0"/>
              <a:t>mostrano</a:t>
            </a:r>
            <a:r>
              <a:rPr lang="en-AU" sz="1200" dirty="0" smtClean="0"/>
              <a:t> </a:t>
            </a:r>
            <a:r>
              <a:rPr lang="en-AU" sz="1200" dirty="0" err="1" smtClean="0"/>
              <a:t>volumi</a:t>
            </a:r>
            <a:r>
              <a:rPr lang="en-AU" sz="1200" dirty="0" smtClean="0"/>
              <a:t> </a:t>
            </a:r>
            <a:r>
              <a:rPr lang="en-AU" sz="1200" dirty="0" err="1" smtClean="0"/>
              <a:t>paragonabili</a:t>
            </a:r>
            <a:r>
              <a:rPr lang="en-AU" sz="1200" dirty="0" smtClean="0"/>
              <a:t> </a:t>
            </a:r>
            <a:r>
              <a:rPr lang="en-AU" sz="1200" dirty="0" err="1" smtClean="0"/>
              <a:t>ai</a:t>
            </a:r>
            <a:r>
              <a:rPr lang="en-AU" sz="1200" dirty="0" smtClean="0"/>
              <a:t> </a:t>
            </a:r>
            <a:r>
              <a:rPr lang="en-AU" sz="1200" dirty="0" err="1" smtClean="0"/>
              <a:t>soggetti</a:t>
            </a:r>
            <a:r>
              <a:rPr lang="en-AU" sz="1200" dirty="0" smtClean="0"/>
              <a:t> </a:t>
            </a:r>
            <a:r>
              <a:rPr lang="en-AU" sz="1200" dirty="0" err="1" smtClean="0"/>
              <a:t>sani</a:t>
            </a:r>
            <a:r>
              <a:rPr lang="en-AU" sz="1200" dirty="0" smtClean="0"/>
              <a:t>, a </a:t>
            </a:r>
            <a:r>
              <a:rPr lang="en-AU" sz="1200" dirty="0" err="1" smtClean="0"/>
              <a:t>testimoniare</a:t>
            </a:r>
            <a:r>
              <a:rPr lang="en-AU" sz="1200" dirty="0" smtClean="0"/>
              <a:t> </a:t>
            </a:r>
            <a:r>
              <a:rPr lang="en-AU" sz="1200" dirty="0" err="1" smtClean="0"/>
              <a:t>il</a:t>
            </a:r>
            <a:r>
              <a:rPr lang="en-AU" sz="1200" dirty="0" smtClean="0"/>
              <a:t> </a:t>
            </a:r>
            <a:r>
              <a:rPr lang="en-AU" sz="1200" dirty="0" err="1" smtClean="0"/>
              <a:t>potenziale</a:t>
            </a:r>
            <a:r>
              <a:rPr lang="en-AU" sz="1200" dirty="0" smtClean="0"/>
              <a:t> </a:t>
            </a:r>
            <a:r>
              <a:rPr lang="en-AU" sz="1200" dirty="0" err="1" smtClean="0"/>
              <a:t>effetto</a:t>
            </a:r>
            <a:r>
              <a:rPr lang="en-AU" sz="1200" dirty="0" smtClean="0"/>
              <a:t> </a:t>
            </a:r>
            <a:r>
              <a:rPr lang="en-AU" sz="1200" dirty="0" err="1" smtClean="0"/>
              <a:t>neuroprotettivo</a:t>
            </a:r>
            <a:r>
              <a:rPr lang="en-AU" sz="1200" dirty="0" smtClean="0"/>
              <a:t> del </a:t>
            </a:r>
            <a:r>
              <a:rPr lang="en-AU" sz="1200" dirty="0" err="1" smtClean="0"/>
              <a:t>litio</a:t>
            </a:r>
            <a:endParaRPr lang="en-AU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44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2BBF0F-238E-4892-8B76-76FC5E9C99C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77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33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rmale log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_CF_def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016" y="-289786"/>
            <a:ext cx="2591078" cy="17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e nolog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041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9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00063" y="1039813"/>
            <a:ext cx="8643937" cy="51450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Coordinators: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Dr. Federico Giove, Prof. Bruno Maraviglia</a:t>
            </a:r>
          </a:p>
          <a:p>
            <a:pPr algn="l"/>
            <a:r>
              <a:rPr lang="en-US" sz="2000" b="1" dirty="0" smtClean="0">
                <a:latin typeface="Arial"/>
                <a:cs typeface="Arial"/>
              </a:rPr>
              <a:t>Participants:</a:t>
            </a:r>
            <a:endParaRPr lang="en-US" sz="20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73271" y="183422"/>
            <a:ext cx="5961807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91096" y="83046"/>
            <a:ext cx="5961807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T-MENS </a:t>
            </a:r>
            <a:r>
              <a:rPr lang="en-US" sz="3200" dirty="0" smtClean="0"/>
              <a:t>MRI Techniques for brain investigation</a:t>
            </a:r>
            <a:endParaRPr lang="en-US" sz="3200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675315"/>
              </p:ext>
            </p:extLst>
          </p:nvPr>
        </p:nvGraphicFramePr>
        <p:xfrm>
          <a:off x="660806" y="1849724"/>
          <a:ext cx="8186736" cy="459168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63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1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2571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Name</a:t>
                      </a:r>
                      <a:endParaRPr lang="it-IT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Position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Research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Funds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Until</a:t>
                      </a:r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08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Federico Giove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Primo ricercatore TD</a:t>
                      </a:r>
                    </a:p>
                    <a:p>
                      <a:r>
                        <a:rPr lang="it-IT" sz="1000" dirty="0" smtClean="0"/>
                        <a:t>(</a:t>
                      </a:r>
                      <a:r>
                        <a:rPr lang="it-IT" sz="1000" dirty="0" err="1" smtClean="0"/>
                        <a:t>lead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researcher</a:t>
                      </a:r>
                      <a:r>
                        <a:rPr lang="it-IT" sz="1000" baseline="0" dirty="0" smtClean="0"/>
                        <a:t>, </a:t>
                      </a:r>
                      <a:r>
                        <a:rPr lang="it-IT" sz="1000" baseline="0" dirty="0" err="1" smtClean="0"/>
                        <a:t>fixed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term</a:t>
                      </a:r>
                      <a:r>
                        <a:rPr lang="it-IT" sz="1000" baseline="0" dirty="0" smtClean="0"/>
                        <a:t>)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PAMINA, MICROBRADAM, TMENS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8/2017</a:t>
                      </a:r>
                    </a:p>
                    <a:p>
                      <a:endParaRPr lang="it-IT" sz="10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91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Tommaso Gili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Ricercatore TD</a:t>
                      </a:r>
                    </a:p>
                    <a:p>
                      <a:r>
                        <a:rPr lang="it-IT" sz="1000" dirty="0" smtClean="0"/>
                        <a:t>(</a:t>
                      </a:r>
                      <a:r>
                        <a:rPr lang="it-IT" sz="1000" dirty="0" err="1" smtClean="0"/>
                        <a:t>r</a:t>
                      </a:r>
                      <a:r>
                        <a:rPr lang="it-IT" sz="1000" baseline="0" dirty="0" err="1" smtClean="0"/>
                        <a:t>esearcher</a:t>
                      </a:r>
                      <a:r>
                        <a:rPr lang="it-IT" sz="1000" baseline="0" dirty="0" smtClean="0"/>
                        <a:t>, </a:t>
                      </a:r>
                      <a:r>
                        <a:rPr lang="it-IT" sz="1000" baseline="0" dirty="0" err="1" smtClean="0"/>
                        <a:t>fixed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term</a:t>
                      </a:r>
                      <a:r>
                        <a:rPr lang="it-IT" sz="1000" baseline="0" dirty="0" smtClean="0"/>
                        <a:t>)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9/2017</a:t>
                      </a:r>
                      <a:endParaRPr lang="it-IT" sz="10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Fabrizio Piras 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Ricercatore TD</a:t>
                      </a:r>
                    </a:p>
                    <a:p>
                      <a:r>
                        <a:rPr lang="it-IT" sz="1000" dirty="0" smtClean="0"/>
                        <a:t>(</a:t>
                      </a:r>
                      <a:r>
                        <a:rPr lang="it-IT" sz="1000" dirty="0" err="1" smtClean="0"/>
                        <a:t>r</a:t>
                      </a:r>
                      <a:r>
                        <a:rPr lang="it-IT" sz="1000" baseline="0" dirty="0" err="1" smtClean="0"/>
                        <a:t>esearcher</a:t>
                      </a:r>
                      <a:r>
                        <a:rPr lang="it-IT" sz="1000" baseline="0" dirty="0" smtClean="0"/>
                        <a:t>, </a:t>
                      </a:r>
                      <a:r>
                        <a:rPr lang="it-IT" sz="1000" baseline="0" dirty="0" err="1" smtClean="0"/>
                        <a:t>fixed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term</a:t>
                      </a:r>
                      <a:r>
                        <a:rPr lang="it-IT" sz="1000" baseline="0" dirty="0" smtClean="0"/>
                        <a:t>)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9/2017</a:t>
                      </a:r>
                      <a:endParaRPr lang="it-IT" sz="10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886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Daniele Mascali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Assegno</a:t>
                      </a:r>
                      <a:r>
                        <a:rPr lang="it-IT" sz="1000" baseline="0" dirty="0" smtClean="0"/>
                        <a:t> di ricerca</a:t>
                      </a:r>
                    </a:p>
                    <a:p>
                      <a:r>
                        <a:rPr lang="it-IT" sz="1000" baseline="0" dirty="0" smtClean="0"/>
                        <a:t>(postdoc </a:t>
                      </a:r>
                      <a:r>
                        <a:rPr lang="it-IT" sz="1000" baseline="0" dirty="0" err="1" smtClean="0"/>
                        <a:t>fellowship</a:t>
                      </a:r>
                      <a:r>
                        <a:rPr lang="it-IT" sz="1000" baseline="0" dirty="0" smtClean="0"/>
                        <a:t>)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TMENS; MICROBRADAM</a:t>
                      </a:r>
                      <a:endParaRPr lang="it-IT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TMENS;</a:t>
                      </a:r>
                      <a:r>
                        <a:rPr lang="it-IT" sz="1000" baseline="0" dirty="0" smtClean="0"/>
                        <a:t> MICROBRADAM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1/2018</a:t>
                      </a:r>
                      <a:endParaRPr lang="it-IT" sz="10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886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Fabio Mangini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Assegno</a:t>
                      </a:r>
                      <a:r>
                        <a:rPr lang="it-IT" sz="1000" baseline="0" dirty="0" smtClean="0"/>
                        <a:t> di ricerca</a:t>
                      </a:r>
                    </a:p>
                    <a:p>
                      <a:r>
                        <a:rPr lang="it-IT" sz="1000" baseline="0" dirty="0" smtClean="0"/>
                        <a:t>(postdoc </a:t>
                      </a:r>
                      <a:r>
                        <a:rPr lang="it-IT" sz="1000" baseline="0" dirty="0" err="1" smtClean="0"/>
                        <a:t>fellowship</a:t>
                      </a:r>
                      <a:r>
                        <a:rPr lang="it-IT" sz="1000" baseline="0" dirty="0" smtClean="0"/>
                        <a:t>)</a:t>
                      </a:r>
                      <a:endParaRPr lang="it-IT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PAMINA; TMENS</a:t>
                      </a:r>
                      <a:endParaRPr lang="it-IT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12/2017</a:t>
                      </a:r>
                      <a:endParaRPr lang="it-IT" sz="10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886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Francesca Assogna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Assegno</a:t>
                      </a:r>
                      <a:r>
                        <a:rPr lang="it-IT" sz="1000" baseline="0" dirty="0" smtClean="0"/>
                        <a:t> di ricerca</a:t>
                      </a:r>
                    </a:p>
                    <a:p>
                      <a:r>
                        <a:rPr lang="it-IT" sz="1000" baseline="0" dirty="0" smtClean="0"/>
                        <a:t>(postdoc </a:t>
                      </a:r>
                      <a:r>
                        <a:rPr lang="it-IT" sz="1000" baseline="0" dirty="0" err="1" smtClean="0"/>
                        <a:t>fellowship</a:t>
                      </a:r>
                      <a:r>
                        <a:rPr lang="it-IT" sz="1000" baseline="0" dirty="0" smtClean="0"/>
                        <a:t>)</a:t>
                      </a:r>
                      <a:endParaRPr lang="it-IT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PAMINA</a:t>
                      </a:r>
                      <a:endParaRPr lang="it-IT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12/2017</a:t>
                      </a:r>
                      <a:endParaRPr lang="it-IT" sz="10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886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Marta Moraschi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Assegno</a:t>
                      </a:r>
                      <a:r>
                        <a:rPr lang="it-IT" sz="1000" baseline="0" dirty="0" smtClean="0"/>
                        <a:t> di ricerca</a:t>
                      </a:r>
                    </a:p>
                    <a:p>
                      <a:r>
                        <a:rPr lang="it-IT" sz="1000" baseline="0" dirty="0" smtClean="0"/>
                        <a:t>(postdoc </a:t>
                      </a:r>
                      <a:r>
                        <a:rPr lang="it-IT" sz="1000" baseline="0" dirty="0" err="1" smtClean="0"/>
                        <a:t>fellowship</a:t>
                      </a:r>
                      <a:r>
                        <a:rPr lang="it-IT" sz="1000" baseline="0" dirty="0" smtClean="0"/>
                        <a:t>)</a:t>
                      </a:r>
                      <a:endParaRPr lang="it-IT" sz="1000" dirty="0" smtClean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TMENS</a:t>
                      </a:r>
                      <a:endParaRPr lang="it-IT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PAMINA</a:t>
                      </a:r>
                      <a:endParaRPr lang="it-IT" sz="10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8/2017</a:t>
                      </a:r>
                      <a:endParaRPr lang="it-IT" sz="10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886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Michela</a:t>
                      </a:r>
                      <a:r>
                        <a:rPr lang="it-IT" sz="1000" b="1" baseline="0" dirty="0" smtClean="0"/>
                        <a:t> Fratini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Associate</a:t>
                      </a:r>
                      <a:endParaRPr lang="it-IT" sz="10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TMENS</a:t>
                      </a:r>
                      <a:endParaRPr lang="it-IT" sz="10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CNR;</a:t>
                      </a:r>
                      <a:r>
                        <a:rPr lang="it-IT" sz="1000" baseline="0" dirty="0" smtClean="0"/>
                        <a:t> MDS </a:t>
                      </a:r>
                      <a:r>
                        <a:rPr lang="it-IT" sz="1000" baseline="0" dirty="0" err="1" smtClean="0"/>
                        <a:t>through</a:t>
                      </a:r>
                      <a:r>
                        <a:rPr lang="it-IT" sz="1000" baseline="0" dirty="0" smtClean="0"/>
                        <a:t> Fondazione Santa Lucia</a:t>
                      </a:r>
                      <a:endParaRPr lang="it-IT" sz="10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886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Laura Maugeri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Associate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TMENS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aseline="0" dirty="0" smtClean="0"/>
                        <a:t>MDS </a:t>
                      </a:r>
                      <a:r>
                        <a:rPr lang="it-IT" sz="1000" baseline="0" dirty="0" err="1" smtClean="0"/>
                        <a:t>through</a:t>
                      </a:r>
                      <a:r>
                        <a:rPr lang="it-IT" sz="1000" baseline="0" dirty="0" smtClean="0"/>
                        <a:t> Fondazione Santa Lucia</a:t>
                      </a:r>
                      <a:endParaRPr lang="it-IT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886">
                <a:tc>
                  <a:txBody>
                    <a:bodyPr/>
                    <a:lstStyle/>
                    <a:p>
                      <a:r>
                        <a:rPr lang="it-IT" sz="1000" b="1" dirty="0" smtClean="0"/>
                        <a:t>Bruno Maraviglia</a:t>
                      </a:r>
                      <a:endParaRPr lang="it-IT" sz="1000" b="1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Associate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TMENS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lnR w="9525" cap="flat" cmpd="sng" algn="ctr">
                      <a:noFill/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3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21152" y="6280489"/>
            <a:ext cx="2652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DiNuzzo et al, Frontiers in Physics, 2017</a:t>
            </a:r>
            <a:endParaRPr lang="it-IT" sz="1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52" y="990599"/>
            <a:ext cx="8317998" cy="52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1" descr="Fig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801" y="4219301"/>
            <a:ext cx="4063535" cy="2591074"/>
          </a:xfrm>
          <a:prstGeom prst="rect">
            <a:avLst/>
          </a:prstGeom>
          <a:noFill/>
        </p:spPr>
      </p:pic>
      <p:pic>
        <p:nvPicPr>
          <p:cNvPr id="6" name="Immagine 5" descr="figure_3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3183" y="1328712"/>
            <a:ext cx="4200817" cy="265420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367526" y="5376338"/>
            <a:ext cx="2612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Bukreeva et al, </a:t>
            </a:r>
            <a:r>
              <a:rPr lang="it-IT" sz="1200" dirty="0" err="1" smtClean="0"/>
              <a:t>Scientific</a:t>
            </a:r>
            <a:r>
              <a:rPr lang="it-IT" sz="1200" dirty="0" smtClean="0"/>
              <a:t> Reports, 2017</a:t>
            </a: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452336" y="6385988"/>
            <a:ext cx="2428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Fratini et al, </a:t>
            </a:r>
            <a:r>
              <a:rPr lang="it-IT" sz="1200" dirty="0" err="1" smtClean="0"/>
              <a:t>Scientific</a:t>
            </a:r>
            <a:r>
              <a:rPr lang="it-IT" sz="1200" dirty="0" smtClean="0"/>
              <a:t> Reports, 2015</a:t>
            </a:r>
            <a:endParaRPr lang="it-IT" sz="1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975" y="5785983"/>
            <a:ext cx="962025" cy="107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t>12</a:t>
            </a:fld>
            <a:endParaRPr lang="en-US"/>
          </a:p>
        </p:txBody>
      </p:sp>
      <p:sp>
        <p:nvSpPr>
          <p:cNvPr id="4" name="Rettangolo 3"/>
          <p:cNvSpPr/>
          <p:nvPr/>
        </p:nvSpPr>
        <p:spPr>
          <a:xfrm>
            <a:off x="2578100" y="148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PAMINA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674" y="1298615"/>
            <a:ext cx="6046403" cy="45021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50" y="5581650"/>
            <a:ext cx="1276350" cy="127635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081713" y="4305300"/>
            <a:ext cx="1271587" cy="271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90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3"/>
            <a:ext cx="9162525" cy="54959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1141095" y="5586633"/>
            <a:ext cx="69490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2000" b="1" dirty="0" smtClean="0">
                <a:solidFill>
                  <a:srgbClr val="B61C2A"/>
                </a:solidFill>
                <a:latin typeface="Helvetica Neue" charset="0"/>
                <a:cs typeface="Helvetica Neue" charset="0"/>
              </a:rPr>
              <a:t>TOPOLOGICAL CHANGES  DUE TO ACTION OBSERVATION TREATMENT IN NON FLUENT APHASIA</a:t>
            </a:r>
            <a:endParaRPr lang="it-IT" sz="2000" b="1" dirty="0">
              <a:solidFill>
                <a:srgbClr val="B61C2A"/>
              </a:solidFill>
              <a:latin typeface="Helvetica Neue" charset="0"/>
              <a:cs typeface="Helvetica Neue" charset="0"/>
            </a:endParaRPr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024" y="376811"/>
            <a:ext cx="3494176" cy="3104345"/>
          </a:xfrm>
          <a:prstGeom prst="rect">
            <a:avLst/>
          </a:prstGeom>
        </p:spPr>
      </p:pic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2485795" y="41304"/>
            <a:ext cx="41726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2400" dirty="0" smtClean="0">
                <a:solidFill>
                  <a:srgbClr val="B61C2A"/>
                </a:solidFill>
                <a:latin typeface="+mn-lt"/>
                <a:cs typeface="Helvetica Neue" charset="0"/>
              </a:rPr>
              <a:t>SUPPLEMENTARY MOTOR AREA</a:t>
            </a:r>
            <a:endParaRPr lang="it-IT" sz="2400" dirty="0">
              <a:solidFill>
                <a:srgbClr val="B61C2A"/>
              </a:solidFill>
              <a:latin typeface="+mn-lt"/>
              <a:cs typeface="Helvetica Neue" charset="0"/>
            </a:endParaRPr>
          </a:p>
        </p:txBody>
      </p:sp>
      <p:pic>
        <p:nvPicPr>
          <p:cNvPr id="34" name="Immagine 3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5" y="1024285"/>
            <a:ext cx="1483573" cy="1978518"/>
          </a:xfrm>
          <a:prstGeom prst="rect">
            <a:avLst/>
          </a:prstGeom>
        </p:spPr>
      </p:pic>
      <p:pic>
        <p:nvPicPr>
          <p:cNvPr id="48" name="Immagine 3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331" y="839375"/>
            <a:ext cx="1456267" cy="1939730"/>
          </a:xfrm>
          <a:prstGeom prst="rect">
            <a:avLst/>
          </a:prstGeom>
        </p:spPr>
      </p:pic>
      <p:pic>
        <p:nvPicPr>
          <p:cNvPr id="49" name="Immagine 3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20" y="3108376"/>
            <a:ext cx="1444820" cy="207361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0" y="6505666"/>
            <a:ext cx="2928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Gili et al, Brain Imaging and </a:t>
            </a:r>
            <a:r>
              <a:rPr lang="it-IT" sz="1200" dirty="0" err="1" smtClean="0"/>
              <a:t>behaviour</a:t>
            </a:r>
            <a:r>
              <a:rPr lang="it-IT" sz="1200" dirty="0" smtClean="0"/>
              <a:t>, 2016</a:t>
            </a:r>
            <a:endParaRPr lang="it-IT" sz="1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54" y="0"/>
            <a:ext cx="1314450" cy="131445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136" y="3503422"/>
            <a:ext cx="6807200" cy="18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894" y="1086149"/>
            <a:ext cx="5379609" cy="53796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19" y="3043937"/>
            <a:ext cx="1937031" cy="14640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18" y="1837974"/>
            <a:ext cx="1564125" cy="12059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98" y="4507972"/>
            <a:ext cx="1475643" cy="11978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75" y="5596128"/>
            <a:ext cx="900684" cy="126187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142009" y="6592082"/>
            <a:ext cx="2611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Simonetti et al, </a:t>
            </a:r>
            <a:r>
              <a:rPr lang="it-IT" sz="1200" dirty="0" err="1" smtClean="0"/>
              <a:t>Bipolar</a:t>
            </a:r>
            <a:r>
              <a:rPr lang="it-IT" sz="1200" dirty="0" smtClean="0"/>
              <a:t> </a:t>
            </a:r>
            <a:r>
              <a:rPr lang="it-IT" sz="1200" dirty="0" err="1" smtClean="0"/>
              <a:t>disorders</a:t>
            </a:r>
            <a:r>
              <a:rPr lang="it-IT" sz="1200" dirty="0" smtClean="0"/>
              <a:t>, 2016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7087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ogo_CF_def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149" y="1471694"/>
            <a:ext cx="4047194" cy="349911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007149" y="5150113"/>
            <a:ext cx="199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Mangini et al., in </a:t>
            </a:r>
            <a:r>
              <a:rPr lang="it-IT" sz="1200" dirty="0" err="1" smtClean="0"/>
              <a:t>preparation</a:t>
            </a:r>
            <a:endParaRPr lang="it-IT" sz="1200" dirty="0"/>
          </a:p>
        </p:txBody>
      </p:sp>
      <p:sp>
        <p:nvSpPr>
          <p:cNvPr id="11" name="Rettangolo 10"/>
          <p:cNvSpPr/>
          <p:nvPr/>
        </p:nvSpPr>
        <p:spPr>
          <a:xfrm>
            <a:off x="2578100" y="148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PLAN 2017-2019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972010"/>
            <a:ext cx="5007149" cy="5598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+mj-lt"/>
                <a:cs typeface="Arial"/>
              </a:rPr>
              <a:t>Objective: </a:t>
            </a:r>
            <a:r>
              <a:rPr lang="en-US" sz="2000" dirty="0" smtClean="0">
                <a:latin typeface="+mj-lt"/>
                <a:cs typeface="Arial"/>
              </a:rPr>
              <a:t>to develop functional MRI approaches for the study of human brain function:</a:t>
            </a:r>
          </a:p>
          <a:p>
            <a:pPr lvl="1"/>
            <a:r>
              <a:rPr lang="en-US" sz="1600" dirty="0" smtClean="0">
                <a:latin typeface="+mj-lt"/>
                <a:cs typeface="Arial"/>
              </a:rPr>
              <a:t>Exploit higher spatial and temporal resolution …to map </a:t>
            </a:r>
            <a:r>
              <a:rPr lang="en-US" sz="1600" dirty="0" err="1" smtClean="0">
                <a:latin typeface="+mj-lt"/>
                <a:cs typeface="Arial"/>
              </a:rPr>
              <a:t>hrf</a:t>
            </a:r>
            <a:r>
              <a:rPr lang="en-US" sz="1600" dirty="0" smtClean="0">
                <a:latin typeface="+mj-lt"/>
                <a:cs typeface="Arial"/>
              </a:rPr>
              <a:t> response</a:t>
            </a:r>
          </a:p>
          <a:p>
            <a:pPr lvl="2"/>
            <a:r>
              <a:rPr lang="en-US" sz="1200" dirty="0" smtClean="0">
                <a:latin typeface="+mj-lt"/>
                <a:cs typeface="Arial"/>
              </a:rPr>
              <a:t>Increased fMRI sensitivity (single </a:t>
            </a:r>
            <a:r>
              <a:rPr lang="en-US" sz="1200" dirty="0" err="1" smtClean="0">
                <a:latin typeface="+mj-lt"/>
                <a:cs typeface="Arial"/>
              </a:rPr>
              <a:t>subjecy</a:t>
            </a:r>
            <a:r>
              <a:rPr lang="en-US" sz="1200" dirty="0" smtClean="0">
                <a:latin typeface="+mj-lt"/>
                <a:cs typeface="Arial"/>
              </a:rPr>
              <a:t>, pathology…)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6486273"/>
            <a:ext cx="402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FG, FM, DM, MM,  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coll</a:t>
            </a:r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. CMRR: S. Mangia</a:t>
            </a:r>
            <a:endParaRPr lang="it-IT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138" y="5709138"/>
            <a:ext cx="1148862" cy="11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ogo_CF_def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578100" y="148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PLAN 2017-2019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985864"/>
            <a:ext cx="5007149" cy="5598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+mj-lt"/>
                <a:cs typeface="Arial"/>
              </a:rPr>
              <a:t>Objective: </a:t>
            </a:r>
            <a:r>
              <a:rPr lang="en-US" sz="2000" dirty="0" smtClean="0">
                <a:latin typeface="+mj-lt"/>
                <a:cs typeface="Arial"/>
              </a:rPr>
              <a:t>to develop functional MRI approaches for the study of human brain function:</a:t>
            </a:r>
          </a:p>
          <a:p>
            <a:pPr lvl="1"/>
            <a:r>
              <a:rPr lang="en-US" sz="1600" dirty="0">
                <a:cs typeface="Arial"/>
              </a:rPr>
              <a:t>Exploit higher spatial and temporal resolution …to map </a:t>
            </a:r>
            <a:r>
              <a:rPr lang="en-US" sz="1600" dirty="0" err="1">
                <a:cs typeface="Arial"/>
              </a:rPr>
              <a:t>hrf</a:t>
            </a:r>
            <a:r>
              <a:rPr lang="en-US" sz="1600" dirty="0">
                <a:cs typeface="Arial"/>
              </a:rPr>
              <a:t> response</a:t>
            </a:r>
          </a:p>
          <a:p>
            <a:pPr lvl="2"/>
            <a:r>
              <a:rPr lang="en-US" sz="1200" dirty="0">
                <a:cs typeface="Arial"/>
              </a:rPr>
              <a:t>Increased fMRI sensitivity (single </a:t>
            </a:r>
            <a:r>
              <a:rPr lang="en-US" sz="1200" dirty="0" err="1">
                <a:cs typeface="Arial"/>
              </a:rPr>
              <a:t>subjecy</a:t>
            </a:r>
            <a:r>
              <a:rPr lang="en-US" sz="1200" dirty="0">
                <a:cs typeface="Arial"/>
              </a:rPr>
              <a:t>, pathology…)</a:t>
            </a:r>
          </a:p>
          <a:p>
            <a:pPr lvl="1"/>
            <a:r>
              <a:rPr lang="en-US" sz="1600" dirty="0" smtClean="0">
                <a:latin typeface="+mj-lt"/>
                <a:cs typeface="Arial"/>
              </a:rPr>
              <a:t>… to better understand the network properties of brain function</a:t>
            </a:r>
          </a:p>
          <a:p>
            <a:pPr lvl="2"/>
            <a:r>
              <a:rPr lang="en-US" sz="1200" dirty="0" smtClean="0">
                <a:cs typeface="Arial"/>
              </a:rPr>
              <a:t>New diagnostic tool? Implications </a:t>
            </a:r>
            <a:r>
              <a:rPr lang="en-US" sz="1200" dirty="0">
                <a:cs typeface="Arial"/>
              </a:rPr>
              <a:t>for pathology assessment, prediction </a:t>
            </a:r>
            <a:r>
              <a:rPr lang="en-US" sz="1200" dirty="0" smtClean="0">
                <a:cs typeface="Arial"/>
              </a:rPr>
              <a:t>power (evolution from MCI to AD)</a:t>
            </a:r>
            <a:endParaRPr lang="en-US" sz="1200" dirty="0">
              <a:cs typeface="Arial"/>
            </a:endParaRPr>
          </a:p>
          <a:p>
            <a:pPr lvl="1"/>
            <a:endParaRPr lang="en-US" sz="1600" dirty="0" smtClean="0">
              <a:latin typeface="+mj-lt"/>
              <a:cs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6486273"/>
            <a:ext cx="626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FG, TG, DM, MM,  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coll</a:t>
            </a:r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. CMRR: S. Mangia, Fondazione Santa Lucia</a:t>
            </a:r>
            <a:endParaRPr lang="it-IT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70" y="5545015"/>
            <a:ext cx="1266903" cy="131058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085" y="5545015"/>
            <a:ext cx="1312985" cy="131298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639" y="1748800"/>
            <a:ext cx="2938518" cy="2743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9" y="4156555"/>
            <a:ext cx="2263745" cy="21132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070" y="4823712"/>
            <a:ext cx="3334988" cy="708798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2812070" y="4492000"/>
            <a:ext cx="0" cy="1183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2822829" y="5675178"/>
            <a:ext cx="35125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5964241" y="5818127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410985" y="4383046"/>
            <a:ext cx="41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FC</a:t>
            </a:r>
            <a:endParaRPr lang="it-IT" dirty="0"/>
          </a:p>
        </p:txBody>
      </p:sp>
      <p:cxnSp>
        <p:nvCxnSpPr>
          <p:cNvPr id="21" name="Connettore 4 20"/>
          <p:cNvCxnSpPr/>
          <p:nvPr/>
        </p:nvCxnSpPr>
        <p:spPr>
          <a:xfrm rot="10800000">
            <a:off x="1981200" y="4752379"/>
            <a:ext cx="1678296" cy="331211"/>
          </a:xfrm>
          <a:prstGeom prst="bentConnector3">
            <a:avLst>
              <a:gd name="adj1" fmla="val -356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4 22"/>
          <p:cNvCxnSpPr/>
          <p:nvPr/>
        </p:nvCxnSpPr>
        <p:spPr>
          <a:xfrm flipV="1">
            <a:off x="6400800" y="4156555"/>
            <a:ext cx="2200387" cy="1096140"/>
          </a:xfrm>
          <a:prstGeom prst="bentConnector3">
            <a:avLst>
              <a:gd name="adj1" fmla="val 102575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6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ogo_CF_def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578100" y="148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PLAN 2017-2019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548"/>
          <a:stretch/>
        </p:blipFill>
        <p:spPr>
          <a:xfrm>
            <a:off x="5934288" y="1165906"/>
            <a:ext cx="2012808" cy="16534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4" r="35347"/>
          <a:stretch/>
        </p:blipFill>
        <p:spPr>
          <a:xfrm>
            <a:off x="5765800" y="2958420"/>
            <a:ext cx="2247900" cy="165349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486273"/>
            <a:ext cx="402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FG, FM, DM, MM,  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coll</a:t>
            </a:r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. CMRR: S. Mangia</a:t>
            </a:r>
            <a:endParaRPr lang="it-IT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908" y="5617995"/>
            <a:ext cx="1266092" cy="1266092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985864"/>
            <a:ext cx="5007149" cy="5598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+mj-lt"/>
                <a:cs typeface="Arial"/>
              </a:rPr>
              <a:t>Objective: </a:t>
            </a:r>
            <a:r>
              <a:rPr lang="en-US" sz="2000" dirty="0" smtClean="0">
                <a:latin typeface="+mj-lt"/>
                <a:cs typeface="Arial"/>
              </a:rPr>
              <a:t>to develop functional MRI approaches for the study of human brain function:</a:t>
            </a:r>
          </a:p>
          <a:p>
            <a:pPr lvl="1"/>
            <a:r>
              <a:rPr lang="en-US" sz="1600" dirty="0">
                <a:cs typeface="Arial"/>
              </a:rPr>
              <a:t>Exploit higher spatial and temporal resolution …to map </a:t>
            </a:r>
            <a:r>
              <a:rPr lang="en-US" sz="1600" dirty="0" err="1">
                <a:cs typeface="Arial"/>
              </a:rPr>
              <a:t>hrf</a:t>
            </a:r>
            <a:r>
              <a:rPr lang="en-US" sz="1600" dirty="0">
                <a:cs typeface="Arial"/>
              </a:rPr>
              <a:t> response</a:t>
            </a:r>
          </a:p>
          <a:p>
            <a:pPr lvl="2"/>
            <a:r>
              <a:rPr lang="en-US" sz="1200" dirty="0">
                <a:cs typeface="Arial"/>
              </a:rPr>
              <a:t>Increased fMRI sensitivity (single </a:t>
            </a:r>
            <a:r>
              <a:rPr lang="en-US" sz="1200" dirty="0" err="1">
                <a:cs typeface="Arial"/>
              </a:rPr>
              <a:t>subjecy</a:t>
            </a:r>
            <a:r>
              <a:rPr lang="en-US" sz="1200" dirty="0">
                <a:cs typeface="Arial"/>
              </a:rPr>
              <a:t>, pathology…)</a:t>
            </a:r>
          </a:p>
          <a:p>
            <a:pPr lvl="1"/>
            <a:r>
              <a:rPr lang="en-US" sz="1600" dirty="0" smtClean="0">
                <a:latin typeface="+mj-lt"/>
                <a:cs typeface="Arial"/>
              </a:rPr>
              <a:t>… to better understand the network properties of brain function</a:t>
            </a:r>
          </a:p>
          <a:p>
            <a:pPr lvl="2"/>
            <a:r>
              <a:rPr lang="en-US" sz="1200" dirty="0" smtClean="0">
                <a:cs typeface="Arial"/>
              </a:rPr>
              <a:t>New diagnostic tool? Implications </a:t>
            </a:r>
            <a:r>
              <a:rPr lang="en-US" sz="1200" dirty="0">
                <a:cs typeface="Arial"/>
              </a:rPr>
              <a:t>for pathology assessment, prediction </a:t>
            </a:r>
            <a:r>
              <a:rPr lang="en-US" sz="1200" dirty="0" smtClean="0">
                <a:cs typeface="Arial"/>
              </a:rPr>
              <a:t>power (evolution from MCI to AD)</a:t>
            </a:r>
          </a:p>
          <a:p>
            <a:pPr lvl="1"/>
            <a:r>
              <a:rPr lang="en-US" sz="1600" dirty="0" smtClean="0">
                <a:cs typeface="Arial"/>
              </a:rPr>
              <a:t>… to explore brain energetics in presence of </a:t>
            </a:r>
            <a:r>
              <a:rPr lang="en-US" sz="1600" dirty="0" err="1" smtClean="0">
                <a:cs typeface="Arial"/>
              </a:rPr>
              <a:t>neuromodulation</a:t>
            </a:r>
            <a:endParaRPr lang="en-US" sz="1600" dirty="0" smtClean="0">
              <a:cs typeface="Arial"/>
            </a:endParaRPr>
          </a:p>
          <a:p>
            <a:pPr lvl="2"/>
            <a:r>
              <a:rPr lang="en-US" sz="1200" dirty="0" smtClean="0">
                <a:cs typeface="Arial"/>
              </a:rPr>
              <a:t>Assessing the </a:t>
            </a:r>
            <a:r>
              <a:rPr lang="en-US" sz="1200" dirty="0" err="1" smtClean="0">
                <a:cs typeface="Arial"/>
              </a:rPr>
              <a:t>neurometabolic</a:t>
            </a:r>
            <a:r>
              <a:rPr lang="en-US" sz="1200" dirty="0" smtClean="0">
                <a:cs typeface="Arial"/>
              </a:rPr>
              <a:t> coupling (applications to epilepsy)</a:t>
            </a:r>
            <a:endParaRPr lang="en-US" sz="1200" dirty="0">
              <a:cs typeface="Arial"/>
            </a:endParaRPr>
          </a:p>
          <a:p>
            <a:pPr lvl="1"/>
            <a:endParaRPr lang="en-US" sz="1600" dirty="0" smtClean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asi_microf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0875" y="1930148"/>
            <a:ext cx="3413125" cy="455612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382" y="787118"/>
            <a:ext cx="789618" cy="3398790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34926" y="1204913"/>
            <a:ext cx="55753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cs typeface="Arial"/>
              </a:rPr>
              <a:t>Objective</a:t>
            </a:r>
            <a:r>
              <a:rPr lang="en-US" sz="2000" b="1" dirty="0">
                <a:cs typeface="Arial"/>
              </a:rPr>
              <a:t>: </a:t>
            </a:r>
            <a:r>
              <a:rPr lang="en-US" sz="2000" dirty="0">
                <a:cs typeface="Arial"/>
              </a:rPr>
              <a:t>to </a:t>
            </a:r>
            <a:r>
              <a:rPr lang="en-US" sz="2000" dirty="0" smtClean="0">
                <a:cs typeface="Arial"/>
              </a:rPr>
              <a:t>develop the functional imaging of the human spinal cord</a:t>
            </a:r>
            <a:endParaRPr lang="en-US" sz="2000" dirty="0">
              <a:cs typeface="Arial"/>
            </a:endParaRPr>
          </a:p>
          <a:p>
            <a:pPr lvl="1"/>
            <a:r>
              <a:rPr lang="en-US" sz="1400" dirty="0" smtClean="0">
                <a:cs typeface="Arial"/>
              </a:rPr>
              <a:t>Realistic </a:t>
            </a:r>
            <a:r>
              <a:rPr lang="en-US" sz="1400" dirty="0" err="1" smtClean="0">
                <a:cs typeface="Arial"/>
              </a:rPr>
              <a:t>biophisical</a:t>
            </a:r>
            <a:r>
              <a:rPr lang="en-US" sz="1400" dirty="0" smtClean="0">
                <a:cs typeface="Arial"/>
              </a:rPr>
              <a:t> modeling based on high resolution tomography</a:t>
            </a:r>
            <a:endParaRPr lang="en-US" sz="1400" dirty="0">
              <a:cs typeface="Arial"/>
            </a:endParaRPr>
          </a:p>
          <a:p>
            <a:pPr lvl="1"/>
            <a:r>
              <a:rPr lang="en-US" sz="1400" dirty="0" smtClean="0">
                <a:cs typeface="Arial"/>
              </a:rPr>
              <a:t>Application to patients</a:t>
            </a:r>
          </a:p>
          <a:p>
            <a:pPr lvl="2"/>
            <a:r>
              <a:rPr lang="en-US" sz="1000" dirty="0" smtClean="0">
                <a:latin typeface="Arial"/>
                <a:cs typeface="Arial"/>
              </a:rPr>
              <a:t>Assessment of functional damage, effect of therapy…</a:t>
            </a:r>
            <a:endParaRPr lang="en-US" sz="1000" dirty="0">
              <a:latin typeface="Arial"/>
              <a:cs typeface="Arial"/>
            </a:endParaRPr>
          </a:p>
          <a:p>
            <a:endParaRPr lang="en-US" sz="2400" b="1" dirty="0" smtClean="0">
              <a:latin typeface="Arial"/>
              <a:cs typeface="Arial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648627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FG, MF, LM, MM  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coll</a:t>
            </a:r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. CNR 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Nanotech</a:t>
            </a:r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Tomalab</a:t>
            </a:r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: A. Cedola, I Bukreeva et al</a:t>
            </a:r>
            <a:endParaRPr lang="it-IT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578100" y="1483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PLAN 2017-2019: Spinal cord fMRI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(funds: MDS)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7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4925" y="1204913"/>
            <a:ext cx="9109075" cy="51450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Arial"/>
                <a:cs typeface="Arial"/>
              </a:rPr>
              <a:t>MICROBRADAM: Research and </a:t>
            </a:r>
            <a:r>
              <a:rPr lang="en-US" sz="2400" b="1" dirty="0" smtClean="0">
                <a:latin typeface="Arial"/>
                <a:cs typeface="Arial"/>
              </a:rPr>
              <a:t>Innovation Staff Exchange</a:t>
            </a:r>
            <a:endParaRPr lang="en-US" sz="24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7326" y="1875453"/>
            <a:ext cx="5613853" cy="4626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+mj-lt"/>
                <a:cs typeface="Arial"/>
              </a:rPr>
              <a:t>Objective: </a:t>
            </a:r>
            <a:r>
              <a:rPr lang="en-US" sz="2000" dirty="0" smtClean="0">
                <a:latin typeface="+mj-lt"/>
                <a:cs typeface="Arial"/>
              </a:rPr>
              <a:t>to </a:t>
            </a:r>
            <a:r>
              <a:rPr lang="en-US" sz="2000" dirty="0">
                <a:latin typeface="+mj-lt"/>
                <a:cs typeface="Arial"/>
              </a:rPr>
              <a:t>establish </a:t>
            </a:r>
            <a:r>
              <a:rPr lang="en-US" sz="2000" dirty="0" smtClean="0">
                <a:latin typeface="+mj-lt"/>
                <a:cs typeface="Arial"/>
              </a:rPr>
              <a:t>the ability </a:t>
            </a:r>
            <a:r>
              <a:rPr lang="en-US" sz="2000" dirty="0">
                <a:latin typeface="+mj-lt"/>
                <a:cs typeface="Arial"/>
              </a:rPr>
              <a:t>of </a:t>
            </a:r>
            <a:r>
              <a:rPr lang="en-US" sz="2000" dirty="0" smtClean="0">
                <a:latin typeface="+mj-lt"/>
                <a:cs typeface="Arial"/>
              </a:rPr>
              <a:t>several innovative techniques (</a:t>
            </a:r>
            <a:r>
              <a:rPr lang="en-US" sz="2000" dirty="0" err="1" smtClean="0">
                <a:latin typeface="+mj-lt"/>
                <a:cs typeface="Arial"/>
              </a:rPr>
              <a:t>RAFFn</a:t>
            </a:r>
            <a:r>
              <a:rPr lang="en-US" sz="2000" dirty="0">
                <a:latin typeface="+mj-lt"/>
                <a:cs typeface="Arial"/>
              </a:rPr>
              <a:t>, T1ρ and </a:t>
            </a:r>
            <a:r>
              <a:rPr lang="en-US" sz="2000" dirty="0" smtClean="0">
                <a:latin typeface="+mj-lt"/>
                <a:cs typeface="Arial"/>
              </a:rPr>
              <a:t>T2ρ, functional connectivity) </a:t>
            </a:r>
            <a:r>
              <a:rPr lang="en-US" sz="2000" dirty="0">
                <a:latin typeface="+mj-lt"/>
                <a:cs typeface="Arial"/>
              </a:rPr>
              <a:t>to </a:t>
            </a:r>
            <a:r>
              <a:rPr lang="en-US" sz="2000" dirty="0" smtClean="0">
                <a:latin typeface="+mj-lt"/>
                <a:cs typeface="Arial"/>
              </a:rPr>
              <a:t>assess structural and functional changes related to </a:t>
            </a:r>
            <a:r>
              <a:rPr lang="en-US" sz="2000" dirty="0">
                <a:latin typeface="+mj-lt"/>
                <a:cs typeface="Arial"/>
              </a:rPr>
              <a:t>myelin </a:t>
            </a:r>
            <a:r>
              <a:rPr lang="en-US" sz="2000" dirty="0" smtClean="0">
                <a:latin typeface="+mj-lt"/>
                <a:cs typeface="Arial"/>
              </a:rPr>
              <a:t>content</a:t>
            </a:r>
          </a:p>
          <a:p>
            <a:pPr lvl="1"/>
            <a:r>
              <a:rPr lang="en-US" sz="1600" dirty="0" smtClean="0">
                <a:latin typeface="+mj-lt"/>
                <a:cs typeface="Arial"/>
              </a:rPr>
              <a:t>Continue exchange with CMRR, UEF</a:t>
            </a:r>
          </a:p>
          <a:p>
            <a:pPr lvl="2"/>
            <a:r>
              <a:rPr lang="en-US" sz="1200" dirty="0" err="1" smtClean="0">
                <a:latin typeface="+mj-lt"/>
                <a:cs typeface="Arial"/>
              </a:rPr>
              <a:t>Denoising</a:t>
            </a:r>
            <a:r>
              <a:rPr lang="en-US" sz="1200" dirty="0" smtClean="0">
                <a:latin typeface="+mj-lt"/>
                <a:cs typeface="Arial"/>
              </a:rPr>
              <a:t> of fMRI maps</a:t>
            </a:r>
          </a:p>
          <a:p>
            <a:pPr lvl="1"/>
            <a:r>
              <a:rPr lang="en-US" sz="1600" dirty="0" smtClean="0">
                <a:latin typeface="+mj-lt"/>
                <a:cs typeface="Arial"/>
              </a:rPr>
              <a:t>Project meeting in May 2017 (public event)</a:t>
            </a:r>
            <a:endParaRPr lang="en-US" sz="1600" dirty="0" smtClean="0">
              <a:latin typeface="+mj-lt"/>
              <a:cs typeface="Arial"/>
            </a:endParaRPr>
          </a:p>
        </p:txBody>
      </p:sp>
      <p:pic>
        <p:nvPicPr>
          <p:cNvPr id="21" name="Immagin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1179" y="2488066"/>
            <a:ext cx="3342821" cy="25787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CasellaDiTesto 21"/>
          <p:cNvSpPr txBox="1"/>
          <p:nvPr/>
        </p:nvSpPr>
        <p:spPr>
          <a:xfrm>
            <a:off x="0" y="6486273"/>
            <a:ext cx="478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FG, DM, MM, 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coll</a:t>
            </a:r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. CMRR: S. Mangia, S. Michaeli</a:t>
            </a:r>
            <a:endParaRPr lang="it-IT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78100" y="1483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PLAN 2017-2019: MICROBRADAM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(funds: h2020)</a:t>
            </a:r>
          </a:p>
          <a:p>
            <a:pPr algn="ctr"/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9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598" y="1481560"/>
            <a:ext cx="4880803" cy="34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4925" y="1204913"/>
            <a:ext cx="9109075" cy="51450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Arial"/>
                <a:cs typeface="Arial"/>
              </a:rPr>
              <a:t>PAMINA: Infrastructural platform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7326" y="1875453"/>
            <a:ext cx="5613853" cy="4626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+mj-lt"/>
                <a:cs typeface="Arial"/>
              </a:rPr>
              <a:t>Objective: </a:t>
            </a:r>
            <a:r>
              <a:rPr lang="en-US" sz="2000" dirty="0" smtClean="0">
                <a:latin typeface="+mj-lt"/>
                <a:cs typeface="Arial"/>
              </a:rPr>
              <a:t>to improve research in clinical neuroscience by means of a high performance platform, allowing several advanced processing approaches</a:t>
            </a:r>
          </a:p>
          <a:p>
            <a:pPr lvl="1"/>
            <a:r>
              <a:rPr lang="en-US" sz="1400" dirty="0" smtClean="0">
                <a:latin typeface="+mj-lt"/>
                <a:cs typeface="Arial"/>
              </a:rPr>
              <a:t>Implementation: software section</a:t>
            </a:r>
          </a:p>
          <a:p>
            <a:pPr lvl="1"/>
            <a:r>
              <a:rPr lang="en-US" sz="1400" dirty="0" smtClean="0">
                <a:latin typeface="+mj-lt"/>
                <a:cs typeface="Arial"/>
              </a:rPr>
              <a:t>Validation</a:t>
            </a:r>
            <a:endParaRPr lang="en-US" sz="1400" dirty="0" smtClean="0">
              <a:latin typeface="+mj-lt"/>
              <a:cs typeface="Arial"/>
            </a:endParaRPr>
          </a:p>
          <a:p>
            <a:pPr lvl="1"/>
            <a:r>
              <a:rPr lang="en-US" sz="1400" b="1" dirty="0" smtClean="0">
                <a:latin typeface="+mj-lt"/>
                <a:cs typeface="Arial"/>
              </a:rPr>
              <a:t>Application to multiple brain </a:t>
            </a:r>
            <a:r>
              <a:rPr lang="en-US" sz="1400" b="1" dirty="0" smtClean="0">
                <a:latin typeface="+mj-lt"/>
                <a:cs typeface="Arial"/>
              </a:rPr>
              <a:t>diseases</a:t>
            </a:r>
          </a:p>
          <a:p>
            <a:pPr lvl="1"/>
            <a:r>
              <a:rPr lang="en-US" sz="1400" dirty="0" smtClean="0">
                <a:latin typeface="+mj-lt"/>
                <a:cs typeface="Arial"/>
              </a:rPr>
              <a:t>“Open doors” in Autumn 2017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0" y="6486273"/>
            <a:ext cx="564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FG, TG, FP, FM, FA, 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coll</a:t>
            </a:r>
            <a:r>
              <a:rPr lang="it-IT" i="1" dirty="0" smtClean="0">
                <a:solidFill>
                  <a:schemeClr val="bg1">
                    <a:lumMod val="65000"/>
                  </a:schemeClr>
                </a:solidFill>
              </a:rPr>
              <a:t>. Fondazione Santa Lucia and </a:t>
            </a:r>
            <a:r>
              <a:rPr lang="it-IT" i="1" dirty="0" err="1" smtClean="0">
                <a:solidFill>
                  <a:schemeClr val="bg1">
                    <a:lumMod val="65000"/>
                  </a:schemeClr>
                </a:solidFill>
              </a:rPr>
              <a:t>others</a:t>
            </a:r>
            <a:endParaRPr lang="it-IT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331" y="2066924"/>
            <a:ext cx="3390885" cy="385127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578100" y="1483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PLAN 2017-2019: PAMINA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(funds: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Regione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Lazio)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1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204913"/>
            <a:ext cx="8442325" cy="51450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Expected funding in the 3-year period: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Request of funding by Centro Fermi</a:t>
            </a:r>
          </a:p>
          <a:p>
            <a:pPr algn="l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Grants : complement the external grants, in order to have always at least 4 researchers involved (one senior, 3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postdocs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) =&gt; 2017: +1 from August (ideally +2, including needs of MICROBRADAM)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Consumables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inventory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per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year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: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about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10 k€+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contribution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for the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organization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of 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the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biennial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Erice 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Workshop (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next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date: 22-29 April 2018)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endParaRPr lang="en-US" sz="1800" i="1" dirty="0"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External funding, current</a:t>
            </a:r>
          </a:p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PAMINA (PI Federico Giove), ends 2018. k€ 862</a:t>
            </a:r>
          </a:p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H2020 691110 MICROBRADAM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(PI Federico Giove), ends 2019. k€ 175</a:t>
            </a:r>
          </a:p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MDS GR-2013-02358177 (PI Michela Fratini), ends 2019. k€ 382</a:t>
            </a:r>
          </a:p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From industry (EMS),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una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tantum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, k€ 9</a:t>
            </a:r>
          </a:p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From Fondazione Santa Lucia and CMRR, in kinds: k€/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yr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about 50</a:t>
            </a:r>
          </a:p>
          <a:p>
            <a:endParaRPr lang="en-US" sz="14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US" sz="2000" b="1" dirty="0">
                <a:latin typeface="Arial"/>
                <a:cs typeface="Arial"/>
              </a:rPr>
              <a:t>Potential external funding, future</a:t>
            </a:r>
          </a:p>
          <a:p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Regione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Lazio Research groups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grant,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applied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for (APPREND)</a:t>
            </a:r>
            <a:endParaRPr lang="en-US" sz="1400" i="1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H2020: ERANET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precall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, FET open (January 2018)</a:t>
            </a:r>
            <a:endParaRPr lang="en-US" sz="1400" i="1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Other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h2020 (Health, MSCA)</a:t>
            </a:r>
            <a:endParaRPr lang="en-US" sz="1400" i="1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n-US" sz="14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n-US" sz="14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18" y="3196936"/>
            <a:ext cx="2683020" cy="1886915"/>
          </a:xfrm>
          <a:prstGeom prst="rect">
            <a:avLst/>
          </a:prstGeom>
        </p:spPr>
      </p:pic>
      <p:cxnSp>
        <p:nvCxnSpPr>
          <p:cNvPr id="5" name="Connettore diritto 4"/>
          <p:cNvCxnSpPr/>
          <p:nvPr/>
        </p:nvCxnSpPr>
        <p:spPr>
          <a:xfrm>
            <a:off x="6655603" y="3962400"/>
            <a:ext cx="231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7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Logo_CF_def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9" name="CasellaDiTesto 2"/>
          <p:cNvSpPr txBox="1"/>
          <p:nvPr/>
        </p:nvSpPr>
        <p:spPr>
          <a:xfrm>
            <a:off x="266979" y="895569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Place of Work &amp; Collaborations: 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Arial"/>
              </a:rPr>
              <a:t>Centro Fermi MARBILab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Arial"/>
              </a:rPr>
              <a:t>@ Santa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</a:rPr>
              <a:t>Lucia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Arial"/>
              </a:rPr>
              <a:t>Foundation</a:t>
            </a:r>
          </a:p>
          <a:p>
            <a:endParaRPr lang="en-US" sz="2000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it-IT" sz="1400" b="1" dirty="0" smtClean="0"/>
              <a:t>Company/</a:t>
            </a:r>
            <a:r>
              <a:rPr lang="it-IT" sz="1400" b="1" dirty="0" err="1" smtClean="0"/>
              <a:t>Consortium</a:t>
            </a:r>
            <a:r>
              <a:rPr lang="it-IT" sz="1400" b="1" dirty="0" smtClean="0"/>
              <a:t>/Public-</a:t>
            </a:r>
            <a:r>
              <a:rPr lang="it-IT" sz="1400" b="1" dirty="0" err="1" smtClean="0"/>
              <a:t>servicecorporation</a:t>
            </a:r>
            <a:r>
              <a:rPr lang="it-IT" sz="1400" b="1" dirty="0" smtClean="0"/>
              <a:t>/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infrastructure</a:t>
            </a:r>
            <a:endParaRPr lang="it-IT" sz="1400" b="1" dirty="0" smtClean="0"/>
          </a:p>
          <a:p>
            <a:endParaRPr lang="it-IT" sz="1400" b="1" dirty="0"/>
          </a:p>
          <a:p>
            <a:endParaRPr lang="it-IT" sz="1400" b="1" dirty="0" smtClean="0"/>
          </a:p>
          <a:p>
            <a:endParaRPr lang="it-IT" sz="1400" b="1" dirty="0"/>
          </a:p>
          <a:p>
            <a:endParaRPr lang="it-IT" sz="1400" b="1" dirty="0" smtClean="0"/>
          </a:p>
          <a:p>
            <a:endParaRPr lang="it-IT" sz="1400" b="1" dirty="0"/>
          </a:p>
          <a:p>
            <a:endParaRPr lang="it-IT" sz="1400" dirty="0" smtClean="0"/>
          </a:p>
          <a:p>
            <a:r>
              <a:rPr lang="it-IT" sz="1400" b="1" dirty="0" err="1" smtClean="0"/>
              <a:t>University</a:t>
            </a:r>
            <a:r>
              <a:rPr lang="it-IT" sz="1400" b="1" dirty="0" smtClean="0"/>
              <a:t>/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institution</a:t>
            </a:r>
            <a:endParaRPr lang="it-IT" sz="1400" b="1" dirty="0" smtClean="0"/>
          </a:p>
          <a:p>
            <a:pPr marL="342900" indent="-342900">
              <a:buFont typeface="Arial" pitchFamily="34" charset="0"/>
              <a:buChar char="•"/>
            </a:pPr>
            <a:endParaRPr lang="it-IT" sz="12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endParaRPr lang="it-IT" sz="1200" dirty="0" smtClean="0">
              <a:latin typeface="+mj-lt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459081"/>
              </p:ext>
            </p:extLst>
          </p:nvPr>
        </p:nvGraphicFramePr>
        <p:xfrm>
          <a:off x="390163" y="2285272"/>
          <a:ext cx="8363673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416">
                <a:tc>
                  <a:txBody>
                    <a:bodyPr/>
                    <a:lstStyle/>
                    <a:p>
                      <a:r>
                        <a:rPr lang="it-IT" sz="1200" kern="1200" dirty="0" smtClean="0">
                          <a:effectLst/>
                        </a:rPr>
                        <a:t>Charles River </a:t>
                      </a:r>
                      <a:r>
                        <a:rPr lang="it-IT" sz="1200" kern="1200" dirty="0" err="1" smtClean="0">
                          <a:effectLst/>
                        </a:rPr>
                        <a:t>Oy</a:t>
                      </a:r>
                      <a:r>
                        <a:rPr lang="it-IT" sz="1200" kern="1200" dirty="0" smtClean="0">
                          <a:effectLst/>
                        </a:rPr>
                        <a:t>, </a:t>
                      </a:r>
                      <a:r>
                        <a:rPr lang="it-IT" sz="1200" kern="1200" dirty="0" err="1" smtClean="0">
                          <a:effectLst/>
                        </a:rPr>
                        <a:t>Kuopio</a:t>
                      </a:r>
                      <a:r>
                        <a:rPr lang="it-IT" sz="1200" kern="1200" dirty="0" smtClean="0">
                          <a:effectLst/>
                        </a:rPr>
                        <a:t>, </a:t>
                      </a:r>
                      <a:r>
                        <a:rPr lang="it-IT" sz="1200" kern="1200" dirty="0" err="1" smtClean="0">
                          <a:effectLst/>
                        </a:rPr>
                        <a:t>Finland</a:t>
                      </a:r>
                      <a:endParaRPr lang="it-IT" sz="12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kern="1200" dirty="0" smtClean="0">
                          <a:effectLst/>
                        </a:rPr>
                        <a:t>ENIGMA (</a:t>
                      </a:r>
                      <a:r>
                        <a:rPr lang="it-IT" sz="1200" kern="1200" dirty="0" err="1" smtClean="0">
                          <a:effectLst/>
                        </a:rPr>
                        <a:t>Enhancing</a:t>
                      </a:r>
                      <a:r>
                        <a:rPr lang="it-IT" sz="1200" kern="1200" dirty="0" smtClean="0">
                          <a:effectLst/>
                        </a:rPr>
                        <a:t> Neuro Imaging Genetics </a:t>
                      </a:r>
                      <a:r>
                        <a:rPr lang="it-IT" sz="1200" kern="1200" dirty="0" err="1" smtClean="0">
                          <a:effectLst/>
                        </a:rPr>
                        <a:t>through</a:t>
                      </a:r>
                      <a:r>
                        <a:rPr lang="it-IT" sz="1200" kern="1200" dirty="0" smtClean="0">
                          <a:effectLst/>
                        </a:rPr>
                        <a:t> Meta Analysis)</a:t>
                      </a:r>
                      <a:endParaRPr lang="it-IT" sz="12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 smtClean="0">
                          <a:effectLst/>
                        </a:rPr>
                        <a:t>Fondazione Santa Lucia IRCCS, Roma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63">
                <a:tc>
                  <a:txBody>
                    <a:bodyPr/>
                    <a:lstStyle/>
                    <a:p>
                      <a:r>
                        <a:rPr lang="it-IT" sz="1200" kern="1200" dirty="0" smtClean="0">
                          <a:effectLst/>
                        </a:rPr>
                        <a:t>Policlinico S. Andrea, Roma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 smtClean="0">
                          <a:effectLst/>
                        </a:rPr>
                        <a:t>Policlinico Umberto I, Roma</a:t>
                      </a:r>
                      <a:endParaRPr lang="it-IT" sz="12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Siemens </a:t>
                      </a:r>
                      <a:r>
                        <a:rPr lang="it-IT" sz="1200" dirty="0" err="1" smtClean="0"/>
                        <a:t>Medical</a:t>
                      </a:r>
                      <a:r>
                        <a:rPr lang="it-IT" sz="1200" dirty="0" smtClean="0"/>
                        <a:t> Solutions </a:t>
                      </a:r>
                      <a:r>
                        <a:rPr lang="it-IT" sz="1200" dirty="0" err="1" smtClean="0"/>
                        <a:t>Italy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175559"/>
              </p:ext>
            </p:extLst>
          </p:nvPr>
        </p:nvGraphicFramePr>
        <p:xfrm>
          <a:off x="323127" y="3795712"/>
          <a:ext cx="8363673" cy="265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404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Cardiff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Brain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Imaging Centre (CUBRIC), Cardiff, UK</a:t>
                      </a:r>
                    </a:p>
                    <a:p>
                      <a:endParaRPr lang="it-IT" sz="12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Center for </a:t>
                      </a:r>
                      <a:r>
                        <a:rPr lang="it-IT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Resonance</a:t>
                      </a: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(CMRR), </a:t>
                      </a:r>
                      <a:r>
                        <a:rPr lang="it-IT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</a:t>
                      </a: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Minnesota, Minneapolis, MN, 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CNR, Istituto dei sistemi complessi, Roma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CNR, Istituto di Nanotecnologia, Roma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Department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Physics,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Kuopio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Finland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Dipartimento di Neuroscienze, Università Tor Vergata, Roma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788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Dipartimento di Scienze Biomediche, Università di Modena e Reggio Emilia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Dipartimento di Scienze Neurologiche, Università La Sapienza, Roma</a:t>
                      </a:r>
                      <a:endParaRPr lang="it-I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Dept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Computer Science, University College London</a:t>
                      </a:r>
                      <a:endParaRPr lang="it-IT" sz="12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Dipartimento di Medicina Interna, dell'Invecchiamento e Malattie Nefrologiche, Università di Bologna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Dipartimento di Medicina Sperimentale, Università di Genova</a:t>
                      </a:r>
                      <a:endParaRPr lang="it-I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Dipartimento di Neuroscienze, Università Tor Vergata, Roma</a:t>
                      </a: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40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IMT Lucca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Lorentz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Institute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Leiden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3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nettore 1 3"/>
          <p:cNvSpPr/>
          <p:nvPr/>
        </p:nvSpPr>
        <p:spPr>
          <a:xfrm>
            <a:off x="4548222" y="2744782"/>
            <a:ext cx="3013051" cy="10255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44841"/>
                </a:lnTo>
                <a:lnTo>
                  <a:pt x="3013051" y="744841"/>
                </a:lnTo>
                <a:lnTo>
                  <a:pt x="3013051" y="1025541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Connettore 1 5"/>
          <p:cNvSpPr/>
          <p:nvPr/>
        </p:nvSpPr>
        <p:spPr>
          <a:xfrm>
            <a:off x="1541479" y="2744783"/>
            <a:ext cx="3006742" cy="10255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006742" y="0"/>
                </a:moveTo>
                <a:lnTo>
                  <a:pt x="3006742" y="744841"/>
                </a:lnTo>
                <a:lnTo>
                  <a:pt x="0" y="744841"/>
                </a:lnTo>
                <a:lnTo>
                  <a:pt x="0" y="1025541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uppo 5"/>
          <p:cNvGrpSpPr/>
          <p:nvPr/>
        </p:nvGrpSpPr>
        <p:grpSpPr>
          <a:xfrm>
            <a:off x="3044856" y="1100167"/>
            <a:ext cx="3047991" cy="1641448"/>
            <a:chOff x="3048004" y="533401"/>
            <a:chExt cx="3047991" cy="1641448"/>
          </a:xfrm>
        </p:grpSpPr>
        <p:sp>
          <p:nvSpPr>
            <p:cNvPr id="16" name="Rettangolo 15"/>
            <p:cNvSpPr/>
            <p:nvPr/>
          </p:nvSpPr>
          <p:spPr>
            <a:xfrm>
              <a:off x="3048004" y="533401"/>
              <a:ext cx="3047991" cy="1641448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ttangolo 16"/>
            <p:cNvSpPr/>
            <p:nvPr/>
          </p:nvSpPr>
          <p:spPr>
            <a:xfrm>
              <a:off x="3048004" y="533401"/>
              <a:ext cx="3047991" cy="1641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smtClean="0"/>
                <a:t>TMENS</a:t>
              </a:r>
              <a:endParaRPr lang="it-IT" sz="3200" b="1" kern="1200" dirty="0" smtClean="0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75019" y="3770324"/>
            <a:ext cx="2673325" cy="2673940"/>
            <a:chOff x="228595" y="3200390"/>
            <a:chExt cx="2673325" cy="2673940"/>
          </a:xfrm>
        </p:grpSpPr>
        <p:sp>
          <p:nvSpPr>
            <p:cNvPr id="14" name="Rettangolo 13"/>
            <p:cNvSpPr/>
            <p:nvPr/>
          </p:nvSpPr>
          <p:spPr>
            <a:xfrm>
              <a:off x="228595" y="3200390"/>
              <a:ext cx="2673325" cy="2673940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ttangolo 14"/>
            <p:cNvSpPr/>
            <p:nvPr/>
          </p:nvSpPr>
          <p:spPr>
            <a:xfrm>
              <a:off x="228595" y="3200390"/>
              <a:ext cx="2673325" cy="26739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000" tIns="180000" rIns="180000" bIns="18000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err="1" smtClean="0"/>
                <a:t>Brain</a:t>
              </a:r>
              <a:r>
                <a:rPr lang="it-IT" sz="1800" b="1" kern="1200" dirty="0" smtClean="0"/>
                <a:t> </a:t>
              </a:r>
              <a:r>
                <a:rPr lang="it-IT" sz="1800" b="1" kern="1200" dirty="0" err="1" smtClean="0"/>
                <a:t>metabolism</a:t>
              </a:r>
              <a:r>
                <a:rPr lang="it-IT" sz="1800" b="1" kern="1200" dirty="0" smtClean="0"/>
                <a:t> and energetics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kern="1200" dirty="0" smtClean="0"/>
                <a:t>(f)MRS, </a:t>
              </a:r>
              <a:r>
                <a:rPr lang="it-IT" sz="1800" kern="1200" dirty="0" err="1" smtClean="0"/>
                <a:t>fMRI</a:t>
              </a:r>
              <a:r>
                <a:rPr lang="it-IT" sz="1800" kern="1200" dirty="0" smtClean="0"/>
                <a:t> (</a:t>
              </a:r>
              <a:r>
                <a:rPr lang="it-IT" sz="1800" kern="1200" dirty="0" err="1" smtClean="0"/>
                <a:t>Physiology</a:t>
              </a:r>
              <a:r>
                <a:rPr lang="it-IT" sz="1800" kern="1200" dirty="0" smtClean="0"/>
                <a:t>, </a:t>
              </a:r>
              <a:r>
                <a:rPr lang="it-IT" sz="1800" kern="1200" dirty="0" err="1" smtClean="0"/>
                <a:t>epilepsy</a:t>
              </a:r>
              <a:r>
                <a:rPr lang="it-IT" sz="1800" kern="1200" dirty="0" smtClean="0"/>
                <a:t>, </a:t>
              </a:r>
              <a:r>
                <a:rPr lang="it-IT" sz="1800" kern="1200" dirty="0" err="1" smtClean="0"/>
                <a:t>cancer</a:t>
              </a:r>
              <a:r>
                <a:rPr lang="it-IT" sz="1800" kern="1200" dirty="0" smtClean="0"/>
                <a:t>)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kern="1200" dirty="0" err="1" smtClean="0"/>
                <a:t>Computational</a:t>
              </a:r>
              <a:r>
                <a:rPr lang="it-IT" sz="1800" kern="1200" dirty="0" smtClean="0"/>
                <a:t> </a:t>
              </a:r>
              <a:r>
                <a:rPr lang="it-IT" sz="1800" kern="1200" dirty="0" err="1" smtClean="0"/>
                <a:t>approaches</a:t>
              </a:r>
              <a:r>
                <a:rPr lang="it-IT" sz="1800" kern="1200" dirty="0" smtClean="0"/>
                <a:t>/</a:t>
              </a:r>
              <a:r>
                <a:rPr lang="it-IT" sz="1800" kern="1200" dirty="0" err="1" smtClean="0"/>
                <a:t>simulation</a:t>
              </a:r>
              <a:endParaRPr lang="it-IT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kern="1200" dirty="0" smtClean="0"/>
                <a:t>Advanced MRS </a:t>
              </a:r>
              <a:r>
                <a:rPr lang="it-IT" sz="1800" kern="1200" dirty="0" err="1" smtClean="0"/>
                <a:t>methods</a:t>
              </a:r>
              <a:endParaRPr lang="it-IT" sz="1800" kern="1200" dirty="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3211559" y="3770324"/>
            <a:ext cx="2673325" cy="1906576"/>
            <a:chOff x="3235337" y="3193453"/>
            <a:chExt cx="2673325" cy="1336662"/>
          </a:xfrm>
        </p:grpSpPr>
        <p:sp>
          <p:nvSpPr>
            <p:cNvPr id="12" name="Rettangolo 11"/>
            <p:cNvSpPr/>
            <p:nvPr/>
          </p:nvSpPr>
          <p:spPr>
            <a:xfrm>
              <a:off x="3235337" y="3193453"/>
              <a:ext cx="2673325" cy="1336662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ttangolo 12"/>
            <p:cNvSpPr/>
            <p:nvPr/>
          </p:nvSpPr>
          <p:spPr>
            <a:xfrm>
              <a:off x="3235337" y="3193453"/>
              <a:ext cx="2673325" cy="1336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000" tIns="180000" rIns="180000" bIns="18000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err="1" smtClean="0"/>
                <a:t>Brain</a:t>
              </a:r>
              <a:r>
                <a:rPr lang="it-IT" sz="1800" b="1" kern="1200" dirty="0" smtClean="0"/>
                <a:t> steady state </a:t>
              </a:r>
              <a:r>
                <a:rPr lang="it-IT" sz="1800" b="1" kern="1200" dirty="0" err="1" smtClean="0"/>
                <a:t>networks</a:t>
              </a:r>
              <a:endParaRPr lang="it-IT" sz="1800" b="1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0" kern="1200" dirty="0" err="1" smtClean="0"/>
                <a:t>fMRI</a:t>
              </a:r>
              <a:r>
                <a:rPr lang="it-IT" sz="1800" b="0" kern="1200" dirty="0" smtClean="0"/>
                <a:t> (</a:t>
              </a:r>
              <a:r>
                <a:rPr lang="it-IT" sz="1800" b="0" kern="1200" dirty="0" err="1" smtClean="0"/>
                <a:t>physiology</a:t>
              </a:r>
              <a:r>
                <a:rPr lang="it-IT" sz="1800" b="0" kern="1200" dirty="0" smtClean="0"/>
                <a:t>, </a:t>
              </a:r>
              <a:r>
                <a:rPr lang="it-IT" sz="1800" b="0" kern="1200" dirty="0" err="1" smtClean="0"/>
                <a:t>neurodegeneration</a:t>
              </a:r>
              <a:r>
                <a:rPr lang="it-IT" sz="1800" b="0" kern="1200" dirty="0" smtClean="0"/>
                <a:t>)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0" kern="1200" dirty="0" err="1" smtClean="0"/>
                <a:t>Methods</a:t>
              </a:r>
              <a:endParaRPr lang="it-IT" sz="1800" b="0" kern="1200" dirty="0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6224610" y="3770323"/>
            <a:ext cx="2673325" cy="1336662"/>
            <a:chOff x="6248388" y="3200390"/>
            <a:chExt cx="2673325" cy="1336662"/>
          </a:xfrm>
        </p:grpSpPr>
        <p:sp>
          <p:nvSpPr>
            <p:cNvPr id="10" name="Rettangolo 9"/>
            <p:cNvSpPr/>
            <p:nvPr/>
          </p:nvSpPr>
          <p:spPr>
            <a:xfrm>
              <a:off x="6248388" y="3200390"/>
              <a:ext cx="2673325" cy="1336662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ttangolo 10"/>
            <p:cNvSpPr/>
            <p:nvPr/>
          </p:nvSpPr>
          <p:spPr>
            <a:xfrm>
              <a:off x="6248388" y="3200390"/>
              <a:ext cx="2673325" cy="1336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000" tIns="180000" rIns="180000" bIns="18000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err="1" smtClean="0"/>
                <a:t>Spinal</a:t>
              </a:r>
              <a:r>
                <a:rPr lang="it-IT" sz="1800" b="1" kern="1200" dirty="0" smtClean="0"/>
                <a:t> </a:t>
              </a:r>
              <a:r>
                <a:rPr lang="it-IT" sz="1800" b="1" kern="1200" dirty="0" err="1" smtClean="0"/>
                <a:t>cord</a:t>
              </a:r>
              <a:r>
                <a:rPr lang="it-IT" sz="1800" b="1" kern="1200" dirty="0" smtClean="0"/>
                <a:t> fMRI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kern="1200" dirty="0" err="1" smtClean="0"/>
                <a:t>function</a:t>
              </a:r>
              <a:r>
                <a:rPr lang="it-IT" sz="1800" kern="1200" dirty="0" smtClean="0"/>
                <a:t>, </a:t>
              </a:r>
              <a:r>
                <a:rPr lang="it-IT" sz="1800" kern="1200" dirty="0" err="1" smtClean="0"/>
                <a:t>microstructure</a:t>
              </a:r>
              <a:endParaRPr lang="it-IT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kern="1200" dirty="0" err="1" smtClean="0"/>
                <a:t>Biophysics</a:t>
              </a:r>
              <a:endParaRPr lang="it-IT" sz="1800" kern="1200" dirty="0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6394475" y="1252560"/>
            <a:ext cx="2673325" cy="1336662"/>
            <a:chOff x="3235337" y="3193453"/>
            <a:chExt cx="2673325" cy="1336662"/>
          </a:xfrm>
        </p:grpSpPr>
        <p:sp>
          <p:nvSpPr>
            <p:cNvPr id="21" name="Rettangolo 20"/>
            <p:cNvSpPr/>
            <p:nvPr/>
          </p:nvSpPr>
          <p:spPr>
            <a:xfrm>
              <a:off x="3235337" y="3193453"/>
              <a:ext cx="2673325" cy="1336662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ttangolo 21"/>
            <p:cNvSpPr/>
            <p:nvPr/>
          </p:nvSpPr>
          <p:spPr>
            <a:xfrm>
              <a:off x="3235337" y="3193453"/>
              <a:ext cx="2673325" cy="1336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000" tIns="180000" rIns="180000" bIns="18000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smtClean="0"/>
                <a:t>PAMINA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0" kern="1200" dirty="0" smtClean="0"/>
                <a:t>Platform for </a:t>
              </a:r>
              <a:r>
                <a:rPr lang="it-IT" sz="1800" b="0" kern="1200" dirty="0" err="1" smtClean="0"/>
                <a:t>advanced</a:t>
              </a:r>
              <a:r>
                <a:rPr lang="it-IT" sz="1800" b="0" kern="1200" dirty="0" smtClean="0"/>
                <a:t> </a:t>
              </a:r>
              <a:r>
                <a:rPr lang="it-IT" sz="1800" b="0" kern="1200" dirty="0" err="1" smtClean="0"/>
                <a:t>applications</a:t>
              </a:r>
              <a:r>
                <a:rPr lang="it-IT" sz="1800" b="0" kern="1200" dirty="0" smtClean="0"/>
                <a:t> to </a:t>
              </a:r>
              <a:r>
                <a:rPr lang="it-IT" sz="1800" b="0" kern="1200" dirty="0" err="1" smtClean="0"/>
                <a:t>clinical</a:t>
              </a:r>
              <a:r>
                <a:rPr lang="it-IT" sz="1800" b="0" kern="1200" dirty="0" smtClean="0"/>
                <a:t> </a:t>
              </a:r>
              <a:r>
                <a:rPr lang="it-IT" sz="1800" b="0" kern="1200" dirty="0" err="1" smtClean="0"/>
                <a:t>research</a:t>
              </a:r>
              <a:endParaRPr lang="it-IT" sz="1800" b="0" kern="1200" dirty="0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77519" y="1252560"/>
            <a:ext cx="2673325" cy="1336662"/>
            <a:chOff x="3235337" y="3193453"/>
            <a:chExt cx="2673325" cy="1336662"/>
          </a:xfrm>
        </p:grpSpPr>
        <p:sp>
          <p:nvSpPr>
            <p:cNvPr id="24" name="Rettangolo 23"/>
            <p:cNvSpPr/>
            <p:nvPr/>
          </p:nvSpPr>
          <p:spPr>
            <a:xfrm>
              <a:off x="3235337" y="3193453"/>
              <a:ext cx="2673325" cy="1336662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ttangolo 24"/>
            <p:cNvSpPr/>
            <p:nvPr/>
          </p:nvSpPr>
          <p:spPr>
            <a:xfrm>
              <a:off x="3235337" y="3193453"/>
              <a:ext cx="2673325" cy="1336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000" tIns="180000" rIns="180000" bIns="18000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smtClean="0"/>
                <a:t>MICROBRADAM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0" kern="1200" dirty="0" smtClean="0"/>
                <a:t>New </a:t>
              </a:r>
              <a:r>
                <a:rPr lang="it-IT" sz="1800" b="0" kern="1200" dirty="0" err="1" smtClean="0"/>
                <a:t>techniques</a:t>
              </a:r>
              <a:r>
                <a:rPr lang="it-IT" sz="1800" b="0" kern="1200" dirty="0" smtClean="0"/>
                <a:t> for </a:t>
              </a:r>
              <a:r>
                <a:rPr lang="it-IT" sz="1800" b="0" kern="1200" dirty="0" err="1" smtClean="0"/>
                <a:t>assessment</a:t>
              </a:r>
              <a:r>
                <a:rPr lang="it-IT" sz="1800" b="0" kern="1200" dirty="0" smtClean="0"/>
                <a:t> of brain </a:t>
              </a:r>
              <a:r>
                <a:rPr lang="it-IT" sz="1800" b="0" kern="1200" dirty="0" err="1" smtClean="0"/>
                <a:t>damage</a:t>
              </a:r>
              <a:endParaRPr lang="it-IT" sz="1800" b="0" kern="1200" dirty="0"/>
            </a:p>
          </p:txBody>
        </p:sp>
      </p:grpSp>
      <p:cxnSp>
        <p:nvCxnSpPr>
          <p:cNvPr id="32" name="Connettore 1 31"/>
          <p:cNvCxnSpPr>
            <a:stCxn id="24" idx="3"/>
            <a:endCxn id="16" idx="1"/>
          </p:cNvCxnSpPr>
          <p:nvPr/>
        </p:nvCxnSpPr>
        <p:spPr>
          <a:xfrm>
            <a:off x="2750844" y="1920891"/>
            <a:ext cx="2940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>
            <a:stCxn id="21" idx="1"/>
            <a:endCxn id="16" idx="3"/>
          </p:cNvCxnSpPr>
          <p:nvPr/>
        </p:nvCxnSpPr>
        <p:spPr>
          <a:xfrm flipH="1">
            <a:off x="6092847" y="1920891"/>
            <a:ext cx="30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2578100" y="1483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Project main goal and results so far achieved</a:t>
            </a:r>
          </a:p>
        </p:txBody>
      </p:sp>
    </p:spTree>
    <p:extLst>
      <p:ext uri="{BB962C8B-B14F-4D97-AF65-F5344CB8AC3E}">
        <p14:creationId xmlns:p14="http://schemas.microsoft.com/office/powerpoint/2010/main" val="29407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/>
        </p:nvSpPr>
        <p:spPr>
          <a:xfrm>
            <a:off x="34925" y="797833"/>
            <a:ext cx="9109075" cy="5464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en-US" sz="800" b="1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28600" indent="-228600">
              <a:buFont typeface="+mj-lt"/>
              <a:buAutoNum type="arabicPeriod"/>
            </a:pPr>
            <a:r>
              <a:rPr lang="it-IT" sz="800" dirty="0" err="1">
                <a:latin typeface="+mj-lt"/>
              </a:rPr>
              <a:t>Gili</a:t>
            </a:r>
            <a:r>
              <a:rPr lang="it-IT" sz="800" dirty="0">
                <a:latin typeface="+mj-lt"/>
              </a:rPr>
              <a:t> T, Fiori V, De Pasquale G, Sabatini U, Caltagirone C, Marangolo </a:t>
            </a:r>
            <a:r>
              <a:rPr lang="it-IT" sz="800" dirty="0" smtClean="0">
                <a:latin typeface="+mj-lt"/>
              </a:rPr>
              <a:t>P </a:t>
            </a:r>
            <a:r>
              <a:rPr lang="en-US" sz="800" dirty="0" smtClean="0">
                <a:latin typeface="+mj-lt"/>
              </a:rPr>
              <a:t>Right </a:t>
            </a:r>
            <a:r>
              <a:rPr lang="en-US" sz="800" dirty="0">
                <a:latin typeface="+mj-lt"/>
              </a:rPr>
              <a:t>sensory-motor functional networks </a:t>
            </a:r>
            <a:r>
              <a:rPr lang="en-US" sz="800" dirty="0" err="1">
                <a:latin typeface="+mj-lt"/>
              </a:rPr>
              <a:t>subserve</a:t>
            </a:r>
            <a:r>
              <a:rPr lang="en-US" sz="800" dirty="0">
                <a:latin typeface="+mj-lt"/>
              </a:rPr>
              <a:t> action observation therapy in </a:t>
            </a:r>
            <a:r>
              <a:rPr lang="en-US" sz="800" dirty="0" smtClean="0">
                <a:latin typeface="+mj-lt"/>
              </a:rPr>
              <a:t>aphasia. Brain </a:t>
            </a:r>
            <a:r>
              <a:rPr lang="en-US" sz="800" dirty="0">
                <a:latin typeface="+mj-lt"/>
              </a:rPr>
              <a:t>Imaging </a:t>
            </a:r>
            <a:r>
              <a:rPr lang="en-US" sz="800" dirty="0" err="1">
                <a:latin typeface="+mj-lt"/>
              </a:rPr>
              <a:t>Behav</a:t>
            </a:r>
            <a:r>
              <a:rPr lang="en-US" sz="800" dirty="0">
                <a:latin typeface="+mj-lt"/>
              </a:rPr>
              <a:t> 2016. DOI: </a:t>
            </a:r>
            <a:r>
              <a:rPr lang="en-US" sz="800" dirty="0" smtClean="0">
                <a:latin typeface="+mj-lt"/>
              </a:rPr>
              <a:t>10.1007/s11682-016-9635-1.</a:t>
            </a:r>
          </a:p>
          <a:p>
            <a:pPr marL="228600" indent="-228600">
              <a:buFont typeface="+mj-lt"/>
              <a:buAutoNum type="arabicPeriod"/>
            </a:pPr>
            <a:r>
              <a:rPr lang="it-IT" sz="800" dirty="0">
                <a:latin typeface="+mj-lt"/>
              </a:rPr>
              <a:t>Marangolo P, Fiori V, Sabatini U, De Pasquale G, Razzano C, Caltagirone C, </a:t>
            </a:r>
            <a:r>
              <a:rPr lang="it-IT" sz="800" dirty="0" err="1">
                <a:latin typeface="+mj-lt"/>
              </a:rPr>
              <a:t>Gili</a:t>
            </a:r>
            <a:r>
              <a:rPr lang="it-IT" sz="800" dirty="0">
                <a:latin typeface="+mj-lt"/>
              </a:rPr>
              <a:t> </a:t>
            </a:r>
            <a:r>
              <a:rPr lang="it-IT" sz="800" dirty="0" smtClean="0">
                <a:latin typeface="+mj-lt"/>
              </a:rPr>
              <a:t>T </a:t>
            </a:r>
            <a:r>
              <a:rPr lang="en-US" sz="800" dirty="0" smtClean="0">
                <a:latin typeface="+mj-lt"/>
              </a:rPr>
              <a:t>Bilateral </a:t>
            </a:r>
            <a:r>
              <a:rPr lang="en-US" sz="800" dirty="0">
                <a:latin typeface="+mj-lt"/>
              </a:rPr>
              <a:t>transcranial direct current stimulation language treatment enhances functional connectivity in the left hemisphere: preliminary data from </a:t>
            </a:r>
            <a:r>
              <a:rPr lang="en-US" sz="800" dirty="0" smtClean="0">
                <a:latin typeface="+mj-lt"/>
              </a:rPr>
              <a:t>aphasia.</a:t>
            </a:r>
            <a:r>
              <a:rPr lang="it-IT" sz="800" dirty="0">
                <a:latin typeface="+mj-lt"/>
              </a:rPr>
              <a:t> </a:t>
            </a:r>
            <a:r>
              <a:rPr lang="it-IT" sz="800" dirty="0" smtClean="0">
                <a:latin typeface="+mj-lt"/>
              </a:rPr>
              <a:t>J </a:t>
            </a:r>
            <a:r>
              <a:rPr lang="it-IT" sz="800" dirty="0" err="1">
                <a:latin typeface="+mj-lt"/>
              </a:rPr>
              <a:t>Cogn</a:t>
            </a:r>
            <a:r>
              <a:rPr lang="it-IT" sz="800" dirty="0">
                <a:latin typeface="+mj-lt"/>
              </a:rPr>
              <a:t> </a:t>
            </a:r>
            <a:r>
              <a:rPr lang="it-IT" sz="800" dirty="0" err="1">
                <a:latin typeface="+mj-lt"/>
              </a:rPr>
              <a:t>Neurosci</a:t>
            </a:r>
            <a:r>
              <a:rPr lang="it-IT" sz="800" dirty="0">
                <a:latin typeface="+mj-lt"/>
              </a:rPr>
              <a:t>. 2016, 28(5): 724-38</a:t>
            </a:r>
            <a:r>
              <a:rPr lang="it-IT" sz="800" dirty="0" smtClean="0">
                <a:latin typeface="+mj-lt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it-IT" sz="800" dirty="0" err="1">
                <a:latin typeface="+mj-lt"/>
              </a:rPr>
              <a:t>Punzi</a:t>
            </a:r>
            <a:r>
              <a:rPr lang="it-IT" sz="800" dirty="0">
                <a:latin typeface="+mj-lt"/>
              </a:rPr>
              <a:t> M, </a:t>
            </a:r>
            <a:r>
              <a:rPr lang="it-IT" sz="800" dirty="0" err="1">
                <a:latin typeface="+mj-lt"/>
              </a:rPr>
              <a:t>Gili</a:t>
            </a:r>
            <a:r>
              <a:rPr lang="it-IT" sz="800" dirty="0">
                <a:latin typeface="+mj-lt"/>
              </a:rPr>
              <a:t> T, </a:t>
            </a:r>
            <a:r>
              <a:rPr lang="it-IT" sz="800" dirty="0" err="1">
                <a:latin typeface="+mj-lt"/>
              </a:rPr>
              <a:t>Petrosini</a:t>
            </a:r>
            <a:r>
              <a:rPr lang="it-IT" sz="800" dirty="0">
                <a:latin typeface="+mj-lt"/>
              </a:rPr>
              <a:t> L, Caltagirone C, Spalletta G, Sensi S. </a:t>
            </a:r>
            <a:r>
              <a:rPr lang="it-IT" sz="800" dirty="0" err="1">
                <a:latin typeface="+mj-lt"/>
              </a:rPr>
              <a:t>Modafinil-induced</a:t>
            </a:r>
            <a:r>
              <a:rPr lang="it-IT" sz="800" dirty="0">
                <a:latin typeface="+mj-lt"/>
              </a:rPr>
              <a:t> </a:t>
            </a:r>
            <a:r>
              <a:rPr lang="it-IT" sz="800" dirty="0" err="1">
                <a:latin typeface="+mj-lt"/>
              </a:rPr>
              <a:t>changes</a:t>
            </a:r>
            <a:r>
              <a:rPr lang="it-IT" sz="800" dirty="0">
                <a:latin typeface="+mj-lt"/>
              </a:rPr>
              <a:t> in </a:t>
            </a:r>
            <a:r>
              <a:rPr lang="it-IT" sz="800" dirty="0" err="1">
                <a:latin typeface="+mj-lt"/>
              </a:rPr>
              <a:t>functional</a:t>
            </a:r>
            <a:r>
              <a:rPr lang="it-IT" sz="800" dirty="0">
                <a:latin typeface="+mj-lt"/>
              </a:rPr>
              <a:t> </a:t>
            </a:r>
            <a:r>
              <a:rPr lang="it-IT" sz="800" dirty="0" err="1">
                <a:latin typeface="+mj-lt"/>
              </a:rPr>
              <a:t>connectivity</a:t>
            </a:r>
            <a:r>
              <a:rPr lang="it-IT" sz="800" dirty="0">
                <a:latin typeface="+mj-lt"/>
              </a:rPr>
              <a:t> in the </a:t>
            </a:r>
            <a:r>
              <a:rPr lang="it-IT" sz="800" dirty="0" err="1">
                <a:latin typeface="+mj-lt"/>
              </a:rPr>
              <a:t>cortex</a:t>
            </a:r>
            <a:r>
              <a:rPr lang="it-IT" sz="800" dirty="0">
                <a:latin typeface="+mj-lt"/>
              </a:rPr>
              <a:t> and </a:t>
            </a:r>
            <a:r>
              <a:rPr lang="it-IT" sz="800" dirty="0" err="1">
                <a:latin typeface="+mj-lt"/>
              </a:rPr>
              <a:t>cerebellum</a:t>
            </a:r>
            <a:r>
              <a:rPr lang="it-IT" sz="800" dirty="0">
                <a:latin typeface="+mj-lt"/>
              </a:rPr>
              <a:t> of </a:t>
            </a:r>
            <a:r>
              <a:rPr lang="it-IT" sz="800" dirty="0" err="1">
                <a:latin typeface="+mj-lt"/>
              </a:rPr>
              <a:t>healthy</a:t>
            </a:r>
            <a:r>
              <a:rPr lang="it-IT" sz="800" dirty="0">
                <a:latin typeface="+mj-lt"/>
              </a:rPr>
              <a:t> </a:t>
            </a:r>
            <a:r>
              <a:rPr lang="it-IT" sz="800" dirty="0" err="1">
                <a:latin typeface="+mj-lt"/>
              </a:rPr>
              <a:t>elderly</a:t>
            </a:r>
            <a:r>
              <a:rPr lang="it-IT" sz="800" dirty="0">
                <a:latin typeface="+mj-lt"/>
              </a:rPr>
              <a:t> </a:t>
            </a:r>
            <a:r>
              <a:rPr lang="it-IT" sz="800" dirty="0" err="1">
                <a:latin typeface="+mj-lt"/>
              </a:rPr>
              <a:t>subjects</a:t>
            </a:r>
            <a:r>
              <a:rPr lang="it-IT" sz="800" dirty="0">
                <a:latin typeface="+mj-lt"/>
              </a:rPr>
              <a:t>. Frontiers in </a:t>
            </a:r>
            <a:r>
              <a:rPr lang="it-IT" sz="800" dirty="0" err="1">
                <a:latin typeface="+mj-lt"/>
              </a:rPr>
              <a:t>aging</a:t>
            </a:r>
            <a:r>
              <a:rPr lang="it-IT" sz="800" dirty="0">
                <a:latin typeface="+mj-lt"/>
              </a:rPr>
              <a:t> </a:t>
            </a:r>
            <a:r>
              <a:rPr lang="it-IT" sz="800" dirty="0" err="1">
                <a:latin typeface="+mj-lt"/>
              </a:rPr>
              <a:t>neuroscience</a:t>
            </a:r>
            <a:r>
              <a:rPr lang="it-IT" sz="800" dirty="0">
                <a:latin typeface="+mj-lt"/>
              </a:rPr>
              <a:t>. </a:t>
            </a:r>
            <a:r>
              <a:rPr lang="it-IT" sz="800" dirty="0" smtClean="0">
                <a:latin typeface="+mj-lt"/>
              </a:rPr>
              <a:t>In </a:t>
            </a:r>
            <a:r>
              <a:rPr lang="it-IT" sz="800" dirty="0" err="1" smtClean="0">
                <a:latin typeface="+mj-lt"/>
              </a:rPr>
              <a:t>print</a:t>
            </a:r>
            <a:endParaRPr lang="it-IT" sz="800" dirty="0" smtClean="0"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800" dirty="0" err="1" smtClean="0">
                <a:latin typeface="+mj-lt"/>
              </a:rPr>
              <a:t>Orfei</a:t>
            </a:r>
            <a:r>
              <a:rPr lang="en-AU" sz="800" dirty="0" smtClean="0">
                <a:latin typeface="+mj-lt"/>
              </a:rPr>
              <a:t> </a:t>
            </a:r>
            <a:r>
              <a:rPr lang="en-AU" sz="800" dirty="0">
                <a:latin typeface="+mj-lt"/>
              </a:rPr>
              <a:t>MD, </a:t>
            </a:r>
            <a:r>
              <a:rPr lang="en-AU" sz="800" dirty="0" err="1">
                <a:latin typeface="+mj-lt"/>
              </a:rPr>
              <a:t>Piras</a:t>
            </a:r>
            <a:r>
              <a:rPr lang="en-AU" sz="800" dirty="0">
                <a:latin typeface="+mj-lt"/>
              </a:rPr>
              <a:t> F, </a:t>
            </a:r>
            <a:r>
              <a:rPr lang="en-AU" sz="800" dirty="0" err="1">
                <a:latin typeface="+mj-lt"/>
              </a:rPr>
              <a:t>Banaj</a:t>
            </a:r>
            <a:r>
              <a:rPr lang="en-AU" sz="800" dirty="0">
                <a:latin typeface="+mj-lt"/>
              </a:rPr>
              <a:t> N, Di Lorenzo G, </a:t>
            </a:r>
            <a:r>
              <a:rPr lang="en-AU" sz="800" dirty="0" err="1">
                <a:latin typeface="+mj-lt"/>
              </a:rPr>
              <a:t>Siracusano</a:t>
            </a:r>
            <a:r>
              <a:rPr lang="en-AU" sz="800" dirty="0">
                <a:latin typeface="+mj-lt"/>
              </a:rPr>
              <a:t> A, </a:t>
            </a:r>
            <a:r>
              <a:rPr lang="en-AU" sz="800" dirty="0" err="1">
                <a:latin typeface="+mj-lt"/>
              </a:rPr>
              <a:t>Caltagirone</a:t>
            </a:r>
            <a:r>
              <a:rPr lang="en-AU" sz="800" dirty="0">
                <a:latin typeface="+mj-lt"/>
              </a:rPr>
              <a:t> C, </a:t>
            </a:r>
            <a:r>
              <a:rPr lang="en-AU" sz="800" dirty="0" err="1">
                <a:latin typeface="+mj-lt"/>
              </a:rPr>
              <a:t>Bandinelli</a:t>
            </a:r>
            <a:r>
              <a:rPr lang="en-AU" sz="800" dirty="0">
                <a:latin typeface="+mj-lt"/>
              </a:rPr>
              <a:t> PL, </a:t>
            </a:r>
            <a:r>
              <a:rPr lang="en-AU" sz="800" dirty="0" err="1">
                <a:latin typeface="+mj-lt"/>
              </a:rPr>
              <a:t>Ducci</a:t>
            </a:r>
            <a:r>
              <a:rPr lang="en-AU" sz="800" dirty="0">
                <a:latin typeface="+mj-lt"/>
              </a:rPr>
              <a:t> G, </a:t>
            </a:r>
            <a:r>
              <a:rPr lang="en-AU" sz="800" dirty="0" err="1">
                <a:latin typeface="+mj-lt"/>
              </a:rPr>
              <a:t>Spalletta</a:t>
            </a:r>
            <a:r>
              <a:rPr lang="en-AU" sz="800" dirty="0">
                <a:latin typeface="+mj-lt"/>
              </a:rPr>
              <a:t> G. Unrealistic self-overconfidence in schizophrenia is associated with left </a:t>
            </a:r>
            <a:r>
              <a:rPr lang="en-AU" sz="800" dirty="0" err="1">
                <a:latin typeface="+mj-lt"/>
              </a:rPr>
              <a:t>presubiculum</a:t>
            </a:r>
            <a:r>
              <a:rPr lang="en-AU" sz="800" dirty="0">
                <a:latin typeface="+mj-lt"/>
              </a:rPr>
              <a:t> atrophy and impaired episodic  memory. Cortex. 2017 Jan;86:132-139.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</a:t>
            </a:r>
            <a:r>
              <a:rPr lang="en-AU" sz="800" dirty="0" smtClean="0">
                <a:latin typeface="+mj-lt"/>
              </a:rPr>
              <a:t>10.1016/j.cortex.2016.10.017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err="1">
                <a:latin typeface="+mj-lt"/>
              </a:rPr>
              <a:t>Ciavardelli</a:t>
            </a:r>
            <a:r>
              <a:rPr lang="en-AU" sz="800" dirty="0">
                <a:latin typeface="+mj-lt"/>
              </a:rPr>
              <a:t> D, </a:t>
            </a:r>
            <a:r>
              <a:rPr lang="en-AU" sz="800" dirty="0" err="1">
                <a:latin typeface="+mj-lt"/>
              </a:rPr>
              <a:t>Piras</a:t>
            </a:r>
            <a:r>
              <a:rPr lang="en-AU" sz="800" dirty="0">
                <a:latin typeface="+mj-lt"/>
              </a:rPr>
              <a:t> F, </a:t>
            </a:r>
            <a:r>
              <a:rPr lang="en-AU" sz="800" dirty="0" err="1">
                <a:latin typeface="+mj-lt"/>
              </a:rPr>
              <a:t>Consalvo</a:t>
            </a:r>
            <a:r>
              <a:rPr lang="en-AU" sz="800" dirty="0">
                <a:latin typeface="+mj-lt"/>
              </a:rPr>
              <a:t> A, Rossi C, </a:t>
            </a:r>
            <a:r>
              <a:rPr lang="en-AU" sz="800" dirty="0" err="1">
                <a:latin typeface="+mj-lt"/>
              </a:rPr>
              <a:t>Zucchelli</a:t>
            </a:r>
            <a:r>
              <a:rPr lang="en-AU" sz="800" dirty="0">
                <a:latin typeface="+mj-lt"/>
              </a:rPr>
              <a:t> M, Di </a:t>
            </a:r>
            <a:r>
              <a:rPr lang="en-AU" sz="800" dirty="0" err="1">
                <a:latin typeface="+mj-lt"/>
              </a:rPr>
              <a:t>Ilio</a:t>
            </a:r>
            <a:r>
              <a:rPr lang="en-AU" sz="800" dirty="0">
                <a:latin typeface="+mj-lt"/>
              </a:rPr>
              <a:t> C, </a:t>
            </a:r>
            <a:r>
              <a:rPr lang="en-AU" sz="800" dirty="0" err="1">
                <a:latin typeface="+mj-lt"/>
              </a:rPr>
              <a:t>Frazzini</a:t>
            </a:r>
            <a:r>
              <a:rPr lang="en-AU" sz="800" dirty="0">
                <a:latin typeface="+mj-lt"/>
              </a:rPr>
              <a:t>  V, </a:t>
            </a:r>
            <a:r>
              <a:rPr lang="en-AU" sz="800" dirty="0" err="1">
                <a:latin typeface="+mj-lt"/>
              </a:rPr>
              <a:t>Caltagirone</a:t>
            </a:r>
            <a:r>
              <a:rPr lang="en-AU" sz="800" dirty="0">
                <a:latin typeface="+mj-lt"/>
              </a:rPr>
              <a:t> C, </a:t>
            </a:r>
            <a:r>
              <a:rPr lang="en-AU" sz="800" dirty="0" err="1">
                <a:latin typeface="+mj-lt"/>
              </a:rPr>
              <a:t>Spalletta</a:t>
            </a:r>
            <a:r>
              <a:rPr lang="en-AU" sz="800" dirty="0">
                <a:latin typeface="+mj-lt"/>
              </a:rPr>
              <a:t> G, </a:t>
            </a:r>
            <a:r>
              <a:rPr lang="en-AU" sz="800" dirty="0" err="1">
                <a:latin typeface="+mj-lt"/>
              </a:rPr>
              <a:t>Sensi</a:t>
            </a:r>
            <a:r>
              <a:rPr lang="en-AU" sz="800" dirty="0">
                <a:latin typeface="+mj-lt"/>
              </a:rPr>
              <a:t> SL. Medium-chain plasma </a:t>
            </a:r>
            <a:r>
              <a:rPr lang="en-AU" sz="800" dirty="0" err="1">
                <a:latin typeface="+mj-lt"/>
              </a:rPr>
              <a:t>acylcarnitines</a:t>
            </a:r>
            <a:r>
              <a:rPr lang="en-AU" sz="800" dirty="0">
                <a:latin typeface="+mj-lt"/>
              </a:rPr>
              <a:t>, ketone levels, cognition, and </a:t>
            </a:r>
            <a:r>
              <a:rPr lang="en-AU" sz="800" dirty="0" err="1">
                <a:latin typeface="+mj-lt"/>
              </a:rPr>
              <a:t>gray</a:t>
            </a:r>
            <a:r>
              <a:rPr lang="en-AU" sz="800" dirty="0">
                <a:latin typeface="+mj-lt"/>
              </a:rPr>
              <a:t> matter volumes in healthy elderly, mildly cognitively impaired, or Alzheimer's disease subjects. </a:t>
            </a:r>
            <a:r>
              <a:rPr lang="en-AU" sz="800" dirty="0" err="1">
                <a:latin typeface="+mj-lt"/>
              </a:rPr>
              <a:t>Neurobiol</a:t>
            </a:r>
            <a:r>
              <a:rPr lang="en-AU" sz="800" dirty="0">
                <a:latin typeface="+mj-lt"/>
              </a:rPr>
              <a:t> Aging. 2016 Jul;43:1-12.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</a:t>
            </a:r>
            <a:r>
              <a:rPr lang="en-AU" sz="800" dirty="0" smtClean="0">
                <a:latin typeface="+mj-lt"/>
              </a:rPr>
              <a:t>10.1016/j.neurobiolaging.2016.03.005.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err="1" smtClean="0">
                <a:latin typeface="+mj-lt"/>
              </a:rPr>
              <a:t>Simonetti</a:t>
            </a:r>
            <a:r>
              <a:rPr lang="en-AU" sz="800" dirty="0" smtClean="0">
                <a:latin typeface="+mj-lt"/>
              </a:rPr>
              <a:t> </a:t>
            </a:r>
            <a:r>
              <a:rPr lang="en-AU" sz="800" dirty="0">
                <a:latin typeface="+mj-lt"/>
              </a:rPr>
              <a:t>A, Sani G, </a:t>
            </a:r>
            <a:r>
              <a:rPr lang="en-AU" sz="800" dirty="0" err="1">
                <a:latin typeface="+mj-lt"/>
              </a:rPr>
              <a:t>Dacquino</a:t>
            </a:r>
            <a:r>
              <a:rPr lang="en-AU" sz="800" dirty="0">
                <a:latin typeface="+mj-lt"/>
              </a:rPr>
              <a:t> C, Piras F, De Rossi P, Caltagirone C, </a:t>
            </a:r>
            <a:r>
              <a:rPr lang="en-AU" sz="800" dirty="0" err="1">
                <a:latin typeface="+mj-lt"/>
              </a:rPr>
              <a:t>Coryell</a:t>
            </a:r>
            <a:r>
              <a:rPr lang="en-AU" sz="800" dirty="0">
                <a:latin typeface="+mj-lt"/>
              </a:rPr>
              <a:t> W, Spalletta G. Hippocampal subfield volumes in short- and long-term lithium-treated patients with bipolar I disorder. Bipolar </a:t>
            </a:r>
            <a:r>
              <a:rPr lang="en-AU" sz="800" dirty="0" err="1">
                <a:latin typeface="+mj-lt"/>
              </a:rPr>
              <a:t>Disord</a:t>
            </a:r>
            <a:r>
              <a:rPr lang="en-AU" sz="800" dirty="0">
                <a:latin typeface="+mj-lt"/>
              </a:rPr>
              <a:t>. 2016 Jun;18(4):352-62.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10.1111/bdi.12394</a:t>
            </a:r>
            <a:r>
              <a:rPr lang="en-AU" sz="800" dirty="0" smtClean="0">
                <a:latin typeface="+mj-lt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err="1">
                <a:latin typeface="+mj-lt"/>
              </a:rPr>
              <a:t>Chiapponi</a:t>
            </a:r>
            <a:r>
              <a:rPr lang="en-AU" sz="800" dirty="0">
                <a:latin typeface="+mj-lt"/>
              </a:rPr>
              <a:t> C, </a:t>
            </a:r>
            <a:r>
              <a:rPr lang="en-AU" sz="800" dirty="0" err="1">
                <a:latin typeface="+mj-lt"/>
              </a:rPr>
              <a:t>Piras</a:t>
            </a:r>
            <a:r>
              <a:rPr lang="en-AU" sz="800" dirty="0">
                <a:latin typeface="+mj-lt"/>
              </a:rPr>
              <a:t> F, </a:t>
            </a:r>
            <a:r>
              <a:rPr lang="en-AU" sz="800" dirty="0" err="1">
                <a:latin typeface="+mj-lt"/>
              </a:rPr>
              <a:t>Piras</a:t>
            </a:r>
            <a:r>
              <a:rPr lang="en-AU" sz="800" dirty="0">
                <a:latin typeface="+mj-lt"/>
              </a:rPr>
              <a:t> F, </a:t>
            </a:r>
            <a:r>
              <a:rPr lang="en-AU" sz="800" dirty="0" err="1">
                <a:latin typeface="+mj-lt"/>
              </a:rPr>
              <a:t>Caltagirone</a:t>
            </a:r>
            <a:r>
              <a:rPr lang="en-AU" sz="800" dirty="0">
                <a:latin typeface="+mj-lt"/>
              </a:rPr>
              <a:t> C, </a:t>
            </a:r>
            <a:r>
              <a:rPr lang="en-AU" sz="800" dirty="0" err="1">
                <a:latin typeface="+mj-lt"/>
              </a:rPr>
              <a:t>Spalletta</a:t>
            </a:r>
            <a:r>
              <a:rPr lang="en-AU" sz="800" dirty="0">
                <a:latin typeface="+mj-lt"/>
              </a:rPr>
              <a:t> G. GABA System in Schizophrenia and Mood Disorders: A Mini Review on Third-Generation Imaging Studies. Front Psychiatry. 2016 Apr 19;7:61.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10.3389/fpsyt.2016.00061. 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err="1" smtClean="0">
                <a:latin typeface="+mj-lt"/>
              </a:rPr>
              <a:t>Maffei</a:t>
            </a:r>
            <a:r>
              <a:rPr lang="en-AU" sz="800" dirty="0" smtClean="0">
                <a:latin typeface="+mj-lt"/>
              </a:rPr>
              <a:t> </a:t>
            </a:r>
            <a:r>
              <a:rPr lang="en-AU" sz="800" dirty="0">
                <a:latin typeface="+mj-lt"/>
              </a:rPr>
              <a:t>V, </a:t>
            </a:r>
            <a:r>
              <a:rPr lang="en-AU" sz="800" dirty="0" err="1">
                <a:latin typeface="+mj-lt"/>
              </a:rPr>
              <a:t>Mazzarella</a:t>
            </a:r>
            <a:r>
              <a:rPr lang="en-AU" sz="800" dirty="0">
                <a:latin typeface="+mj-lt"/>
              </a:rPr>
              <a:t> E, Piras F, Spalletta G, Caltagirone C, </a:t>
            </a:r>
            <a:r>
              <a:rPr lang="en-AU" sz="800" dirty="0" err="1">
                <a:latin typeface="+mj-lt"/>
              </a:rPr>
              <a:t>Lacquaniti</a:t>
            </a:r>
            <a:r>
              <a:rPr lang="en-AU" sz="800" dirty="0">
                <a:latin typeface="+mj-lt"/>
              </a:rPr>
              <a:t> F, </a:t>
            </a:r>
            <a:r>
              <a:rPr lang="en-AU" sz="800" dirty="0" err="1">
                <a:latin typeface="+mj-lt"/>
              </a:rPr>
              <a:t>Daprati</a:t>
            </a:r>
            <a:r>
              <a:rPr lang="en-AU" sz="800" dirty="0">
                <a:latin typeface="+mj-lt"/>
              </a:rPr>
              <a:t> E. Processing of visual gravitational motion in the peri-</a:t>
            </a:r>
            <a:r>
              <a:rPr lang="en-AU" sz="800" dirty="0" err="1">
                <a:latin typeface="+mj-lt"/>
              </a:rPr>
              <a:t>sylvian</a:t>
            </a:r>
            <a:r>
              <a:rPr lang="en-AU" sz="800" dirty="0">
                <a:latin typeface="+mj-lt"/>
              </a:rPr>
              <a:t> cortex:  Evidence from brain-damaged patients. Cortex. 2016 May;78:55-69.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</a:t>
            </a:r>
            <a:r>
              <a:rPr lang="en-AU" sz="800" dirty="0" smtClean="0">
                <a:latin typeface="+mj-lt"/>
              </a:rPr>
              <a:t>10.1016/j.cortex.2016.02.004.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>
                <a:latin typeface="+mj-lt"/>
              </a:rPr>
              <a:t>Phillips </a:t>
            </a:r>
            <a:r>
              <a:rPr lang="en-AU" sz="800" dirty="0">
                <a:latin typeface="+mj-lt"/>
              </a:rPr>
              <a:t>OR, Joshi SH, Piras F, </a:t>
            </a:r>
            <a:r>
              <a:rPr lang="en-AU" sz="800" dirty="0" err="1">
                <a:latin typeface="+mj-lt"/>
              </a:rPr>
              <a:t>Orfei</a:t>
            </a:r>
            <a:r>
              <a:rPr lang="en-AU" sz="800" dirty="0">
                <a:latin typeface="+mj-lt"/>
              </a:rPr>
              <a:t> MD, Iorio M, </a:t>
            </a:r>
            <a:r>
              <a:rPr lang="en-AU" sz="800" dirty="0" err="1">
                <a:latin typeface="+mj-lt"/>
              </a:rPr>
              <a:t>Narr</a:t>
            </a:r>
            <a:r>
              <a:rPr lang="en-AU" sz="800" dirty="0">
                <a:latin typeface="+mj-lt"/>
              </a:rPr>
              <a:t> KL, Shattuck DW, Caltagirone C, Spalletta G, Di Paola M. The superficial white matter in Alzheimer's disease. Hum Brain Mapp. 2016 Apr;37(4):1321-34.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</a:t>
            </a:r>
            <a:r>
              <a:rPr lang="en-AU" sz="800" dirty="0" smtClean="0">
                <a:latin typeface="+mj-lt"/>
              </a:rPr>
              <a:t>10.1002/hbm.23105.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>
                <a:latin typeface="+mj-lt"/>
              </a:rPr>
              <a:t>Sani </a:t>
            </a:r>
            <a:r>
              <a:rPr lang="en-AU" sz="800" dirty="0">
                <a:latin typeface="+mj-lt"/>
              </a:rPr>
              <a:t>G, </a:t>
            </a:r>
            <a:r>
              <a:rPr lang="en-AU" sz="800" dirty="0" err="1">
                <a:latin typeface="+mj-lt"/>
              </a:rPr>
              <a:t>Chiapponi</a:t>
            </a:r>
            <a:r>
              <a:rPr lang="en-AU" sz="800" dirty="0">
                <a:latin typeface="+mj-lt"/>
              </a:rPr>
              <a:t> C, Piras F, </a:t>
            </a:r>
            <a:r>
              <a:rPr lang="en-AU" sz="800" dirty="0" err="1">
                <a:latin typeface="+mj-lt"/>
              </a:rPr>
              <a:t>Ambrosi</a:t>
            </a:r>
            <a:r>
              <a:rPr lang="en-AU" sz="800" dirty="0">
                <a:latin typeface="+mj-lt"/>
              </a:rPr>
              <a:t> E, </a:t>
            </a:r>
            <a:r>
              <a:rPr lang="en-AU" sz="800" dirty="0" err="1">
                <a:latin typeface="+mj-lt"/>
              </a:rPr>
              <a:t>Simonetti</a:t>
            </a:r>
            <a:r>
              <a:rPr lang="en-AU" sz="800" dirty="0">
                <a:latin typeface="+mj-lt"/>
              </a:rPr>
              <a:t> A, </a:t>
            </a:r>
            <a:r>
              <a:rPr lang="en-AU" sz="800" dirty="0" err="1">
                <a:latin typeface="+mj-lt"/>
              </a:rPr>
              <a:t>Danese</a:t>
            </a:r>
            <a:r>
              <a:rPr lang="en-AU" sz="800" dirty="0">
                <a:latin typeface="+mj-lt"/>
              </a:rPr>
              <a:t> E, </a:t>
            </a:r>
            <a:r>
              <a:rPr lang="en-AU" sz="800" dirty="0" err="1">
                <a:latin typeface="+mj-lt"/>
              </a:rPr>
              <a:t>Janiri</a:t>
            </a:r>
            <a:r>
              <a:rPr lang="en-AU" sz="800" dirty="0">
                <a:latin typeface="+mj-lt"/>
              </a:rPr>
              <a:t> D, </a:t>
            </a:r>
            <a:r>
              <a:rPr lang="en-AU" sz="800" dirty="0" err="1">
                <a:latin typeface="+mj-lt"/>
              </a:rPr>
              <a:t>Brugnoli</a:t>
            </a:r>
            <a:r>
              <a:rPr lang="en-AU" sz="800" dirty="0">
                <a:latin typeface="+mj-lt"/>
              </a:rPr>
              <a:t> R, De </a:t>
            </a:r>
            <a:r>
              <a:rPr lang="en-AU" sz="800" dirty="0" err="1">
                <a:latin typeface="+mj-lt"/>
              </a:rPr>
              <a:t>Filippis</a:t>
            </a:r>
            <a:r>
              <a:rPr lang="en-AU" sz="800" dirty="0">
                <a:latin typeface="+mj-lt"/>
              </a:rPr>
              <a:t> S, Caltagirone C, Girardi P, Spalletta G. </a:t>
            </a:r>
            <a:r>
              <a:rPr lang="en-AU" sz="800" dirty="0" err="1">
                <a:latin typeface="+mj-lt"/>
              </a:rPr>
              <a:t>Gray</a:t>
            </a:r>
            <a:r>
              <a:rPr lang="en-AU" sz="800" dirty="0">
                <a:latin typeface="+mj-lt"/>
              </a:rPr>
              <a:t> and white  matter trajectories in patients with bipolar disorder. Bipolar </a:t>
            </a:r>
            <a:r>
              <a:rPr lang="en-AU" sz="800" dirty="0" err="1">
                <a:latin typeface="+mj-lt"/>
              </a:rPr>
              <a:t>Disord</a:t>
            </a:r>
            <a:r>
              <a:rPr lang="en-AU" sz="800" dirty="0">
                <a:latin typeface="+mj-lt"/>
              </a:rPr>
              <a:t>. 2016 Feb;18(1):52-62.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10.1111/bdi.12359. 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>
                <a:latin typeface="+mj-lt"/>
              </a:rPr>
              <a:t>Spalletta </a:t>
            </a:r>
            <a:r>
              <a:rPr lang="en-AU" sz="800" dirty="0">
                <a:latin typeface="+mj-lt"/>
              </a:rPr>
              <a:t>G, </a:t>
            </a:r>
            <a:r>
              <a:rPr lang="en-AU" sz="800" dirty="0" err="1">
                <a:latin typeface="+mj-lt"/>
              </a:rPr>
              <a:t>Cravello</a:t>
            </a:r>
            <a:r>
              <a:rPr lang="en-AU" sz="800" dirty="0">
                <a:latin typeface="+mj-lt"/>
              </a:rPr>
              <a:t> L, Gianni W, Piras F, Iorio M, </a:t>
            </a:r>
            <a:r>
              <a:rPr lang="en-AU" sz="800" dirty="0" err="1">
                <a:latin typeface="+mj-lt"/>
              </a:rPr>
              <a:t>Cacciari</a:t>
            </a:r>
            <a:r>
              <a:rPr lang="en-AU" sz="800" dirty="0">
                <a:latin typeface="+mj-lt"/>
              </a:rPr>
              <a:t> C, </a:t>
            </a:r>
            <a:r>
              <a:rPr lang="en-AU" sz="800" dirty="0" err="1">
                <a:latin typeface="+mj-lt"/>
              </a:rPr>
              <a:t>Casini</a:t>
            </a:r>
            <a:r>
              <a:rPr lang="en-AU" sz="800" dirty="0">
                <a:latin typeface="+mj-lt"/>
              </a:rPr>
              <a:t> AR, </a:t>
            </a:r>
            <a:r>
              <a:rPr lang="en-AU" sz="800" dirty="0" err="1">
                <a:latin typeface="+mj-lt"/>
              </a:rPr>
              <a:t>Chiapponi</a:t>
            </a:r>
            <a:r>
              <a:rPr lang="en-AU" sz="800" dirty="0">
                <a:latin typeface="+mj-lt"/>
              </a:rPr>
              <a:t> C, </a:t>
            </a:r>
            <a:r>
              <a:rPr lang="en-AU" sz="800" dirty="0" err="1">
                <a:latin typeface="+mj-lt"/>
              </a:rPr>
              <a:t>Sancesario</a:t>
            </a:r>
            <a:r>
              <a:rPr lang="en-AU" sz="800" dirty="0">
                <a:latin typeface="+mj-lt"/>
              </a:rPr>
              <a:t> G, </a:t>
            </a:r>
            <a:r>
              <a:rPr lang="en-AU" sz="800" dirty="0" err="1">
                <a:latin typeface="+mj-lt"/>
              </a:rPr>
              <a:t>Fratangeli</a:t>
            </a:r>
            <a:r>
              <a:rPr lang="en-AU" sz="800" dirty="0">
                <a:latin typeface="+mj-lt"/>
              </a:rPr>
              <a:t> C, </a:t>
            </a:r>
            <a:r>
              <a:rPr lang="en-AU" sz="800" dirty="0" err="1">
                <a:latin typeface="+mj-lt"/>
              </a:rPr>
              <a:t>Orfei</a:t>
            </a:r>
            <a:r>
              <a:rPr lang="en-AU" sz="800" dirty="0">
                <a:latin typeface="+mj-lt"/>
              </a:rPr>
              <a:t> MD, Caltagirone C, Piras F. </a:t>
            </a:r>
            <a:r>
              <a:rPr lang="en-AU" sz="800" dirty="0" err="1">
                <a:latin typeface="+mj-lt"/>
              </a:rPr>
              <a:t>Homotaurine</a:t>
            </a:r>
            <a:r>
              <a:rPr lang="en-AU" sz="800" dirty="0">
                <a:latin typeface="+mj-lt"/>
              </a:rPr>
              <a:t> Effects on Hippocampal Volume Loss and Episodic Memory in Amnestic Mild Cognitive Impairment. J </a:t>
            </a:r>
            <a:r>
              <a:rPr lang="en-AU" sz="800" dirty="0" err="1">
                <a:latin typeface="+mj-lt"/>
              </a:rPr>
              <a:t>Alzheimers</a:t>
            </a:r>
            <a:r>
              <a:rPr lang="en-AU" sz="800" dirty="0">
                <a:latin typeface="+mj-lt"/>
              </a:rPr>
              <a:t> Dis. 2016;50(3):807-16.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10.3233/JAD-150484</a:t>
            </a:r>
            <a:r>
              <a:rPr lang="en-AU" sz="800" dirty="0" smtClean="0">
                <a:latin typeface="+mj-lt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>
                <a:latin typeface="+mj-lt"/>
              </a:rPr>
              <a:t> De </a:t>
            </a:r>
            <a:r>
              <a:rPr lang="en-AU" sz="800" dirty="0" err="1">
                <a:latin typeface="+mj-lt"/>
              </a:rPr>
              <a:t>Gennaro</a:t>
            </a:r>
            <a:r>
              <a:rPr lang="en-AU" sz="800" dirty="0">
                <a:latin typeface="+mj-lt"/>
              </a:rPr>
              <a:t> L, </a:t>
            </a:r>
            <a:r>
              <a:rPr lang="en-AU" sz="800" dirty="0" err="1">
                <a:latin typeface="+mj-lt"/>
              </a:rPr>
              <a:t>Lanteri</a:t>
            </a:r>
            <a:r>
              <a:rPr lang="en-AU" sz="800" dirty="0">
                <a:latin typeface="+mj-lt"/>
              </a:rPr>
              <a:t> O, Piras F, </a:t>
            </a:r>
            <a:r>
              <a:rPr lang="en-AU" sz="800" dirty="0" err="1">
                <a:latin typeface="+mj-lt"/>
              </a:rPr>
              <a:t>Scarpelli</a:t>
            </a:r>
            <a:r>
              <a:rPr lang="en-AU" sz="800" dirty="0">
                <a:latin typeface="+mj-lt"/>
              </a:rPr>
              <a:t> S, Assogna F, Ferrara M, Caltagirone C, Spalletta G. Dopaminergic system and dream recall: An MRI study in Parkinson's disease patients. Hum Brain Mapp. 2016 Mar;37(3):1136-47.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</a:t>
            </a:r>
            <a:r>
              <a:rPr lang="en-AU" sz="800" dirty="0" smtClean="0">
                <a:latin typeface="+mj-lt"/>
              </a:rPr>
              <a:t>10.1002/hbm.23095.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>
                <a:latin typeface="+mj-lt"/>
              </a:rPr>
              <a:t>Piras </a:t>
            </a:r>
            <a:r>
              <a:rPr lang="en-AU" sz="800" dirty="0">
                <a:latin typeface="+mj-lt"/>
              </a:rPr>
              <a:t>F, Piras F, </a:t>
            </a:r>
            <a:r>
              <a:rPr lang="en-AU" sz="800" dirty="0" err="1">
                <a:latin typeface="+mj-lt"/>
              </a:rPr>
              <a:t>Orfei</a:t>
            </a:r>
            <a:r>
              <a:rPr lang="en-AU" sz="800" dirty="0">
                <a:latin typeface="+mj-lt"/>
              </a:rPr>
              <a:t> MD, Caltagirone C, Spalletta G. Self-awareness in Mild Cognitive Impairment: Quantitative evidence from systematic review and meta-analysis. </a:t>
            </a:r>
            <a:r>
              <a:rPr lang="en-AU" sz="800" dirty="0" err="1">
                <a:latin typeface="+mj-lt"/>
              </a:rPr>
              <a:t>Neurosci</a:t>
            </a:r>
            <a:r>
              <a:rPr lang="en-AU" sz="800" dirty="0">
                <a:latin typeface="+mj-lt"/>
              </a:rPr>
              <a:t> </a:t>
            </a:r>
            <a:r>
              <a:rPr lang="en-AU" sz="800" dirty="0" err="1">
                <a:latin typeface="+mj-lt"/>
              </a:rPr>
              <a:t>Biobehav</a:t>
            </a:r>
            <a:r>
              <a:rPr lang="en-AU" sz="800" dirty="0">
                <a:latin typeface="+mj-lt"/>
              </a:rPr>
              <a:t> Rev. 2016 Feb;61:90-107. </a:t>
            </a:r>
            <a:r>
              <a:rPr lang="en-AU" sz="800" dirty="0" err="1">
                <a:latin typeface="+mj-lt"/>
              </a:rPr>
              <a:t>doi</a:t>
            </a:r>
            <a:r>
              <a:rPr lang="en-AU" sz="800" dirty="0">
                <a:latin typeface="+mj-lt"/>
              </a:rPr>
              <a:t>: </a:t>
            </a:r>
            <a:r>
              <a:rPr lang="en-AU" sz="800" dirty="0" smtClean="0">
                <a:latin typeface="+mj-lt"/>
              </a:rPr>
              <a:t>10.1016/j.neubiorev.2015.10.002.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>
                <a:latin typeface="+mj-lt"/>
              </a:rPr>
              <a:t>Inna </a:t>
            </a:r>
            <a:r>
              <a:rPr lang="en-AU" sz="800" dirty="0">
                <a:latin typeface="+mj-lt"/>
              </a:rPr>
              <a:t>Bukreeva, Gaetano </a:t>
            </a:r>
            <a:r>
              <a:rPr lang="en-AU" sz="800" dirty="0" err="1">
                <a:latin typeface="+mj-lt"/>
              </a:rPr>
              <a:t>Campi</a:t>
            </a:r>
            <a:r>
              <a:rPr lang="en-AU" sz="800" dirty="0">
                <a:latin typeface="+mj-lt"/>
              </a:rPr>
              <a:t>, Michela Fratini, Raffaele Spanò, Domenico </a:t>
            </a:r>
            <a:r>
              <a:rPr lang="en-AU" sz="800" dirty="0" err="1">
                <a:latin typeface="+mj-lt"/>
              </a:rPr>
              <a:t>Bucci</a:t>
            </a:r>
            <a:r>
              <a:rPr lang="en-AU" sz="800" dirty="0">
                <a:latin typeface="+mj-lt"/>
              </a:rPr>
              <a:t>, Giuseppe Battaglia, Federico Giove, Alberto Bravin, Antonio </a:t>
            </a:r>
            <a:r>
              <a:rPr lang="en-AU" sz="800" dirty="0" err="1">
                <a:latin typeface="+mj-lt"/>
              </a:rPr>
              <a:t>Uccelli</a:t>
            </a:r>
            <a:r>
              <a:rPr lang="en-AU" sz="800" dirty="0">
                <a:latin typeface="+mj-lt"/>
              </a:rPr>
              <a:t>, Consuelo Venturi, et al. Quantitative 3D investigation of Neuronal network in mouse spinal cord model. </a:t>
            </a:r>
            <a:r>
              <a:rPr lang="en-AU" sz="800" dirty="0" err="1">
                <a:latin typeface="+mj-lt"/>
              </a:rPr>
              <a:t>Sci</a:t>
            </a:r>
            <a:r>
              <a:rPr lang="en-AU" sz="800" dirty="0">
                <a:latin typeface="+mj-lt"/>
              </a:rPr>
              <a:t> Rep 7 (2017), 41054. : </a:t>
            </a:r>
            <a:r>
              <a:rPr lang="en-AU" sz="800" dirty="0" smtClean="0">
                <a:latin typeface="+mj-lt"/>
              </a:rPr>
              <a:t>10.1038/srep41054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>
                <a:latin typeface="+mj-lt"/>
              </a:rPr>
              <a:t>DiNuzzo M. </a:t>
            </a:r>
            <a:r>
              <a:rPr lang="en-AU" sz="800" dirty="0"/>
              <a:t>Astrocyte-Neuron Interactions during Learning May Occur by Lactate </a:t>
            </a:r>
            <a:r>
              <a:rPr lang="en-AU" sz="800" dirty="0" err="1"/>
              <a:t>Signaling</a:t>
            </a:r>
            <a:r>
              <a:rPr lang="en-AU" sz="800" dirty="0"/>
              <a:t> Rather than Metabolism</a:t>
            </a:r>
            <a:r>
              <a:rPr lang="en-AU" sz="800" dirty="0" smtClean="0"/>
              <a:t>. </a:t>
            </a:r>
            <a:r>
              <a:rPr lang="en-AU" sz="800" dirty="0"/>
              <a:t>Front </a:t>
            </a:r>
            <a:r>
              <a:rPr lang="en-AU" sz="800" dirty="0" err="1"/>
              <a:t>Integr</a:t>
            </a:r>
            <a:r>
              <a:rPr lang="en-AU" sz="800" dirty="0"/>
              <a:t> </a:t>
            </a:r>
            <a:r>
              <a:rPr lang="en-AU" sz="800" dirty="0" err="1"/>
              <a:t>Neurosci</a:t>
            </a:r>
            <a:r>
              <a:rPr lang="en-AU" sz="800" dirty="0"/>
              <a:t>. </a:t>
            </a:r>
            <a:r>
              <a:rPr lang="en-AU" sz="800" dirty="0" smtClean="0"/>
              <a:t>2016. </a:t>
            </a:r>
            <a:r>
              <a:rPr lang="en-AU" sz="800" dirty="0" err="1"/>
              <a:t>doi</a:t>
            </a:r>
            <a:r>
              <a:rPr lang="en-AU" sz="800" dirty="0"/>
              <a:t>: </a:t>
            </a:r>
            <a:r>
              <a:rPr lang="en-AU" sz="800" dirty="0" smtClean="0"/>
              <a:t>10.3389/fnint.2016.00002.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/>
              <a:t>Petr </a:t>
            </a:r>
            <a:r>
              <a:rPr lang="en-AU" sz="800" dirty="0" err="1" smtClean="0"/>
              <a:t>Bednařik</a:t>
            </a:r>
            <a:r>
              <a:rPr lang="en-AU" sz="800" dirty="0" smtClean="0"/>
              <a:t>, Ivan </a:t>
            </a:r>
            <a:r>
              <a:rPr lang="en-AU" sz="800" dirty="0" err="1" smtClean="0"/>
              <a:t>Tkáč</a:t>
            </a:r>
            <a:r>
              <a:rPr lang="en-AU" sz="800" dirty="0" smtClean="0"/>
              <a:t>, Federico Giove, Lynn E Eberly, Dinesh K </a:t>
            </a:r>
            <a:r>
              <a:rPr lang="en-AU" sz="800" dirty="0" err="1" smtClean="0"/>
              <a:t>Deelchand</a:t>
            </a:r>
            <a:r>
              <a:rPr lang="en-AU" sz="800" dirty="0" smtClean="0"/>
              <a:t>, Felipe R </a:t>
            </a:r>
            <a:r>
              <a:rPr lang="en-AU" sz="800" dirty="0" err="1" smtClean="0"/>
              <a:t>Barreto</a:t>
            </a:r>
            <a:r>
              <a:rPr lang="en-AU" sz="800" dirty="0" smtClean="0"/>
              <a:t>, </a:t>
            </a:r>
            <a:r>
              <a:rPr lang="en-AU" sz="800" dirty="0"/>
              <a:t>Silvia Mangia. Neurochemical Responses to Chromatic and Achromatic Stimuli in the Human Visual Cortex. J </a:t>
            </a:r>
            <a:r>
              <a:rPr lang="en-AU" sz="800" dirty="0" err="1"/>
              <a:t>Cereb</a:t>
            </a:r>
            <a:r>
              <a:rPr lang="en-AU" sz="800" dirty="0"/>
              <a:t> Blood Flow </a:t>
            </a:r>
            <a:r>
              <a:rPr lang="en-AU" sz="800" dirty="0" err="1"/>
              <a:t>Metab</a:t>
            </a:r>
            <a:r>
              <a:rPr lang="en-AU" sz="800" dirty="0"/>
              <a:t> (2017). In </a:t>
            </a:r>
            <a:r>
              <a:rPr lang="en-AU" sz="800" dirty="0" smtClean="0"/>
              <a:t>press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/>
              <a:t>Mauro DiNuzzo, Federico Giove, Bruno Maraviglia, </a:t>
            </a:r>
            <a:r>
              <a:rPr lang="en-AU" sz="800" dirty="0" smtClean="0"/>
              <a:t>Silvia </a:t>
            </a:r>
            <a:r>
              <a:rPr lang="en-AU" sz="800" dirty="0"/>
              <a:t>Mangia. Computational Flux Balance Analysis Predicts that </a:t>
            </a:r>
            <a:r>
              <a:rPr lang="en-AU" sz="800" dirty="0" smtClean="0"/>
              <a:t>Stimulation </a:t>
            </a:r>
            <a:r>
              <a:rPr lang="en-AU" sz="800" dirty="0"/>
              <a:t>of Energy Metabolism in Astrocytes and their Metabolic Interactions with Neurons Depend on Uptake of K+ Rather than </a:t>
            </a:r>
            <a:r>
              <a:rPr lang="en-AU" sz="800" dirty="0" err="1" smtClean="0"/>
              <a:t>Glutamate.Neurochemical</a:t>
            </a:r>
            <a:r>
              <a:rPr lang="en-AU" sz="800" dirty="0" smtClean="0"/>
              <a:t> Research 4 2(2017), 202–216</a:t>
            </a:r>
            <a:r>
              <a:rPr lang="en-AU" sz="800" dirty="0"/>
              <a:t>.:10.1007/s11064-016-20480</a:t>
            </a:r>
            <a:r>
              <a:rPr lang="en-AU" sz="8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800" dirty="0" smtClean="0"/>
              <a:t>Mauro DiNuzzo, Daniele Mascali, Marta Moraschi, Giorgia Bussu, Bruno Maraviglia, Silvia </a:t>
            </a:r>
            <a:r>
              <a:rPr lang="en-AU" sz="800" dirty="0"/>
              <a:t>Mangia, and Federico Giove. Temporal information entropy of the Blood–Oxygenation Level–Dependent signals increases in the activated human primary visual cortex. Frontiers in Physics 5 (2017), 7. : 10.3389/fphy.2017.00007</a:t>
            </a:r>
            <a:r>
              <a:rPr lang="en-AU" sz="800" dirty="0" smtClean="0"/>
              <a:t>.</a:t>
            </a:r>
            <a:endParaRPr lang="en-AU" sz="800" dirty="0">
              <a:latin typeface="+mj-lt"/>
            </a:endParaRPr>
          </a:p>
          <a:p>
            <a:pPr marL="0" indent="0">
              <a:buNone/>
            </a:pPr>
            <a:r>
              <a:rPr lang="en-AU" sz="1600" dirty="0" smtClean="0">
                <a:latin typeface="+mj-lt"/>
              </a:rPr>
              <a:t>+ About 10 submitted</a:t>
            </a:r>
          </a:p>
          <a:p>
            <a:pPr marL="0" indent="0">
              <a:buNone/>
            </a:pPr>
            <a:r>
              <a:rPr lang="en-AU" sz="1600" dirty="0" smtClean="0">
                <a:latin typeface="+mj-lt"/>
              </a:rPr>
              <a:t>+ about 20 communications to congress (oral, invited, contributed)</a:t>
            </a:r>
          </a:p>
          <a:p>
            <a:pPr marL="0" indent="0">
              <a:buNone/>
            </a:pPr>
            <a:r>
              <a:rPr lang="en-AU" sz="1600" dirty="0" smtClean="0">
                <a:latin typeface="+mj-lt"/>
              </a:rPr>
              <a:t>+ 1 edited book, </a:t>
            </a:r>
            <a:r>
              <a:rPr lang="en-AU" sz="1600" dirty="0">
                <a:latin typeface="+mj-lt"/>
              </a:rPr>
              <a:t>1 journal special </a:t>
            </a:r>
            <a:r>
              <a:rPr lang="en-AU" sz="1600" dirty="0" smtClean="0">
                <a:latin typeface="+mj-lt"/>
              </a:rPr>
              <a:t>issue</a:t>
            </a:r>
          </a:p>
          <a:p>
            <a:pPr marL="0" indent="0">
              <a:buNone/>
            </a:pPr>
            <a:r>
              <a:rPr lang="en-AU" sz="1600" dirty="0" smtClean="0">
                <a:latin typeface="+mj-lt"/>
              </a:rPr>
              <a:t>+ 1 Workshop (</a:t>
            </a:r>
            <a:r>
              <a:rPr lang="en-AU" sz="1600" dirty="0" err="1" smtClean="0">
                <a:latin typeface="+mj-lt"/>
              </a:rPr>
              <a:t>Erice</a:t>
            </a:r>
            <a:r>
              <a:rPr lang="en-AU" sz="1600" dirty="0" smtClean="0">
                <a:latin typeface="+mj-lt"/>
              </a:rPr>
              <a:t>, April-May 2016)</a:t>
            </a:r>
            <a:endParaRPr lang="en-AU" sz="1600" dirty="0" smtClean="0">
              <a:latin typeface="+mj-lt"/>
            </a:endParaRPr>
          </a:p>
          <a:p>
            <a:pPr marL="0" indent="0">
              <a:buNone/>
            </a:pPr>
            <a:endParaRPr lang="en-AU" sz="800" b="1" dirty="0" smtClean="0"/>
          </a:p>
          <a:p>
            <a:pPr marL="0" indent="0">
              <a:buNone/>
            </a:pPr>
            <a:endParaRPr lang="en-AU" sz="800" dirty="0"/>
          </a:p>
          <a:p>
            <a:pPr marL="0" indent="0">
              <a:buNone/>
            </a:pPr>
            <a:endParaRPr lang="en-AU" sz="800" dirty="0"/>
          </a:p>
          <a:p>
            <a:pPr marL="0" indent="0">
              <a:buNone/>
            </a:pPr>
            <a:endParaRPr lang="en-AU" sz="800" dirty="0"/>
          </a:p>
          <a:p>
            <a:pPr marL="0" indent="0">
              <a:buNone/>
            </a:pPr>
            <a:endParaRPr lang="en-AU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en-US" sz="800" dirty="0"/>
              <a:t> </a:t>
            </a:r>
            <a:endParaRPr lang="it-IT" sz="800" dirty="0"/>
          </a:p>
          <a:p>
            <a:pPr marL="0" indent="0" algn="l">
              <a:buNone/>
            </a:pPr>
            <a:endParaRPr lang="en-US" sz="8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800" i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78100" y="148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Publications 2016-now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95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51" y="803809"/>
            <a:ext cx="5235547" cy="326918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75082" y="318323"/>
            <a:ext cx="1868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Iannetti &amp; Wise, MRI, 2007</a:t>
            </a:r>
            <a:endParaRPr lang="it-IT" sz="1200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97" t="49255" b="577"/>
          <a:stretch/>
        </p:blipFill>
        <p:spPr bwMode="auto">
          <a:xfrm>
            <a:off x="5368636" y="4546600"/>
            <a:ext cx="3686464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6723628" y="1616548"/>
            <a:ext cx="1392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Goense</a:t>
            </a:r>
            <a:r>
              <a:rPr lang="it-IT" sz="1200" dirty="0" smtClean="0"/>
              <a:t> et al, 2006</a:t>
            </a:r>
            <a:endParaRPr lang="it-IT" sz="1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"/>
          <a:stretch/>
        </p:blipFill>
        <p:spPr>
          <a:xfrm>
            <a:off x="684234" y="4115577"/>
            <a:ext cx="4028132" cy="27239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55" r="52068" b="577"/>
          <a:stretch/>
        </p:blipFill>
        <p:spPr bwMode="auto">
          <a:xfrm>
            <a:off x="5547507" y="1900382"/>
            <a:ext cx="3397889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4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400"/>
          <a:stretch/>
        </p:blipFill>
        <p:spPr>
          <a:xfrm>
            <a:off x="203276" y="1060489"/>
            <a:ext cx="4660824" cy="22523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477" y="1233830"/>
            <a:ext cx="3925523" cy="471211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449433" y="3451385"/>
            <a:ext cx="192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Bednarik et al, JCBFM, 2015</a:t>
            </a:r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2578100" y="148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TMENS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7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04" y="325624"/>
            <a:ext cx="5227994" cy="29741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763709" y="3225746"/>
            <a:ext cx="192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Bednarik et al, JCBFM, 2016</a:t>
            </a:r>
            <a:endParaRPr lang="it-IT" sz="1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626" y="3547876"/>
            <a:ext cx="4055174" cy="28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994" y="738647"/>
            <a:ext cx="4055006" cy="131875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140648" y="2146639"/>
            <a:ext cx="2652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DiNuzzo et al, Frontiers in Physics, 2017</a:t>
            </a:r>
            <a:endParaRPr lang="it-IT" sz="12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238"/>
            <a:ext cx="887372" cy="118476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73" y="5668922"/>
            <a:ext cx="1189078" cy="1189078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3860800" y="3749675"/>
            <a:ext cx="5283200" cy="3108325"/>
            <a:chOff x="2432" y="2362"/>
            <a:chExt cx="3328" cy="1958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32" y="2362"/>
              <a:ext cx="3328" cy="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" y="2362"/>
              <a:ext cx="3329" cy="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8"/>
          <p:cNvGrpSpPr>
            <a:grpSpLocks noChangeAspect="1"/>
          </p:cNvGrpSpPr>
          <p:nvPr/>
        </p:nvGrpSpPr>
        <p:grpSpPr bwMode="auto">
          <a:xfrm>
            <a:off x="0" y="819150"/>
            <a:ext cx="4983163" cy="2932113"/>
            <a:chOff x="0" y="516"/>
            <a:chExt cx="3139" cy="1847"/>
          </a:xfrm>
        </p:grpSpPr>
        <p:sp>
          <p:nvSpPr>
            <p:cNvPr id="16" name="AutoShape 7"/>
            <p:cNvSpPr>
              <a:spLocks noChangeAspect="1" noChangeArrowheads="1" noTextEdit="1"/>
            </p:cNvSpPr>
            <p:nvPr/>
          </p:nvSpPr>
          <p:spPr bwMode="auto">
            <a:xfrm>
              <a:off x="0" y="516"/>
              <a:ext cx="3139" cy="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6"/>
              <a:ext cx="3140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Immagin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51" y="5677025"/>
            <a:ext cx="1182564" cy="11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8704</TotalTime>
  <Words>2159</Words>
  <Application>Microsoft Office PowerPoint</Application>
  <PresentationFormat>Presentazione su schermo (4:3)</PresentationFormat>
  <Paragraphs>229</Paragraphs>
  <Slides>21</Slides>
  <Notes>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Helvetica Neue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Centro Fermi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 Progetto</dc:title>
  <dc:creator>Giancarlo Righini</dc:creator>
  <cp:lastModifiedBy>Federico Giove</cp:lastModifiedBy>
  <cp:revision>170</cp:revision>
  <dcterms:created xsi:type="dcterms:W3CDTF">2015-11-27T18:27:11Z</dcterms:created>
  <dcterms:modified xsi:type="dcterms:W3CDTF">2017-03-01T11:56:35Z</dcterms:modified>
</cp:coreProperties>
</file>