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144000" cy="6858000"/>
  <p:notesSz cx="6858000" cy="9144000"/>
  <p:defaultTextStyle>
    <a:lvl1pPr defTabSz="457200">
      <a:defRPr>
        <a:latin typeface="+mn-lt"/>
        <a:ea typeface="+mn-ea"/>
        <a:cs typeface="+mn-cs"/>
        <a:sym typeface="Helvetica"/>
      </a:defRPr>
    </a:lvl1pPr>
    <a:lvl2pPr defTabSz="457200">
      <a:defRPr>
        <a:latin typeface="+mn-lt"/>
        <a:ea typeface="+mn-ea"/>
        <a:cs typeface="+mn-cs"/>
        <a:sym typeface="Helvetica"/>
      </a:defRPr>
    </a:lvl2pPr>
    <a:lvl3pPr defTabSz="457200">
      <a:defRPr>
        <a:latin typeface="+mn-lt"/>
        <a:ea typeface="+mn-ea"/>
        <a:cs typeface="+mn-cs"/>
        <a:sym typeface="Helvetica"/>
      </a:defRPr>
    </a:lvl3pPr>
    <a:lvl4pPr defTabSz="457200">
      <a:defRPr>
        <a:latin typeface="+mn-lt"/>
        <a:ea typeface="+mn-ea"/>
        <a:cs typeface="+mn-cs"/>
        <a:sym typeface="Helvetica"/>
      </a:defRPr>
    </a:lvl4pPr>
    <a:lvl5pPr defTabSz="457200">
      <a:defRPr>
        <a:latin typeface="+mn-lt"/>
        <a:ea typeface="+mn-ea"/>
        <a:cs typeface="+mn-cs"/>
        <a:sym typeface="Helvetica"/>
      </a:defRPr>
    </a:lvl5pPr>
    <a:lvl6pPr defTabSz="457200">
      <a:defRPr>
        <a:latin typeface="+mn-lt"/>
        <a:ea typeface="+mn-ea"/>
        <a:cs typeface="+mn-cs"/>
        <a:sym typeface="Helvetica"/>
      </a:defRPr>
    </a:lvl6pPr>
    <a:lvl7pPr defTabSz="457200">
      <a:defRPr>
        <a:latin typeface="+mn-lt"/>
        <a:ea typeface="+mn-ea"/>
        <a:cs typeface="+mn-cs"/>
        <a:sym typeface="Helvetica"/>
      </a:defRPr>
    </a:lvl7pPr>
    <a:lvl8pPr defTabSz="457200">
      <a:defRPr>
        <a:latin typeface="+mn-lt"/>
        <a:ea typeface="+mn-ea"/>
        <a:cs typeface="+mn-cs"/>
        <a:sym typeface="Helvetica"/>
      </a:defRPr>
    </a:lvl8pPr>
    <a:lvl9pPr defTabSz="457200">
      <a:defRPr>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685800" y="1844675"/>
            <a:ext cx="7772400" cy="2041525"/>
          </a:xfrm>
          <a:prstGeom prst="rect">
            <a:avLst/>
          </a:prstGeom>
        </p:spPr>
        <p:txBody>
          <a:bodyPr/>
          <a:lstStyle/>
          <a:p>
            <a:pPr lvl="0">
              <a:defRPr sz="1800"/>
            </a:pPr>
            <a:r>
              <a:rPr sz="4400"/>
              <a:t>Titolo Testo</a:t>
            </a:r>
          </a:p>
        </p:txBody>
      </p:sp>
      <p:sp>
        <p:nvSpPr>
          <p:cNvPr id="7" name="Shape 7"/>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solidFill>
                  <a:srgbClr val="000000"/>
                </a:solidFill>
              </a:defRPr>
            </a:pPr>
            <a:r>
              <a:rPr sz="3200">
                <a:solidFill>
                  <a:srgbClr val="888888"/>
                </a:solidFill>
              </a:rPr>
              <a:t>Corpo livello uno</a:t>
            </a:r>
            <a:endParaRPr sz="3200">
              <a:solidFill>
                <a:srgbClr val="888888"/>
              </a:solidFill>
            </a:endParaRPr>
          </a:p>
          <a:p>
            <a:pPr lvl="1">
              <a:defRPr sz="1800">
                <a:solidFill>
                  <a:srgbClr val="000000"/>
                </a:solidFill>
              </a:defRPr>
            </a:pPr>
            <a:r>
              <a:rPr sz="3200">
                <a:solidFill>
                  <a:srgbClr val="888888"/>
                </a:solidFill>
              </a:rPr>
              <a:t>Corpo livello due</a:t>
            </a:r>
            <a:endParaRPr sz="3200">
              <a:solidFill>
                <a:srgbClr val="888888"/>
              </a:solidFill>
            </a:endParaRPr>
          </a:p>
          <a:p>
            <a:pPr lvl="2">
              <a:defRPr sz="1800">
                <a:solidFill>
                  <a:srgbClr val="000000"/>
                </a:solidFill>
              </a:defRPr>
            </a:pPr>
            <a:r>
              <a:rPr sz="3200">
                <a:solidFill>
                  <a:srgbClr val="888888"/>
                </a:solidFill>
              </a:rPr>
              <a:t>Corpo livello tre</a:t>
            </a:r>
            <a:endParaRPr sz="3200">
              <a:solidFill>
                <a:srgbClr val="888888"/>
              </a:solidFill>
            </a:endParaRPr>
          </a:p>
          <a:p>
            <a:pPr lvl="3">
              <a:defRPr sz="1800">
                <a:solidFill>
                  <a:srgbClr val="000000"/>
                </a:solidFill>
              </a:defRPr>
            </a:pPr>
            <a:r>
              <a:rPr sz="3200">
                <a:solidFill>
                  <a:srgbClr val="888888"/>
                </a:solidFill>
              </a:rPr>
              <a:t>Corpo livello quattro</a:t>
            </a:r>
            <a:endParaRPr sz="3200">
              <a:solidFill>
                <a:srgbClr val="888888"/>
              </a:solidFill>
            </a:endParaRPr>
          </a:p>
          <a:p>
            <a:pPr lvl="4">
              <a:defRPr sz="1800">
                <a:solidFill>
                  <a:srgbClr val="000000"/>
                </a:solidFill>
              </a:defRPr>
            </a:pPr>
            <a:r>
              <a:rPr sz="3200">
                <a:solidFill>
                  <a:srgbClr val="888888"/>
                </a:solidFill>
              </a:rPr>
              <a:t>Livello 5</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Titolo Testo</a:t>
            </a:r>
          </a:p>
        </p:txBody>
      </p:sp>
      <p:sp>
        <p:nvSpPr>
          <p:cNvPr id="40" name="Shape 40"/>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6629400" y="0"/>
            <a:ext cx="2057400" cy="6400802"/>
          </a:xfrm>
          <a:prstGeom prst="rect">
            <a:avLst/>
          </a:prstGeom>
        </p:spPr>
        <p:txBody>
          <a:bodyPr/>
          <a:lstStyle/>
          <a:p>
            <a:pPr lvl="0">
              <a:defRPr sz="1800"/>
            </a:pPr>
            <a:r>
              <a:rPr sz="4400"/>
              <a:t>Titolo Testo</a:t>
            </a:r>
          </a:p>
        </p:txBody>
      </p:sp>
      <p:sp>
        <p:nvSpPr>
          <p:cNvPr id="44" name="Shape 44"/>
          <p:cNvSpPr/>
          <p:nvPr>
            <p:ph type="body" idx="1"/>
          </p:nvPr>
        </p:nvSpPr>
        <p:spPr>
          <a:xfrm>
            <a:off x="457200" y="274638"/>
            <a:ext cx="6019800" cy="6583365"/>
          </a:xfrm>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Titolo Testo</a:t>
            </a:r>
          </a:p>
        </p:txBody>
      </p:sp>
      <p:sp>
        <p:nvSpPr>
          <p:cNvPr id="11" name="Shape 11"/>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722312" y="4406900"/>
            <a:ext cx="7772401" cy="1362075"/>
          </a:xfrm>
          <a:prstGeom prst="rect">
            <a:avLst/>
          </a:prstGeom>
        </p:spPr>
        <p:txBody>
          <a:bodyPr anchor="t"/>
          <a:lstStyle>
            <a:lvl1pPr algn="l">
              <a:defRPr b="1" cap="all" sz="4000"/>
            </a:lvl1pPr>
          </a:lstStyle>
          <a:p>
            <a:pPr lvl="0">
              <a:defRPr b="0" cap="none" sz="1800"/>
            </a:pPr>
            <a:r>
              <a:rPr b="1" cap="all" sz="4000"/>
              <a:t>Titolo Testo</a:t>
            </a:r>
          </a:p>
        </p:txBody>
      </p:sp>
      <p:sp>
        <p:nvSpPr>
          <p:cNvPr id="15" name="Shape 15"/>
          <p:cNvSpPr/>
          <p:nvPr>
            <p:ph type="body" idx="1"/>
          </p:nvPr>
        </p:nvSpPr>
        <p:spPr>
          <a:xfrm>
            <a:off x="722312" y="2906713"/>
            <a:ext cx="7772401" cy="1500191"/>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Corpo livello uno</a:t>
            </a:r>
            <a:endParaRPr sz="2000">
              <a:solidFill>
                <a:srgbClr val="888888"/>
              </a:solidFill>
            </a:endParaRPr>
          </a:p>
          <a:p>
            <a:pPr lvl="1">
              <a:defRPr sz="1800">
                <a:solidFill>
                  <a:srgbClr val="000000"/>
                </a:solidFill>
              </a:defRPr>
            </a:pPr>
            <a:r>
              <a:rPr sz="2000">
                <a:solidFill>
                  <a:srgbClr val="888888"/>
                </a:solidFill>
              </a:rPr>
              <a:t>Corpo livello due</a:t>
            </a:r>
            <a:endParaRPr sz="2000">
              <a:solidFill>
                <a:srgbClr val="888888"/>
              </a:solidFill>
            </a:endParaRPr>
          </a:p>
          <a:p>
            <a:pPr lvl="2">
              <a:defRPr sz="1800">
                <a:solidFill>
                  <a:srgbClr val="000000"/>
                </a:solidFill>
              </a:defRPr>
            </a:pPr>
            <a:r>
              <a:rPr sz="2000">
                <a:solidFill>
                  <a:srgbClr val="888888"/>
                </a:solidFill>
              </a:rPr>
              <a:t>Corpo livello tre</a:t>
            </a:r>
            <a:endParaRPr sz="2000">
              <a:solidFill>
                <a:srgbClr val="888888"/>
              </a:solidFill>
            </a:endParaRPr>
          </a:p>
          <a:p>
            <a:pPr lvl="3">
              <a:defRPr sz="1800">
                <a:solidFill>
                  <a:srgbClr val="000000"/>
                </a:solidFill>
              </a:defRPr>
            </a:pPr>
            <a:r>
              <a:rPr sz="2000">
                <a:solidFill>
                  <a:srgbClr val="888888"/>
                </a:solidFill>
              </a:rPr>
              <a:t>Corpo livello quattro</a:t>
            </a:r>
            <a:endParaRPr sz="2000">
              <a:solidFill>
                <a:srgbClr val="888888"/>
              </a:solidFill>
            </a:endParaRPr>
          </a:p>
          <a:p>
            <a:pPr lvl="4">
              <a:defRPr sz="1800">
                <a:solidFill>
                  <a:srgbClr val="000000"/>
                </a:solidFill>
              </a:defRPr>
            </a:pPr>
            <a:r>
              <a:rPr sz="2000">
                <a:solidFill>
                  <a:srgbClr val="888888"/>
                </a:solidFill>
              </a:rPr>
              <a:t>Livello 5</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Titolo Testo</a:t>
            </a:r>
          </a:p>
        </p:txBody>
      </p:sp>
      <p:sp>
        <p:nvSpPr>
          <p:cNvPr id="19" name="Shape 19"/>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Corpo livello uno</a:t>
            </a:r>
            <a:endParaRPr sz="2800"/>
          </a:p>
          <a:p>
            <a:pPr lvl="1">
              <a:defRPr sz="1800"/>
            </a:pPr>
            <a:r>
              <a:rPr sz="2800"/>
              <a:t>Corpo livello due</a:t>
            </a:r>
            <a:endParaRPr sz="2800"/>
          </a:p>
          <a:p>
            <a:pPr lvl="2">
              <a:defRPr sz="1800"/>
            </a:pPr>
            <a:r>
              <a:rPr sz="2800"/>
              <a:t>Corpo livello tre</a:t>
            </a:r>
            <a:endParaRPr sz="2800"/>
          </a:p>
          <a:p>
            <a:pPr lvl="3">
              <a:defRPr sz="1800"/>
            </a:pPr>
            <a:r>
              <a:rPr sz="2800"/>
              <a:t>Corpo livello quattro</a:t>
            </a:r>
            <a:endParaRPr sz="2800"/>
          </a:p>
          <a:p>
            <a:pPr lvl="4">
              <a:defRPr sz="1800"/>
            </a:pPr>
            <a:r>
              <a:rPr sz="2800"/>
              <a:t>Livello 5</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457200" y="256810"/>
            <a:ext cx="8229600" cy="1178656"/>
          </a:xfrm>
          <a:prstGeom prst="rect">
            <a:avLst/>
          </a:prstGeom>
        </p:spPr>
        <p:txBody>
          <a:bodyPr/>
          <a:lstStyle/>
          <a:p>
            <a:pPr lvl="0">
              <a:defRPr sz="1800"/>
            </a:pPr>
            <a:r>
              <a:rPr sz="4400"/>
              <a:t>Titolo Testo</a:t>
            </a:r>
          </a:p>
        </p:txBody>
      </p:sp>
      <p:sp>
        <p:nvSpPr>
          <p:cNvPr id="23" name="Shape 23"/>
          <p:cNvSpPr/>
          <p:nvPr>
            <p:ph type="body" idx="1"/>
          </p:nvPr>
        </p:nvSpPr>
        <p:spPr>
          <a:xfrm>
            <a:off x="457200" y="1435464"/>
            <a:ext cx="4040188" cy="739415"/>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lvl="0">
              <a:defRPr b="0" sz="1800"/>
            </a:pPr>
            <a:r>
              <a:rPr b="1" sz="2400"/>
              <a:t>Corpo livello uno</a:t>
            </a:r>
            <a:endParaRPr b="1" sz="2400"/>
          </a:p>
          <a:p>
            <a:pPr lvl="1">
              <a:defRPr b="0" sz="1800"/>
            </a:pPr>
            <a:r>
              <a:rPr b="1" sz="2400"/>
              <a:t>Corpo livello due</a:t>
            </a:r>
            <a:endParaRPr b="1" sz="2400"/>
          </a:p>
          <a:p>
            <a:pPr lvl="2">
              <a:defRPr b="0" sz="1800"/>
            </a:pPr>
            <a:r>
              <a:rPr b="1" sz="2400"/>
              <a:t>Corpo livello tre</a:t>
            </a:r>
            <a:endParaRPr b="1" sz="2400"/>
          </a:p>
          <a:p>
            <a:pPr lvl="3">
              <a:defRPr b="0" sz="1800"/>
            </a:pPr>
            <a:r>
              <a:rPr b="1" sz="2400"/>
              <a:t>Corpo livello quattro</a:t>
            </a:r>
            <a:endParaRPr b="1" sz="2400"/>
          </a:p>
          <a:p>
            <a:pPr lvl="4">
              <a:defRPr b="0" sz="1800"/>
            </a:pPr>
            <a:r>
              <a:rPr b="1" sz="2400"/>
              <a:t>Livello 5</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457200" y="0"/>
            <a:ext cx="8229600" cy="1692277"/>
          </a:xfrm>
          <a:prstGeom prst="rect">
            <a:avLst/>
          </a:prstGeom>
        </p:spPr>
        <p:txBody>
          <a:bodyPr/>
          <a:lstStyle/>
          <a:p>
            <a:pPr lvl="0">
              <a:defRPr sz="1800"/>
            </a:pPr>
            <a:r>
              <a:rPr sz="4400"/>
              <a:t>Titolo Testo</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457200" y="0"/>
            <a:ext cx="3008316" cy="1435100"/>
          </a:xfrm>
          <a:prstGeom prst="rect">
            <a:avLst/>
          </a:prstGeom>
        </p:spPr>
        <p:txBody>
          <a:bodyPr anchor="b"/>
          <a:lstStyle>
            <a:lvl1pPr algn="l">
              <a:defRPr b="1" sz="2000"/>
            </a:lvl1pPr>
          </a:lstStyle>
          <a:p>
            <a:pPr lvl="0">
              <a:defRPr b="0" sz="1800"/>
            </a:pPr>
            <a:r>
              <a:rPr b="1" sz="2000"/>
              <a:t>Titolo Testo</a:t>
            </a:r>
          </a:p>
        </p:txBody>
      </p:sp>
      <p:sp>
        <p:nvSpPr>
          <p:cNvPr id="32" name="Shape 32"/>
          <p:cNvSpPr/>
          <p:nvPr>
            <p:ph type="body" idx="1"/>
          </p:nvPr>
        </p:nvSpPr>
        <p:spPr>
          <a:xfrm>
            <a:off x="3575050" y="273050"/>
            <a:ext cx="5111750" cy="6584950"/>
          </a:xfrm>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1792288" y="4800600"/>
            <a:ext cx="5486404" cy="566738"/>
          </a:xfrm>
          <a:prstGeom prst="rect">
            <a:avLst/>
          </a:prstGeom>
        </p:spPr>
        <p:txBody>
          <a:bodyPr anchor="b"/>
          <a:lstStyle>
            <a:lvl1pPr algn="l">
              <a:defRPr b="1" sz="2000"/>
            </a:lvl1pPr>
          </a:lstStyle>
          <a:p>
            <a:pPr lvl="0">
              <a:defRPr b="0" sz="1800"/>
            </a:pPr>
            <a:r>
              <a:rPr b="1" sz="2000"/>
              <a:t>Titolo Testo</a:t>
            </a:r>
          </a:p>
        </p:txBody>
      </p:sp>
      <p:sp>
        <p:nvSpPr>
          <p:cNvPr id="36" name="Shape 36"/>
          <p:cNvSpPr/>
          <p:nvPr>
            <p:ph type="body" idx="1"/>
          </p:nvPr>
        </p:nvSpPr>
        <p:spPr>
          <a:xfrm>
            <a:off x="1792288" y="5367337"/>
            <a:ext cx="5486404" cy="804866"/>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pPr>
            <a:r>
              <a:rPr sz="1400"/>
              <a:t>Corpo livello uno</a:t>
            </a:r>
            <a:endParaRPr sz="1400"/>
          </a:p>
          <a:p>
            <a:pPr lvl="1">
              <a:defRPr sz="1800"/>
            </a:pPr>
            <a:r>
              <a:rPr sz="1400"/>
              <a:t>Corpo livello due</a:t>
            </a:r>
            <a:endParaRPr sz="1400"/>
          </a:p>
          <a:p>
            <a:pPr lvl="2">
              <a:defRPr sz="1800"/>
            </a:pPr>
            <a:r>
              <a:rPr sz="1400"/>
              <a:t>Corpo livello tre</a:t>
            </a:r>
            <a:endParaRPr sz="1400"/>
          </a:p>
          <a:p>
            <a:pPr lvl="3">
              <a:defRPr sz="1800"/>
            </a:pPr>
            <a:r>
              <a:rPr sz="1400"/>
              <a:t>Corpo livello quattro</a:t>
            </a:r>
            <a:endParaRPr sz="1400"/>
          </a:p>
          <a:p>
            <a:pPr lvl="4">
              <a:defRPr sz="1800"/>
            </a:pPr>
            <a:r>
              <a:rPr sz="1400"/>
              <a:t>Livello 5</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lvl="0">
              <a:defRPr sz="1800"/>
            </a:pPr>
            <a:r>
              <a:rPr sz="4400"/>
              <a:t>Titolo Testo</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Livello 5</a:t>
            </a:r>
          </a:p>
        </p:txBody>
      </p:sp>
      <p:sp>
        <p:nvSpPr>
          <p:cNvPr id="4" name="Shape 4"/>
          <p:cNvSpPr/>
          <p:nvPr>
            <p:ph type="sldNum" sz="quarter" idx="2"/>
          </p:nvPr>
        </p:nvSpPr>
        <p:spPr>
          <a:xfrm>
            <a:off x="6553200" y="6404290"/>
            <a:ext cx="2133600" cy="269237"/>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algn="r" defTabSz="457200">
        <a:defRPr sz="1200">
          <a:solidFill>
            <a:schemeClr val="tx1"/>
          </a:solidFill>
          <a:latin typeface="+mn-lt"/>
          <a:ea typeface="+mn-ea"/>
          <a:cs typeface="+mn-cs"/>
          <a:sym typeface="Calibri"/>
        </a:defRPr>
      </a:lvl2pPr>
      <a:lvl3pPr algn="r" defTabSz="457200">
        <a:defRPr sz="1200">
          <a:solidFill>
            <a:schemeClr val="tx1"/>
          </a:solidFill>
          <a:latin typeface="+mn-lt"/>
          <a:ea typeface="+mn-ea"/>
          <a:cs typeface="+mn-cs"/>
          <a:sym typeface="Calibri"/>
        </a:defRPr>
      </a:lvl3pPr>
      <a:lvl4pPr algn="r" defTabSz="457200">
        <a:defRPr sz="1200">
          <a:solidFill>
            <a:schemeClr val="tx1"/>
          </a:solidFill>
          <a:latin typeface="+mn-lt"/>
          <a:ea typeface="+mn-ea"/>
          <a:cs typeface="+mn-cs"/>
          <a:sym typeface="Calibri"/>
        </a:defRPr>
      </a:lvl4pPr>
      <a:lvl5pPr algn="r" defTabSz="457200">
        <a:defRPr sz="1200">
          <a:solidFill>
            <a:schemeClr val="tx1"/>
          </a:solidFill>
          <a:latin typeface="+mn-lt"/>
          <a:ea typeface="+mn-ea"/>
          <a:cs typeface="+mn-cs"/>
          <a:sym typeface="Calibri"/>
        </a:defRPr>
      </a:lvl5pPr>
      <a:lvl6pPr algn="r" defTabSz="457200">
        <a:defRPr sz="1200">
          <a:solidFill>
            <a:schemeClr val="tx1"/>
          </a:solidFill>
          <a:latin typeface="+mn-lt"/>
          <a:ea typeface="+mn-ea"/>
          <a:cs typeface="+mn-cs"/>
          <a:sym typeface="Calibri"/>
        </a:defRPr>
      </a:lvl6pPr>
      <a:lvl7pPr algn="r" defTabSz="457200">
        <a:defRPr sz="1200">
          <a:solidFill>
            <a:schemeClr val="tx1"/>
          </a:solidFill>
          <a:latin typeface="+mn-lt"/>
          <a:ea typeface="+mn-ea"/>
          <a:cs typeface="+mn-cs"/>
          <a:sym typeface="Calibri"/>
        </a:defRPr>
      </a:lvl7pPr>
      <a:lvl8pPr algn="r" defTabSz="457200">
        <a:defRPr sz="1200">
          <a:solidFill>
            <a:schemeClr val="tx1"/>
          </a:solidFill>
          <a:latin typeface="+mn-lt"/>
          <a:ea typeface="+mn-ea"/>
          <a:cs typeface="+mn-cs"/>
          <a:sym typeface="Calibri"/>
        </a:defRPr>
      </a:lvl8pPr>
      <a:lvl9pPr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nvSpPr>
        <p:spPr>
          <a:xfrm>
            <a:off x="2874772" y="6440538"/>
            <a:ext cx="342900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latin typeface="Calibri"/>
                <a:ea typeface="Calibri"/>
                <a:cs typeface="Calibri"/>
                <a:sym typeface="Calibri"/>
              </a:defRPr>
            </a:lvl1pPr>
          </a:lstStyle>
          <a:p>
            <a:pPr lvl="0">
              <a:defRPr sz="1800"/>
            </a:pPr>
            <a:r>
              <a:rPr sz="1200"/>
              <a:t>Roma, March 2017 - PTA   </a:t>
            </a:r>
          </a:p>
        </p:txBody>
      </p:sp>
      <p:sp>
        <p:nvSpPr>
          <p:cNvPr id="50" name="Shape 50"/>
          <p:cNvSpPr/>
          <p:nvPr>
            <p:ph type="body" idx="1"/>
          </p:nvPr>
        </p:nvSpPr>
        <p:spPr>
          <a:xfrm>
            <a:off x="285749" y="1133687"/>
            <a:ext cx="8643940" cy="5144517"/>
          </a:xfrm>
          <a:prstGeom prst="rect">
            <a:avLst/>
          </a:prstGeom>
        </p:spPr>
        <p:txBody>
          <a:bodyPr/>
          <a:lstStyle/>
          <a:p>
            <a:pPr lvl="0" algn="l" defTabSz="365758">
              <a:spcBef>
                <a:spcPts val="300"/>
              </a:spcBef>
              <a:defRPr sz="1800">
                <a:solidFill>
                  <a:srgbClr val="000000"/>
                </a:solidFill>
              </a:defRPr>
            </a:pPr>
            <a:r>
              <a:rPr sz="1600">
                <a:latin typeface="Arial Bold"/>
                <a:ea typeface="Arial Bold"/>
                <a:cs typeface="Arial Bold"/>
                <a:sym typeface="Arial Bold"/>
              </a:rPr>
              <a:t>Coordinator:</a:t>
            </a:r>
            <a:endParaRPr sz="1600">
              <a:latin typeface="Arial Bold"/>
              <a:ea typeface="Arial Bold"/>
              <a:cs typeface="Arial Bold"/>
              <a:sym typeface="Arial Bold"/>
            </a:endParaRPr>
          </a:p>
          <a:p>
            <a:pPr lvl="0" algn="l" defTabSz="365758">
              <a:spcBef>
                <a:spcPts val="600"/>
              </a:spcBef>
              <a:defRPr sz="1800">
                <a:solidFill>
                  <a:srgbClr val="000000"/>
                </a:solidFill>
              </a:defRPr>
            </a:pPr>
            <a:r>
              <a:rPr sz="1600">
                <a:latin typeface="Arial Bold"/>
                <a:ea typeface="Arial Bold"/>
                <a:cs typeface="Arial Bold"/>
                <a:sym typeface="Arial Bold"/>
              </a:rPr>
              <a:t>Sandra Linguerri </a:t>
            </a:r>
            <a:endParaRPr sz="1600">
              <a:latin typeface="Arial Bold"/>
              <a:ea typeface="Arial Bold"/>
              <a:cs typeface="Arial Bold"/>
              <a:sym typeface="Arial Bold"/>
            </a:endParaRPr>
          </a:p>
          <a:p>
            <a:pPr lvl="0" algn="l" defTabSz="365758">
              <a:spcBef>
                <a:spcPts val="600"/>
              </a:spcBef>
              <a:defRPr sz="1800">
                <a:solidFill>
                  <a:srgbClr val="000000"/>
                </a:solidFill>
              </a:defRPr>
            </a:pPr>
            <a:r>
              <a:rPr sz="1600">
                <a:latin typeface="Arial Bold"/>
                <a:ea typeface="Arial Bold"/>
                <a:cs typeface="Arial Bold"/>
                <a:sym typeface="Arial Bold"/>
              </a:rPr>
              <a:t>Raffaella Simili</a:t>
            </a:r>
            <a:endParaRPr sz="1600">
              <a:latin typeface="Arial Bold"/>
              <a:ea typeface="Arial Bold"/>
              <a:cs typeface="Arial Bold"/>
              <a:sym typeface="Arial Bold"/>
            </a:endParaRPr>
          </a:p>
          <a:p>
            <a:pPr lvl="0" algn="l" defTabSz="365758">
              <a:spcBef>
                <a:spcPts val="300"/>
              </a:spcBef>
              <a:defRPr sz="1800">
                <a:solidFill>
                  <a:srgbClr val="000000"/>
                </a:solidFill>
              </a:defRPr>
            </a:pPr>
            <a:r>
              <a:rPr sz="1600">
                <a:latin typeface="Arial Bold"/>
                <a:ea typeface="Arial Bold"/>
                <a:cs typeface="Arial Bold"/>
                <a:sym typeface="Arial Bold"/>
              </a:rPr>
              <a:t>Participants: </a:t>
            </a:r>
            <a:endParaRPr i="1" sz="1100">
              <a:latin typeface="Arial"/>
              <a:ea typeface="Arial"/>
              <a:cs typeface="Arial"/>
              <a:sym typeface="Arial"/>
            </a:endParaRPr>
          </a:p>
          <a:p>
            <a:pPr lvl="0" algn="l" defTabSz="365758">
              <a:spcBef>
                <a:spcPts val="300"/>
              </a:spcBef>
              <a:defRPr sz="1800">
                <a:solidFill>
                  <a:srgbClr val="000000"/>
                </a:solidFill>
              </a:defRPr>
            </a:pPr>
            <a:r>
              <a:rPr sz="1600">
                <a:latin typeface="Arial Bold"/>
                <a:ea typeface="Arial Bold"/>
                <a:cs typeface="Arial Bold"/>
                <a:sym typeface="Arial Bold"/>
              </a:rPr>
              <a:t>Miriam Focaccia (CF grant 01/03/2016-28/02/2018)</a:t>
            </a:r>
            <a:endParaRPr sz="1600">
              <a:latin typeface="Arial Bold"/>
              <a:ea typeface="Arial Bold"/>
              <a:cs typeface="Arial Bold"/>
              <a:sym typeface="Arial Bold"/>
            </a:endParaRPr>
          </a:p>
          <a:p>
            <a:pPr lvl="0" algn="l" defTabSz="365758">
              <a:spcBef>
                <a:spcPts val="300"/>
              </a:spcBef>
              <a:defRPr sz="1800">
                <a:solidFill>
                  <a:srgbClr val="000000"/>
                </a:solidFill>
              </a:defRPr>
            </a:pPr>
            <a:r>
              <a:rPr sz="1600">
                <a:latin typeface="Arial Bold"/>
                <a:ea typeface="Arial Bold"/>
                <a:cs typeface="Arial Bold"/>
                <a:sym typeface="Arial Bold"/>
              </a:rPr>
              <a:t>Giovanni Paoloni</a:t>
            </a:r>
            <a:endParaRPr sz="1600">
              <a:latin typeface="Arial"/>
              <a:ea typeface="Arial"/>
              <a:cs typeface="Arial"/>
              <a:sym typeface="Arial"/>
            </a:endParaRPr>
          </a:p>
          <a:p>
            <a:pPr lvl="0" algn="l" defTabSz="365758">
              <a:spcBef>
                <a:spcPts val="300"/>
              </a:spcBef>
              <a:defRPr sz="1800">
                <a:solidFill>
                  <a:srgbClr val="000000"/>
                </a:solidFill>
              </a:defRPr>
            </a:pPr>
            <a:r>
              <a:rPr sz="1600">
                <a:latin typeface="Arial Bold"/>
                <a:ea typeface="Arial Bold"/>
                <a:cs typeface="Arial Bold"/>
                <a:sym typeface="Arial Bold"/>
              </a:rPr>
              <a:t>Place of Work &amp; Collaborations:  </a:t>
            </a:r>
            <a:endParaRPr sz="1600">
              <a:latin typeface="Arial Bold"/>
              <a:ea typeface="Arial Bold"/>
              <a:cs typeface="Arial Bold"/>
              <a:sym typeface="Arial Bold"/>
            </a:endParaRPr>
          </a:p>
          <a:p>
            <a:pPr lvl="0" algn="l" defTabSz="365758">
              <a:spcBef>
                <a:spcPts val="200"/>
              </a:spcBef>
              <a:defRPr sz="1800">
                <a:solidFill>
                  <a:srgbClr val="000000"/>
                </a:solidFill>
              </a:defRPr>
            </a:pPr>
            <a:r>
              <a:rPr sz="1600">
                <a:latin typeface="Arial"/>
                <a:ea typeface="Arial"/>
                <a:cs typeface="Arial"/>
                <a:sym typeface="Arial"/>
              </a:rPr>
              <a:t>Dip. di Filosofia e Comunicazione, Università degli Studi di Bologna</a:t>
            </a:r>
            <a:endParaRPr sz="1600">
              <a:latin typeface="Arial"/>
              <a:ea typeface="Arial"/>
              <a:cs typeface="Arial"/>
              <a:sym typeface="Arial"/>
            </a:endParaRPr>
          </a:p>
          <a:p>
            <a:pPr lvl="0" algn="l" defTabSz="365758">
              <a:spcBef>
                <a:spcPts val="200"/>
              </a:spcBef>
              <a:defRPr sz="1800">
                <a:solidFill>
                  <a:srgbClr val="000000"/>
                </a:solidFill>
              </a:defRPr>
            </a:pPr>
            <a:r>
              <a:rPr sz="1600">
                <a:latin typeface="Arial"/>
                <a:ea typeface="Arial"/>
                <a:cs typeface="Arial"/>
                <a:sym typeface="Arial"/>
              </a:rPr>
              <a:t>Scuola di Specializzazione in “Beni archivistici e librari”, Dip. di Scienze Documentarie, Linguistico Filologiche e Geografiche, La Sapienza, Roma</a:t>
            </a:r>
            <a:endParaRPr sz="1600">
              <a:latin typeface="Arial"/>
              <a:ea typeface="Arial"/>
              <a:cs typeface="Arial"/>
              <a:sym typeface="Arial"/>
            </a:endParaRPr>
          </a:p>
          <a:p>
            <a:pPr lvl="0" marL="365758" indent="-365758" algn="just" defTabSz="365758">
              <a:spcBef>
                <a:spcPts val="0"/>
              </a:spcBef>
              <a:tabLst>
                <a:tab pos="101600" algn="l"/>
                <a:tab pos="355600" algn="l"/>
              </a:tabLst>
              <a:defRPr sz="1800">
                <a:solidFill>
                  <a:srgbClr val="000000"/>
                </a:solidFill>
              </a:defRPr>
            </a:pPr>
            <a:r>
              <a:rPr sz="1600">
                <a:uFill>
                  <a:solidFill/>
                </a:uFill>
                <a:latin typeface="Arial"/>
                <a:ea typeface="Arial"/>
                <a:cs typeface="Arial"/>
                <a:sym typeface="Arial"/>
              </a:rPr>
              <a:t>Società Italiana di Storia della Scienza (SISS)</a:t>
            </a:r>
            <a:endParaRPr sz="1600">
              <a:uFill>
                <a:solidFill/>
              </a:uFill>
              <a:latin typeface="Arial"/>
              <a:ea typeface="Arial"/>
              <a:cs typeface="Arial"/>
              <a:sym typeface="Arial"/>
            </a:endParaRPr>
          </a:p>
          <a:p>
            <a:pPr lvl="0" marL="365758" indent="-365758" algn="just" defTabSz="365758">
              <a:spcBef>
                <a:spcPts val="0"/>
              </a:spcBef>
              <a:tabLst>
                <a:tab pos="101600" algn="l"/>
                <a:tab pos="355600" algn="l"/>
              </a:tabLst>
              <a:defRPr sz="1800">
                <a:solidFill>
                  <a:srgbClr val="000000"/>
                </a:solidFill>
              </a:defRPr>
            </a:pPr>
            <a:r>
              <a:rPr sz="1600">
                <a:uFill>
                  <a:solidFill/>
                </a:uFill>
                <a:latin typeface="Arial"/>
                <a:ea typeface="Arial"/>
                <a:cs typeface="Arial"/>
                <a:sym typeface="Arial"/>
              </a:rPr>
              <a:t>Società Italiana di Fisica (SIF)</a:t>
            </a:r>
            <a:endParaRPr sz="1600">
              <a:uFill>
                <a:solidFill/>
              </a:uFill>
              <a:latin typeface="Arial"/>
              <a:ea typeface="Arial"/>
              <a:cs typeface="Arial"/>
              <a:sym typeface="Arial"/>
            </a:endParaRPr>
          </a:p>
          <a:p>
            <a:pPr lvl="0" marL="365758" indent="-365758" algn="just" defTabSz="365758">
              <a:spcBef>
                <a:spcPts val="0"/>
              </a:spcBef>
              <a:tabLst>
                <a:tab pos="101600" algn="l"/>
                <a:tab pos="355600" algn="l"/>
              </a:tabLst>
              <a:defRPr sz="1800">
                <a:solidFill>
                  <a:srgbClr val="000000"/>
                </a:solidFill>
              </a:defRPr>
            </a:pPr>
            <a:r>
              <a:rPr sz="1600">
                <a:uFill>
                  <a:solidFill/>
                </a:uFill>
                <a:latin typeface="Arial"/>
                <a:ea typeface="Arial"/>
                <a:cs typeface="Arial"/>
                <a:sym typeface="Arial"/>
              </a:rPr>
              <a:t>Accademia nazionale dei Lincei, Roma</a:t>
            </a:r>
            <a:endParaRPr sz="1600">
              <a:uFill>
                <a:solidFill/>
              </a:uFill>
              <a:latin typeface="Arial"/>
              <a:ea typeface="Arial"/>
              <a:cs typeface="Arial"/>
              <a:sym typeface="Arial"/>
            </a:endParaRPr>
          </a:p>
          <a:p>
            <a:pPr lvl="0" marL="365758" indent="-365758" algn="just" defTabSz="365758">
              <a:spcBef>
                <a:spcPts val="0"/>
              </a:spcBef>
              <a:tabLst>
                <a:tab pos="101600" algn="l"/>
                <a:tab pos="355600" algn="l"/>
              </a:tabLst>
              <a:defRPr sz="1800">
                <a:solidFill>
                  <a:srgbClr val="000000"/>
                </a:solidFill>
              </a:defRPr>
            </a:pPr>
            <a:r>
              <a:rPr sz="1600">
                <a:uFill>
                  <a:solidFill/>
                </a:uFill>
                <a:latin typeface="Arial"/>
                <a:ea typeface="Arial"/>
                <a:cs typeface="Arial"/>
                <a:sym typeface="Arial"/>
              </a:rPr>
              <a:t>Accademia nazionale delle Scienze, detta dei XL, Roma</a:t>
            </a:r>
            <a:endParaRPr sz="1600">
              <a:uFill>
                <a:solidFill/>
              </a:uFill>
              <a:latin typeface="Arial"/>
              <a:ea typeface="Arial"/>
              <a:cs typeface="Arial"/>
              <a:sym typeface="Arial"/>
            </a:endParaRPr>
          </a:p>
          <a:p>
            <a:pPr lvl="0" marL="365758" indent="-365758" algn="just" defTabSz="365758">
              <a:spcBef>
                <a:spcPts val="0"/>
              </a:spcBef>
              <a:tabLst>
                <a:tab pos="101600" algn="l"/>
                <a:tab pos="355600" algn="l"/>
              </a:tabLst>
              <a:defRPr sz="1800">
                <a:solidFill>
                  <a:srgbClr val="000000"/>
                </a:solidFill>
              </a:defRPr>
            </a:pPr>
            <a:r>
              <a:rPr sz="1600">
                <a:uFill>
                  <a:solidFill/>
                </a:uFill>
                <a:latin typeface="Arial"/>
                <a:ea typeface="Arial"/>
                <a:cs typeface="Arial"/>
                <a:sym typeface="Arial"/>
              </a:rPr>
              <a:t>Accademia dell’Istituto delle Scienze di Bologna</a:t>
            </a:r>
            <a:endParaRPr sz="1600">
              <a:uFill>
                <a:solidFill/>
              </a:uFill>
              <a:latin typeface="Arial"/>
              <a:ea typeface="Arial"/>
              <a:cs typeface="Arial"/>
              <a:sym typeface="Arial"/>
            </a:endParaRPr>
          </a:p>
          <a:p>
            <a:pPr lvl="0" marL="365758" indent="-365758" algn="just" defTabSz="365758">
              <a:spcBef>
                <a:spcPts val="0"/>
              </a:spcBef>
              <a:tabLst>
                <a:tab pos="101600" algn="l"/>
                <a:tab pos="355600" algn="l"/>
              </a:tabLst>
              <a:defRPr sz="1800">
                <a:solidFill>
                  <a:srgbClr val="000000"/>
                </a:solidFill>
              </a:defRPr>
            </a:pPr>
            <a:r>
              <a:rPr sz="1600">
                <a:uFill>
                  <a:solidFill/>
                </a:uFill>
                <a:latin typeface="Arial"/>
                <a:ea typeface="Arial"/>
                <a:cs typeface="Arial"/>
                <a:sym typeface="Arial"/>
              </a:rPr>
              <a:t>Department of History and Philosophy of Science, University of Cambridge, UK</a:t>
            </a:r>
            <a:endParaRPr sz="1600">
              <a:uFill>
                <a:solidFill/>
              </a:uFill>
              <a:latin typeface="Arial"/>
              <a:ea typeface="Arial"/>
              <a:cs typeface="Arial"/>
              <a:sym typeface="Arial"/>
            </a:endParaRPr>
          </a:p>
          <a:p>
            <a:pPr lvl="0" marL="365758" indent="-365758" algn="just" defTabSz="365758">
              <a:spcBef>
                <a:spcPts val="0"/>
              </a:spcBef>
              <a:tabLst>
                <a:tab pos="101600" algn="l"/>
                <a:tab pos="355600" algn="l"/>
              </a:tabLst>
              <a:defRPr sz="1800">
                <a:solidFill>
                  <a:srgbClr val="000000"/>
                </a:solidFill>
              </a:defRPr>
            </a:pPr>
            <a:r>
              <a:rPr sz="1600">
                <a:uFill>
                  <a:solidFill/>
                </a:uFill>
                <a:latin typeface="Arial"/>
                <a:ea typeface="Arial"/>
                <a:cs typeface="Arial"/>
                <a:sym typeface="Arial"/>
              </a:rPr>
              <a:t>Equipe Euromath, Iméra, Marsiglia</a:t>
            </a:r>
            <a:endParaRPr sz="1600">
              <a:uFill>
                <a:solidFill/>
              </a:uFill>
              <a:latin typeface="Arial"/>
              <a:ea typeface="Arial"/>
              <a:cs typeface="Arial"/>
              <a:sym typeface="Arial"/>
            </a:endParaRPr>
          </a:p>
          <a:p>
            <a:pPr lvl="0" algn="just" defTabSz="365758">
              <a:lnSpc>
                <a:spcPct val="120000"/>
              </a:lnSpc>
              <a:spcBef>
                <a:spcPts val="0"/>
              </a:spcBef>
              <a:defRPr sz="1800">
                <a:solidFill>
                  <a:srgbClr val="000000"/>
                </a:solidFill>
              </a:defRPr>
            </a:pPr>
            <a:r>
              <a:rPr sz="1600">
                <a:latin typeface="Arial"/>
                <a:ea typeface="Arial"/>
                <a:cs typeface="Arial"/>
                <a:sym typeface="Arial"/>
              </a:rPr>
              <a:t>The Thomas A. Edison Papers Archive, New Jersey, USA, </a:t>
            </a:r>
            <a:endParaRPr sz="1600">
              <a:latin typeface="Arial"/>
              <a:ea typeface="Arial"/>
              <a:cs typeface="Arial"/>
              <a:sym typeface="Arial"/>
            </a:endParaRPr>
          </a:p>
          <a:p>
            <a:pPr lvl="0" algn="just" defTabSz="365758">
              <a:lnSpc>
                <a:spcPct val="120000"/>
              </a:lnSpc>
              <a:spcBef>
                <a:spcPts val="0"/>
              </a:spcBef>
              <a:defRPr sz="1800">
                <a:solidFill>
                  <a:srgbClr val="000000"/>
                </a:solidFill>
              </a:defRPr>
            </a:pPr>
            <a:r>
              <a:rPr sz="1600">
                <a:latin typeface="Arial"/>
                <a:ea typeface="Arial"/>
                <a:cs typeface="Arial"/>
                <a:sym typeface="Arial"/>
              </a:rPr>
              <a:t>Archivio storico Edison spa-Milano</a:t>
            </a:r>
            <a:endParaRPr sz="1600">
              <a:latin typeface="Arial"/>
              <a:ea typeface="Arial"/>
              <a:cs typeface="Arial"/>
              <a:sym typeface="Arial"/>
            </a:endParaRPr>
          </a:p>
          <a:p>
            <a:pPr lvl="0" algn="l">
              <a:spcBef>
                <a:spcPts val="0"/>
              </a:spcBef>
              <a:defRPr sz="1800">
                <a:solidFill>
                  <a:srgbClr val="000000"/>
                </a:solidFill>
              </a:defRPr>
            </a:pPr>
            <a:r>
              <a:rPr sz="1600">
                <a:solidFill>
                  <a:srgbClr val="212121"/>
                </a:solidFill>
                <a:latin typeface="Arial"/>
                <a:ea typeface="Arial"/>
                <a:cs typeface="Arial"/>
                <a:sym typeface="Arial"/>
              </a:rPr>
              <a:t>Comité International d'Histoire de l'Electricité et de l'Energie, che fa parte della Fondation EDF</a:t>
            </a:r>
          </a:p>
        </p:txBody>
      </p:sp>
      <p:pic>
        <p:nvPicPr>
          <p:cNvPr id="51" name="image1.jpeg" descr="Logo_CF_def.jpg"/>
          <p:cNvPicPr/>
          <p:nvPr/>
        </p:nvPicPr>
        <p:blipFill>
          <a:blip r:embed="rId2">
            <a:extLst/>
          </a:blip>
          <a:stretch>
            <a:fillRect/>
          </a:stretch>
        </p:blipFill>
        <p:spPr>
          <a:xfrm>
            <a:off x="34547" y="0"/>
            <a:ext cx="1738724" cy="794689"/>
          </a:xfrm>
          <a:prstGeom prst="rect">
            <a:avLst/>
          </a:prstGeom>
          <a:ln w="12700">
            <a:miter lim="400000"/>
          </a:ln>
        </p:spPr>
      </p:pic>
      <p:sp>
        <p:nvSpPr>
          <p:cNvPr id="52" name="Shape 52"/>
          <p:cNvSpPr/>
          <p:nvPr/>
        </p:nvSpPr>
        <p:spPr>
          <a:xfrm>
            <a:off x="7585088" y="194053"/>
            <a:ext cx="1199506"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i="1">
                <a:solidFill>
                  <a:srgbClr val="FF0000"/>
                </a:solidFill>
                <a:latin typeface="Calibri"/>
                <a:ea typeface="Calibri"/>
                <a:cs typeface="Calibri"/>
                <a:sym typeface="Calibri"/>
              </a:defRPr>
            </a:lvl1pPr>
          </a:lstStyle>
          <a:p>
            <a:pPr lvl="0">
              <a:defRPr i="0">
                <a:solidFill>
                  <a:srgbClr val="000000"/>
                </a:solidFill>
              </a:defRPr>
            </a:pPr>
            <a:r>
              <a:rPr i="1">
                <a:solidFill>
                  <a:srgbClr val="FF0000"/>
                </a:solidFill>
              </a:rPr>
              <a:t>Other Logo</a:t>
            </a:r>
          </a:p>
        </p:txBody>
      </p:sp>
      <p:sp>
        <p:nvSpPr>
          <p:cNvPr id="53" name="Shape 53"/>
          <p:cNvSpPr/>
          <p:nvPr>
            <p:ph type="sldNum" sz="quarter" idx="2"/>
          </p:nvPr>
        </p:nvSpPr>
        <p:spPr>
          <a:xfrm>
            <a:off x="6553200" y="5955027"/>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54" name="Shape 54"/>
          <p:cNvSpPr/>
          <p:nvPr/>
        </p:nvSpPr>
        <p:spPr>
          <a:xfrm>
            <a:off x="2652732" y="183422"/>
            <a:ext cx="3651042" cy="8479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283463">
              <a:defRPr sz="1900">
                <a:latin typeface="Calibri"/>
                <a:ea typeface="Calibri"/>
                <a:cs typeface="Calibri"/>
                <a:sym typeface="Calibri"/>
              </a:defRPr>
            </a:lvl1pPr>
          </a:lstStyle>
          <a:p>
            <a:pPr lvl="0">
              <a:defRPr sz="1800"/>
            </a:pPr>
            <a:r>
              <a:rPr sz="1900"/>
              <a:t>Elettrificazione e Illuminazione in Italia tra il XIX e XX Secolo</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prstGeom prst="rect">
            <a:avLst/>
          </a:prstGeom>
        </p:spPr>
        <p:txBody>
          <a:bodyPr/>
          <a:lstStyle/>
          <a:p>
            <a:pPr lvl="0"/>
          </a:p>
        </p:txBody>
      </p:sp>
      <p:sp>
        <p:nvSpPr>
          <p:cNvPr id="106" name="Shape 106"/>
          <p:cNvSpPr/>
          <p:nvPr>
            <p:ph type="body" idx="1"/>
          </p:nvPr>
        </p:nvSpPr>
        <p:spPr>
          <a:xfrm>
            <a:off x="375291" y="1885912"/>
            <a:ext cx="8393418" cy="4654137"/>
          </a:xfrm>
          <a:prstGeom prst="rect">
            <a:avLst/>
          </a:prstGeom>
        </p:spPr>
        <p:txBody>
          <a:bodyPr/>
          <a:lstStyle/>
          <a:p>
            <a:pPr lvl="0" algn="just">
              <a:lnSpc>
                <a:spcPct val="150000"/>
              </a:lnSpc>
              <a:spcBef>
                <a:spcPts val="0"/>
              </a:spcBef>
              <a:defRPr sz="1800">
                <a:solidFill>
                  <a:srgbClr val="000000"/>
                </a:solidFill>
              </a:defRPr>
            </a:pPr>
            <a:r>
              <a:rPr sz="2000">
                <a:latin typeface="Times New Roman"/>
                <a:ea typeface="Times New Roman"/>
                <a:cs typeface="Times New Roman"/>
                <a:sym typeface="Times New Roman"/>
              </a:rPr>
              <a:t>PRODOTTI:</a:t>
            </a:r>
            <a:endParaRPr sz="2000">
              <a:latin typeface="Times New Roman"/>
              <a:ea typeface="Times New Roman"/>
              <a:cs typeface="Times New Roman"/>
              <a:sym typeface="Times New Roman"/>
            </a:endParaRPr>
          </a:p>
          <a:p>
            <a:pPr lvl="0" marL="160420" indent="-160420" algn="just">
              <a:lnSpc>
                <a:spcPct val="150000"/>
              </a:lnSpc>
              <a:spcBef>
                <a:spcPts val="0"/>
              </a:spcBef>
              <a:buSzPct val="100000"/>
              <a:buFont typeface="Times New Roman"/>
              <a:buAutoNum type="arabicPeriod" startAt="1"/>
              <a:defRPr sz="1800">
                <a:solidFill>
                  <a:srgbClr val="000000"/>
                </a:solidFill>
              </a:defRPr>
            </a:pPr>
            <a:endParaRPr sz="2000">
              <a:latin typeface="Times New Roman"/>
              <a:ea typeface="Times New Roman"/>
              <a:cs typeface="Times New Roman"/>
              <a:sym typeface="Times New Roman"/>
            </a:endParaRPr>
          </a:p>
          <a:p>
            <a:pPr lvl="0" marL="366758" indent="-366758" algn="just">
              <a:lnSpc>
                <a:spcPct val="150000"/>
              </a:lnSpc>
              <a:spcBef>
                <a:spcPts val="0"/>
              </a:spcBef>
              <a:buSzPct val="100000"/>
              <a:buFont typeface="Times New Roman"/>
              <a:buAutoNum type="arabicPeriod" startAt="1"/>
              <a:defRPr sz="1800">
                <a:solidFill>
                  <a:srgbClr val="000000"/>
                </a:solidFill>
              </a:defRPr>
            </a:pPr>
            <a:r>
              <a:rPr sz="2000">
                <a:latin typeface="Times New Roman"/>
                <a:ea typeface="Times New Roman"/>
                <a:cs typeface="Times New Roman"/>
                <a:sym typeface="Times New Roman"/>
              </a:rPr>
              <a:t>M. Focaccia, </a:t>
            </a:r>
            <a:r>
              <a:rPr i="1" sz="2000">
                <a:latin typeface="Times New Roman"/>
                <a:ea typeface="Times New Roman"/>
                <a:cs typeface="Times New Roman"/>
                <a:sym typeface="Times New Roman"/>
              </a:rPr>
              <a:t>Alessandro Cruto e Arturo Malignani: due figure poco note di inventori/imprenditori dell’industria elettrica italiana, in “Scienza, Istituzioni, Innovazione”, </a:t>
            </a:r>
            <a:r>
              <a:rPr sz="2000">
                <a:latin typeface="Times New Roman"/>
                <a:ea typeface="Times New Roman"/>
                <a:cs typeface="Times New Roman"/>
                <a:sym typeface="Times New Roman"/>
              </a:rPr>
              <a:t>a cura di G. Cimino, S. Linguerri, R. Simili, numero monografico</a:t>
            </a:r>
            <a:r>
              <a:rPr i="1" sz="2000">
                <a:latin typeface="Times New Roman"/>
                <a:ea typeface="Times New Roman"/>
                <a:cs typeface="Times New Roman"/>
                <a:sym typeface="Times New Roman"/>
              </a:rPr>
              <a:t>, </a:t>
            </a:r>
            <a:r>
              <a:rPr sz="2000">
                <a:latin typeface="Times New Roman"/>
                <a:ea typeface="Times New Roman"/>
                <a:cs typeface="Times New Roman"/>
                <a:sym typeface="Times New Roman"/>
              </a:rPr>
              <a:t>Physis, 2017 (in press)</a:t>
            </a:r>
            <a:endParaRPr sz="2000">
              <a:latin typeface="Times New Roman"/>
              <a:ea typeface="Times New Roman"/>
              <a:cs typeface="Times New Roman"/>
              <a:sym typeface="Times New Roman"/>
            </a:endParaRPr>
          </a:p>
          <a:p>
            <a:pPr lvl="0" marL="366758" indent="-366758" algn="just">
              <a:lnSpc>
                <a:spcPct val="150000"/>
              </a:lnSpc>
              <a:spcBef>
                <a:spcPts val="0"/>
              </a:spcBef>
              <a:buSzPct val="100000"/>
              <a:buFont typeface="Times New Roman"/>
              <a:buAutoNum type="arabicPeriod" startAt="1"/>
              <a:defRPr sz="1800">
                <a:solidFill>
                  <a:srgbClr val="000000"/>
                </a:solidFill>
              </a:defRPr>
            </a:pPr>
            <a:r>
              <a:rPr sz="2000">
                <a:latin typeface="Times New Roman"/>
                <a:ea typeface="Times New Roman"/>
                <a:cs typeface="Times New Roman"/>
                <a:sym typeface="Times New Roman"/>
              </a:rPr>
              <a:t>M. Focaccia, </a:t>
            </a:r>
            <a:r>
              <a:rPr i="1" sz="2000">
                <a:latin typeface="Times New Roman"/>
                <a:ea typeface="Times New Roman"/>
                <a:cs typeface="Times New Roman"/>
                <a:sym typeface="Times New Roman"/>
              </a:rPr>
              <a:t>Alessandro Cruto e la nascita della lampadina elettrica. Una storia anche italiana (in preparazione)</a:t>
            </a:r>
          </a:p>
        </p:txBody>
      </p:sp>
      <p:sp>
        <p:nvSpPr>
          <p:cNvPr id="107" name="Shape 107"/>
          <p:cNvSpPr/>
          <p:nvPr>
            <p:ph type="sldNum" sz="quarter" idx="2"/>
          </p:nvPr>
        </p:nvSpPr>
        <p:spPr>
          <a:xfrm>
            <a:off x="6553200" y="6091870"/>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108" name="image1.jpeg" descr="Logo_CF_def.jpg"/>
          <p:cNvPicPr/>
          <p:nvPr/>
        </p:nvPicPr>
        <p:blipFill>
          <a:blip r:embed="rId2">
            <a:extLst/>
          </a:blip>
          <a:stretch>
            <a:fillRect/>
          </a:stretch>
        </p:blipFill>
        <p:spPr>
          <a:xfrm>
            <a:off x="224685" y="332741"/>
            <a:ext cx="1738728" cy="794689"/>
          </a:xfrm>
          <a:prstGeom prst="rect">
            <a:avLst/>
          </a:prstGeom>
          <a:ln w="12700">
            <a:miter lim="400000"/>
          </a:ln>
        </p:spPr>
      </p:pic>
      <p:sp>
        <p:nvSpPr>
          <p:cNvPr id="109" name="Shape 109"/>
          <p:cNvSpPr/>
          <p:nvPr/>
        </p:nvSpPr>
        <p:spPr>
          <a:xfrm>
            <a:off x="2746479" y="306114"/>
            <a:ext cx="3651042" cy="8479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283463">
              <a:defRPr sz="1900">
                <a:latin typeface="Calibri"/>
                <a:ea typeface="Calibri"/>
                <a:cs typeface="Calibri"/>
                <a:sym typeface="Calibri"/>
              </a:defRPr>
            </a:lvl1pPr>
          </a:lstStyle>
          <a:p>
            <a:pPr lvl="0">
              <a:defRPr sz="1800"/>
            </a:pPr>
            <a:r>
              <a:rPr sz="1900"/>
              <a:t>Elettrificazione e Illuminazione in Italia tra il XIX e XX Secolo</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nvSpPr>
        <p:spPr>
          <a:xfrm>
            <a:off x="2874772" y="6440538"/>
            <a:ext cx="342900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latin typeface="Calibri"/>
                <a:ea typeface="Calibri"/>
                <a:cs typeface="Calibri"/>
                <a:sym typeface="Calibri"/>
              </a:defRPr>
            </a:lvl1pPr>
          </a:lstStyle>
          <a:p>
            <a:pPr lvl="0">
              <a:defRPr sz="1800"/>
            </a:pPr>
            <a:r>
              <a:rPr sz="1200"/>
              <a:t>Roma, March 2017 - PTA   </a:t>
            </a:r>
          </a:p>
        </p:txBody>
      </p:sp>
      <p:sp>
        <p:nvSpPr>
          <p:cNvPr id="112" name="Shape 112"/>
          <p:cNvSpPr/>
          <p:nvPr>
            <p:ph type="body" idx="1"/>
          </p:nvPr>
        </p:nvSpPr>
        <p:spPr>
          <a:xfrm>
            <a:off x="342899" y="1204726"/>
            <a:ext cx="8441692" cy="5144523"/>
          </a:xfrm>
          <a:prstGeom prst="rect">
            <a:avLst/>
          </a:prstGeom>
        </p:spPr>
        <p:txBody>
          <a:bodyPr/>
          <a:lstStyle/>
          <a:p>
            <a:pPr lvl="0" algn="l">
              <a:spcBef>
                <a:spcPts val="400"/>
              </a:spcBef>
              <a:defRPr sz="1800">
                <a:solidFill>
                  <a:srgbClr val="000000"/>
                </a:solidFill>
              </a:defRPr>
            </a:pPr>
            <a:r>
              <a:rPr sz="2000">
                <a:latin typeface="Arial Bold"/>
                <a:ea typeface="Arial Bold"/>
                <a:cs typeface="Arial Bold"/>
                <a:sym typeface="Arial Bold"/>
              </a:rPr>
              <a:t>Expected funding in the 3-year period:</a:t>
            </a:r>
            <a:endParaRPr sz="2000">
              <a:latin typeface="Arial Bold"/>
              <a:ea typeface="Arial Bold"/>
              <a:cs typeface="Arial Bold"/>
              <a:sym typeface="Arial Bold"/>
            </a:endParaRPr>
          </a:p>
          <a:p>
            <a:pPr lvl="0" marL="293979" indent="-293979" algn="l">
              <a:spcBef>
                <a:spcPts val="400"/>
              </a:spcBef>
              <a:buClr>
                <a:srgbClr val="000000"/>
              </a:buClr>
              <a:buSzPct val="100000"/>
              <a:buFont typeface="Arial"/>
              <a:buChar char="-"/>
              <a:defRPr sz="1800">
                <a:solidFill>
                  <a:srgbClr val="000000"/>
                </a:solidFill>
              </a:defRPr>
            </a:pPr>
            <a:r>
              <a:rPr sz="2000">
                <a:latin typeface="Arial Bold"/>
                <a:ea typeface="Arial Bold"/>
                <a:cs typeface="Arial Bold"/>
                <a:sym typeface="Arial Bold"/>
              </a:rPr>
              <a:t>Request of funding by Centro Fermi</a:t>
            </a:r>
            <a:endParaRPr sz="2000">
              <a:latin typeface="Arial Bold"/>
              <a:ea typeface="Arial Bold"/>
              <a:cs typeface="Arial Bold"/>
              <a:sym typeface="Arial Bold"/>
            </a:endParaRPr>
          </a:p>
          <a:p>
            <a:pPr lvl="0" algn="l">
              <a:spcBef>
                <a:spcPts val="300"/>
              </a:spcBef>
              <a:defRPr sz="1800">
                <a:solidFill>
                  <a:srgbClr val="000000"/>
                </a:solidFill>
              </a:defRPr>
            </a:pPr>
            <a:r>
              <a:rPr b="1" i="1" sz="1600">
                <a:latin typeface="Arial"/>
                <a:ea typeface="Arial"/>
                <a:cs typeface="Arial"/>
                <a:sym typeface="Arial"/>
              </a:rPr>
              <a:t>10.000 euro</a:t>
            </a:r>
            <a:endParaRPr b="1" i="1" sz="1600" u="sng">
              <a:solidFill>
                <a:srgbClr val="808080"/>
              </a:solidFill>
              <a:latin typeface="Arial"/>
              <a:ea typeface="Arial"/>
              <a:cs typeface="Arial"/>
              <a:sym typeface="Arial"/>
            </a:endParaRPr>
          </a:p>
          <a:p>
            <a:pPr lvl="0" algn="l">
              <a:defRPr sz="1800">
                <a:solidFill>
                  <a:srgbClr val="000000"/>
                </a:solidFill>
              </a:defRPr>
            </a:pPr>
            <a:endParaRPr i="1">
              <a:latin typeface="Arial"/>
              <a:ea typeface="Arial"/>
              <a:cs typeface="Arial"/>
              <a:sym typeface="Arial"/>
            </a:endParaRPr>
          </a:p>
          <a:p>
            <a:pPr lvl="0" algn="l">
              <a:spcBef>
                <a:spcPts val="400"/>
              </a:spcBef>
              <a:defRPr sz="1800">
                <a:solidFill>
                  <a:srgbClr val="000000"/>
                </a:solidFill>
              </a:defRPr>
            </a:pPr>
            <a:r>
              <a:rPr sz="2000">
                <a:latin typeface="Arial Bold"/>
                <a:ea typeface="Arial Bold"/>
                <a:cs typeface="Arial Bold"/>
                <a:sym typeface="Arial Bold"/>
              </a:rPr>
              <a:t>- Potential external funding</a:t>
            </a:r>
            <a:endParaRPr sz="2000">
              <a:latin typeface="Arial Bold"/>
              <a:ea typeface="Arial Bold"/>
              <a:cs typeface="Arial Bold"/>
              <a:sym typeface="Arial Bold"/>
            </a:endParaRPr>
          </a:p>
          <a:p>
            <a:pPr lvl="0" algn="l">
              <a:spcBef>
                <a:spcPts val="400"/>
              </a:spcBef>
              <a:defRPr sz="1800">
                <a:solidFill>
                  <a:srgbClr val="000000"/>
                </a:solidFill>
              </a:defRPr>
            </a:pPr>
            <a:endParaRPr sz="2000">
              <a:latin typeface="Arial Bold"/>
              <a:ea typeface="Arial Bold"/>
              <a:cs typeface="Arial Bold"/>
              <a:sym typeface="Arial Bold"/>
            </a:endParaRPr>
          </a:p>
          <a:p>
            <a:pPr lvl="0" algn="l">
              <a:spcBef>
                <a:spcPts val="300"/>
              </a:spcBef>
              <a:defRPr sz="1800">
                <a:solidFill>
                  <a:srgbClr val="000000"/>
                </a:solidFill>
              </a:defRPr>
            </a:pPr>
            <a:r>
              <a:rPr sz="2000">
                <a:latin typeface="Arial Bold"/>
                <a:ea typeface="Arial Bold"/>
                <a:cs typeface="Arial Bold"/>
                <a:sym typeface="Arial Bold"/>
              </a:rPr>
              <a:t>Scuola di Specializzazione in “Beni archivistici e librari”, Dip. di Scienze Documentarie, Linguistico Filologiche e Geografiche, La Sapienza, Roma</a:t>
            </a:r>
            <a:endParaRPr sz="2000">
              <a:latin typeface="Arial Bold"/>
              <a:ea typeface="Arial Bold"/>
              <a:cs typeface="Arial Bold"/>
              <a:sym typeface="Arial Bold"/>
            </a:endParaRPr>
          </a:p>
          <a:p>
            <a:pPr lvl="0" algn="l">
              <a:spcBef>
                <a:spcPts val="300"/>
              </a:spcBef>
              <a:defRPr sz="1800">
                <a:solidFill>
                  <a:srgbClr val="000000"/>
                </a:solidFill>
              </a:defRPr>
            </a:pPr>
            <a:endParaRPr sz="2000">
              <a:latin typeface="Arial Bold"/>
              <a:ea typeface="Arial Bold"/>
              <a:cs typeface="Arial Bold"/>
              <a:sym typeface="Arial Bold"/>
            </a:endParaRPr>
          </a:p>
          <a:p>
            <a:pPr lvl="0" algn="l">
              <a:spcBef>
                <a:spcPts val="300"/>
              </a:spcBef>
              <a:defRPr sz="1800">
                <a:solidFill>
                  <a:srgbClr val="000000"/>
                </a:solidFill>
              </a:defRPr>
            </a:pPr>
            <a:r>
              <a:rPr sz="2000">
                <a:latin typeface="Arial Bold"/>
                <a:ea typeface="Arial Bold"/>
                <a:cs typeface="Arial Bold"/>
                <a:sym typeface="Arial Bold"/>
              </a:rPr>
              <a:t>Edison spa, Milano</a:t>
            </a:r>
            <a:endParaRPr sz="2000">
              <a:latin typeface="Arial Bold"/>
              <a:ea typeface="Arial Bold"/>
              <a:cs typeface="Arial Bold"/>
              <a:sym typeface="Arial Bold"/>
            </a:endParaRPr>
          </a:p>
          <a:p>
            <a:pPr lvl="0" algn="l">
              <a:spcBef>
                <a:spcPts val="300"/>
              </a:spcBef>
              <a:defRPr sz="1800">
                <a:solidFill>
                  <a:srgbClr val="000000"/>
                </a:solidFill>
              </a:defRPr>
            </a:pPr>
            <a:endParaRPr sz="2000">
              <a:latin typeface="Arial Bold"/>
              <a:ea typeface="Arial Bold"/>
              <a:cs typeface="Arial Bold"/>
              <a:sym typeface="Arial Bold"/>
            </a:endParaRPr>
          </a:p>
          <a:p>
            <a:pPr lvl="0" algn="l">
              <a:spcBef>
                <a:spcPts val="300"/>
              </a:spcBef>
              <a:defRPr sz="1800">
                <a:solidFill>
                  <a:srgbClr val="000000"/>
                </a:solidFill>
              </a:defRPr>
            </a:pPr>
            <a:r>
              <a:rPr sz="2000">
                <a:latin typeface="Arial Bold"/>
                <a:ea typeface="Arial Bold"/>
                <a:cs typeface="Arial Bold"/>
                <a:sym typeface="Arial Bold"/>
              </a:rPr>
              <a:t>Accademia Nazionale delle Scienze detta dei XL</a:t>
            </a:r>
          </a:p>
        </p:txBody>
      </p:sp>
      <p:pic>
        <p:nvPicPr>
          <p:cNvPr id="113" name="image1.jpeg" descr="Logo_CF_def.jpg"/>
          <p:cNvPicPr/>
          <p:nvPr/>
        </p:nvPicPr>
        <p:blipFill>
          <a:blip r:embed="rId2">
            <a:extLst/>
          </a:blip>
          <a:stretch>
            <a:fillRect/>
          </a:stretch>
        </p:blipFill>
        <p:spPr>
          <a:xfrm>
            <a:off x="34547" y="0"/>
            <a:ext cx="1738724" cy="794689"/>
          </a:xfrm>
          <a:prstGeom prst="rect">
            <a:avLst/>
          </a:prstGeom>
          <a:ln w="12700">
            <a:miter lim="400000"/>
          </a:ln>
        </p:spPr>
      </p:pic>
      <p:sp>
        <p:nvSpPr>
          <p:cNvPr id="114" name="Shape 114"/>
          <p:cNvSpPr/>
          <p:nvPr>
            <p:ph type="sldNum" sz="quarter" idx="2"/>
          </p:nvPr>
        </p:nvSpPr>
        <p:spPr>
          <a:xfrm>
            <a:off x="6553200" y="5955027"/>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115" name="Shape 115"/>
          <p:cNvSpPr/>
          <p:nvPr/>
        </p:nvSpPr>
        <p:spPr>
          <a:xfrm>
            <a:off x="3072807" y="186668"/>
            <a:ext cx="3230966" cy="65371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251458">
              <a:defRPr sz="1700">
                <a:latin typeface="Calibri"/>
                <a:ea typeface="Calibri"/>
                <a:cs typeface="Calibri"/>
                <a:sym typeface="Calibri"/>
              </a:defRPr>
            </a:lvl1pPr>
          </a:lstStyle>
          <a:p>
            <a:pPr lvl="0">
              <a:defRPr sz="1800"/>
            </a:pPr>
            <a:r>
              <a:rPr sz="1700"/>
              <a:t>Elettrificazione e Illuminazione in Italia tra il XIX e XX Secolo</a:t>
            </a:r>
          </a:p>
        </p:txBody>
      </p:sp>
      <p:sp>
        <p:nvSpPr>
          <p:cNvPr id="116" name="Shape 116"/>
          <p:cNvSpPr/>
          <p:nvPr/>
        </p:nvSpPr>
        <p:spPr>
          <a:xfrm>
            <a:off x="7585088" y="194053"/>
            <a:ext cx="1199506"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i="1">
                <a:solidFill>
                  <a:srgbClr val="FF0000"/>
                </a:solidFill>
                <a:latin typeface="Calibri"/>
                <a:ea typeface="Calibri"/>
                <a:cs typeface="Calibri"/>
                <a:sym typeface="Calibri"/>
              </a:defRPr>
            </a:lvl1pPr>
          </a:lstStyle>
          <a:p>
            <a:pPr lvl="0">
              <a:defRPr i="0">
                <a:solidFill>
                  <a:srgbClr val="000000"/>
                </a:solidFill>
              </a:defRPr>
            </a:pPr>
            <a:r>
              <a:rPr i="1">
                <a:solidFill>
                  <a:srgbClr val="FF0000"/>
                </a:solidFill>
              </a:rPr>
              <a:t>Other Logo</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nvSpPr>
        <p:spPr>
          <a:xfrm>
            <a:off x="2874772" y="6440538"/>
            <a:ext cx="342900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latin typeface="Calibri"/>
                <a:ea typeface="Calibri"/>
                <a:cs typeface="Calibri"/>
                <a:sym typeface="Calibri"/>
              </a:defRPr>
            </a:lvl1pPr>
          </a:lstStyle>
          <a:p>
            <a:pPr lvl="0">
              <a:defRPr sz="1800"/>
            </a:pPr>
            <a:r>
              <a:rPr sz="1200"/>
              <a:t>Roma, March 2017 - PTA   </a:t>
            </a:r>
          </a:p>
        </p:txBody>
      </p:sp>
      <p:sp>
        <p:nvSpPr>
          <p:cNvPr id="57" name="Shape 57"/>
          <p:cNvSpPr/>
          <p:nvPr>
            <p:ph type="body" idx="1"/>
          </p:nvPr>
        </p:nvSpPr>
        <p:spPr>
          <a:xfrm>
            <a:off x="235976" y="1140828"/>
            <a:ext cx="8484553" cy="5144523"/>
          </a:xfrm>
          <a:prstGeom prst="rect">
            <a:avLst/>
          </a:prstGeom>
        </p:spPr>
        <p:txBody>
          <a:bodyPr/>
          <a:lstStyle/>
          <a:p>
            <a:pPr lvl="0" algn="l">
              <a:spcBef>
                <a:spcPts val="400"/>
              </a:spcBef>
              <a:defRPr sz="1800">
                <a:solidFill>
                  <a:srgbClr val="000000"/>
                </a:solidFill>
              </a:defRPr>
            </a:pPr>
            <a:r>
              <a:rPr sz="2000">
                <a:latin typeface="Arial Bold"/>
                <a:ea typeface="Arial Bold"/>
                <a:cs typeface="Arial Bold"/>
                <a:sym typeface="Arial Bold"/>
              </a:rPr>
              <a:t>Project main goal and results so far achieved</a:t>
            </a:r>
            <a:endParaRPr sz="2000">
              <a:latin typeface="Arial Bold"/>
              <a:ea typeface="Arial Bold"/>
              <a:cs typeface="Arial Bold"/>
              <a:sym typeface="Arial Bold"/>
            </a:endParaRPr>
          </a:p>
          <a:p>
            <a:pPr lvl="0" algn="l">
              <a:spcBef>
                <a:spcPts val="300"/>
              </a:spcBef>
              <a:defRPr sz="1800">
                <a:solidFill>
                  <a:srgbClr val="000000"/>
                </a:solidFill>
              </a:defRPr>
            </a:pPr>
            <a:r>
              <a:rPr i="1" sz="1400">
                <a:latin typeface="Arial"/>
                <a:ea typeface="Arial"/>
                <a:cs typeface="Arial"/>
                <a:sym typeface="Arial"/>
              </a:rPr>
              <a:t>(</a:t>
            </a:r>
            <a:r>
              <a:rPr i="1" sz="1400" u="sng">
                <a:latin typeface="Arial"/>
                <a:ea typeface="Arial"/>
                <a:cs typeface="Arial"/>
                <a:sym typeface="Arial"/>
              </a:rPr>
              <a:t>≈ 3 slides </a:t>
            </a:r>
            <a:r>
              <a:rPr i="1" sz="1400">
                <a:latin typeface="Arial"/>
                <a:ea typeface="Arial"/>
                <a:cs typeface="Arial"/>
                <a:sym typeface="Arial"/>
              </a:rPr>
              <a:t>since information  already available in 2016  PTA and 2016 end of year report)</a:t>
            </a:r>
            <a:endParaRPr i="1" sz="1400">
              <a:latin typeface="Arial"/>
              <a:ea typeface="Arial"/>
              <a:cs typeface="Arial"/>
              <a:sym typeface="Arial"/>
            </a:endParaRPr>
          </a:p>
          <a:p>
            <a:pPr lvl="0" algn="l">
              <a:spcBef>
                <a:spcPts val="300"/>
              </a:spcBef>
              <a:defRPr sz="1800">
                <a:solidFill>
                  <a:srgbClr val="000000"/>
                </a:solidFill>
              </a:defRPr>
            </a:pPr>
            <a:endParaRPr i="1" sz="1400">
              <a:latin typeface="Arial"/>
              <a:ea typeface="Arial"/>
              <a:cs typeface="Arial"/>
              <a:sym typeface="Arial"/>
            </a:endParaRPr>
          </a:p>
          <a:p>
            <a:pPr lvl="0" algn="just">
              <a:lnSpc>
                <a:spcPct val="120000"/>
              </a:lnSpc>
              <a:spcBef>
                <a:spcPts val="0"/>
              </a:spcBef>
              <a:defRPr sz="1800">
                <a:solidFill>
                  <a:srgbClr val="000000"/>
                </a:solidFill>
              </a:defRPr>
            </a:pPr>
            <a:r>
              <a:rPr sz="1600">
                <a:latin typeface="Times New Roman"/>
                <a:ea typeface="Times New Roman"/>
                <a:cs typeface="Times New Roman"/>
                <a:sym typeface="Times New Roman"/>
              </a:rPr>
              <a:t>ll progetto “Elettrificazione e Illuminazione in Italia tra il XIX e XX Secolo”, ideato nel corso delle celebrazioni dell'International Year of Light – IYL 2015, intende individuare e reperire materiali legati a un momento importante nella storia italiana circa la nascita della tecnologia e lo sviluppo dell’uso della corrente elettrica in Italia, con particolare riferimento all’illuminazione delle città.</a:t>
            </a:r>
            <a:endParaRPr sz="1600">
              <a:latin typeface="Times New Roman"/>
              <a:ea typeface="Times New Roman"/>
              <a:cs typeface="Times New Roman"/>
              <a:sym typeface="Times New Roman"/>
            </a:endParaRPr>
          </a:p>
          <a:p>
            <a:pPr lvl="0" algn="just">
              <a:lnSpc>
                <a:spcPct val="120000"/>
              </a:lnSpc>
              <a:spcBef>
                <a:spcPts val="0"/>
              </a:spcBef>
              <a:defRPr sz="1800">
                <a:solidFill>
                  <a:srgbClr val="000000"/>
                </a:solidFill>
              </a:defRPr>
            </a:pPr>
            <a:r>
              <a:rPr sz="1600">
                <a:latin typeface="Times New Roman"/>
                <a:ea typeface="Times New Roman"/>
                <a:cs typeface="Times New Roman"/>
                <a:sym typeface="Times New Roman"/>
              </a:rPr>
              <a:t>E’ stato innanzitutto esaminato il ruolo che hanno giocato le esposizioni universali nonchè quelle organizzate in territorio nazionale, oltre al ruolo di Giuseppe Colombo a Milano, fondatore del Politecnico di Milano e personalità di cerniera tra tecnici, scienziati e imprenditori del capoluogo lombardo, il quale era in contatto con la società americana Edison.</a:t>
            </a:r>
            <a:endParaRPr sz="1600">
              <a:latin typeface="Times New Roman"/>
              <a:ea typeface="Times New Roman"/>
              <a:cs typeface="Times New Roman"/>
              <a:sym typeface="Times New Roman"/>
            </a:endParaRPr>
          </a:p>
          <a:p>
            <a:pPr lvl="0" algn="just">
              <a:lnSpc>
                <a:spcPct val="120000"/>
              </a:lnSpc>
              <a:spcBef>
                <a:spcPts val="0"/>
              </a:spcBef>
              <a:defRPr sz="1800">
                <a:solidFill>
                  <a:srgbClr val="000000"/>
                </a:solidFill>
              </a:defRPr>
            </a:pPr>
            <a:r>
              <a:rPr sz="1600">
                <a:latin typeface="Times New Roman"/>
                <a:ea typeface="Times New Roman"/>
                <a:cs typeface="Times New Roman"/>
                <a:sym typeface="Times New Roman"/>
              </a:rPr>
              <a:t>Altri tecnici e luoghi industriali furono particolarmente attivi: al momento attuale, si stanno studiando le figure poco note di Alessandro Cruto (Torino) e Arturo Malignani (Udine), inventori geniali, studiosi autodidatti, curiosi, che ebbero un ruolo importante nella messa a punto della lampadina elettrica a incandescenza.</a:t>
            </a:r>
          </a:p>
        </p:txBody>
      </p:sp>
      <p:pic>
        <p:nvPicPr>
          <p:cNvPr id="58" name="image1.jpeg" descr="Logo_CF_def.jpg"/>
          <p:cNvPicPr/>
          <p:nvPr/>
        </p:nvPicPr>
        <p:blipFill>
          <a:blip r:embed="rId2">
            <a:extLst/>
          </a:blip>
          <a:stretch>
            <a:fillRect/>
          </a:stretch>
        </p:blipFill>
        <p:spPr>
          <a:xfrm>
            <a:off x="34547" y="0"/>
            <a:ext cx="1738724" cy="794689"/>
          </a:xfrm>
          <a:prstGeom prst="rect">
            <a:avLst/>
          </a:prstGeom>
          <a:ln w="12700">
            <a:miter lim="400000"/>
          </a:ln>
        </p:spPr>
      </p:pic>
      <p:sp>
        <p:nvSpPr>
          <p:cNvPr id="59" name="Shape 59"/>
          <p:cNvSpPr/>
          <p:nvPr>
            <p:ph type="sldNum" sz="quarter" idx="2"/>
          </p:nvPr>
        </p:nvSpPr>
        <p:spPr>
          <a:xfrm>
            <a:off x="6553200" y="5955027"/>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60" name="Shape 60"/>
          <p:cNvSpPr/>
          <p:nvPr/>
        </p:nvSpPr>
        <p:spPr>
          <a:xfrm>
            <a:off x="2652732" y="183422"/>
            <a:ext cx="3651042" cy="8479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283463">
              <a:defRPr sz="1900">
                <a:latin typeface="Calibri"/>
                <a:ea typeface="Calibri"/>
                <a:cs typeface="Calibri"/>
                <a:sym typeface="Calibri"/>
              </a:defRPr>
            </a:lvl1pPr>
          </a:lstStyle>
          <a:p>
            <a:pPr lvl="0">
              <a:defRPr sz="1800"/>
            </a:pPr>
            <a:r>
              <a:rPr sz="1900"/>
              <a:t>Elettrificazione e Illuminazione in Italia tra il XIX e XX Secolo</a:t>
            </a:r>
          </a:p>
        </p:txBody>
      </p:sp>
      <p:sp>
        <p:nvSpPr>
          <p:cNvPr id="61" name="Shape 61"/>
          <p:cNvSpPr/>
          <p:nvPr/>
        </p:nvSpPr>
        <p:spPr>
          <a:xfrm>
            <a:off x="7585088" y="194053"/>
            <a:ext cx="1199506"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i="1">
                <a:solidFill>
                  <a:srgbClr val="FF0000"/>
                </a:solidFill>
                <a:latin typeface="Calibri"/>
                <a:ea typeface="Calibri"/>
                <a:cs typeface="Calibri"/>
                <a:sym typeface="Calibri"/>
              </a:defRPr>
            </a:lvl1pPr>
          </a:lstStyle>
          <a:p>
            <a:pPr lvl="0">
              <a:defRPr i="0">
                <a:solidFill>
                  <a:srgbClr val="000000"/>
                </a:solidFill>
              </a:defRPr>
            </a:pPr>
            <a:r>
              <a:rPr i="1">
                <a:solidFill>
                  <a:srgbClr val="FF0000"/>
                </a:solidFill>
              </a:rPr>
              <a:t>Other Logo</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prstGeom prst="rect">
            <a:avLst/>
          </a:prstGeom>
        </p:spPr>
        <p:txBody>
          <a:bodyPr/>
          <a:lstStyle/>
          <a:p>
            <a:pPr lvl="0"/>
          </a:p>
        </p:txBody>
      </p:sp>
      <p:sp>
        <p:nvSpPr>
          <p:cNvPr id="64" name="Shape 64"/>
          <p:cNvSpPr/>
          <p:nvPr>
            <p:ph type="body" idx="1"/>
          </p:nvPr>
        </p:nvSpPr>
        <p:spPr>
          <a:xfrm>
            <a:off x="273229" y="1213619"/>
            <a:ext cx="8597542" cy="5425834"/>
          </a:xfrm>
          <a:prstGeom prst="rect">
            <a:avLst/>
          </a:prstGeom>
        </p:spPr>
        <p:txBody>
          <a:bodyPr/>
          <a:lstStyle/>
          <a:p>
            <a:pPr lvl="0" algn="just" defTabSz="361188">
              <a:lnSpc>
                <a:spcPct val="120000"/>
              </a:lnSpc>
              <a:spcBef>
                <a:spcPts val="0"/>
              </a:spcBef>
              <a:defRPr sz="1800">
                <a:solidFill>
                  <a:srgbClr val="000000"/>
                </a:solidFill>
              </a:defRPr>
            </a:pPr>
            <a:r>
              <a:rPr>
                <a:latin typeface="Times New Roman"/>
                <a:ea typeface="Times New Roman"/>
                <a:cs typeface="Times New Roman"/>
                <a:sym typeface="Times New Roman"/>
              </a:rPr>
              <a:t>1) Alessandro Cruto, originario di Piossaco, in provincia di Torino, nel maggio del 1880 fu in grado di realizzare una lampadina elettrica con filamento di carbonio puro: nello stesso anno, Thomas Alva Edison iniziava la produzione delle sue lampade a carbone vegetale. Il primo brevetto depositato da Cruto risale al 1882.</a:t>
            </a:r>
            <a:endParaRPr>
              <a:latin typeface="Times New Roman"/>
              <a:ea typeface="Times New Roman"/>
              <a:cs typeface="Times New Roman"/>
              <a:sym typeface="Times New Roman"/>
            </a:endParaRPr>
          </a:p>
          <a:p>
            <a:pPr lvl="0" algn="just" defTabSz="361188">
              <a:lnSpc>
                <a:spcPct val="120000"/>
              </a:lnSpc>
              <a:spcBef>
                <a:spcPts val="0"/>
              </a:spcBef>
              <a:defRPr sz="1800">
                <a:solidFill>
                  <a:srgbClr val="000000"/>
                </a:solidFill>
              </a:defRPr>
            </a:pPr>
            <a:r>
              <a:rPr>
                <a:latin typeface="Times New Roman"/>
                <a:ea typeface="Times New Roman"/>
                <a:cs typeface="Times New Roman"/>
                <a:sym typeface="Times New Roman"/>
              </a:rPr>
              <a:t>Le ricerche si stanno concentrando sull’analisi e lo studio del copioso materiale manoscritto e in gran parte inedito conservato presso l’archivio storico del Museo Leonardo da Vinci di Milano, mentre sono stati già presi contatti con “The Thomas A. Edison Papers”, New Jersey, USA, con l’archivio storico di Edison spa-Milano, nonchè col museo “Sogno di Luce” di Alpignano, dedicato ad Alessandro Cruto e alla storia dell’illuminazione.</a:t>
            </a:r>
            <a:endParaRPr>
              <a:latin typeface="Times New Roman"/>
              <a:ea typeface="Times New Roman"/>
              <a:cs typeface="Times New Roman"/>
              <a:sym typeface="Times New Roman"/>
            </a:endParaRPr>
          </a:p>
          <a:p>
            <a:pPr lvl="0" algn="just" defTabSz="361188">
              <a:lnSpc>
                <a:spcPct val="120000"/>
              </a:lnSpc>
              <a:spcBef>
                <a:spcPts val="0"/>
              </a:spcBef>
              <a:defRPr sz="1800">
                <a:solidFill>
                  <a:srgbClr val="000000"/>
                </a:solidFill>
              </a:defRPr>
            </a:pPr>
            <a:r>
              <a:rPr>
                <a:latin typeface="Times New Roman"/>
                <a:ea typeface="Times New Roman"/>
                <a:cs typeface="Times New Roman"/>
                <a:sym typeface="Times New Roman"/>
              </a:rPr>
              <a:t>2) Arturo Malignani, nato a Udine nel 1865, come Cruto impiantò un piccolo laboratorio domestico e iniziò ad interessarsi delle questioni relative allo sviluppo dell’industria elettrica, risolvendo il problema dello svuotamento delle ampolle delle lampadine medesime: brevettato il proprio metodo, la Società Edison di Milano firmò con lui un contratto nel 1895. L’anno successivo Malignani volava in America per incontrare Edison in persona il quale, pienamente convinto, acquistò il brevetto del collega italiano, facendone il più ricco imprenditore di Udine.</a:t>
            </a:r>
          </a:p>
        </p:txBody>
      </p:sp>
      <p:sp>
        <p:nvSpPr>
          <p:cNvPr id="65" name="Shape 65"/>
          <p:cNvSpPr/>
          <p:nvPr>
            <p:ph type="sldNum" sz="quarter" idx="2"/>
          </p:nvPr>
        </p:nvSpPr>
        <p:spPr>
          <a:xfrm>
            <a:off x="6553200" y="6091870"/>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66" name="image1.jpeg" descr="Logo_CF_def.jpg"/>
          <p:cNvPicPr/>
          <p:nvPr/>
        </p:nvPicPr>
        <p:blipFill>
          <a:blip r:embed="rId2">
            <a:extLst/>
          </a:blip>
          <a:stretch>
            <a:fillRect/>
          </a:stretch>
        </p:blipFill>
        <p:spPr>
          <a:xfrm>
            <a:off x="161305" y="253517"/>
            <a:ext cx="1738728" cy="794691"/>
          </a:xfrm>
          <a:prstGeom prst="rect">
            <a:avLst/>
          </a:prstGeom>
          <a:ln w="12700">
            <a:miter lim="400000"/>
          </a:ln>
        </p:spPr>
      </p:pic>
      <p:sp>
        <p:nvSpPr>
          <p:cNvPr id="67" name="Shape 67"/>
          <p:cNvSpPr/>
          <p:nvPr/>
        </p:nvSpPr>
        <p:spPr>
          <a:xfrm>
            <a:off x="2746479" y="226891"/>
            <a:ext cx="3651042" cy="847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283463">
              <a:defRPr sz="1900">
                <a:latin typeface="Calibri"/>
                <a:ea typeface="Calibri"/>
                <a:cs typeface="Calibri"/>
                <a:sym typeface="Calibri"/>
              </a:defRPr>
            </a:lvl1pPr>
          </a:lstStyle>
          <a:p>
            <a:pPr lvl="0">
              <a:defRPr sz="1800"/>
            </a:pPr>
            <a:r>
              <a:rPr sz="1900"/>
              <a:t>Elettrificazione e Illuminazione in Italia tra il XIX e XX Secolo</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prstGeom prst="rect">
            <a:avLst/>
          </a:prstGeom>
        </p:spPr>
        <p:txBody>
          <a:bodyPr/>
          <a:lstStyle/>
          <a:p>
            <a:pPr lvl="0"/>
          </a:p>
        </p:txBody>
      </p:sp>
      <p:sp>
        <p:nvSpPr>
          <p:cNvPr id="70" name="Shape 70"/>
          <p:cNvSpPr/>
          <p:nvPr>
            <p:ph type="body" idx="1"/>
          </p:nvPr>
        </p:nvSpPr>
        <p:spPr>
          <a:xfrm>
            <a:off x="4462107" y="4961916"/>
            <a:ext cx="4571444" cy="1726498"/>
          </a:xfrm>
          <a:prstGeom prst="rect">
            <a:avLst/>
          </a:prstGeom>
        </p:spPr>
        <p:txBody>
          <a:bodyPr/>
          <a:lstStyle/>
          <a:p>
            <a:pPr lvl="0" algn="just" defTabSz="155447">
              <a:spcBef>
                <a:spcPts val="0"/>
              </a:spcBef>
              <a:defRPr sz="1800">
                <a:solidFill>
                  <a:srgbClr val="000000"/>
                </a:solidFill>
              </a:defRPr>
            </a:pPr>
            <a:r>
              <a:rPr sz="1400"/>
              <a:t>Lampade Cruto: </a:t>
            </a:r>
            <a:r>
              <a:rPr sz="1400">
                <a:latin typeface="Times New Roman"/>
                <a:ea typeface="Times New Roman"/>
                <a:cs typeface="Times New Roman"/>
                <a:sym typeface="Times New Roman"/>
              </a:rPr>
              <a:t>lampadina elettrica con filamento di carbonio puro: il filamento era ottenuto da fili di platino del diametro di qualche centesimo di millimetro curvati e inseriti in un’ampolla di vetro piena di etilene. La corrente elettrica, fatta passare attraverso il filo di platino, sviluppava calore che provocava la decomposizione dell’etilene e il deposito di un sottile e duro strato di carbonio sul filo.</a:t>
            </a:r>
          </a:p>
        </p:txBody>
      </p:sp>
      <p:sp>
        <p:nvSpPr>
          <p:cNvPr id="71" name="Shape 71"/>
          <p:cNvSpPr/>
          <p:nvPr>
            <p:ph type="sldNum" sz="quarter" idx="2"/>
          </p:nvPr>
        </p:nvSpPr>
        <p:spPr>
          <a:xfrm>
            <a:off x="6553200" y="6091870"/>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72" name="image2.jpeg"/>
          <p:cNvPicPr/>
          <p:nvPr/>
        </p:nvPicPr>
        <p:blipFill>
          <a:blip r:embed="rId2">
            <a:extLst/>
          </a:blip>
          <a:stretch>
            <a:fillRect/>
          </a:stretch>
        </p:blipFill>
        <p:spPr>
          <a:xfrm>
            <a:off x="-230710" y="-3"/>
            <a:ext cx="4646811" cy="6858004"/>
          </a:xfrm>
          <a:prstGeom prst="rect">
            <a:avLst/>
          </a:prstGeom>
          <a:ln w="12700">
            <a:miter lim="400000"/>
          </a:ln>
        </p:spPr>
      </p:pic>
      <p:pic>
        <p:nvPicPr>
          <p:cNvPr id="73" name="image3.jpeg"/>
          <p:cNvPicPr/>
          <p:nvPr/>
        </p:nvPicPr>
        <p:blipFill>
          <a:blip r:embed="rId3">
            <a:extLst/>
          </a:blip>
          <a:stretch>
            <a:fillRect/>
          </a:stretch>
        </p:blipFill>
        <p:spPr>
          <a:xfrm>
            <a:off x="4424426" y="1232161"/>
            <a:ext cx="4646808" cy="3562557"/>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prstGeom prst="rect">
            <a:avLst/>
          </a:prstGeom>
        </p:spPr>
        <p:txBody>
          <a:bodyPr/>
          <a:lstStyle/>
          <a:p>
            <a:pPr lvl="0"/>
          </a:p>
        </p:txBody>
      </p:sp>
      <p:sp>
        <p:nvSpPr>
          <p:cNvPr id="76" name="Shape 76"/>
          <p:cNvSpPr/>
          <p:nvPr>
            <p:ph type="body" idx="1"/>
          </p:nvPr>
        </p:nvSpPr>
        <p:spPr>
          <a:xfrm>
            <a:off x="3806049" y="4086921"/>
            <a:ext cx="5184922" cy="2755238"/>
          </a:xfrm>
          <a:prstGeom prst="rect">
            <a:avLst/>
          </a:prstGeom>
        </p:spPr>
        <p:txBody>
          <a:bodyPr/>
          <a:lstStyle>
            <a:lvl1pPr algn="just" defTabSz="370331">
              <a:spcBef>
                <a:spcPts val="0"/>
              </a:spcBef>
              <a:defRPr sz="1600">
                <a:solidFill>
                  <a:srgbClr val="000000"/>
                </a:solidFill>
                <a:latin typeface="Arial Bold"/>
                <a:ea typeface="Arial Bold"/>
                <a:cs typeface="Arial Bold"/>
                <a:sym typeface="Arial Bold"/>
              </a:defRPr>
            </a:lvl1pPr>
          </a:lstStyle>
          <a:p>
            <a:pPr lvl="0">
              <a:defRPr sz="1800"/>
            </a:pPr>
            <a:r>
              <a:rPr sz="1600"/>
              <a:t>Lampadine a incandescenza prodotte da Malignani: ebbe l’idea di riempire, prima di svuotarla, l’ampolla di un gas inerte, l’azoto appena generato. Dopo vari tentativi perfezionò il proprio metodo: aveva notato che la presenza di  vapori di fosforo e d’arsenico produceva velocemente un precipitato solido che eliminava il ‘gas blu’: era riuscito a creare chimicamente il vuoto nelle ampolle. Il metodo di Malignani era in grado di realizzare lo svuotamento in un solo minuto, operazione che nelle altre fabbriche richiedeva diverse ore.</a:t>
            </a:r>
          </a:p>
        </p:txBody>
      </p:sp>
      <p:sp>
        <p:nvSpPr>
          <p:cNvPr id="77" name="Shape 77"/>
          <p:cNvSpPr/>
          <p:nvPr>
            <p:ph type="sldNum" sz="quarter" idx="2"/>
          </p:nvPr>
        </p:nvSpPr>
        <p:spPr>
          <a:xfrm>
            <a:off x="6553200" y="6091870"/>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78" name="image4.jpeg"/>
          <p:cNvPicPr/>
          <p:nvPr/>
        </p:nvPicPr>
        <p:blipFill>
          <a:blip r:embed="rId2">
            <a:extLst/>
          </a:blip>
          <a:stretch>
            <a:fillRect/>
          </a:stretch>
        </p:blipFill>
        <p:spPr>
          <a:xfrm rot="60000">
            <a:off x="-94451" y="-3"/>
            <a:ext cx="3978298" cy="6858004"/>
          </a:xfrm>
          <a:prstGeom prst="rect">
            <a:avLst/>
          </a:prstGeom>
          <a:ln w="12700">
            <a:miter lim="400000"/>
          </a:ln>
        </p:spPr>
      </p:pic>
      <p:pic>
        <p:nvPicPr>
          <p:cNvPr id="79" name="image5.jpeg"/>
          <p:cNvPicPr/>
          <p:nvPr/>
        </p:nvPicPr>
        <p:blipFill>
          <a:blip r:embed="rId3">
            <a:extLst/>
          </a:blip>
          <a:stretch>
            <a:fillRect/>
          </a:stretch>
        </p:blipFill>
        <p:spPr>
          <a:xfrm>
            <a:off x="3758081" y="327527"/>
            <a:ext cx="5280858" cy="3392524"/>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305523" y="1100577"/>
            <a:ext cx="7772401" cy="5008482"/>
          </a:xfrm>
          <a:prstGeom prst="rect">
            <a:avLst/>
          </a:prstGeom>
        </p:spPr>
        <p:txBody>
          <a:bodyPr/>
          <a:lstStyle/>
          <a:p>
            <a:pPr lvl="0" algn="just">
              <a:lnSpc>
                <a:spcPct val="150000"/>
              </a:lnSpc>
              <a:defRPr sz="1800"/>
            </a:pPr>
            <a:endParaRPr sz="2000">
              <a:latin typeface="Times New Roman"/>
              <a:ea typeface="Times New Roman"/>
              <a:cs typeface="Times New Roman"/>
              <a:sym typeface="Times New Roman"/>
            </a:endParaRPr>
          </a:p>
          <a:p>
            <a:pPr lvl="0" algn="just">
              <a:lnSpc>
                <a:spcPct val="120000"/>
              </a:lnSpc>
              <a:defRPr sz="1800"/>
            </a:pPr>
            <a:r>
              <a:rPr>
                <a:latin typeface="Times New Roman"/>
                <a:ea typeface="Times New Roman"/>
                <a:cs typeface="Times New Roman"/>
                <a:sym typeface="Times New Roman"/>
              </a:rPr>
              <a:t>Pubblicazioni 2016:</a:t>
            </a:r>
            <a:endParaRPr>
              <a:latin typeface="Times New Roman"/>
              <a:ea typeface="Times New Roman"/>
              <a:cs typeface="Times New Roman"/>
              <a:sym typeface="Times New Roman"/>
            </a:endParaRPr>
          </a:p>
          <a:p>
            <a:pPr lvl="0" algn="just">
              <a:defRPr sz="1800"/>
            </a:pPr>
            <a:r>
              <a:rPr>
                <a:solidFill>
                  <a:srgbClr val="212121"/>
                </a:solidFill>
                <a:latin typeface="Times New Roman"/>
                <a:ea typeface="Times New Roman"/>
                <a:cs typeface="Times New Roman"/>
                <a:sym typeface="Times New Roman"/>
              </a:rPr>
              <a:t>S. Linguerri, </a:t>
            </a:r>
            <a:r>
              <a:rPr i="1">
                <a:solidFill>
                  <a:srgbClr val="212121"/>
                </a:solidFill>
                <a:latin typeface="Times New Roman"/>
                <a:ea typeface="Times New Roman"/>
                <a:cs typeface="Times New Roman"/>
                <a:sym typeface="Times New Roman"/>
              </a:rPr>
              <a:t>La ricerca dalla guerra alla pace</a:t>
            </a:r>
            <a:r>
              <a:rPr>
                <a:solidFill>
                  <a:srgbClr val="212121"/>
                </a:solidFill>
                <a:latin typeface="Times New Roman"/>
                <a:ea typeface="Times New Roman"/>
                <a:cs typeface="Times New Roman"/>
                <a:sym typeface="Times New Roman"/>
              </a:rPr>
              <a:t>, in </a:t>
            </a:r>
            <a:r>
              <a:rPr>
                <a:latin typeface="Times New Roman"/>
                <a:ea typeface="Times New Roman"/>
                <a:cs typeface="Times New Roman"/>
                <a:sym typeface="Times New Roman"/>
              </a:rPr>
              <a:t> </a:t>
            </a:r>
            <a:r>
              <a:rPr i="1">
                <a:solidFill>
                  <a:srgbClr val="212121"/>
                </a:solidFill>
                <a:latin typeface="Times New Roman"/>
                <a:ea typeface="Times New Roman"/>
                <a:cs typeface="Times New Roman"/>
                <a:sym typeface="Times New Roman"/>
              </a:rPr>
              <a:t>Atti del 35. Convegno annuale  della Società Italiana degli Storici della Fisica e dell’Astronomia</a:t>
            </a:r>
            <a:r>
              <a:rPr>
                <a:solidFill>
                  <a:srgbClr val="212121"/>
                </a:solidFill>
                <a:latin typeface="Times New Roman"/>
                <a:ea typeface="Times New Roman"/>
                <a:cs typeface="Times New Roman"/>
                <a:sym typeface="Times New Roman"/>
              </a:rPr>
              <a:t>,  a cura di Salvatore Esposito, Pavia, Pavia University Press, 2016, pp. 83-97</a:t>
            </a:r>
            <a:endParaRPr>
              <a:latin typeface="Times New Roman"/>
              <a:ea typeface="Times New Roman"/>
              <a:cs typeface="Times New Roman"/>
              <a:sym typeface="Times New Roman"/>
            </a:endParaRPr>
          </a:p>
          <a:p>
            <a:pPr lvl="0" algn="just">
              <a:defRPr sz="1800"/>
            </a:pPr>
            <a:endParaRPr i="1">
              <a:solidFill>
                <a:srgbClr val="212121"/>
              </a:solidFill>
              <a:latin typeface="Times New Roman"/>
              <a:ea typeface="Times New Roman"/>
              <a:cs typeface="Times New Roman"/>
              <a:sym typeface="Times New Roman"/>
            </a:endParaRPr>
          </a:p>
          <a:p>
            <a:pPr lvl="0" algn="just">
              <a:lnSpc>
                <a:spcPct val="120000"/>
              </a:lnSpc>
              <a:defRPr sz="1800"/>
            </a:pPr>
            <a:r>
              <a:rPr>
                <a:latin typeface="Times New Roman"/>
                <a:ea typeface="Times New Roman"/>
                <a:cs typeface="Times New Roman"/>
                <a:sym typeface="Times New Roman"/>
              </a:rPr>
              <a:t>M. FOCACCIA, </a:t>
            </a:r>
            <a:r>
              <a:rPr i="1">
                <a:latin typeface="Times New Roman"/>
                <a:ea typeface="Times New Roman"/>
                <a:cs typeface="Times New Roman"/>
                <a:sym typeface="Times New Roman"/>
              </a:rPr>
              <a:t>Uno scienziato galantuomo a via Panisperna. Pietro Blaserna e la nascita dell’Istituto fisico di Roma, </a:t>
            </a:r>
            <a:r>
              <a:rPr>
                <a:latin typeface="Times New Roman"/>
                <a:ea typeface="Times New Roman"/>
                <a:cs typeface="Times New Roman"/>
                <a:sym typeface="Times New Roman"/>
              </a:rPr>
              <a:t>Firenze, Olschki.</a:t>
            </a:r>
            <a:endParaRPr>
              <a:latin typeface="Times New Roman"/>
              <a:ea typeface="Times New Roman"/>
              <a:cs typeface="Times New Roman"/>
              <a:sym typeface="Times New Roman"/>
            </a:endParaRPr>
          </a:p>
          <a:p>
            <a:pPr lvl="0" algn="just">
              <a:lnSpc>
                <a:spcPct val="120000"/>
              </a:lnSpc>
              <a:defRPr sz="1800"/>
            </a:pPr>
            <a:endParaRPr>
              <a:latin typeface="Times New Roman"/>
              <a:ea typeface="Times New Roman"/>
              <a:cs typeface="Times New Roman"/>
              <a:sym typeface="Times New Roman"/>
            </a:endParaRPr>
          </a:p>
          <a:p>
            <a:pPr lvl="0" algn="just">
              <a:lnSpc>
                <a:spcPct val="120000"/>
              </a:lnSpc>
              <a:defRPr sz="1800"/>
            </a:pPr>
            <a:endParaRPr>
              <a:latin typeface="Times New Roman"/>
              <a:ea typeface="Times New Roman"/>
              <a:cs typeface="Times New Roman"/>
              <a:sym typeface="Times New Roman"/>
            </a:endParaRPr>
          </a:p>
          <a:p>
            <a:pPr lvl="0" algn="just">
              <a:lnSpc>
                <a:spcPct val="120000"/>
              </a:lnSpc>
              <a:defRPr sz="1800"/>
            </a:pPr>
            <a:r>
              <a:rPr>
                <a:latin typeface="Times New Roman"/>
                <a:ea typeface="Times New Roman"/>
                <a:cs typeface="Times New Roman"/>
                <a:sym typeface="Times New Roman"/>
              </a:rPr>
              <a:t>In collaborazione con Società Italiana di Storia della Scienza organizzazione del convegno “Scienza, Istituzioni, Innovazione”, Fondazione Marconi, Sasso Marconi, Bologna, 15-17 settembre 2016.</a:t>
            </a:r>
          </a:p>
        </p:txBody>
      </p:sp>
      <p:sp>
        <p:nvSpPr>
          <p:cNvPr id="82" name="Shape 82"/>
          <p:cNvSpPr/>
          <p:nvPr>
            <p:ph type="body" idx="1"/>
          </p:nvPr>
        </p:nvSpPr>
        <p:spPr>
          <a:xfrm>
            <a:off x="221486" y="1345205"/>
            <a:ext cx="8701028" cy="123858"/>
          </a:xfrm>
          <a:prstGeom prst="rect">
            <a:avLst/>
          </a:prstGeom>
        </p:spPr>
        <p:txBody>
          <a:bodyPr/>
          <a:lstStyle/>
          <a:p>
            <a:pPr lvl="0" algn="just" defTabSz="73149">
              <a:lnSpc>
                <a:spcPct val="120000"/>
              </a:lnSpc>
              <a:spcBef>
                <a:spcPts val="0"/>
              </a:spcBef>
              <a:defRPr sz="200">
                <a:solidFill>
                  <a:srgbClr val="000000"/>
                </a:solidFill>
                <a:latin typeface="Times New Roman"/>
                <a:ea typeface="Times New Roman"/>
                <a:cs typeface="Times New Roman"/>
                <a:sym typeface="Times New Roman"/>
              </a:defRPr>
            </a:pPr>
          </a:p>
        </p:txBody>
      </p:sp>
      <p:sp>
        <p:nvSpPr>
          <p:cNvPr id="83" name="Shape 83"/>
          <p:cNvSpPr/>
          <p:nvPr>
            <p:ph type="sldNum" sz="quarter" idx="2"/>
          </p:nvPr>
        </p:nvSpPr>
        <p:spPr>
          <a:xfrm>
            <a:off x="6553200" y="6091870"/>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84" name="image1.jpeg" descr="Logo_CF_def.jpg"/>
          <p:cNvPicPr/>
          <p:nvPr/>
        </p:nvPicPr>
        <p:blipFill>
          <a:blip r:embed="rId2">
            <a:extLst/>
          </a:blip>
          <a:stretch>
            <a:fillRect/>
          </a:stretch>
        </p:blipFill>
        <p:spPr>
          <a:xfrm>
            <a:off x="192995" y="301051"/>
            <a:ext cx="1738728" cy="794691"/>
          </a:xfrm>
          <a:prstGeom prst="rect">
            <a:avLst/>
          </a:prstGeom>
          <a:ln w="12700">
            <a:miter lim="400000"/>
          </a:ln>
        </p:spPr>
      </p:pic>
      <p:sp>
        <p:nvSpPr>
          <p:cNvPr id="85" name="Shape 85"/>
          <p:cNvSpPr/>
          <p:nvPr/>
        </p:nvSpPr>
        <p:spPr>
          <a:xfrm>
            <a:off x="2746479" y="484474"/>
            <a:ext cx="3651042" cy="847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283463">
              <a:defRPr sz="1900">
                <a:latin typeface="Calibri"/>
                <a:ea typeface="Calibri"/>
                <a:cs typeface="Calibri"/>
                <a:sym typeface="Calibri"/>
              </a:defRPr>
            </a:lvl1pPr>
          </a:lstStyle>
          <a:p>
            <a:pPr lvl="0">
              <a:defRPr sz="1800"/>
            </a:pPr>
            <a:r>
              <a:rPr sz="1900"/>
              <a:t>Elettrificazione e Illuminazione in Italia tra il XIX e XX Secolo</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nvSpPr>
        <p:spPr>
          <a:xfrm>
            <a:off x="2874772" y="6440538"/>
            <a:ext cx="342900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latin typeface="Calibri"/>
                <a:ea typeface="Calibri"/>
                <a:cs typeface="Calibri"/>
                <a:sym typeface="Calibri"/>
              </a:defRPr>
            </a:lvl1pPr>
          </a:lstStyle>
          <a:p>
            <a:pPr lvl="0">
              <a:defRPr sz="1800"/>
            </a:pPr>
            <a:r>
              <a:rPr sz="1200"/>
              <a:t>Roma, March 2017 - PTA   </a:t>
            </a:r>
          </a:p>
        </p:txBody>
      </p:sp>
      <p:sp>
        <p:nvSpPr>
          <p:cNvPr id="88" name="Shape 88"/>
          <p:cNvSpPr/>
          <p:nvPr>
            <p:ph type="body" idx="1"/>
          </p:nvPr>
        </p:nvSpPr>
        <p:spPr>
          <a:xfrm>
            <a:off x="271464" y="1204726"/>
            <a:ext cx="8615362" cy="5144523"/>
          </a:xfrm>
          <a:prstGeom prst="rect">
            <a:avLst/>
          </a:prstGeom>
        </p:spPr>
        <p:txBody>
          <a:bodyPr/>
          <a:lstStyle/>
          <a:p>
            <a:pPr lvl="0" algn="l" defTabSz="262524">
              <a:spcBef>
                <a:spcPts val="200"/>
              </a:spcBef>
              <a:defRPr sz="1800">
                <a:solidFill>
                  <a:srgbClr val="000000"/>
                </a:solidFill>
              </a:defRPr>
            </a:pPr>
            <a:r>
              <a:rPr sz="1305">
                <a:latin typeface="Arial Bold"/>
                <a:ea typeface="Arial Bold"/>
                <a:cs typeface="Arial Bold"/>
                <a:sym typeface="Arial Bold"/>
              </a:rPr>
              <a:t>Plan of activities 2017 - 2019 </a:t>
            </a:r>
            <a:endParaRPr sz="1305">
              <a:latin typeface="Arial Bold"/>
              <a:ea typeface="Arial Bold"/>
              <a:cs typeface="Arial Bold"/>
              <a:sym typeface="Arial Bold"/>
            </a:endParaRPr>
          </a:p>
          <a:p>
            <a:pPr lvl="0" algn="l" defTabSz="262524">
              <a:spcBef>
                <a:spcPts val="100"/>
              </a:spcBef>
              <a:defRPr sz="1800">
                <a:solidFill>
                  <a:srgbClr val="000000"/>
                </a:solidFill>
              </a:defRPr>
            </a:pPr>
            <a:r>
              <a:rPr i="1" sz="783">
                <a:latin typeface="Arial"/>
                <a:ea typeface="Arial"/>
                <a:cs typeface="Arial"/>
                <a:sym typeface="Arial"/>
              </a:rPr>
              <a:t>(</a:t>
            </a:r>
            <a:r>
              <a:rPr i="1" sz="783" u="sng">
                <a:latin typeface="Arial"/>
                <a:ea typeface="Arial"/>
                <a:cs typeface="Arial"/>
                <a:sym typeface="Arial"/>
              </a:rPr>
              <a:t>≈ 4 slides </a:t>
            </a:r>
            <a:r>
              <a:rPr i="1" sz="783">
                <a:latin typeface="Arial"/>
                <a:ea typeface="Arial"/>
                <a:cs typeface="Arial"/>
                <a:sym typeface="Arial"/>
              </a:rPr>
              <a:t>including possible collaborations, outreach ….)</a:t>
            </a:r>
            <a:endParaRPr i="1" sz="783">
              <a:latin typeface="Arial"/>
              <a:ea typeface="Arial"/>
              <a:cs typeface="Arial"/>
              <a:sym typeface="Arial"/>
            </a:endParaRPr>
          </a:p>
          <a:p>
            <a:pPr lvl="0" algn="l" defTabSz="262524">
              <a:spcBef>
                <a:spcPts val="100"/>
              </a:spcBef>
              <a:defRPr sz="1800">
                <a:solidFill>
                  <a:srgbClr val="000000"/>
                </a:solidFill>
              </a:defRPr>
            </a:pPr>
            <a:endParaRPr sz="1827"/>
          </a:p>
          <a:p>
            <a:pPr lvl="0" algn="just" defTabSz="262524">
              <a:lnSpc>
                <a:spcPct val="120000"/>
              </a:lnSpc>
              <a:spcBef>
                <a:spcPts val="0"/>
              </a:spcBef>
              <a:defRPr sz="1800">
                <a:solidFill>
                  <a:srgbClr val="000000"/>
                </a:solidFill>
              </a:defRPr>
            </a:pPr>
            <a:r>
              <a:rPr sz="1392">
                <a:latin typeface="Times New Roman"/>
                <a:ea typeface="Times New Roman"/>
                <a:cs typeface="Times New Roman"/>
                <a:sym typeface="Times New Roman"/>
              </a:rPr>
              <a:t>Il progetto proseguirà con lo studio della situazione di Roma e Napoli.</a:t>
            </a:r>
            <a:endParaRPr sz="1392">
              <a:latin typeface="Times New Roman"/>
              <a:ea typeface="Times New Roman"/>
              <a:cs typeface="Times New Roman"/>
              <a:sym typeface="Times New Roman"/>
            </a:endParaRPr>
          </a:p>
          <a:p>
            <a:pPr lvl="0" algn="just" defTabSz="262524">
              <a:lnSpc>
                <a:spcPct val="120000"/>
              </a:lnSpc>
              <a:spcBef>
                <a:spcPts val="0"/>
              </a:spcBef>
              <a:defRPr sz="1800">
                <a:solidFill>
                  <a:srgbClr val="000000"/>
                </a:solidFill>
              </a:defRPr>
            </a:pPr>
            <a:r>
              <a:rPr sz="1392">
                <a:uFill>
                  <a:solidFill/>
                </a:uFill>
                <a:latin typeface="Times New Roman"/>
                <a:ea typeface="Times New Roman"/>
                <a:cs typeface="Times New Roman"/>
                <a:sym typeface="Times New Roman"/>
              </a:rPr>
              <a:t>Per il caso romano, è da segnalare che fu un assistente di Pietro Blaserna all’Istituto di Fisica, Guglielmo Mengarini, il progettista dell’impianto di trasmissione industriale di energia elettrica funzionante a corrente alternata monofase su potenza e distanza significative, poi realizzato dalla centrale di Tivoli a Roma per il trasporto dell’energia elettrica nella capitale.</a:t>
            </a:r>
            <a:endParaRPr sz="1392">
              <a:uFill>
                <a:solidFill/>
              </a:uFill>
              <a:latin typeface="Times New Roman"/>
              <a:ea typeface="Times New Roman"/>
              <a:cs typeface="Times New Roman"/>
              <a:sym typeface="Times New Roman"/>
            </a:endParaRPr>
          </a:p>
          <a:p>
            <a:pPr lvl="0" algn="just" defTabSz="262524">
              <a:lnSpc>
                <a:spcPct val="120000"/>
              </a:lnSpc>
              <a:spcBef>
                <a:spcPts val="0"/>
              </a:spcBef>
              <a:defRPr sz="1800">
                <a:solidFill>
                  <a:srgbClr val="000000"/>
                </a:solidFill>
              </a:defRPr>
            </a:pPr>
            <a:r>
              <a:rPr sz="1392">
                <a:uFill>
                  <a:solidFill/>
                </a:uFill>
                <a:latin typeface="Times New Roman"/>
                <a:ea typeface="Times New Roman"/>
                <a:cs typeface="Times New Roman"/>
                <a:sym typeface="Times New Roman"/>
              </a:rPr>
              <a:t>Da segnalare, a proposito della formazione di Mengarini, il fatto che nel 1881 il ministero della Istruzione pubblica lo aveva inviato all’Esposizione internazionale di elettricità e al primo Congresso internazionale di elettricità di Parigi come segretario della sezione italiana e nel 1882 all’Esposizione elettrica internazionale di Monaco.</a:t>
            </a:r>
            <a:endParaRPr sz="1392">
              <a:uFill>
                <a:solidFill/>
              </a:uFill>
              <a:latin typeface="Times New Roman"/>
              <a:ea typeface="Times New Roman"/>
              <a:cs typeface="Times New Roman"/>
              <a:sym typeface="Times New Roman"/>
            </a:endParaRPr>
          </a:p>
          <a:p>
            <a:pPr lvl="0" algn="just" defTabSz="262524">
              <a:lnSpc>
                <a:spcPct val="120000"/>
              </a:lnSpc>
              <a:spcBef>
                <a:spcPts val="0"/>
              </a:spcBef>
              <a:defRPr sz="1800">
                <a:solidFill>
                  <a:srgbClr val="000000"/>
                </a:solidFill>
              </a:defRPr>
            </a:pPr>
            <a:r>
              <a:rPr sz="1392">
                <a:uFill>
                  <a:solidFill/>
                </a:uFill>
                <a:latin typeface="Times New Roman"/>
                <a:ea typeface="Times New Roman"/>
                <a:cs typeface="Times New Roman"/>
                <a:sym typeface="Times New Roman"/>
              </a:rPr>
              <a:t>Particolarmente significativa per lui fu l’esposizione di Monaco, che propose anche un laboratorio avanzato di elettrotecnica, con esperimenti mirati soprattutto al settore dell’illuminazione elettrica. Nel laboratorio, cui egli partecipò attivamente anche nella fase organizzativa, potevano essere effettuate misure su una varietà di macchine elettrodinamiche, con la strumentazione più recente e sotto la guida dei migliori esperti tedeschi.</a:t>
            </a:r>
            <a:endParaRPr sz="1392">
              <a:uFill>
                <a:solidFill/>
              </a:uFill>
              <a:latin typeface="Times New Roman"/>
              <a:ea typeface="Times New Roman"/>
              <a:cs typeface="Times New Roman"/>
              <a:sym typeface="Times New Roman"/>
            </a:endParaRPr>
          </a:p>
          <a:p>
            <a:pPr lvl="0" algn="just" defTabSz="262524">
              <a:lnSpc>
                <a:spcPct val="120000"/>
              </a:lnSpc>
              <a:spcBef>
                <a:spcPts val="0"/>
              </a:spcBef>
              <a:defRPr sz="1800">
                <a:solidFill>
                  <a:srgbClr val="000000"/>
                </a:solidFill>
              </a:defRPr>
            </a:pPr>
            <a:r>
              <a:rPr sz="1392">
                <a:uFill>
                  <a:solidFill/>
                </a:uFill>
                <a:latin typeface="Times New Roman"/>
                <a:ea typeface="Times New Roman"/>
                <a:cs typeface="Times New Roman"/>
                <a:sym typeface="Times New Roman"/>
              </a:rPr>
              <a:t> Tornando all’impianto di Tivoli, questo fu la prima linea nel mondo con caratteristiche industriali. Attivata nel 1892, essa stabilì un record sia nella distanza di trasmissione (oltre 27 km) sia nella tensione adottata, di 5.000 Volt. Questa di Tivoli fu tra le prime concrete applicazioni di generazione idroelettrica, stimolata anche dai costi del carbone che spinsero le aziende a cercare altre fonti energia e che trovarono, al di là dell’illuminazione, nell’elettrificazione degli stabilimenti industriali un possibile mercato per l’energia prodotta. </a:t>
            </a:r>
            <a:endParaRPr sz="1392">
              <a:uFill>
                <a:solidFill/>
              </a:uFill>
              <a:latin typeface="Times New Roman"/>
              <a:ea typeface="Times New Roman"/>
              <a:cs typeface="Times New Roman"/>
              <a:sym typeface="Times New Roman"/>
            </a:endParaRPr>
          </a:p>
        </p:txBody>
      </p:sp>
      <p:pic>
        <p:nvPicPr>
          <p:cNvPr id="89" name="image1.jpeg" descr="Logo_CF_def.jpg"/>
          <p:cNvPicPr/>
          <p:nvPr/>
        </p:nvPicPr>
        <p:blipFill>
          <a:blip r:embed="rId2">
            <a:extLst/>
          </a:blip>
          <a:stretch>
            <a:fillRect/>
          </a:stretch>
        </p:blipFill>
        <p:spPr>
          <a:xfrm>
            <a:off x="34547" y="0"/>
            <a:ext cx="1738724" cy="794689"/>
          </a:xfrm>
          <a:prstGeom prst="rect">
            <a:avLst/>
          </a:prstGeom>
          <a:ln w="12700">
            <a:miter lim="400000"/>
          </a:ln>
        </p:spPr>
      </p:pic>
      <p:sp>
        <p:nvSpPr>
          <p:cNvPr id="90" name="Shape 90"/>
          <p:cNvSpPr/>
          <p:nvPr>
            <p:ph type="sldNum" sz="quarter" idx="2"/>
          </p:nvPr>
        </p:nvSpPr>
        <p:spPr>
          <a:xfrm>
            <a:off x="6553200" y="5955027"/>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sp>
        <p:nvSpPr>
          <p:cNvPr id="91" name="Shape 91"/>
          <p:cNvSpPr/>
          <p:nvPr/>
        </p:nvSpPr>
        <p:spPr>
          <a:xfrm>
            <a:off x="2652732" y="183422"/>
            <a:ext cx="3651042" cy="8479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283463">
              <a:defRPr sz="1900">
                <a:latin typeface="Calibri"/>
                <a:ea typeface="Calibri"/>
                <a:cs typeface="Calibri"/>
                <a:sym typeface="Calibri"/>
              </a:defRPr>
            </a:lvl1pPr>
          </a:lstStyle>
          <a:p>
            <a:pPr lvl="0">
              <a:defRPr sz="1800"/>
            </a:pPr>
            <a:r>
              <a:rPr sz="1900"/>
              <a:t>Elettrificazione e Illuminazione in Italia tra il XIX e XX Secolo</a:t>
            </a:r>
          </a:p>
        </p:txBody>
      </p:sp>
      <p:sp>
        <p:nvSpPr>
          <p:cNvPr id="92" name="Shape 92"/>
          <p:cNvSpPr/>
          <p:nvPr/>
        </p:nvSpPr>
        <p:spPr>
          <a:xfrm>
            <a:off x="7585088" y="194053"/>
            <a:ext cx="1199506"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i="1">
                <a:solidFill>
                  <a:srgbClr val="FF0000"/>
                </a:solidFill>
                <a:latin typeface="Calibri"/>
                <a:ea typeface="Calibri"/>
                <a:cs typeface="Calibri"/>
                <a:sym typeface="Calibri"/>
              </a:defRPr>
            </a:lvl1pPr>
          </a:lstStyle>
          <a:p>
            <a:pPr lvl="0">
              <a:defRPr i="0">
                <a:solidFill>
                  <a:srgbClr val="000000"/>
                </a:solidFill>
              </a:defRPr>
            </a:pPr>
            <a:r>
              <a:rPr i="1">
                <a:solidFill>
                  <a:srgbClr val="FF0000"/>
                </a:solidFill>
              </a:rPr>
              <a:t>Other Logo</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xfrm>
            <a:off x="685800" y="1844675"/>
            <a:ext cx="7772400" cy="17842"/>
          </a:xfrm>
          <a:prstGeom prst="rect">
            <a:avLst/>
          </a:prstGeom>
        </p:spPr>
        <p:txBody>
          <a:bodyPr/>
          <a:lstStyle/>
          <a:p>
            <a:pPr lvl="0" defTabSz="23115">
              <a:defRPr sz="158"/>
            </a:pPr>
          </a:p>
        </p:txBody>
      </p:sp>
      <p:sp>
        <p:nvSpPr>
          <p:cNvPr id="95" name="Shape 95"/>
          <p:cNvSpPr/>
          <p:nvPr>
            <p:ph type="body" idx="1"/>
          </p:nvPr>
        </p:nvSpPr>
        <p:spPr>
          <a:xfrm>
            <a:off x="474509" y="1450114"/>
            <a:ext cx="8194982" cy="5229387"/>
          </a:xfrm>
          <a:prstGeom prst="rect">
            <a:avLst/>
          </a:prstGeom>
        </p:spPr>
        <p:txBody>
          <a:bodyPr/>
          <a:lstStyle/>
          <a:p>
            <a:pPr lvl="0" algn="just" defTabSz="429768">
              <a:lnSpc>
                <a:spcPct val="150000"/>
              </a:lnSpc>
              <a:spcBef>
                <a:spcPts val="0"/>
              </a:spcBef>
              <a:defRPr sz="1800">
                <a:solidFill>
                  <a:srgbClr val="000000"/>
                </a:solidFill>
              </a:defRPr>
            </a:pPr>
            <a:r>
              <a:rPr>
                <a:uFill>
                  <a:solidFill/>
                </a:uFill>
                <a:latin typeface="Times New Roman"/>
                <a:ea typeface="Times New Roman"/>
                <a:cs typeface="Times New Roman"/>
                <a:sym typeface="Times New Roman"/>
              </a:rPr>
              <a:t>Per quanto riguarda Napoli e il Sud, sarà preso in esame il progetto elettro-irriguo di Francesco Saverio Nitti.</a:t>
            </a:r>
            <a:endParaRPr>
              <a:uFill>
                <a:solidFill/>
              </a:uFill>
              <a:latin typeface="Times New Roman"/>
              <a:ea typeface="Times New Roman"/>
              <a:cs typeface="Times New Roman"/>
              <a:sym typeface="Times New Roman"/>
            </a:endParaRPr>
          </a:p>
          <a:p>
            <a:pPr lvl="0" algn="just" defTabSz="429768">
              <a:lnSpc>
                <a:spcPct val="150000"/>
              </a:lnSpc>
              <a:spcBef>
                <a:spcPts val="0"/>
              </a:spcBef>
              <a:defRPr sz="1800">
                <a:solidFill>
                  <a:srgbClr val="000000"/>
                </a:solidFill>
              </a:defRPr>
            </a:pPr>
            <a:endParaRPr>
              <a:uFill>
                <a:solidFill/>
              </a:uFill>
              <a:latin typeface="Times New Roman"/>
              <a:ea typeface="Times New Roman"/>
              <a:cs typeface="Times New Roman"/>
              <a:sym typeface="Times New Roman"/>
            </a:endParaRPr>
          </a:p>
          <a:p>
            <a:pPr lvl="0" algn="just" defTabSz="429768">
              <a:spcBef>
                <a:spcPts val="1100"/>
              </a:spcBef>
              <a:defRPr sz="1800">
                <a:solidFill>
                  <a:srgbClr val="000000"/>
                </a:solidFill>
              </a:defRPr>
            </a:pPr>
            <a:r>
              <a:rPr>
                <a:latin typeface="Times New Roman"/>
                <a:ea typeface="Times New Roman"/>
                <a:cs typeface="Times New Roman"/>
                <a:sym typeface="Times New Roman"/>
              </a:rPr>
              <a:t>Nitti, statista di origine lucana e grande protagonista della politica economica del periodo giolittiano, fornì il quadro teorico-politico di riferimento alla rapida crescita delle iniziative idroelettriche nel 1905, nel volume “La conquista della forza”, ove indica nello sfruttamento delle risorse idriche il modo per superare i limiti strutturali che la carenza di carbone pone all’economia italiana e al processo di industrializzazione; a questo progetto, egli collegava anche un’operazione di sistemazione agraria e boschiva, particolarmente urgente nel Sud, per la regolazione dei corsi d’acqua, con interventi capaci di correggerne le caratteristiche avverse.</a:t>
            </a:r>
            <a:endParaRPr>
              <a:latin typeface="Times New Roman"/>
              <a:ea typeface="Times New Roman"/>
              <a:cs typeface="Times New Roman"/>
              <a:sym typeface="Times New Roman"/>
            </a:endParaRPr>
          </a:p>
          <a:p>
            <a:pPr lvl="0" algn="just" defTabSz="429768">
              <a:spcBef>
                <a:spcPts val="1100"/>
              </a:spcBef>
              <a:defRPr sz="1800">
                <a:solidFill>
                  <a:srgbClr val="000000"/>
                </a:solidFill>
              </a:defRPr>
            </a:pPr>
            <a:r>
              <a:rPr>
                <a:latin typeface="Times New Roman"/>
                <a:ea typeface="Times New Roman"/>
                <a:cs typeface="Times New Roman"/>
                <a:sym typeface="Times New Roman"/>
              </a:rPr>
              <a:t>In quello che è stato definito il programma “elettro-irriguo” di Nitti l’acqua diventa il “carbone bianco”, che permetterà alla penisola di disporre di tutta l’energia occorrente per il decollo industriale e per il riscatto del Mezzogiorno.</a:t>
            </a:r>
          </a:p>
        </p:txBody>
      </p:sp>
      <p:sp>
        <p:nvSpPr>
          <p:cNvPr id="96" name="Shape 96"/>
          <p:cNvSpPr/>
          <p:nvPr>
            <p:ph type="sldNum" sz="quarter" idx="2"/>
          </p:nvPr>
        </p:nvSpPr>
        <p:spPr>
          <a:xfrm>
            <a:off x="6553200" y="6091870"/>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97" name="image1.jpeg" descr="Logo_CF_def.jpg"/>
          <p:cNvPicPr/>
          <p:nvPr/>
        </p:nvPicPr>
        <p:blipFill>
          <a:blip r:embed="rId2">
            <a:extLst/>
          </a:blip>
          <a:stretch>
            <a:fillRect/>
          </a:stretch>
        </p:blipFill>
        <p:spPr>
          <a:xfrm>
            <a:off x="161305" y="348584"/>
            <a:ext cx="1738728" cy="794693"/>
          </a:xfrm>
          <a:prstGeom prst="rect">
            <a:avLst/>
          </a:prstGeom>
          <a:ln w="12700">
            <a:miter lim="400000"/>
          </a:ln>
        </p:spPr>
      </p:pic>
      <p:sp>
        <p:nvSpPr>
          <p:cNvPr id="98" name="Shape 98"/>
          <p:cNvSpPr/>
          <p:nvPr/>
        </p:nvSpPr>
        <p:spPr>
          <a:xfrm>
            <a:off x="2746479" y="321960"/>
            <a:ext cx="3651042" cy="847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283463">
              <a:defRPr sz="1900">
                <a:latin typeface="Calibri"/>
                <a:ea typeface="Calibri"/>
                <a:cs typeface="Calibri"/>
                <a:sym typeface="Calibri"/>
              </a:defRPr>
            </a:lvl1pPr>
          </a:lstStyle>
          <a:p>
            <a:pPr lvl="0">
              <a:defRPr sz="1800"/>
            </a:pPr>
            <a:r>
              <a:rPr sz="1900"/>
              <a:t>Elettrificazione e Illuminazione in Italia tra il XIX e XX Secolo</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prstGeom prst="rect">
            <a:avLst/>
          </a:prstGeom>
        </p:spPr>
        <p:txBody>
          <a:bodyPr/>
          <a:lstStyle/>
          <a:p>
            <a:pPr lvl="0"/>
          </a:p>
        </p:txBody>
      </p:sp>
      <p:sp>
        <p:nvSpPr>
          <p:cNvPr id="101" name="Shape 101"/>
          <p:cNvSpPr/>
          <p:nvPr>
            <p:ph type="body" idx="1"/>
          </p:nvPr>
        </p:nvSpPr>
        <p:spPr>
          <a:xfrm>
            <a:off x="116140" y="6219825"/>
            <a:ext cx="8911720" cy="638175"/>
          </a:xfrm>
          <a:prstGeom prst="rect">
            <a:avLst/>
          </a:prstGeom>
        </p:spPr>
        <p:txBody>
          <a:bodyPr/>
          <a:lstStyle>
            <a:lvl1pPr defTabSz="914400">
              <a:spcBef>
                <a:spcPts val="300"/>
              </a:spcBef>
              <a:defRPr sz="2400">
                <a:solidFill>
                  <a:srgbClr val="000000"/>
                </a:solidFill>
              </a:defRPr>
            </a:lvl1pPr>
          </a:lstStyle>
          <a:p>
            <a:pPr lvl="0">
              <a:defRPr sz="1800"/>
            </a:pPr>
            <a:r>
              <a:rPr sz="2400"/>
              <a:t>Tivoli, cadute d’acqua per la centrale elettrica, 1884</a:t>
            </a:r>
          </a:p>
        </p:txBody>
      </p:sp>
      <p:sp>
        <p:nvSpPr>
          <p:cNvPr id="102" name="Shape 102"/>
          <p:cNvSpPr/>
          <p:nvPr>
            <p:ph type="sldNum" sz="quarter" idx="2"/>
          </p:nvPr>
        </p:nvSpPr>
        <p:spPr>
          <a:xfrm>
            <a:off x="6553200" y="6091870"/>
            <a:ext cx="2133600" cy="1778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200">
                <a:solidFill>
                  <a:srgbClr val="888888"/>
                </a:solidFill>
              </a:rPr>
            </a:fld>
          </a:p>
        </p:txBody>
      </p:sp>
      <p:pic>
        <p:nvPicPr>
          <p:cNvPr id="103" name="image6.jpeg"/>
          <p:cNvPicPr/>
          <p:nvPr/>
        </p:nvPicPr>
        <p:blipFill>
          <a:blip r:embed="rId2">
            <a:extLst/>
          </a:blip>
          <a:stretch>
            <a:fillRect/>
          </a:stretch>
        </p:blipFill>
        <p:spPr>
          <a:xfrm>
            <a:off x="494225" y="143722"/>
            <a:ext cx="7772401" cy="5982157"/>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