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8" r:id="rId3"/>
    <p:sldId id="263" r:id="rId4"/>
    <p:sldId id="266" r:id="rId5"/>
    <p:sldId id="275" r:id="rId6"/>
    <p:sldId id="270" r:id="rId7"/>
    <p:sldId id="267" r:id="rId8"/>
    <p:sldId id="269" r:id="rId9"/>
    <p:sldId id="274" r:id="rId10"/>
    <p:sldId id="272" r:id="rId11"/>
    <p:sldId id="276" r:id="rId12"/>
    <p:sldId id="27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3"/>
    <p:restoredTop sz="93702"/>
  </p:normalViewPr>
  <p:slideViewPr>
    <p:cSldViewPr snapToGrid="0" snapToObjects="1">
      <p:cViewPr varScale="1">
        <p:scale>
          <a:sx n="65" d="100"/>
          <a:sy n="65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@ 1550 nm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5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035-20B1-4EDC-BB4C-C05A8655D911}" type="datetime1">
              <a:rPr lang="it-IT" smtClean="0"/>
              <a:t>28/02/2017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FE12-3C4B-499A-BC22-03ACF97B3511}" type="datetime1">
              <a:rPr lang="it-IT" smtClean="0"/>
              <a:t>28/02/2017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44D-1B7C-4161-A2F2-5ACE386F3644}" type="datetime1">
              <a:rPr lang="it-IT" smtClean="0"/>
              <a:t>28/02/2017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BF46-3BFC-4688-B012-64B2439CFE80}" type="datetime1">
              <a:rPr lang="it-IT" smtClean="0"/>
              <a:t>28/02/2017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65A9-986D-4386-A245-FA39506DB629}" type="datetime1">
              <a:rPr lang="it-IT" smtClean="0"/>
              <a:t>28/02/2017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7AE5-CCAD-4E79-94D5-B044276AD0EF}" type="datetime1">
              <a:rPr lang="it-IT" smtClean="0"/>
              <a:t>28/02/2017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A73-2775-4AEC-9D6C-BEAA3131A807}" type="datetime1">
              <a:rPr lang="it-IT" smtClean="0"/>
              <a:t>28/02/2017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E81-B9DC-4E7B-80D4-28FE70A30C2E}" type="datetime1">
              <a:rPr lang="it-IT" smtClean="0"/>
              <a:t>28/02/2017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2B55-A3A5-4DE1-B3EF-CEE268E9C858}" type="datetime1">
              <a:rPr lang="it-IT" smtClean="0"/>
              <a:t>28/02/2017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3C07-8401-4229-9E62-7E5CCBFCCCB4}" type="datetime1">
              <a:rPr lang="it-IT" smtClean="0"/>
              <a:t>28/02/2017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ACE-2B21-4A2B-BFED-7ED2F9D33445}" type="datetime1">
              <a:rPr lang="it-IT" smtClean="0"/>
              <a:t>28/02/2017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29AC-BFA8-407E-B283-C76C1F96BC19}" type="datetime1">
              <a:rPr lang="it-IT" smtClean="0"/>
              <a:t>28/02/2017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jpg"/><Relationship Id="rId7" Type="http://schemas.openxmlformats.org/officeDocument/2006/relationships/image" Target="../media/image26.emf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11" Type="http://schemas.openxmlformats.org/officeDocument/2006/relationships/image" Target="../media/image28.png"/><Relationship Id="rId5" Type="http://schemas.openxmlformats.org/officeDocument/2006/relationships/image" Target="../media/image24.emf"/><Relationship Id="rId10" Type="http://schemas.openxmlformats.org/officeDocument/2006/relationships/image" Target="../media/image27.emf"/><Relationship Id="rId4" Type="http://schemas.openxmlformats.org/officeDocument/2006/relationships/image" Target="../media/image2.png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124" y="1214567"/>
            <a:ext cx="7801898" cy="509332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Project Leader: </a:t>
            </a:r>
            <a:r>
              <a:rPr lang="en-US" sz="1800" b="1" i="1" dirty="0" smtClean="0">
                <a:solidFill>
                  <a:schemeClr val="tx1"/>
                </a:solidFill>
                <a:latin typeface="Arial"/>
                <a:cs typeface="Arial"/>
              </a:rPr>
              <a:t>Giancarlo </a:t>
            </a:r>
            <a:r>
              <a:rPr lang="en-US" sz="1800" b="1" i="1" dirty="0" err="1" smtClean="0">
                <a:solidFill>
                  <a:schemeClr val="tx1"/>
                </a:solidFill>
                <a:latin typeface="Arial"/>
                <a:cs typeface="Arial"/>
              </a:rPr>
              <a:t>Righini</a:t>
            </a:r>
            <a:endParaRPr lang="en-US" sz="1800" b="1" i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Coordinator: </a:t>
            </a:r>
            <a:r>
              <a:rPr lang="en-US" sz="1800" b="1" i="1" dirty="0" err="1" smtClean="0">
                <a:solidFill>
                  <a:schemeClr val="tx1"/>
                </a:solidFill>
                <a:latin typeface="Arial"/>
                <a:cs typeface="Arial"/>
              </a:rPr>
              <a:t>Gualtiero</a:t>
            </a:r>
            <a:r>
              <a:rPr lang="en-US" sz="1800" b="1" i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Arial"/>
                <a:cs typeface="Arial"/>
              </a:rPr>
              <a:t>Nunzi</a:t>
            </a:r>
            <a:r>
              <a:rPr lang="en-US" sz="1800" b="1" i="1" dirty="0" smtClean="0">
                <a:solidFill>
                  <a:schemeClr val="tx1"/>
                </a:solidFill>
                <a:latin typeface="Arial"/>
                <a:cs typeface="Arial"/>
              </a:rPr>
              <a:t> Conti</a:t>
            </a:r>
            <a:endParaRPr lang="en-US" sz="1800" b="1" i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Participants:</a:t>
            </a: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Coccetti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Fabrizio		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tecnologo Centro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Cosci, Alessandro*		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assegnista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 (07/2014 </a:t>
            </a:r>
            <a:r>
              <a:rPr lang="mr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07/2017)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Enrichi,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Francesco**		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assegnista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 (04/2016 </a:t>
            </a:r>
            <a:r>
              <a:rPr lang="mr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04/2018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Ferrari,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Maurizio		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 al Centro Fermi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Gianfreda,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Mariagiovanna</a:t>
            </a:r>
            <a:r>
              <a:rPr lang="it-IT" sz="16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assegnista Centro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 (12/2016 </a:t>
            </a:r>
            <a:r>
              <a:rPr lang="mr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12/2018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Nunzi Conti,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Gualtiero 	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Centro Fermi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Pelli, Stefano			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associato al Centro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Quandt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		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 al Centro Fermi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Righini,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Giancarlo		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Centro Fermi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Zur,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Lidia**				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assegnista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 (12/2015 </a:t>
            </a:r>
            <a:r>
              <a:rPr lang="mr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12/2018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 also with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TFB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project	(2017)					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§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also with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PATISS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project (2017)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** also with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PLANS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project (2017)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8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169677"/>
            <a:ext cx="7407377" cy="517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1384" y="717412"/>
            <a:ext cx="4888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PATISS - Proposed </a:t>
            </a:r>
            <a:r>
              <a:rPr lang="en-US" dirty="0"/>
              <a:t>experiments at CNR IFAC</a:t>
            </a:r>
            <a:endParaRPr lang="it-IT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21384" y="91710"/>
            <a:ext cx="5588783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13114" y="9171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12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4547" y="811162"/>
            <a:ext cx="5257300" cy="440726"/>
          </a:xfrm>
        </p:spPr>
        <p:txBody>
          <a:bodyPr>
            <a:noAutofit/>
          </a:bodyPr>
          <a:lstStyle/>
          <a:p>
            <a:r>
              <a:rPr lang="it-IT" sz="1600" i="1" dirty="0" smtClean="0">
                <a:solidFill>
                  <a:srgbClr val="000000"/>
                </a:solidFill>
                <a:latin typeface="Arial"/>
                <a:cs typeface="Arial"/>
              </a:rPr>
              <a:t>Background: thermal effects control in WGMR</a:t>
            </a:r>
            <a:endParaRPr lang="it-IT" sz="1600" i="1" dirty="0" smtClean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06451" y="1436340"/>
            <a:ext cx="4457379" cy="839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Thermal effects in LN disks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/>
                <a:cs typeface="Arial"/>
              </a:rPr>
              <a:t>state of the 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art high Q (&gt;10</a:t>
            </a:r>
            <a:r>
              <a:rPr lang="it-IT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) lithium niobate disks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Arial"/>
                <a:cs typeface="Arial"/>
              </a:rPr>
              <a:t>coupled to LN waveguides  </a:t>
            </a:r>
          </a:p>
        </p:txBody>
      </p:sp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38" y="2591412"/>
            <a:ext cx="4123140" cy="13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6" y="4671309"/>
            <a:ext cx="2234089" cy="167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78" y="4251279"/>
            <a:ext cx="3112399" cy="22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75032"/>
              </p:ext>
            </p:extLst>
          </p:nvPr>
        </p:nvGraphicFramePr>
        <p:xfrm>
          <a:off x="3081155" y="5136496"/>
          <a:ext cx="2717290" cy="57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8" imgW="2311400" imgH="482600" progId="Equation.3">
                  <p:embed/>
                </p:oleObj>
              </mc:Choice>
              <mc:Fallback>
                <p:oleObj name="Equation" r:id="rId8" imgW="23114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155" y="5136496"/>
                        <a:ext cx="2717290" cy="574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28" y="2325842"/>
            <a:ext cx="1451143" cy="19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18" y="834382"/>
            <a:ext cx="1971855" cy="12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35863" y="5864771"/>
            <a:ext cx="342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differential shift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assessed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2004" y="65304"/>
            <a:ext cx="6530071" cy="948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(THz sensors)</a:t>
            </a:r>
            <a:endParaRPr lang="en-US" sz="3200" dirty="0"/>
          </a:p>
        </p:txBody>
      </p:sp>
      <p:pic>
        <p:nvPicPr>
          <p:cNvPr id="10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0" y="1446512"/>
            <a:ext cx="4782506" cy="255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3909" y="4181566"/>
            <a:ext cx="6871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drift </a:t>
            </a:r>
            <a:r>
              <a:rPr lang="en-US" sz="1400" i="1" dirty="0" smtClean="0">
                <a:latin typeface="Symbol" panose="05050102010706020507" pitchFamily="18" charset="2"/>
                <a:cs typeface="Arial" panose="020B0604020202020204" pitchFamily="34" charset="0"/>
              </a:rPr>
              <a:t>Dl/l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(°K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be 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nduced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THz light absorption in LN</a:t>
            </a:r>
          </a:p>
          <a:p>
            <a:endParaRPr lang="en-U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TE mode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(shift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48.5 pm°K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6.06 GHz/°K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TM mode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(shift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24.0 pm°K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3.00 GHz/°K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75" y="1653702"/>
            <a:ext cx="3477385" cy="25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547" y="5311984"/>
                <a:ext cx="7660283" cy="327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 pyro-electric 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charges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also contributes 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a refractive index  variation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charset="0"/>
                      </a:rPr>
                      <m:t>∆</m:t>
                    </m:r>
                    <m:sSub>
                      <m:sSubPr>
                        <m:ctrlPr>
                          <a:rPr lang="it-IT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GB" sz="1400" i="1">
                            <a:latin typeface="Cambria Math" charset="0"/>
                          </a:rPr>
                          <m:t>𝑝𝑦</m:t>
                        </m:r>
                      </m:sub>
                    </m:sSub>
                  </m:oMath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" y="5311984"/>
                <a:ext cx="7660283" cy="327462"/>
              </a:xfrm>
              <a:prstGeom prst="rect">
                <a:avLst/>
              </a:prstGeom>
              <a:blipFill rotWithShape="1">
                <a:blip r:embed="rId6"/>
                <a:stretch>
                  <a:fillRect t="-1852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57625" y="5591394"/>
                <a:ext cx="2118977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charset="0"/>
                        </a:rPr>
                        <m:t>∆</m:t>
                      </m:r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GB" sz="1400" i="1">
                              <a:latin typeface="Cambria Math" charset="0"/>
                            </a:rPr>
                            <m:t>𝑝𝑦</m:t>
                          </m:r>
                        </m:sub>
                      </m:sSub>
                      <m:r>
                        <a:rPr lang="en-GB" sz="1400" i="1"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it-IT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GB" sz="1400" i="1"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GB" sz="1400" i="1">
                              <a:latin typeface="Cambria Math" charset="0"/>
                            </a:rPr>
                            <m:t>𝑒𝑓𝑓</m:t>
                          </m:r>
                        </m:sub>
                      </m:sSub>
                      <m:r>
                        <a:rPr lang="en-GB" sz="1400" i="1">
                          <a:latin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GB" sz="1400" i="1">
                              <a:latin typeface="Cambria Math" charset="0"/>
                            </a:rPr>
                            <m:t>𝑝𝑦</m:t>
                          </m:r>
                        </m:sub>
                      </m:sSub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25" y="5591394"/>
                <a:ext cx="2118977" cy="4956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44673" y="5679515"/>
                <a:ext cx="1721796" cy="533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𝑝𝑦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=−</m:t>
                      </m:r>
                      <m:r>
                        <a:rPr lang="en-GB" sz="1400" i="1">
                          <a:latin typeface="Cambria Math"/>
                        </a:rPr>
                        <m:t>𝑝</m:t>
                      </m:r>
                      <m:f>
                        <m:fPr>
                          <m:ctrlPr>
                            <a:rPr lang="it-IT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∆</m:t>
                          </m:r>
                          <m:r>
                            <a:rPr lang="en-GB" sz="1400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73" y="5679515"/>
                <a:ext cx="1721796" cy="5334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204729"/>
            <a:ext cx="8441690" cy="428167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Expected funding in the 3-year period: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Request of funding by Centro Fermi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Grants (number and period requested):</a:t>
            </a:r>
          </a:p>
          <a:p>
            <a:pPr algn="l"/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	- none in 2017 	</a:t>
            </a:r>
          </a:p>
          <a:p>
            <a:pPr algn="l"/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	- 2 renewals in 2018 (</a:t>
            </a:r>
            <a:r>
              <a:rPr lang="en-US" sz="1600" i="1" dirty="0" err="1" smtClean="0">
                <a:solidFill>
                  <a:schemeClr val="tx1"/>
                </a:solidFill>
                <a:latin typeface="Arial"/>
                <a:cs typeface="Arial"/>
              </a:rPr>
              <a:t>Gianfreda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n-US" sz="1600" i="1" dirty="0" err="1" smtClean="0">
                <a:solidFill>
                  <a:schemeClr val="tx1"/>
                </a:solidFill>
                <a:latin typeface="Arial"/>
                <a:cs typeface="Arial"/>
              </a:rPr>
              <a:t>Zur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) + 1 new Grant (2018-2019)</a:t>
            </a:r>
          </a:p>
          <a:p>
            <a:pPr algn="l"/>
            <a:endParaRPr lang="en-US" sz="1600" i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tx1"/>
                </a:solidFill>
                <a:latin typeface="Arial"/>
                <a:cs typeface="Arial"/>
              </a:rPr>
              <a:t>Consumables/inventory per year</a:t>
            </a:r>
          </a:p>
          <a:p>
            <a:pPr algn="l"/>
            <a:r>
              <a:rPr lang="it-IT" sz="1600" i="1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it-IT" sz="1600" i="1" dirty="0">
                <a:solidFill>
                  <a:schemeClr val="tx1"/>
                </a:solidFill>
                <a:latin typeface="Arial"/>
                <a:cs typeface="Arial"/>
              </a:rPr>
              <a:t>5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cs typeface="Arial"/>
              </a:rPr>
              <a:t>,000 € in 2017; 25,000 € in 2018 and 2019</a:t>
            </a:r>
            <a:endParaRPr lang="en-US" sz="16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1800" i="1" dirty="0"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Potential external funding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Collaborating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CNR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Universities co-fund the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in-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of the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are made available for the research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40 K€/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EU)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envisaged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13114" y="9171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15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8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"/>
          <p:cNvGrpSpPr/>
          <p:nvPr/>
        </p:nvGrpSpPr>
        <p:grpSpPr>
          <a:xfrm>
            <a:off x="323108" y="1035410"/>
            <a:ext cx="8643938" cy="4477116"/>
            <a:chOff x="336171" y="4129549"/>
            <a:chExt cx="8643938" cy="2356738"/>
          </a:xfrm>
        </p:grpSpPr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575187" y="4129549"/>
              <a:ext cx="4530502" cy="408466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Places of Work &amp; </a:t>
              </a:r>
              <a:r>
                <a:rPr lang="en-US" sz="18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Collaborations</a:t>
              </a:r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:  </a:t>
              </a:r>
            </a:p>
            <a:p>
              <a:pPr algn="l"/>
              <a:endParaRPr lang="en-US" sz="1800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36171" y="4541799"/>
              <a:ext cx="8643938" cy="1944488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CNR – IFAC (Istituto di Fisica Applicata Nello Carrara), Sesto Fiorentino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CNR – IFN (Istituto di Fotonica e Nanotecnologie), Unità di Trento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CNR – NANO (Istituto </a:t>
              </a:r>
              <a:r>
                <a:rPr lang="it-IT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Nanoscienze</a:t>
              </a:r>
              <a:r>
                <a:rPr lang="it-IT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 Pisa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  <a:tabLst>
                  <a:tab pos="2967038" algn="l"/>
                  <a:tab pos="4041775" algn="l"/>
                </a:tabLst>
              </a:pPr>
              <a:r>
                <a:rPr lang="it-IT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Dipartimento di Scienze Molecolari e </a:t>
              </a:r>
              <a:r>
                <a:rPr lang="it-IT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Nanosistemi</a:t>
              </a:r>
              <a:r>
                <a:rPr lang="it-IT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Università Ca' Foscari Venezia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Dipartimento di Ingegneria Industriale, </a:t>
              </a:r>
              <a:r>
                <a:rPr lang="it-IT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Università </a:t>
              </a:r>
              <a:r>
                <a:rPr lang="it-IT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Padova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ENSSAT,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Université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Rennes 1,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Lannion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Francia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Luleå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University of Technology,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Luleå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Svezia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 of Physics, University of Witwatersrand, Johannesburg (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Africa)</a:t>
              </a:r>
              <a:endPara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Washington University at Saint Louis, Missouri (USA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30747"/>
            <a:ext cx="8450826" cy="2169208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algn="l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TFB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Tecniche </a:t>
            </a:r>
            <a:r>
              <a:rPr lang="it-IT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Fotoniche per </a:t>
            </a:r>
            <a:r>
              <a:rPr lang="it-IT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Biomedicina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with 									</a:t>
            </a:r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Whispering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Gallery Mode Resonators (WGMR)]</a:t>
            </a:r>
          </a:p>
          <a:p>
            <a:pPr lvl="1" algn="l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photonic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materials and systems for more efficient solar </a:t>
            </a:r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342900" indent="-34290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experience at IFAC-CNR on WGMR for parametric and non-parametric NL optics,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photonics, active gain control;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IFN-CNR on passive and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photonic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13114" y="9171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14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36078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57200" y="3086164"/>
            <a:ext cx="8327390" cy="196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it-IT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it-IT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(2017/18): </a:t>
            </a:r>
            <a:r>
              <a:rPr 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photonic</a:t>
            </a:r>
            <a:r>
              <a:rPr 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microcavities with focus on WGMR or integrated optical resonators and </a:t>
            </a:r>
            <a:r>
              <a:rPr 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photonic</a:t>
            </a:r>
            <a:r>
              <a:rPr 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PT-Symmetric Systems in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Photonics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PATISS  (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Symmetric Systems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project is being carried on by  a CF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(MG)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THz sensors based on WGMR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43824" y="5000369"/>
            <a:ext cx="8290897" cy="1346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phase (2018-2019): other topics will be faced, including: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photorefractive materials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quantum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-objects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information and shaped light</a:t>
            </a:r>
            <a:endParaRPr lang="en-U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13114" y="9171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12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36814" y="1029641"/>
            <a:ext cx="7997656" cy="469909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Background: 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on-parametric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parametric third order NLO in SiO</a:t>
            </a:r>
            <a:r>
              <a:rPr lang="en-US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/>
            <a:endParaRPr lang="en-US" sz="2000" dirty="0" smtClean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Shape 232"/>
          <p:cNvSpPr/>
          <p:nvPr/>
        </p:nvSpPr>
        <p:spPr>
          <a:xfrm>
            <a:off x="300038" y="1939116"/>
            <a:ext cx="5514353" cy="173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Raman Scattering </a:t>
            </a:r>
            <a:r>
              <a:rPr lang="it-IT" sz="1600" dirty="0" smtClean="0">
                <a:latin typeface="Symbol" panose="05050102010706020507" pitchFamily="18" charset="2"/>
                <a:ea typeface="Symbol"/>
                <a:cs typeface="Arial" panose="020B0604020202020204" pitchFamily="34" charset="0"/>
                <a:sym typeface="Symbol"/>
              </a:rPr>
              <a:t>Dn</a:t>
            </a:r>
            <a:r>
              <a:rPr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= 10 THz,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BDW</a:t>
            </a:r>
            <a:r>
              <a:rPr lang="it-IT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= 5 THz, </a:t>
            </a:r>
            <a:r>
              <a:rPr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interaction with an optical phonon) 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  <a:sym typeface="Times New Roman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Brillouin Scattering </a:t>
            </a:r>
            <a:r>
              <a:rPr lang="it-IT" sz="1600" dirty="0" smtClean="0">
                <a:latin typeface="Symbol" panose="05050102010706020507" pitchFamily="18" charset="2"/>
                <a:ea typeface="Symbol"/>
                <a:cs typeface="Arial" panose="020B0604020202020204" pitchFamily="34" charset="0"/>
                <a:sym typeface="Symbol"/>
              </a:rPr>
              <a:t>Dn</a:t>
            </a:r>
            <a:r>
              <a:rPr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=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10 GHz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,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BDW</a:t>
            </a:r>
            <a:r>
              <a:rPr lang="it-IT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= tens of MHz, </a:t>
            </a:r>
            <a:r>
              <a:rPr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interaction with an acoustic phonon) </a:t>
            </a:r>
          </a:p>
          <a:p>
            <a:pPr>
              <a:defRPr sz="1800" baseline="-25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Four Wave Mixing: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hyperparametric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interaction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43" y="1746910"/>
            <a:ext cx="3012709" cy="281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53846" y="4560780"/>
            <a:ext cx="5548906" cy="1617966"/>
            <a:chOff x="-246106" y="0"/>
            <a:chExt cx="5389606" cy="1466850"/>
          </a:xfrm>
        </p:grpSpPr>
        <p:grpSp>
          <p:nvGrpSpPr>
            <p:cNvPr id="18" name="Group 17"/>
            <p:cNvGrpSpPr/>
            <p:nvPr/>
          </p:nvGrpSpPr>
          <p:grpSpPr>
            <a:xfrm>
              <a:off x="-246106" y="0"/>
              <a:ext cx="5389606" cy="1466850"/>
              <a:chOff x="-246106" y="0"/>
              <a:chExt cx="5389606" cy="146685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-246106" y="0"/>
                <a:ext cx="5389606" cy="1466850"/>
                <a:chOff x="-246106" y="0"/>
                <a:chExt cx="5389606" cy="146685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438275" y="752475"/>
                  <a:ext cx="180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ounded Rectangle 23"/>
                <p:cNvSpPr/>
                <p:nvPr/>
              </p:nvSpPr>
              <p:spPr>
                <a:xfrm>
                  <a:off x="4438650" y="857250"/>
                  <a:ext cx="514350" cy="28829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5" name="Snip Same Side Corner Rectangle 24"/>
                <p:cNvSpPr/>
                <p:nvPr/>
              </p:nvSpPr>
              <p:spPr>
                <a:xfrm flipV="1">
                  <a:off x="2600325" y="1019175"/>
                  <a:ext cx="400050" cy="247650"/>
                </a:xfrm>
                <a:prstGeom prst="snip2Same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257675" y="1066800"/>
                  <a:ext cx="180975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076700" y="438150"/>
                  <a:ext cx="180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/>
                <p:cNvGrpSpPr/>
                <p:nvPr/>
              </p:nvGrpSpPr>
              <p:grpSpPr>
                <a:xfrm>
                  <a:off x="-246106" y="0"/>
                  <a:ext cx="5389606" cy="1466850"/>
                  <a:chOff x="-246106" y="0"/>
                  <a:chExt cx="5389606" cy="1466850"/>
                </a:xfrm>
              </p:grpSpPr>
              <p:cxnSp>
                <p:nvCxnSpPr>
                  <p:cNvPr id="29" name="Elbow Connector 28"/>
                  <p:cNvCxnSpPr/>
                  <p:nvPr/>
                </p:nvCxnSpPr>
                <p:spPr>
                  <a:xfrm flipV="1">
                    <a:off x="3714750" y="438150"/>
                    <a:ext cx="400050" cy="314325"/>
                  </a:xfrm>
                  <a:prstGeom prst="bentConnector3">
                    <a:avLst>
                      <a:gd name="adj1" fmla="val 2381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 Box 31"/>
                  <p:cNvSpPr txBox="1"/>
                  <p:nvPr/>
                </p:nvSpPr>
                <p:spPr>
                  <a:xfrm>
                    <a:off x="2547097" y="952500"/>
                    <a:ext cx="659130" cy="4000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it-IT" sz="14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DET</a:t>
                    </a:r>
                    <a:endParaRPr lang="it-IT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1" name="Flowchart: Process 30"/>
                  <p:cNvSpPr/>
                  <p:nvPr/>
                </p:nvSpPr>
                <p:spPr>
                  <a:xfrm>
                    <a:off x="3762375" y="685800"/>
                    <a:ext cx="114300" cy="133350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246106" y="0"/>
                    <a:ext cx="5389606" cy="1466850"/>
                    <a:chOff x="-246106" y="0"/>
                    <a:chExt cx="5389606" cy="1466850"/>
                  </a:xfrm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-246106" y="503237"/>
                      <a:ext cx="827131" cy="48196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smtClean="0">
                          <a:effectLst/>
                          <a:ea typeface="Calibri"/>
                          <a:cs typeface="Times New Roman"/>
                        </a:rPr>
                        <a:t>TLD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smtClean="0">
                          <a:ea typeface="Calibri"/>
                          <a:cs typeface="Times New Roman"/>
                        </a:rPr>
                        <a:t>1.55 </a:t>
                      </a:r>
                      <a:r>
                        <a:rPr lang="it-IT" sz="1400" dirty="0" smtClean="0">
                          <a:latin typeface="Symbol" panose="05050102010706020507" pitchFamily="18" charset="2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it-IT" sz="1400" dirty="0" smtClean="0">
                          <a:ea typeface="Calibri"/>
                          <a:cs typeface="Times New Roman"/>
                        </a:rPr>
                        <a:t>m</a:t>
                      </a:r>
                      <a:endParaRPr lang="it-IT" sz="1100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581025" y="752475"/>
                      <a:ext cx="24320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771525" y="390525"/>
                      <a:ext cx="667438" cy="707390"/>
                      <a:chOff x="0" y="0"/>
                      <a:chExt cx="721360" cy="764540"/>
                    </a:xfrm>
                  </p:grpSpPr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5400000">
                        <a:off x="9525" y="52705"/>
                        <a:ext cx="764540" cy="659130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t-IT" sz="1100">
                            <a:effectLst/>
                            <a:ea typeface="Calibri"/>
                            <a:cs typeface="Times New Roman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59" name="Text Box 5"/>
                      <p:cNvSpPr txBox="1"/>
                      <p:nvPr/>
                    </p:nvSpPr>
                    <p:spPr>
                      <a:xfrm>
                        <a:off x="0" y="176530"/>
                        <a:ext cx="720616" cy="40005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it-IT" sz="1400" dirty="0" smtClean="0">
                            <a:solidFill>
                              <a:srgbClr val="FFFFFF"/>
                            </a:solidFill>
                            <a:effectLst/>
                            <a:ea typeface="Calibri"/>
                            <a:cs typeface="Times New Roman"/>
                          </a:rPr>
                          <a:t>EDFA</a:t>
                        </a:r>
                        <a:endParaRPr lang="it-IT" sz="1100" dirty="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1905000" y="752475"/>
                      <a:ext cx="180975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1981200" y="590550"/>
                      <a:ext cx="485184" cy="157480"/>
                      <a:chOff x="0" y="0"/>
                      <a:chExt cx="338455" cy="109855"/>
                    </a:xfrm>
                  </p:grpSpPr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0" y="0"/>
                        <a:ext cx="109855" cy="109855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114300" y="0"/>
                        <a:ext cx="109855" cy="109855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228600" y="0"/>
                        <a:ext cx="109855" cy="109855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032909" y="563806"/>
                      <a:ext cx="400050" cy="47625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1590675" y="409575"/>
                      <a:ext cx="315595" cy="657225"/>
                      <a:chOff x="0" y="0"/>
                      <a:chExt cx="315595" cy="657225"/>
                    </a:xfrm>
                  </p:grpSpPr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0" y="171450"/>
                        <a:ext cx="314960" cy="35242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it-IT"/>
                      </a:p>
                    </p:txBody>
                  </p:sp>
                  <p:cxnSp>
                    <p:nvCxnSpPr>
                      <p:cNvPr id="54" name="Straight Arrow Connector 53"/>
                      <p:cNvCxnSpPr/>
                      <p:nvPr/>
                    </p:nvCxnSpPr>
                    <p:spPr>
                      <a:xfrm flipV="1">
                        <a:off x="0" y="0"/>
                        <a:ext cx="315595" cy="657225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0" name="Arc 39"/>
                    <p:cNvSpPr/>
                    <p:nvPr/>
                  </p:nvSpPr>
                  <p:spPr>
                    <a:xfrm>
                      <a:off x="2266950" y="752475"/>
                      <a:ext cx="542925" cy="514350"/>
                    </a:xfrm>
                    <a:prstGeom prst="arc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cxnSp>
                  <p:nvCxnSpPr>
                    <p:cNvPr id="41" name="Elbow Connector 40"/>
                    <p:cNvCxnSpPr/>
                    <p:nvPr/>
                  </p:nvCxnSpPr>
                  <p:spPr>
                    <a:xfrm>
                      <a:off x="3714750" y="752475"/>
                      <a:ext cx="400050" cy="314325"/>
                    </a:xfrm>
                    <a:prstGeom prst="bentConnector3">
                      <a:avLst>
                        <a:gd name="adj1" fmla="val 2381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4438650" y="857250"/>
                      <a:ext cx="600075" cy="46410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" name="Snip Same Side Corner Rectangle 42"/>
                    <p:cNvSpPr/>
                    <p:nvPr/>
                  </p:nvSpPr>
                  <p:spPr>
                    <a:xfrm rot="5400000">
                      <a:off x="3990975" y="981075"/>
                      <a:ext cx="399415" cy="178752"/>
                    </a:xfrm>
                    <a:prstGeom prst="snip2Same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4257675" y="85725"/>
                      <a:ext cx="695325" cy="638175"/>
                      <a:chOff x="0" y="0"/>
                      <a:chExt cx="695325" cy="638175"/>
                    </a:xfrm>
                  </p:grpSpPr>
                  <p:sp>
                    <p:nvSpPr>
                      <p:cNvPr id="51" name="Rounded Rectangle 50"/>
                      <p:cNvSpPr/>
                      <p:nvPr/>
                    </p:nvSpPr>
                    <p:spPr>
                      <a:xfrm>
                        <a:off x="0" y="0"/>
                        <a:ext cx="695325" cy="638175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2" name="Rectangle 51"/>
                      <p:cNvSpPr/>
                      <p:nvPr/>
                    </p:nvSpPr>
                    <p:spPr>
                      <a:xfrm>
                        <a:off x="66675" y="76200"/>
                        <a:ext cx="571500" cy="3879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45" name="Text Box 37"/>
                    <p:cNvSpPr txBox="1"/>
                    <p:nvPr/>
                  </p:nvSpPr>
                  <p:spPr>
                    <a:xfrm>
                      <a:off x="4295775" y="476250"/>
                      <a:ext cx="659130" cy="40005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ea typeface="Calibri"/>
                          <a:cs typeface="Times New Roman"/>
                        </a:rPr>
                        <a:t>OSA</a:t>
                      </a:r>
                      <a:endParaRPr lang="it-IT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6" name="Text Box 38"/>
                    <p:cNvSpPr txBox="1"/>
                    <p:nvPr/>
                  </p:nvSpPr>
                  <p:spPr>
                    <a:xfrm>
                      <a:off x="4410075" y="1066800"/>
                      <a:ext cx="733425" cy="40005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ea typeface="Calibri"/>
                          <a:cs typeface="Times New Roman"/>
                        </a:rPr>
                        <a:t>SCOPE</a:t>
                      </a:r>
                      <a:endParaRPr lang="it-IT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 rot="2418877" flipH="1">
                      <a:off x="3419475" y="171450"/>
                      <a:ext cx="53340" cy="44323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8" name="Text Box 15"/>
                    <p:cNvSpPr txBox="1"/>
                    <p:nvPr/>
                  </p:nvSpPr>
                  <p:spPr>
                    <a:xfrm>
                      <a:off x="2647950" y="85725"/>
                      <a:ext cx="876300" cy="40005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MM fiber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>
                      <a:off x="3581400" y="0"/>
                      <a:ext cx="676275" cy="413385"/>
                    </a:xfrm>
                    <a:custGeom>
                      <a:avLst/>
                      <a:gdLst>
                        <a:gd name="connsiteX0" fmla="*/ 0 w 628650"/>
                        <a:gd name="connsiteY0" fmla="*/ 185041 h 366016"/>
                        <a:gd name="connsiteX1" fmla="*/ 209550 w 628650"/>
                        <a:gd name="connsiteY1" fmla="*/ 4066 h 366016"/>
                        <a:gd name="connsiteX2" fmla="*/ 457200 w 628650"/>
                        <a:gd name="connsiteY2" fmla="*/ 80266 h 366016"/>
                        <a:gd name="connsiteX3" fmla="*/ 504825 w 628650"/>
                        <a:gd name="connsiteY3" fmla="*/ 318391 h 366016"/>
                        <a:gd name="connsiteX4" fmla="*/ 628650 w 628650"/>
                        <a:gd name="connsiteY4" fmla="*/ 366016 h 3660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8650" h="366016">
                          <a:moveTo>
                            <a:pt x="0" y="185041"/>
                          </a:moveTo>
                          <a:cubicBezTo>
                            <a:pt x="66675" y="103284"/>
                            <a:pt x="133350" y="21528"/>
                            <a:pt x="209550" y="4066"/>
                          </a:cubicBezTo>
                          <a:cubicBezTo>
                            <a:pt x="285750" y="-13397"/>
                            <a:pt x="407988" y="27879"/>
                            <a:pt x="457200" y="80266"/>
                          </a:cubicBezTo>
                          <a:cubicBezTo>
                            <a:pt x="506412" y="132653"/>
                            <a:pt x="476250" y="270766"/>
                            <a:pt x="504825" y="318391"/>
                          </a:cubicBezTo>
                          <a:cubicBezTo>
                            <a:pt x="533400" y="366016"/>
                            <a:pt x="581025" y="366016"/>
                            <a:pt x="628650" y="366016"/>
                          </a:cubicBezTo>
                        </a:path>
                      </a:pathLst>
                    </a:custGeom>
                    <a:noFill/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pic>
                  <p:nvPicPr>
                    <p:cNvPr id="50" name="Picture 49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10075" y="200025"/>
                      <a:ext cx="428625" cy="333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895350"/>
                <a:ext cx="342900" cy="2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Text Box 121"/>
            <p:cNvSpPr txBox="1"/>
            <p:nvPr/>
          </p:nvSpPr>
          <p:spPr>
            <a:xfrm>
              <a:off x="1857375" y="723900"/>
              <a:ext cx="876300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>
                  <a:effectLst/>
                  <a:latin typeface="Calibri"/>
                  <a:ea typeface="Calibri"/>
                  <a:cs typeface="Times New Roman"/>
                </a:rPr>
                <a:t>Polarizer</a:t>
              </a:r>
              <a:endParaRPr lang="it-IT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122"/>
            <p:cNvSpPr txBox="1"/>
            <p:nvPr/>
          </p:nvSpPr>
          <p:spPr>
            <a:xfrm>
              <a:off x="1495425" y="295275"/>
              <a:ext cx="876300" cy="4000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>
                  <a:effectLst/>
                  <a:latin typeface="Calibri"/>
                  <a:ea typeface="Calibri"/>
                  <a:cs typeface="Times New Roman"/>
                </a:rPr>
                <a:t>Att</a:t>
              </a:r>
              <a:endParaRPr lang="it-IT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49" y="5780267"/>
            <a:ext cx="452593" cy="3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13114" y="9171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12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73723" y="998968"/>
            <a:ext cx="3471676" cy="538003"/>
          </a:xfrm>
        </p:spPr>
        <p:txBody>
          <a:bodyPr>
            <a:noAutofit/>
          </a:bodyPr>
          <a:lstStyle/>
          <a:p>
            <a:pPr algn="l"/>
            <a:r>
              <a:rPr lang="it-IT" sz="1800" i="1" dirty="0" smtClean="0">
                <a:solidFill>
                  <a:srgbClr val="000000"/>
                </a:solidFill>
                <a:latin typeface="Arial"/>
                <a:cs typeface="Arial"/>
              </a:rPr>
              <a:t>Background, NLO with WGMR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5368" y="794687"/>
            <a:ext cx="8032764" cy="2233603"/>
            <a:chOff x="165368" y="794687"/>
            <a:chExt cx="8032764" cy="223360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399" y="794687"/>
              <a:ext cx="4452733" cy="223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68" y="1780988"/>
              <a:ext cx="3367976" cy="120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65368" y="3236619"/>
            <a:ext cx="7232377" cy="1430591"/>
            <a:chOff x="165368" y="3236619"/>
            <a:chExt cx="7232377" cy="1430591"/>
          </a:xfrm>
        </p:grpSpPr>
        <p:pic>
          <p:nvPicPr>
            <p:cNvPr id="10" name="image4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5368" y="3282772"/>
              <a:ext cx="4727645" cy="133828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13" y="3236619"/>
              <a:ext cx="2324132" cy="1430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73723" y="4641521"/>
            <a:ext cx="8588424" cy="2095186"/>
            <a:chOff x="273723" y="4641521"/>
            <a:chExt cx="8588424" cy="2095186"/>
          </a:xfrm>
        </p:grpSpPr>
        <p:pic>
          <p:nvPicPr>
            <p:cNvPr id="14" name="image6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45399" y="4641521"/>
              <a:ext cx="5116748" cy="2086365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5" name="Group 337"/>
            <p:cNvGrpSpPr/>
            <p:nvPr/>
          </p:nvGrpSpPr>
          <p:grpSpPr>
            <a:xfrm>
              <a:off x="273723" y="5175115"/>
              <a:ext cx="1571987" cy="1322877"/>
              <a:chOff x="0" y="0"/>
              <a:chExt cx="2758390" cy="2321273"/>
            </a:xfrm>
          </p:grpSpPr>
          <p:pic>
            <p:nvPicPr>
              <p:cNvPr id="16" name="image64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2758391" cy="2321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" name="Shape 336"/>
              <p:cNvSpPr/>
              <p:nvPr/>
            </p:nvSpPr>
            <p:spPr>
              <a:xfrm>
                <a:off x="842788" y="1062898"/>
                <a:ext cx="388108" cy="1"/>
              </a:xfrm>
              <a:prstGeom prst="line">
                <a:avLst/>
              </a:prstGeom>
              <a:noFill/>
              <a:ln w="1905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574" y="5175115"/>
              <a:ext cx="2123765" cy="156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13114" y="9171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12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03909" y="811162"/>
            <a:ext cx="6760372" cy="440726"/>
          </a:xfrm>
        </p:spPr>
        <p:txBody>
          <a:bodyPr>
            <a:noAutofit/>
          </a:bodyPr>
          <a:lstStyle/>
          <a:p>
            <a:r>
              <a:rPr lang="it-IT" sz="1600" i="1" dirty="0" smtClean="0">
                <a:solidFill>
                  <a:srgbClr val="000000"/>
                </a:solidFill>
                <a:latin typeface="Arial"/>
                <a:cs typeface="Arial"/>
              </a:rPr>
              <a:t>Background: </a:t>
            </a:r>
            <a:r>
              <a:rPr lang="it-IT" sz="1600" i="1" dirty="0" smtClean="0">
                <a:solidFill>
                  <a:srgbClr val="000000"/>
                </a:solidFill>
                <a:latin typeface="Arial"/>
                <a:cs typeface="Arial"/>
              </a:rPr>
              <a:t>amplification in </a:t>
            </a:r>
            <a:r>
              <a:rPr lang="it-IT" sz="1600" i="1" dirty="0" smtClean="0">
                <a:solidFill>
                  <a:srgbClr val="000000"/>
                </a:solidFill>
                <a:latin typeface="Arial"/>
                <a:cs typeface="Arial"/>
              </a:rPr>
              <a:t>WGMR</a:t>
            </a:r>
            <a:endParaRPr lang="it-IT" sz="1600" i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61962" y="1258636"/>
            <a:ext cx="6402319" cy="44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Lasing and selective amplification in Er</a:t>
            </a:r>
            <a:r>
              <a:rPr lang="it-IT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3+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doped microspheres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21" y="3686628"/>
            <a:ext cx="3775688" cy="27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66" y="1841989"/>
            <a:ext cx="4938334" cy="184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3686628"/>
            <a:ext cx="3574741" cy="246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94881" y="88674"/>
            <a:ext cx="5588783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16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2" y="1157945"/>
            <a:ext cx="8479215" cy="48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0344" y="788612"/>
            <a:ext cx="6131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</a:t>
            </a:r>
            <a:r>
              <a:rPr lang="en-US" sz="2000" b="1" dirty="0" smtClean="0"/>
              <a:t>ATISS </a:t>
            </a:r>
            <a:r>
              <a:rPr lang="en-US" dirty="0" smtClean="0"/>
              <a:t>   PT-symmetry </a:t>
            </a:r>
            <a:r>
              <a:rPr lang="en-US" dirty="0"/>
              <a:t>from Quantum to Experimental Physics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32219"/>
            <a:ext cx="7239768" cy="521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1437" y="732161"/>
            <a:ext cx="401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PT -phase transition in optical resonators</a:t>
            </a:r>
            <a:endParaRPr lang="it-IT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21384" y="343268"/>
            <a:ext cx="5588783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89906" y="1068519"/>
            <a:ext cx="1136468" cy="369332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1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1,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1330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1437" y="732161"/>
            <a:ext cx="401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PT -phase transition in optical resonators</a:t>
            </a:r>
            <a:endParaRPr lang="it-IT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21384" y="91710"/>
            <a:ext cx="5588783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04925"/>
            <a:ext cx="85534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40" y="4039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8639</TotalTime>
  <Words>650</Words>
  <Application>Microsoft Office PowerPoint</Application>
  <PresentationFormat>On-screen Show (4:3)</PresentationFormat>
  <Paragraphs>134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Centro Fermi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creator>Giancarlo Righini</dc:creator>
  <cp:lastModifiedBy>tondino</cp:lastModifiedBy>
  <cp:revision>104</cp:revision>
  <dcterms:created xsi:type="dcterms:W3CDTF">2015-11-27T18:27:11Z</dcterms:created>
  <dcterms:modified xsi:type="dcterms:W3CDTF">2017-02-28T00:22:09Z</dcterms:modified>
</cp:coreProperties>
</file>