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6" r:id="rId3"/>
    <p:sldId id="289" r:id="rId4"/>
    <p:sldId id="290" r:id="rId5"/>
    <p:sldId id="268" r:id="rId6"/>
    <p:sldId id="267" r:id="rId7"/>
    <p:sldId id="269" r:id="rId8"/>
    <p:sldId id="270" r:id="rId9"/>
    <p:sldId id="277" r:id="rId10"/>
    <p:sldId id="293" r:id="rId11"/>
    <p:sldId id="291" r:id="rId12"/>
    <p:sldId id="292" r:id="rId13"/>
    <p:sldId id="273" r:id="rId14"/>
    <p:sldId id="275" r:id="rId15"/>
    <p:sldId id="276" r:id="rId16"/>
    <p:sldId id="278" r:id="rId17"/>
    <p:sldId id="279" r:id="rId18"/>
    <p:sldId id="280" r:id="rId19"/>
    <p:sldId id="288" r:id="rId20"/>
    <p:sldId id="281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643"/>
  </p:normalViewPr>
  <p:slideViewPr>
    <p:cSldViewPr snapToGrid="0" snapToObjects="1">
      <p:cViewPr varScale="1">
        <p:scale>
          <a:sx n="88" d="100"/>
          <a:sy n="88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035-20B1-4EDC-BB4C-C05A8655D911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FE12-3C4B-499A-BC22-03ACF97B3511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44D-1B7C-4161-A2F2-5ACE386F3644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BF46-3BFC-4688-B012-64B2439CFE80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65A9-986D-4386-A245-FA39506DB629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7AE5-CCAD-4E79-94D5-B044276AD0EF}" type="datetime1">
              <a:rPr lang="it-IT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A73-2775-4AEC-9D6C-BEAA3131A807}" type="datetime1">
              <a:rPr lang="it-IT" smtClean="0"/>
              <a:t>28/02/17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E81-B9DC-4E7B-80D4-28FE70A30C2E}" type="datetime1">
              <a:rPr lang="it-IT" smtClean="0"/>
              <a:t>28/02/17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2B55-A3A5-4DE1-B3EF-CEE268E9C858}" type="datetime1">
              <a:rPr lang="it-IT" smtClean="0"/>
              <a:t>28/02/17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3C07-8401-4229-9E62-7E5CCBFCCCB4}" type="datetime1">
              <a:rPr lang="it-IT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ACE-2B21-4A2B-BFED-7ED2F9D33445}" type="datetime1">
              <a:rPr lang="it-IT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29AC-BFA8-407E-B283-C76C1F96BC19}" type="datetime1">
              <a:rPr lang="it-IT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Roma, March 2017 -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52" y="894959"/>
            <a:ext cx="8643938" cy="5144517"/>
          </a:xfrm>
        </p:spPr>
        <p:txBody>
          <a:bodyPr>
            <a:noAutofit/>
          </a:bodyPr>
          <a:lstStyle/>
          <a:p>
            <a:pPr marL="285750" indent="-285750" algn="l">
              <a:buFont typeface="Wingdings" charset="2"/>
              <a:buChar char="ü"/>
            </a:pPr>
            <a:r>
              <a:rPr lang="en-US" sz="1700" b="1" dirty="0" smtClean="0">
                <a:solidFill>
                  <a:schemeClr val="tx1"/>
                </a:solidFill>
                <a:latin typeface="Arial"/>
                <a:cs typeface="Arial"/>
              </a:rPr>
              <a:t>Project Leader</a:t>
            </a:r>
            <a:r>
              <a:rPr lang="en-US" sz="1700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1700" u="sng" dirty="0" smtClean="0">
                <a:solidFill>
                  <a:schemeClr val="tx1"/>
                </a:solidFill>
                <a:latin typeface="Arial"/>
                <a:cs typeface="Arial"/>
              </a:rPr>
              <a:t>A. </a:t>
            </a:r>
            <a:r>
              <a:rPr lang="en-US" sz="1700" u="sng" dirty="0" err="1" smtClean="0">
                <a:solidFill>
                  <a:schemeClr val="tx1"/>
                </a:solidFill>
                <a:latin typeface="Arial"/>
                <a:cs typeface="Arial"/>
              </a:rPr>
              <a:t>Zichichi</a:t>
            </a:r>
            <a:r>
              <a:rPr lang="en-US" sz="1700" u="sng" dirty="0" smtClean="0">
                <a:solidFill>
                  <a:schemeClr val="tx1"/>
                </a:solidFill>
                <a:latin typeface="Arial"/>
                <a:cs typeface="Arial"/>
              </a:rPr>
              <a:t>, L. </a:t>
            </a:r>
            <a:r>
              <a:rPr lang="en-US" sz="1700" u="sng" dirty="0" err="1" smtClean="0">
                <a:solidFill>
                  <a:schemeClr val="tx1"/>
                </a:solidFill>
                <a:latin typeface="Arial"/>
                <a:cs typeface="Arial"/>
              </a:rPr>
              <a:t>Cifarelli</a:t>
            </a:r>
            <a:endParaRPr lang="en-US" sz="1700" u="sng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endParaRPr lang="en-US" sz="17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sz="1700" b="1" dirty="0" smtClean="0">
                <a:solidFill>
                  <a:schemeClr val="tx1"/>
                </a:solidFill>
                <a:latin typeface="Arial"/>
                <a:cs typeface="Arial"/>
              </a:rPr>
              <a:t>Participants: </a:t>
            </a:r>
            <a:endParaRPr lang="it-IT" sz="1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endParaRPr lang="it-IT" sz="1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endParaRPr lang="it-IT"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endParaRPr lang="it-IT" sz="1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endParaRPr lang="it-IT" sz="1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it-IT"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endParaRPr lang="it-IT" sz="1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endParaRPr lang="it-IT"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it-IT"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endParaRPr lang="it-IT" sz="1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cs typeface="Arial"/>
              </a:rPr>
              <a:t>Place of Work &amp; Collaborations:  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1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2017 -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405" y="1856830"/>
            <a:ext cx="8686288" cy="270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sz="1700" dirty="0">
                <a:latin typeface="Arial"/>
                <a:cs typeface="Arial"/>
              </a:rPr>
              <a:t>Andrea Alici </a:t>
            </a:r>
            <a:r>
              <a:rPr lang="it-IT" sz="1700" b="1" dirty="0">
                <a:latin typeface="Arial"/>
                <a:cs typeface="Arial"/>
              </a:rPr>
              <a:t>TOF System </a:t>
            </a:r>
            <a:r>
              <a:rPr lang="it-IT" sz="1700" b="1" dirty="0" err="1">
                <a:latin typeface="Arial"/>
                <a:cs typeface="Arial"/>
              </a:rPr>
              <a:t>Run</a:t>
            </a:r>
            <a:r>
              <a:rPr lang="it-IT" sz="1700" b="1" dirty="0">
                <a:latin typeface="Arial"/>
                <a:cs typeface="Arial"/>
              </a:rPr>
              <a:t> Coordinator, </a:t>
            </a:r>
            <a:r>
              <a:rPr lang="it-IT" sz="1700" b="1" dirty="0" err="1">
                <a:latin typeface="Arial"/>
                <a:cs typeface="Arial"/>
              </a:rPr>
              <a:t>Beam</a:t>
            </a:r>
            <a:r>
              <a:rPr lang="it-IT" sz="1700" b="1" dirty="0">
                <a:latin typeface="Arial"/>
                <a:cs typeface="Arial"/>
              </a:rPr>
              <a:t> </a:t>
            </a:r>
            <a:r>
              <a:rPr lang="it-IT" sz="1700" b="1" dirty="0" err="1">
                <a:latin typeface="Arial"/>
                <a:cs typeface="Arial"/>
              </a:rPr>
              <a:t>Condition</a:t>
            </a:r>
            <a:r>
              <a:rPr lang="it-IT" sz="1700" b="1" dirty="0">
                <a:latin typeface="Arial"/>
                <a:cs typeface="Arial"/>
              </a:rPr>
              <a:t> </a:t>
            </a:r>
            <a:r>
              <a:rPr lang="it-IT" sz="1700" b="1" dirty="0" err="1">
                <a:latin typeface="Arial"/>
                <a:cs typeface="Arial"/>
              </a:rPr>
              <a:t>convener</a:t>
            </a:r>
            <a:endParaRPr lang="it-IT" sz="1700" b="1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sz="1700" dirty="0">
                <a:latin typeface="Arial"/>
                <a:cs typeface="Arial"/>
              </a:rPr>
              <a:t>Francesca </a:t>
            </a:r>
            <a:r>
              <a:rPr lang="it-IT" sz="1700" dirty="0" err="1">
                <a:latin typeface="Arial"/>
                <a:cs typeface="Arial"/>
              </a:rPr>
              <a:t>Carnesecchi</a:t>
            </a:r>
            <a:r>
              <a:rPr lang="it-IT" sz="1700" dirty="0">
                <a:latin typeface="Arial"/>
                <a:cs typeface="Arial"/>
              </a:rPr>
              <a:t> </a:t>
            </a:r>
            <a:r>
              <a:rPr lang="it-IT" sz="1700" b="1" dirty="0" err="1">
                <a:latin typeface="Arial"/>
                <a:cs typeface="Arial"/>
              </a:rPr>
              <a:t>PhD</a:t>
            </a:r>
            <a:r>
              <a:rPr lang="it-IT" sz="1700" b="1" dirty="0">
                <a:latin typeface="Arial"/>
                <a:cs typeface="Arial"/>
              </a:rPr>
              <a:t> </a:t>
            </a:r>
            <a:r>
              <a:rPr lang="it-IT" sz="1700" b="1" dirty="0" err="1">
                <a:latin typeface="Arial"/>
                <a:cs typeface="Arial"/>
              </a:rPr>
              <a:t>student</a:t>
            </a:r>
            <a:endParaRPr lang="it-IT" sz="1700" b="1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sz="1700" dirty="0" err="1">
                <a:latin typeface="Arial"/>
                <a:cs typeface="Arial"/>
              </a:rPr>
              <a:t>Despina</a:t>
            </a:r>
            <a:r>
              <a:rPr lang="it-IT" sz="1700" dirty="0">
                <a:latin typeface="Arial"/>
                <a:cs typeface="Arial"/>
              </a:rPr>
              <a:t> </a:t>
            </a:r>
            <a:r>
              <a:rPr lang="it-IT" sz="1700" dirty="0" err="1">
                <a:latin typeface="Arial"/>
                <a:cs typeface="Arial"/>
              </a:rPr>
              <a:t>Hatzifotiadou</a:t>
            </a:r>
            <a:r>
              <a:rPr lang="it-IT" sz="1700" dirty="0">
                <a:latin typeface="Arial"/>
                <a:cs typeface="Arial"/>
              </a:rPr>
              <a:t> </a:t>
            </a:r>
            <a:r>
              <a:rPr lang="it-IT" sz="1700" b="1" dirty="0" err="1" smtClean="0">
                <a:latin typeface="Arial"/>
                <a:cs typeface="Arial"/>
              </a:rPr>
              <a:t>outreach</a:t>
            </a:r>
            <a:r>
              <a:rPr lang="it-IT" sz="1700" b="1" dirty="0" smtClean="0">
                <a:latin typeface="Arial"/>
                <a:cs typeface="Arial"/>
              </a:rPr>
              <a:t> </a:t>
            </a:r>
            <a:r>
              <a:rPr lang="it-IT" sz="1700" b="1" dirty="0" err="1">
                <a:latin typeface="Arial"/>
                <a:cs typeface="Arial"/>
              </a:rPr>
              <a:t>convener</a:t>
            </a:r>
            <a:r>
              <a:rPr lang="it-IT" sz="1700" b="1" dirty="0">
                <a:latin typeface="Arial"/>
                <a:cs typeface="Arial"/>
              </a:rPr>
              <a:t> (</a:t>
            </a:r>
            <a:r>
              <a:rPr lang="it-IT" sz="1700" b="1" dirty="0" err="1">
                <a:latin typeface="Arial"/>
                <a:cs typeface="Arial"/>
              </a:rPr>
              <a:t>also</a:t>
            </a:r>
            <a:r>
              <a:rPr lang="it-IT" sz="1700" b="1" dirty="0">
                <a:latin typeface="Arial"/>
                <a:cs typeface="Arial"/>
              </a:rPr>
              <a:t> in EEE)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1700" dirty="0">
                <a:latin typeface="Arial"/>
                <a:cs typeface="Arial"/>
              </a:rPr>
              <a:t>Luisa </a:t>
            </a:r>
            <a:r>
              <a:rPr lang="it-IT" sz="1700" dirty="0" err="1">
                <a:latin typeface="Arial"/>
                <a:cs typeface="Arial"/>
              </a:rPr>
              <a:t>Cifarelli</a:t>
            </a:r>
            <a:endParaRPr lang="it-IT" sz="1700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sz="1700" dirty="0">
                <a:latin typeface="Arial"/>
                <a:cs typeface="Arial"/>
              </a:rPr>
              <a:t>Fabrizio Coccetti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1700" dirty="0">
                <a:latin typeface="Arial"/>
                <a:cs typeface="Arial"/>
              </a:rPr>
              <a:t>Daniele De Gruttola </a:t>
            </a:r>
            <a:r>
              <a:rPr lang="it-IT" sz="1700" b="1" dirty="0">
                <a:latin typeface="Arial"/>
                <a:cs typeface="Arial"/>
              </a:rPr>
              <a:t>DQM Coordinator (</a:t>
            </a:r>
            <a:r>
              <a:rPr lang="it-IT" sz="1700" b="1" dirty="0" err="1">
                <a:latin typeface="Arial"/>
                <a:cs typeface="Arial"/>
              </a:rPr>
              <a:t>also</a:t>
            </a:r>
            <a:r>
              <a:rPr lang="it-IT" sz="1700" b="1" dirty="0">
                <a:latin typeface="Arial"/>
                <a:cs typeface="Arial"/>
              </a:rPr>
              <a:t> in EEE)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1700" dirty="0">
                <a:latin typeface="Arial"/>
                <a:cs typeface="Arial"/>
              </a:rPr>
              <a:t>Francesco </a:t>
            </a:r>
            <a:r>
              <a:rPr lang="it-IT" sz="1700" dirty="0" err="1">
                <a:latin typeface="Arial"/>
                <a:cs typeface="Arial"/>
              </a:rPr>
              <a:t>Noferini</a:t>
            </a:r>
            <a:r>
              <a:rPr lang="it-IT" sz="1700" dirty="0">
                <a:latin typeface="Arial"/>
                <a:cs typeface="Arial"/>
              </a:rPr>
              <a:t> </a:t>
            </a:r>
            <a:r>
              <a:rPr lang="it-IT" sz="1700" b="1" dirty="0">
                <a:latin typeface="Arial"/>
                <a:cs typeface="Arial"/>
              </a:rPr>
              <a:t>PID </a:t>
            </a:r>
            <a:r>
              <a:rPr lang="it-IT" sz="1700" b="1" dirty="0" err="1">
                <a:latin typeface="Arial"/>
                <a:cs typeface="Arial"/>
              </a:rPr>
              <a:t>convener</a:t>
            </a:r>
            <a:endParaRPr lang="it-IT" sz="1700" b="1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sz="1700" dirty="0">
                <a:latin typeface="Arial"/>
                <a:cs typeface="Arial"/>
              </a:rPr>
              <a:t>Rosario </a:t>
            </a:r>
            <a:r>
              <a:rPr lang="it-IT" sz="1700" dirty="0" err="1" smtClean="0">
                <a:latin typeface="Arial"/>
                <a:cs typeface="Arial"/>
              </a:rPr>
              <a:t>Nania</a:t>
            </a:r>
            <a:endParaRPr lang="it-IT" sz="1700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sz="1700" dirty="0" err="1" smtClean="0">
                <a:latin typeface="Arial"/>
                <a:cs typeface="Arial"/>
              </a:rPr>
              <a:t>very</a:t>
            </a:r>
            <a:r>
              <a:rPr lang="it-IT" sz="1700" dirty="0" smtClean="0">
                <a:latin typeface="Arial"/>
                <a:cs typeface="Arial"/>
              </a:rPr>
              <a:t> </a:t>
            </a:r>
            <a:r>
              <a:rPr lang="it-IT" sz="1700" dirty="0">
                <a:latin typeface="Arial"/>
                <a:cs typeface="Arial"/>
              </a:rPr>
              <a:t>strong connection with the </a:t>
            </a:r>
            <a:r>
              <a:rPr lang="it-IT" sz="1700" dirty="0" err="1">
                <a:latin typeface="Arial"/>
                <a:cs typeface="Arial"/>
              </a:rPr>
              <a:t>other</a:t>
            </a:r>
            <a:r>
              <a:rPr lang="it-IT" sz="1700" dirty="0">
                <a:latin typeface="Arial"/>
                <a:cs typeface="Arial"/>
              </a:rPr>
              <a:t> TOF </a:t>
            </a:r>
            <a:r>
              <a:rPr lang="it-IT" sz="1700" dirty="0" err="1">
                <a:latin typeface="Arial"/>
                <a:cs typeface="Arial"/>
              </a:rPr>
              <a:t>institutes</a:t>
            </a:r>
            <a:r>
              <a:rPr lang="it-IT" sz="1700" dirty="0">
                <a:latin typeface="Arial"/>
                <a:cs typeface="Arial"/>
              </a:rPr>
              <a:t>, Bologna and Salerno </a:t>
            </a:r>
            <a:endParaRPr lang="it-IT" sz="1700" dirty="0" smtClean="0">
              <a:latin typeface="Arial"/>
              <a:cs typeface="Arial"/>
            </a:endParaRPr>
          </a:p>
          <a:p>
            <a:r>
              <a:rPr lang="it-IT" sz="1700" dirty="0">
                <a:latin typeface="Arial"/>
                <a:cs typeface="Arial"/>
              </a:rPr>
              <a:t> </a:t>
            </a:r>
            <a:r>
              <a:rPr lang="it-IT" sz="1700" dirty="0" smtClean="0">
                <a:latin typeface="Arial"/>
                <a:cs typeface="Arial"/>
              </a:rPr>
              <a:t>     (</a:t>
            </a:r>
            <a:r>
              <a:rPr lang="it-IT" sz="1700" dirty="0" err="1">
                <a:latin typeface="Arial"/>
                <a:cs typeface="Arial"/>
              </a:rPr>
              <a:t>about</a:t>
            </a:r>
            <a:r>
              <a:rPr lang="it-IT" sz="1700" dirty="0">
                <a:latin typeface="Arial"/>
                <a:cs typeface="Arial"/>
              </a:rPr>
              <a:t> 30 </a:t>
            </a:r>
            <a:r>
              <a:rPr lang="it-IT" sz="1700" dirty="0" err="1">
                <a:latin typeface="Arial"/>
                <a:cs typeface="Arial"/>
              </a:rPr>
              <a:t>researchers</a:t>
            </a:r>
            <a:r>
              <a:rPr lang="it-IT" sz="1700" dirty="0">
                <a:latin typeface="Arial"/>
                <a:cs typeface="Arial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405" y="4882754"/>
            <a:ext cx="855814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ALICE is one of the big 4 experiments at </a:t>
            </a:r>
            <a:r>
              <a:rPr lang="en-US" sz="1700" b="1" dirty="0">
                <a:solidFill>
                  <a:srgbClr val="000000"/>
                </a:solidFill>
                <a:latin typeface="Arial"/>
                <a:cs typeface="Arial"/>
              </a:rPr>
              <a:t>LHC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 at </a:t>
            </a:r>
            <a:r>
              <a:rPr lang="en-US" sz="1700" b="1" dirty="0">
                <a:solidFill>
                  <a:srgbClr val="FF0000"/>
                </a:solidFill>
                <a:latin typeface="Arial"/>
                <a:cs typeface="Arial"/>
              </a:rPr>
              <a:t>CERN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700" dirty="0">
                <a:latin typeface="Arial"/>
                <a:cs typeface="Arial"/>
              </a:rPr>
              <a:t>~900 signatures, &gt; </a:t>
            </a:r>
            <a:r>
              <a:rPr lang="en-US" sz="1700" b="1" dirty="0">
                <a:solidFill>
                  <a:srgbClr val="FF0000"/>
                </a:solidFill>
                <a:latin typeface="Arial"/>
                <a:cs typeface="Arial"/>
              </a:rPr>
              <a:t>140 institutes </a:t>
            </a:r>
            <a:r>
              <a:rPr lang="en-US" sz="1700" dirty="0">
                <a:latin typeface="Arial"/>
                <a:cs typeface="Arial"/>
              </a:rPr>
              <a:t>in Europe, America, Asia, Africa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strong collaboration with University of </a:t>
            </a:r>
            <a:r>
              <a:rPr lang="en-US" sz="1700" b="1" dirty="0">
                <a:solidFill>
                  <a:srgbClr val="FF0000"/>
                </a:solidFill>
                <a:latin typeface="Arial"/>
                <a:cs typeface="Arial"/>
              </a:rPr>
              <a:t>Salerno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700" b="1" dirty="0">
                <a:solidFill>
                  <a:srgbClr val="FF0000"/>
                </a:solidFill>
                <a:latin typeface="Arial"/>
                <a:cs typeface="Arial"/>
              </a:rPr>
              <a:t>Bologna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n-US" sz="1700" dirty="0" err="1">
                <a:solidFill>
                  <a:srgbClr val="FF0000"/>
                </a:solidFill>
                <a:latin typeface="Arial"/>
                <a:cs typeface="Arial"/>
              </a:rPr>
              <a:t>Kangnung</a:t>
            </a:r>
            <a:r>
              <a:rPr lang="en-US" sz="17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700" dirty="0" smtClean="0">
                <a:solidFill>
                  <a:srgbClr val="FF0000"/>
                </a:solidFill>
                <a:latin typeface="Arial"/>
                <a:cs typeface="Arial"/>
              </a:rPr>
              <a:t>ITEP</a:t>
            </a:r>
            <a:endParaRPr lang="en-US" sz="17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other 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Arial"/>
              </a:rPr>
              <a:t>institutes working in ALICE: </a:t>
            </a:r>
            <a:r>
              <a:rPr lang="en-US" sz="1700" i="1" dirty="0">
                <a:solidFill>
                  <a:srgbClr val="000000"/>
                </a:solidFill>
                <a:latin typeface="Arial"/>
                <a:cs typeface="Arial"/>
              </a:rPr>
              <a:t>INFN and Università of Alessandria, Bari, Bologna, Cagliari, Catania, LNF, </a:t>
            </a:r>
            <a:r>
              <a:rPr lang="en-US" sz="1700" i="1" dirty="0" err="1">
                <a:solidFill>
                  <a:srgbClr val="000000"/>
                </a:solidFill>
                <a:latin typeface="Arial"/>
                <a:cs typeface="Arial"/>
              </a:rPr>
              <a:t>Padova</a:t>
            </a:r>
            <a:r>
              <a:rPr lang="en-US" sz="1700" i="1" dirty="0">
                <a:solidFill>
                  <a:srgbClr val="000000"/>
                </a:solidFill>
                <a:latin typeface="Arial"/>
                <a:cs typeface="Arial"/>
              </a:rPr>
              <a:t>, Pavia/Brescia, Salerno, Torino, Trieste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795195" y="78222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latin typeface="Arial"/>
                <a:cs typeface="Arial"/>
              </a:rPr>
              <a:t>Run</a:t>
            </a:r>
            <a:r>
              <a:rPr lang="it-IT" b="1" dirty="0" smtClean="0">
                <a:latin typeface="Arial"/>
                <a:cs typeface="Arial"/>
              </a:rPr>
              <a:t> I, √</a:t>
            </a:r>
            <a:r>
              <a:rPr lang="it-IT" b="1" dirty="0" err="1" smtClean="0">
                <a:latin typeface="Arial"/>
                <a:cs typeface="Arial"/>
              </a:rPr>
              <a:t>s</a:t>
            </a:r>
            <a:r>
              <a:rPr lang="it-IT" b="1" dirty="0" smtClean="0">
                <a:latin typeface="Arial"/>
                <a:cs typeface="Arial"/>
              </a:rPr>
              <a:t> = 7 </a:t>
            </a:r>
            <a:r>
              <a:rPr lang="it-IT" b="1" dirty="0" err="1" smtClean="0">
                <a:latin typeface="Arial"/>
                <a:cs typeface="Arial"/>
              </a:rPr>
              <a:t>TeV</a:t>
            </a:r>
            <a:endParaRPr lang="en-US" b="1" dirty="0"/>
          </a:p>
        </p:txBody>
      </p:sp>
      <p:pic>
        <p:nvPicPr>
          <p:cNvPr id="5" name="Picture 4" descr="Schermata 2017-03-01 alle 09.44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997655"/>
            <a:ext cx="3789734" cy="5836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5195" y="1747770"/>
            <a:ext cx="52387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Particle ratios </a:t>
            </a:r>
            <a:r>
              <a:rPr lang="en-US" b="1" dirty="0" err="1" smtClean="0"/>
              <a:t>vs</a:t>
            </a:r>
            <a:r>
              <a:rPr lang="en-US" b="1" dirty="0" smtClean="0"/>
              <a:t> multiplicity</a:t>
            </a:r>
            <a:r>
              <a:rPr lang="en-US" dirty="0" smtClean="0"/>
              <a:t>: </a:t>
            </a:r>
            <a:r>
              <a:rPr lang="en-US" dirty="0" err="1" smtClean="0"/>
              <a:t>pp</a:t>
            </a:r>
            <a:r>
              <a:rPr lang="en-US" dirty="0" smtClean="0"/>
              <a:t>, p-</a:t>
            </a:r>
            <a:r>
              <a:rPr lang="en-US" dirty="0" err="1" smtClean="0"/>
              <a:t>Pb</a:t>
            </a:r>
            <a:r>
              <a:rPr lang="en-US" dirty="0" smtClean="0"/>
              <a:t>, </a:t>
            </a:r>
            <a:r>
              <a:rPr lang="en-US" dirty="0" err="1" smtClean="0"/>
              <a:t>Pb-Pb</a:t>
            </a:r>
            <a:endParaRPr lang="en-US" dirty="0" smtClean="0"/>
          </a:p>
          <a:p>
            <a:endParaRPr lang="en-US" dirty="0" smtClean="0">
              <a:cs typeface="Arial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striking similarities across different systems</a:t>
            </a:r>
            <a:endParaRPr lang="en-US" b="1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b="1" dirty="0" smtClean="0"/>
              <a:t>similar ratios </a:t>
            </a:r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 err="1" smtClean="0">
                <a:solidFill>
                  <a:srgbClr val="FF0000"/>
                </a:solidFill>
              </a:rPr>
              <a:t>pp</a:t>
            </a:r>
            <a:r>
              <a:rPr lang="en-US" b="1" dirty="0" smtClean="0">
                <a:solidFill>
                  <a:srgbClr val="FF0000"/>
                </a:solidFill>
              </a:rPr>
              <a:t>, p-</a:t>
            </a:r>
            <a:r>
              <a:rPr lang="en-US" b="1" dirty="0" err="1" smtClean="0">
                <a:solidFill>
                  <a:srgbClr val="FF0000"/>
                </a:solidFill>
              </a:rPr>
              <a:t>Pb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Pb-Pb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/>
              <a:t>smooth evolution of  </a:t>
            </a:r>
            <a:r>
              <a:rPr lang="en-US" dirty="0" smtClean="0">
                <a:solidFill>
                  <a:srgbClr val="FF0000"/>
                </a:solidFill>
              </a:rPr>
              <a:t>particle </a:t>
            </a:r>
            <a:r>
              <a:rPr lang="en-US" dirty="0">
                <a:solidFill>
                  <a:srgbClr val="FF0000"/>
                </a:solidFill>
              </a:rPr>
              <a:t>ratios </a:t>
            </a:r>
            <a:r>
              <a:rPr lang="en-US" dirty="0" smtClean="0"/>
              <a:t>as a function of multiplicity, </a:t>
            </a:r>
            <a:r>
              <a:rPr lang="en-US" dirty="0"/>
              <a:t>regardless of the collision system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/>
              <a:t>hint for </a:t>
            </a:r>
            <a:r>
              <a:rPr lang="en-US" dirty="0" smtClean="0">
                <a:solidFill>
                  <a:srgbClr val="FF0000"/>
                </a:solidFill>
              </a:rPr>
              <a:t>collectivity in small systems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enhancement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strangeness</a:t>
            </a:r>
            <a:r>
              <a:rPr lang="en-US" dirty="0" smtClean="0"/>
              <a:t> production relative to non-strange towards high-multiplicity </a:t>
            </a:r>
            <a:r>
              <a:rPr lang="en-US" dirty="0" err="1" smtClean="0"/>
              <a:t>pp</a:t>
            </a:r>
            <a:r>
              <a:rPr lang="en-US" dirty="0" smtClean="0"/>
              <a:t> and p-</a:t>
            </a:r>
            <a:r>
              <a:rPr lang="en-US" dirty="0" err="1" smtClean="0"/>
              <a:t>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2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2" name="Picture 1" descr="Schermata 2017-02-28 alle 00.34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2" name="Picture 1" descr="Schermata 2017-02-28 alle 00.34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2390" y="489655"/>
            <a:ext cx="515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 of activity </a:t>
            </a:r>
            <a:r>
              <a:rPr lang="en-US" b="1" dirty="0" smtClean="0"/>
              <a:t>2017-2019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-68246" y="939362"/>
            <a:ext cx="9260477" cy="558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data taking </a:t>
            </a:r>
            <a:r>
              <a:rPr lang="en-US" dirty="0"/>
              <a:t>with </a:t>
            </a:r>
            <a:r>
              <a:rPr lang="en-US" i="1" dirty="0"/>
              <a:t>proton-proton </a:t>
            </a:r>
            <a:r>
              <a:rPr lang="en-US" dirty="0"/>
              <a:t>at 13 </a:t>
            </a:r>
            <a:r>
              <a:rPr lang="en-US" dirty="0" err="1"/>
              <a:t>TeV</a:t>
            </a:r>
            <a:r>
              <a:rPr lang="en-US" dirty="0"/>
              <a:t> TOF hardware/online-offline software, </a:t>
            </a:r>
            <a:r>
              <a:rPr lang="en-US" dirty="0" smtClean="0"/>
              <a:t>shifts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data taking </a:t>
            </a:r>
            <a:r>
              <a:rPr lang="en-US" dirty="0" smtClean="0"/>
              <a:t>with </a:t>
            </a:r>
            <a:r>
              <a:rPr lang="en-US" i="1" dirty="0" smtClean="0"/>
              <a:t>proton-proton </a:t>
            </a:r>
            <a:r>
              <a:rPr lang="en-US" dirty="0" smtClean="0"/>
              <a:t>at 5 </a:t>
            </a:r>
            <a:r>
              <a:rPr lang="en-US" dirty="0" err="1" smtClean="0"/>
              <a:t>TeV</a:t>
            </a:r>
            <a:r>
              <a:rPr lang="en-US" dirty="0" smtClean="0"/>
              <a:t> as reference run for 2015 and 2018 </a:t>
            </a:r>
            <a:r>
              <a:rPr lang="en-US" dirty="0" err="1" smtClean="0"/>
              <a:t>Pb-Pb</a:t>
            </a:r>
            <a:r>
              <a:rPr lang="en-US" dirty="0" smtClean="0"/>
              <a:t> run: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      TOF hardware/online-offline software, shifts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 smtClean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data taking </a:t>
            </a:r>
            <a:r>
              <a:rPr lang="en-US" dirty="0" smtClean="0"/>
              <a:t>with </a:t>
            </a:r>
            <a:r>
              <a:rPr lang="en-US" i="1" dirty="0" err="1" smtClean="0"/>
              <a:t>Pb-Pb</a:t>
            </a:r>
            <a:r>
              <a:rPr lang="en-US" dirty="0" smtClean="0"/>
              <a:t> at 5 </a:t>
            </a:r>
            <a:r>
              <a:rPr lang="en-US" dirty="0" err="1" smtClean="0"/>
              <a:t>TeV</a:t>
            </a:r>
            <a:r>
              <a:rPr lang="en-US" dirty="0" smtClean="0"/>
              <a:t> (2018): TOF hardware/online-offline software, shifts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 smtClean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calibration</a:t>
            </a:r>
            <a:r>
              <a:rPr lang="en-US" dirty="0">
                <a:solidFill>
                  <a:srgbClr val="FF0000"/>
                </a:solidFill>
              </a:rPr>
              <a:t>/analysis </a:t>
            </a:r>
            <a:r>
              <a:rPr lang="en-US" dirty="0"/>
              <a:t>of 2016 </a:t>
            </a:r>
            <a:r>
              <a:rPr lang="en-US" dirty="0" err="1"/>
              <a:t>pp</a:t>
            </a:r>
            <a:r>
              <a:rPr lang="en-US" dirty="0"/>
              <a:t> and p-</a:t>
            </a:r>
            <a:r>
              <a:rPr lang="en-US" dirty="0" err="1"/>
              <a:t>Pb</a:t>
            </a:r>
            <a:r>
              <a:rPr lang="en-US" dirty="0"/>
              <a:t> data at 5.0 and 8 </a:t>
            </a:r>
            <a:r>
              <a:rPr lang="en-US" dirty="0" err="1"/>
              <a:t>TeV</a:t>
            </a:r>
            <a:r>
              <a:rPr lang="en-US" dirty="0"/>
              <a:t>: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         basic measurements for PID-spectra, resonances, centrality dependence, </a:t>
            </a:r>
            <a:r>
              <a:rPr lang="en-US" dirty="0" smtClean="0"/>
              <a:t>UPC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/>
              <a:t>finalize </a:t>
            </a:r>
            <a:r>
              <a:rPr lang="en-US" dirty="0">
                <a:solidFill>
                  <a:srgbClr val="FF0000"/>
                </a:solidFill>
              </a:rPr>
              <a:t>Run 1 data analysis</a:t>
            </a:r>
            <a:r>
              <a:rPr lang="en-US" dirty="0"/>
              <a:t>: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      K* production in p-</a:t>
            </a:r>
            <a:r>
              <a:rPr lang="en-US" dirty="0" err="1"/>
              <a:t>Pb</a:t>
            </a:r>
            <a:r>
              <a:rPr lang="en-US" dirty="0"/>
              <a:t>, deuterium production </a:t>
            </a:r>
            <a:r>
              <a:rPr lang="en-US" dirty="0" err="1"/>
              <a:t>vs</a:t>
            </a:r>
            <a:r>
              <a:rPr lang="en-US" dirty="0"/>
              <a:t> multiplicity, 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c</a:t>
            </a:r>
            <a:r>
              <a:rPr lang="en-US" dirty="0"/>
              <a:t> production in </a:t>
            </a:r>
            <a:r>
              <a:rPr lang="en-US" dirty="0" err="1"/>
              <a:t>pp</a:t>
            </a:r>
            <a:r>
              <a:rPr lang="en-US" dirty="0"/>
              <a:t> and </a:t>
            </a:r>
            <a:r>
              <a:rPr lang="en-US" dirty="0" err="1"/>
              <a:t>pPb</a:t>
            </a:r>
            <a:r>
              <a:rPr lang="en-US" dirty="0"/>
              <a:t>,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       effective </a:t>
            </a:r>
            <a:r>
              <a:rPr lang="en-US" dirty="0" smtClean="0"/>
              <a:t>energy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TOF paper </a:t>
            </a:r>
            <a:r>
              <a:rPr lang="en-US" dirty="0"/>
              <a:t>in preparation:  </a:t>
            </a: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event</a:t>
            </a:r>
            <a:r>
              <a:rPr lang="en-US" baseline="-25000" dirty="0" smtClean="0"/>
              <a:t> </a:t>
            </a:r>
            <a:r>
              <a:rPr lang="en-US" dirty="0"/>
              <a:t>determination + T</a:t>
            </a:r>
            <a:r>
              <a:rPr lang="en-US" baseline="-25000" dirty="0"/>
              <a:t>TOF</a:t>
            </a:r>
            <a:r>
              <a:rPr lang="en-US" dirty="0"/>
              <a:t> with </a:t>
            </a:r>
            <a:r>
              <a:rPr lang="en-US" dirty="0" smtClean="0"/>
              <a:t>clustering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data analysis </a:t>
            </a:r>
            <a:r>
              <a:rPr lang="en-US" dirty="0"/>
              <a:t>with new data: PID-spectra, resonance production, 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c</a:t>
            </a:r>
            <a:r>
              <a:rPr lang="en-US" dirty="0"/>
              <a:t> production in </a:t>
            </a:r>
            <a:r>
              <a:rPr lang="en-US" dirty="0" err="1"/>
              <a:t>Pb-Pb</a:t>
            </a:r>
            <a:r>
              <a:rPr lang="en-US" dirty="0"/>
              <a:t> with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      improved event-by-event Bayesian PID, UPC, light nuclei-</a:t>
            </a:r>
            <a:r>
              <a:rPr lang="en-US" dirty="0" err="1"/>
              <a:t>antinuclei</a:t>
            </a:r>
            <a:r>
              <a:rPr lang="en-US" dirty="0"/>
              <a:t> production, exotic states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       (di-baryons, </a:t>
            </a:r>
            <a:r>
              <a:rPr lang="en-US" dirty="0" err="1"/>
              <a:t>tetraquarks</a:t>
            </a:r>
            <a:r>
              <a:rPr lang="en-US" dirty="0"/>
              <a:t>....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TOF upgrade</a:t>
            </a:r>
            <a:r>
              <a:rPr lang="en-US" dirty="0"/>
              <a:t>: new readout modules construction (prototype finalized in 2016)</a:t>
            </a:r>
          </a:p>
        </p:txBody>
      </p:sp>
    </p:spTree>
    <p:extLst>
      <p:ext uri="{BB962C8B-B14F-4D97-AF65-F5344CB8AC3E}">
        <p14:creationId xmlns:p14="http://schemas.microsoft.com/office/powerpoint/2010/main" val="125199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547" y="822133"/>
            <a:ext cx="11221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possible </a:t>
            </a:r>
            <a:r>
              <a:rPr lang="en-US" b="1" dirty="0"/>
              <a:t>links to other </a:t>
            </a:r>
            <a:r>
              <a:rPr lang="en-US" b="1" dirty="0" smtClean="0"/>
              <a:t>projects</a:t>
            </a:r>
            <a:r>
              <a:rPr lang="en-US" dirty="0" smtClean="0"/>
              <a:t> </a:t>
            </a:r>
            <a:r>
              <a:rPr lang="en-US" dirty="0"/>
              <a:t>(internal or external to </a:t>
            </a:r>
            <a:r>
              <a:rPr lang="en-US" dirty="0" smtClean="0"/>
              <a:t>Centro </a:t>
            </a:r>
            <a:r>
              <a:rPr lang="en-US" dirty="0"/>
              <a:t>Fermi):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expected </a:t>
            </a:r>
            <a:r>
              <a:rPr lang="en-US" b="1" dirty="0"/>
              <a:t>funding in the 3-year period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5857" y="1267409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EEE</a:t>
            </a:r>
            <a:r>
              <a:rPr lang="en-US" dirty="0"/>
              <a:t>  Exchange of knowledge on MRPC operations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ALICE is one of the big experiment at </a:t>
            </a:r>
            <a:r>
              <a:rPr lang="en-US" dirty="0">
                <a:solidFill>
                  <a:srgbClr val="FF0000"/>
                </a:solidFill>
              </a:rPr>
              <a:t>CERN LHC </a:t>
            </a:r>
            <a:r>
              <a:rPr lang="en-US" dirty="0"/>
              <a:t>so naturally linked to an international </a:t>
            </a:r>
          </a:p>
          <a:p>
            <a:r>
              <a:rPr lang="en-US" dirty="0"/>
              <a:t>      network of laboratories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857" y="3424345"/>
            <a:ext cx="8787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i="1" dirty="0"/>
              <a:t>request of funding by Centro Fermi </a:t>
            </a:r>
          </a:p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</a:rPr>
              <a:t>k€/year</a:t>
            </a:r>
            <a:r>
              <a:rPr lang="en-US" dirty="0"/>
              <a:t>, including:   </a:t>
            </a:r>
          </a:p>
          <a:p>
            <a:r>
              <a:rPr lang="en-US" dirty="0"/>
              <a:t>   - </a:t>
            </a:r>
            <a:r>
              <a:rPr lang="en-US" dirty="0" smtClean="0"/>
              <a:t>35 </a:t>
            </a:r>
            <a:r>
              <a:rPr lang="en-US" dirty="0"/>
              <a:t>k€ MOFA-ALICE contribution</a:t>
            </a:r>
          </a:p>
          <a:p>
            <a:r>
              <a:rPr lang="en-US" dirty="0"/>
              <a:t>   - 15 k€ Consumables/stores and missions 20 K€ Contribution for Common Fund Upgrade</a:t>
            </a:r>
          </a:p>
          <a:p>
            <a:r>
              <a:rPr lang="en-US" dirty="0"/>
              <a:t> 1 Grant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i="1" dirty="0"/>
              <a:t>co-funding </a:t>
            </a:r>
          </a:p>
          <a:p>
            <a:r>
              <a:rPr lang="en-US" dirty="0">
                <a:solidFill>
                  <a:srgbClr val="FF0000"/>
                </a:solidFill>
              </a:rPr>
              <a:t>INFN</a:t>
            </a:r>
            <a:r>
              <a:rPr lang="en-US" dirty="0"/>
              <a:t> contributes to missions expenses and TOF maintenance/upgrade</a:t>
            </a:r>
          </a:p>
        </p:txBody>
      </p:sp>
    </p:spTree>
    <p:extLst>
      <p:ext uri="{BB962C8B-B14F-4D97-AF65-F5344CB8AC3E}">
        <p14:creationId xmlns:p14="http://schemas.microsoft.com/office/powerpoint/2010/main" val="161344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385" y="794687"/>
            <a:ext cx="11221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expected </a:t>
            </a:r>
            <a:r>
              <a:rPr lang="en-US" b="1" dirty="0"/>
              <a:t>Products 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impact </a:t>
            </a:r>
            <a:r>
              <a:rPr lang="en-US" b="1" dirty="0"/>
              <a:t>of the research and outreach </a:t>
            </a:r>
            <a:r>
              <a:rPr lang="en-US" b="1" dirty="0" smtClean="0"/>
              <a:t>initiatives</a:t>
            </a:r>
            <a:endParaRPr lang="en-US" dirty="0"/>
          </a:p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24562" y="1183010"/>
            <a:ext cx="6990638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several </a:t>
            </a:r>
            <a:r>
              <a:rPr lang="en-US" dirty="0" err="1">
                <a:solidFill>
                  <a:srgbClr val="FF0000"/>
                </a:solidFill>
              </a:rPr>
              <a:t>pubblications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scientific journals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6 over 20 most cited paper on LHC are from ALICE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562" y="2669800"/>
            <a:ext cx="7822642" cy="30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008000"/>
                </a:solidFill>
              </a:rPr>
              <a:t>seminars/visits </a:t>
            </a:r>
            <a:r>
              <a:rPr lang="en-US" dirty="0"/>
              <a:t>with schools (</a:t>
            </a:r>
            <a:r>
              <a:rPr lang="en-US" dirty="0">
                <a:latin typeface="Arial"/>
                <a:cs typeface="Arial"/>
              </a:rPr>
              <a:t>~4000 visitors per year)</a:t>
            </a:r>
            <a:endParaRPr lang="en-US" dirty="0"/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 err="1">
                <a:solidFill>
                  <a:srgbClr val="FF0000"/>
                </a:solidFill>
              </a:rPr>
              <a:t>MasterClasses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activities with </a:t>
            </a:r>
            <a:r>
              <a:rPr lang="en-US" dirty="0">
                <a:solidFill>
                  <a:srgbClr val="008000"/>
                </a:solidFill>
              </a:rPr>
              <a:t>elementary schools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activities with </a:t>
            </a:r>
            <a:r>
              <a:rPr lang="en-US" dirty="0">
                <a:solidFill>
                  <a:srgbClr val="FF0000"/>
                </a:solidFill>
              </a:rPr>
              <a:t>high-schools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activities with </a:t>
            </a:r>
            <a:r>
              <a:rPr lang="en-US" dirty="0">
                <a:solidFill>
                  <a:srgbClr val="008000"/>
                </a:solidFill>
              </a:rPr>
              <a:t>local communities</a:t>
            </a:r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newsletters</a:t>
            </a:r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008000"/>
                </a:solidFill>
              </a:rPr>
              <a:t>social</a:t>
            </a:r>
            <a:r>
              <a:rPr lang="en-US" dirty="0"/>
              <a:t> media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brochures, posters, videos, photographs</a:t>
            </a:r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exhibition</a:t>
            </a:r>
            <a:r>
              <a:rPr lang="en-US" dirty="0"/>
              <a:t> at Point 2 (experiment site)</a:t>
            </a:r>
          </a:p>
        </p:txBody>
      </p:sp>
    </p:spTree>
    <p:extLst>
      <p:ext uri="{BB962C8B-B14F-4D97-AF65-F5344CB8AC3E}">
        <p14:creationId xmlns:p14="http://schemas.microsoft.com/office/powerpoint/2010/main" val="337427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30176" y="2583688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</a:t>
            </a:r>
            <a:r>
              <a:rPr lang="en-US" sz="3200" dirty="0" smtClean="0"/>
              <a:t>ack 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3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3" name="Picture 2" descr="Schermata 2017-02-28 alle 00.33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2" name="Picture 1" descr="Schermata 2017-02-28 alle 00.34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3" name="Picture 2" descr="Schermata 2017-02-28 alle 00.34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6881" y="4499400"/>
            <a:ext cx="119970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QGCW</a:t>
            </a:r>
            <a:r>
              <a:rPr lang="en-US" dirty="0"/>
              <a:t> is </a:t>
            </a:r>
            <a:r>
              <a:rPr lang="en-US" dirty="0" smtClean="0"/>
              <a:t>a </a:t>
            </a:r>
            <a:r>
              <a:rPr lang="en-US" dirty="0"/>
              <a:t>world totally </a:t>
            </a:r>
            <a:r>
              <a:rPr lang="en-US" dirty="0" smtClean="0"/>
              <a:t>different </a:t>
            </a:r>
            <a:r>
              <a:rPr lang="en-US" dirty="0"/>
              <a:t>from </a:t>
            </a:r>
            <a:r>
              <a:rPr lang="en-US" dirty="0" smtClean="0"/>
              <a:t>our </a:t>
            </a:r>
            <a:r>
              <a:rPr lang="en-US" dirty="0"/>
              <a:t>world made of QCD </a:t>
            </a:r>
            <a:r>
              <a:rPr lang="en-US" dirty="0" smtClean="0"/>
              <a:t>vacuum </a:t>
            </a:r>
            <a:r>
              <a:rPr lang="en-US" dirty="0"/>
              <a:t>with </a:t>
            </a:r>
            <a:r>
              <a:rPr lang="en-US" dirty="0" err="1" smtClean="0"/>
              <a:t>colourless</a:t>
            </a:r>
            <a:r>
              <a:rPr lang="en-US" dirty="0" smtClean="0"/>
              <a:t> baryons </a:t>
            </a:r>
          </a:p>
          <a:p>
            <a:r>
              <a:rPr lang="en-US" dirty="0" smtClean="0"/>
              <a:t>and mesons </a:t>
            </a:r>
            <a:r>
              <a:rPr lang="en-US" dirty="0"/>
              <a:t>and </a:t>
            </a:r>
            <a:r>
              <a:rPr lang="en-US" dirty="0" smtClean="0"/>
              <a:t>totally </a:t>
            </a:r>
            <a:r>
              <a:rPr lang="en-US" dirty="0" smtClean="0">
                <a:solidFill>
                  <a:srgbClr val="FF0000"/>
                </a:solidFill>
              </a:rPr>
              <a:t>unexpected phenomena </a:t>
            </a:r>
            <a:r>
              <a:rPr lang="en-US" dirty="0"/>
              <a:t>may show </a:t>
            </a:r>
            <a:r>
              <a:rPr lang="en-US" dirty="0" smtClean="0"/>
              <a:t>up </a:t>
            </a:r>
          </a:p>
          <a:p>
            <a:r>
              <a:rPr lang="is-IS" dirty="0" smtClean="0"/>
              <a:t>…...</a:t>
            </a:r>
          </a:p>
          <a:p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the </a:t>
            </a:r>
            <a:r>
              <a:rPr lang="en-US" dirty="0" err="1" smtClean="0"/>
              <a:t>coloured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quark </a:t>
            </a:r>
            <a:r>
              <a:rPr lang="en-US" dirty="0">
                <a:solidFill>
                  <a:srgbClr val="FF0000"/>
                </a:solidFill>
              </a:rPr>
              <a:t>masses </a:t>
            </a:r>
            <a:r>
              <a:rPr lang="en-US" dirty="0" smtClean="0"/>
              <a:t>the </a:t>
            </a:r>
            <a:r>
              <a:rPr lang="en-US" dirty="0"/>
              <a:t>same </a:t>
            </a:r>
            <a:r>
              <a:rPr lang="en-US" dirty="0" smtClean="0"/>
              <a:t>as </a:t>
            </a:r>
            <a:r>
              <a:rPr lang="en-US" dirty="0"/>
              <a:t>the values we derive </a:t>
            </a:r>
            <a:r>
              <a:rPr lang="en-US" dirty="0" smtClean="0"/>
              <a:t>from </a:t>
            </a:r>
            <a:r>
              <a:rPr lang="en-US" dirty="0"/>
              <a:t>the fact that baryons and </a:t>
            </a:r>
            <a:endParaRPr lang="en-US" dirty="0" smtClean="0"/>
          </a:p>
          <a:p>
            <a:r>
              <a:rPr lang="en-US" dirty="0" smtClean="0"/>
              <a:t>mesons </a:t>
            </a:r>
            <a:r>
              <a:rPr lang="en-US" dirty="0"/>
              <a:t>need to be in a </a:t>
            </a:r>
            <a:r>
              <a:rPr lang="en-US" dirty="0" smtClean="0"/>
              <a:t> </a:t>
            </a:r>
            <a:r>
              <a:rPr lang="en-US" dirty="0" err="1" smtClean="0"/>
              <a:t>colourless</a:t>
            </a:r>
            <a:r>
              <a:rPr lang="en-US" dirty="0" smtClean="0"/>
              <a:t> state? </a:t>
            </a:r>
          </a:p>
          <a:p>
            <a:endParaRPr lang="en-US" dirty="0"/>
          </a:p>
          <a:p>
            <a:r>
              <a:rPr lang="en-US" i="1" dirty="0" smtClean="0"/>
              <a:t>See A</a:t>
            </a:r>
            <a:r>
              <a:rPr lang="en-US" i="1" dirty="0"/>
              <a:t>. </a:t>
            </a:r>
            <a:r>
              <a:rPr lang="en-US" i="1" dirty="0" err="1"/>
              <a:t>Zichichi</a:t>
            </a:r>
            <a:r>
              <a:rPr lang="en-US" i="1" dirty="0"/>
              <a:t> </a:t>
            </a:r>
            <a:r>
              <a:rPr lang="en-US" i="1" dirty="0" smtClean="0"/>
              <a:t>Nuclear </a:t>
            </a:r>
            <a:r>
              <a:rPr lang="en-US" i="1" dirty="0"/>
              <a:t>Physics A 805 (2008) </a:t>
            </a:r>
            <a:r>
              <a:rPr lang="en-US" i="1" dirty="0" smtClean="0"/>
              <a:t>36c–53c</a:t>
            </a:r>
            <a:endParaRPr lang="en-US" i="1" dirty="0"/>
          </a:p>
        </p:txBody>
      </p:sp>
      <p:pic>
        <p:nvPicPr>
          <p:cNvPr id="13" name="Picture 12" descr="Schermata 2017-02-27 alle 15.36.5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214" y="1908599"/>
            <a:ext cx="4816369" cy="2707785"/>
          </a:xfrm>
          <a:prstGeom prst="rect">
            <a:avLst/>
          </a:prstGeom>
        </p:spPr>
      </p:pic>
      <p:pic>
        <p:nvPicPr>
          <p:cNvPr id="5" name="Picture 4" descr="Schermata 2017-02-27 alle 15.16.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"/>
          <a:stretch/>
        </p:blipFill>
        <p:spPr>
          <a:xfrm>
            <a:off x="79704" y="828112"/>
            <a:ext cx="4247928" cy="30209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54763" y="828111"/>
            <a:ext cx="4622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QCD predicts a </a:t>
            </a:r>
            <a:r>
              <a:rPr lang="en-US" i="1" dirty="0">
                <a:solidFill>
                  <a:srgbClr val="008000"/>
                </a:solidFill>
              </a:rPr>
              <a:t>phase transition </a:t>
            </a:r>
            <a:r>
              <a:rPr lang="en-US" dirty="0"/>
              <a:t>into a state where quarks and gluons are </a:t>
            </a:r>
            <a:r>
              <a:rPr lang="en-US" dirty="0" err="1" smtClean="0">
                <a:solidFill>
                  <a:srgbClr val="FF0000"/>
                </a:solidFill>
              </a:rPr>
              <a:t>deconfined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under </a:t>
            </a:r>
            <a:r>
              <a:rPr lang="en-US" dirty="0"/>
              <a:t>extreme conditions of temperature and/or </a:t>
            </a:r>
            <a:r>
              <a:rPr lang="en-US" dirty="0" smtClean="0"/>
              <a:t>net baryon  density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781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20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3" name="Picture 2" descr="Schermata 2017-02-28 alle 00.34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2" name="Picture 1" descr="Schermata 2017-02-28 alle 00.34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22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2" name="Picture 1" descr="Schermata 2017-02-28 alle 00.34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9144000" cy="48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2" name="Picture 1" descr="Schermata 2017-02-28 alle 00.34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0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2" name="Picture 1" descr="Schermata 2017-02-28 alle 00.34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25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Quark-Gluon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World ALICE</a:t>
            </a:r>
            <a:endParaRPr lang="en-US" sz="3200" dirty="0"/>
          </a:p>
        </p:txBody>
      </p:sp>
      <p:pic>
        <p:nvPicPr>
          <p:cNvPr id="2" name="Picture 1" descr="Schermata 2017-02-28 alle 00.3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9144000" cy="48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0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ALICE in Run 2 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208184"/>
            <a:ext cx="9144000" cy="5065085"/>
            <a:chOff x="34547" y="944862"/>
            <a:chExt cx="8530572" cy="4104733"/>
          </a:xfrm>
        </p:grpSpPr>
        <p:pic>
          <p:nvPicPr>
            <p:cNvPr id="2" name="Picture 1" descr="Schermata 2017-02-28 alle 00.42.02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" t="9085" r="6331" b="23256"/>
            <a:stretch/>
          </p:blipFill>
          <p:spPr>
            <a:xfrm>
              <a:off x="201350" y="944862"/>
              <a:ext cx="8363769" cy="410473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547" y="4553929"/>
              <a:ext cx="2366164" cy="495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86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ALICE in Run 2 </a:t>
            </a:r>
            <a:endParaRPr lang="en-US" sz="3200" dirty="0"/>
          </a:p>
        </p:txBody>
      </p:sp>
      <p:pic>
        <p:nvPicPr>
          <p:cNvPr id="18" name="Picture 17" descr="Schermata 2017-02-27 alle 22.40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5333" r="22910" b="35076"/>
          <a:stretch/>
        </p:blipFill>
        <p:spPr>
          <a:xfrm>
            <a:off x="1215891" y="1566880"/>
            <a:ext cx="5932081" cy="2478330"/>
          </a:xfrm>
          <a:prstGeom prst="rect">
            <a:avLst/>
          </a:prstGeom>
        </p:spPr>
      </p:pic>
      <p:pic>
        <p:nvPicPr>
          <p:cNvPr id="19" name="Picture 18" descr="Schermata 2017-02-27 alle 22.40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50726" r="3620"/>
          <a:stretch/>
        </p:blipFill>
        <p:spPr>
          <a:xfrm>
            <a:off x="4135419" y="3193604"/>
            <a:ext cx="4175765" cy="3260574"/>
          </a:xfrm>
          <a:prstGeom prst="rect">
            <a:avLst/>
          </a:prstGeom>
        </p:spPr>
      </p:pic>
      <p:pic>
        <p:nvPicPr>
          <p:cNvPr id="17" name="Picture 16" descr="Schermata 2017-02-27 alle 22.40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r="72813" b="65358"/>
          <a:stretch/>
        </p:blipFill>
        <p:spPr>
          <a:xfrm>
            <a:off x="150443" y="797127"/>
            <a:ext cx="2485928" cy="1776579"/>
          </a:xfrm>
          <a:prstGeom prst="rect">
            <a:avLst/>
          </a:prstGeom>
        </p:spPr>
      </p:pic>
      <p:pic>
        <p:nvPicPr>
          <p:cNvPr id="6" name="Picture 5" descr="Schermata 2017-02-27 alle 22.40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8" t="3532" r="17448" b="76501"/>
          <a:stretch/>
        </p:blipFill>
        <p:spPr>
          <a:xfrm>
            <a:off x="2712191" y="639792"/>
            <a:ext cx="2522910" cy="1203465"/>
          </a:xfrm>
          <a:prstGeom prst="rect">
            <a:avLst/>
          </a:prstGeom>
        </p:spPr>
      </p:pic>
      <p:pic>
        <p:nvPicPr>
          <p:cNvPr id="9" name="Picture 8" descr="Schermata 2017-02-28 alle 01.21.3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8" t="23532" b="2295"/>
          <a:stretch/>
        </p:blipFill>
        <p:spPr>
          <a:xfrm>
            <a:off x="5695932" y="826889"/>
            <a:ext cx="3537104" cy="3240488"/>
          </a:xfrm>
          <a:prstGeom prst="rect">
            <a:avLst/>
          </a:prstGeom>
        </p:spPr>
      </p:pic>
      <p:pic>
        <p:nvPicPr>
          <p:cNvPr id="15" name="Picture 14" descr="Schermata 2017-02-28 alle 01.21.3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2" b="39660"/>
          <a:stretch/>
        </p:blipFill>
        <p:spPr>
          <a:xfrm>
            <a:off x="150443" y="3825920"/>
            <a:ext cx="3406007" cy="28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ALICE in Run 2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034268" y="1720161"/>
            <a:ext cx="4622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dirty="0" smtClean="0"/>
              <a:t>TRD completed (5 modules)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n-US" dirty="0" smtClean="0"/>
              <a:t>PHOS completed (4</a:t>
            </a:r>
            <a:r>
              <a:rPr lang="en-US" baseline="30000" dirty="0" smtClean="0"/>
              <a:t>th</a:t>
            </a:r>
            <a:r>
              <a:rPr lang="en-US" dirty="0" smtClean="0"/>
              <a:t> module)</a:t>
            </a:r>
          </a:p>
          <a:p>
            <a:pPr marL="285750" indent="-285750" algn="just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CPV</a:t>
            </a:r>
            <a:r>
              <a:rPr lang="en-US" dirty="0" smtClean="0"/>
              <a:t> (Charged Particle Veto) added</a:t>
            </a:r>
          </a:p>
          <a:p>
            <a:pPr marL="285750" indent="-285750" algn="just">
              <a:buClr>
                <a:schemeClr val="tx1"/>
              </a:buClr>
              <a:buFont typeface="Wingdings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DCal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installed back-to-back to </a:t>
            </a:r>
            <a:r>
              <a:rPr lang="en-US" dirty="0" err="1" smtClean="0"/>
              <a:t>EMCal</a:t>
            </a:r>
            <a:endParaRPr lang="en-US" dirty="0"/>
          </a:p>
        </p:txBody>
      </p:sp>
      <p:pic>
        <p:nvPicPr>
          <p:cNvPr id="3" name="Picture 2" descr="Schermata 2017-02-27 alle 15.06.1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21526" r="40219" b="28468"/>
          <a:stretch/>
        </p:blipFill>
        <p:spPr>
          <a:xfrm>
            <a:off x="34547" y="1270077"/>
            <a:ext cx="4493592" cy="27574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34302" y="811399"/>
            <a:ext cx="4622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ALICE setup improved during Long Shutdown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4926" y="4690942"/>
            <a:ext cx="555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dirty="0" smtClean="0"/>
              <a:t>ALICE Diffractive detector (</a:t>
            </a:r>
            <a:r>
              <a:rPr lang="en-US" dirty="0" smtClean="0">
                <a:solidFill>
                  <a:srgbClr val="FF0000"/>
                </a:solidFill>
              </a:rPr>
              <a:t>AD</a:t>
            </a:r>
            <a:r>
              <a:rPr lang="en-US" dirty="0" smtClean="0"/>
              <a:t>)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  installed on each side (4.9&lt;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&lt;6.3 and -7&lt;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&lt;-4.8)</a:t>
            </a:r>
            <a:endParaRPr lang="en-US" dirty="0"/>
          </a:p>
        </p:txBody>
      </p:sp>
      <p:pic>
        <p:nvPicPr>
          <p:cNvPr id="17" name="Picture 16" descr="Schermata 2017-02-27 alle 15.06.1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6" t="61192" r="5378"/>
          <a:stretch/>
        </p:blipFill>
        <p:spPr>
          <a:xfrm>
            <a:off x="5086926" y="2982334"/>
            <a:ext cx="3836094" cy="29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3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Data recorded in Run 2</a:t>
            </a:r>
            <a:endParaRPr lang="en-US" sz="3200" dirty="0"/>
          </a:p>
        </p:txBody>
      </p:sp>
      <p:pic>
        <p:nvPicPr>
          <p:cNvPr id="2" name="Picture 1" descr="Schermata 2017-02-27 alle 18.49.5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11594" r="5378" b="6189"/>
          <a:stretch/>
        </p:blipFill>
        <p:spPr>
          <a:xfrm>
            <a:off x="69584" y="794686"/>
            <a:ext cx="8923020" cy="57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0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ALICE performance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6792" y="810762"/>
            <a:ext cx="8746228" cy="2436524"/>
            <a:chOff x="3738812" y="794687"/>
            <a:chExt cx="8392534" cy="2146402"/>
          </a:xfrm>
        </p:grpSpPr>
        <p:pic>
          <p:nvPicPr>
            <p:cNvPr id="14" name="Picture 13" descr="Schermata 2017-02-27 alle 15.06.27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" t="13756" r="5379" b="53538"/>
            <a:stretch/>
          </p:blipFill>
          <p:spPr>
            <a:xfrm>
              <a:off x="3738812" y="794687"/>
              <a:ext cx="8392534" cy="213032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738812" y="2558398"/>
              <a:ext cx="4083932" cy="382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88416" y="3247286"/>
            <a:ext cx="582217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dirty="0" smtClean="0">
                <a:latin typeface="Arial"/>
                <a:cs typeface="Arial"/>
              </a:rPr>
              <a:t>excellent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PID capabilities down to p~100 MeV/c </a:t>
            </a:r>
            <a:r>
              <a:rPr lang="en-US" dirty="0" smtClean="0">
                <a:latin typeface="Arial"/>
                <a:cs typeface="Arial"/>
              </a:rPr>
              <a:t>in the central barrel (almost all known detection techniques)</a:t>
            </a:r>
          </a:p>
          <a:p>
            <a:pPr marL="285750" indent="-285750" algn="just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jets in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Pb-Pb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collisions (</a:t>
            </a:r>
            <a:r>
              <a:rPr lang="en-US" dirty="0" err="1" smtClean="0">
                <a:latin typeface="Arial"/>
                <a:cs typeface="Arial"/>
              </a:rPr>
              <a:t>EMCal</a:t>
            </a:r>
            <a:r>
              <a:rPr lang="en-US" dirty="0" smtClean="0">
                <a:latin typeface="Arial"/>
                <a:cs typeface="Arial"/>
              </a:rPr>
              <a:t> - </a:t>
            </a:r>
            <a:r>
              <a:rPr lang="en-US" dirty="0" err="1" smtClean="0">
                <a:latin typeface="Arial"/>
                <a:cs typeface="Arial"/>
              </a:rPr>
              <a:t>DCal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n-US" dirty="0" smtClean="0">
                <a:latin typeface="Arial"/>
                <a:cs typeface="Arial"/>
              </a:rPr>
              <a:t>excellent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track impact parameter resolution </a:t>
            </a:r>
            <a:r>
              <a:rPr lang="en-US" dirty="0" smtClean="0">
                <a:latin typeface="Arial"/>
                <a:cs typeface="Arial"/>
              </a:rPr>
              <a:t>for reconstruction of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secondary vertices</a:t>
            </a:r>
          </a:p>
          <a:p>
            <a:pPr marL="285750" indent="-285750" algn="just">
              <a:buClr>
                <a:schemeClr val="tx1"/>
              </a:buClr>
              <a:buFont typeface="Wingdings" charset="2"/>
              <a:buChar char="ü"/>
            </a:pP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quarkonium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measurements down to </a:t>
            </a:r>
            <a:r>
              <a:rPr lang="en-US" dirty="0" err="1" smtClean="0">
                <a:latin typeface="Arial"/>
                <a:cs typeface="Arial"/>
              </a:rPr>
              <a:t>p</a:t>
            </a:r>
            <a:r>
              <a:rPr lang="en-US" baseline="-25000" dirty="0" err="1" smtClean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=0</a:t>
            </a:r>
          </a:p>
          <a:p>
            <a:pPr marL="285750" indent="-285750" algn="just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centrality</a:t>
            </a:r>
            <a:r>
              <a:rPr lang="en-US" dirty="0" smtClean="0">
                <a:latin typeface="Arial"/>
                <a:cs typeface="Arial"/>
              </a:rPr>
              <a:t> determination</a:t>
            </a:r>
          </a:p>
          <a:p>
            <a:pPr marL="285750" indent="-285750" algn="just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charged-particle multiplicity </a:t>
            </a:r>
            <a:r>
              <a:rPr lang="en-US" dirty="0" smtClean="0">
                <a:latin typeface="Arial"/>
                <a:cs typeface="Arial"/>
              </a:rPr>
              <a:t>measurement over a wide rapidity range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12" descr="Schermata 2017-02-27 alle 15.06.2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39771" r="60512"/>
          <a:stretch/>
        </p:blipFill>
        <p:spPr>
          <a:xfrm>
            <a:off x="34547" y="2839781"/>
            <a:ext cx="3224911" cy="39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ALICE highlights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-48231" y="1004434"/>
            <a:ext cx="10900452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Bulk particle production</a:t>
            </a:r>
            <a:r>
              <a:rPr lang="en-US" dirty="0"/>
              <a:t>: charged-particle </a:t>
            </a:r>
            <a:r>
              <a:rPr lang="en-US" dirty="0" smtClean="0"/>
              <a:t>multiplicity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~</a:t>
            </a:r>
            <a:r>
              <a:rPr lang="en-US" dirty="0" smtClean="0">
                <a:solidFill>
                  <a:srgbClr val="FF0000"/>
                </a:solidFill>
              </a:rPr>
              <a:t>20% </a:t>
            </a:r>
            <a:r>
              <a:rPr lang="en-US" dirty="0">
                <a:solidFill>
                  <a:srgbClr val="FF0000"/>
                </a:solidFill>
              </a:rPr>
              <a:t>increase </a:t>
            </a:r>
            <a:r>
              <a:rPr lang="en-US" dirty="0"/>
              <a:t>in central (0-5%) </a:t>
            </a:r>
            <a:r>
              <a:rPr lang="en-US" dirty="0" err="1"/>
              <a:t>Pb-Pb</a:t>
            </a:r>
            <a:r>
              <a:rPr lang="en-US" dirty="0"/>
              <a:t> collisions </a:t>
            </a:r>
            <a:r>
              <a:rPr lang="en-US" dirty="0" smtClean="0"/>
              <a:t>at </a:t>
            </a:r>
            <a:r>
              <a:rPr lang="en-US" dirty="0"/>
              <a:t>√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= </a:t>
            </a:r>
            <a:r>
              <a:rPr lang="en-US" dirty="0"/>
              <a:t>5.02 </a:t>
            </a:r>
            <a:r>
              <a:rPr lang="en-US" dirty="0" err="1"/>
              <a:t>TeV</a:t>
            </a:r>
            <a:r>
              <a:rPr lang="en-US" dirty="0"/>
              <a:t> compared to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 smtClean="0"/>
              <a:t>= </a:t>
            </a:r>
            <a:r>
              <a:rPr lang="en-US" dirty="0"/>
              <a:t>2.76 </a:t>
            </a:r>
            <a:r>
              <a:rPr lang="en-US" dirty="0" err="1" smtClean="0"/>
              <a:t>TeV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measurement </a:t>
            </a:r>
            <a:r>
              <a:rPr lang="en-US" dirty="0">
                <a:solidFill>
                  <a:srgbClr val="FF0000"/>
                </a:solidFill>
              </a:rPr>
              <a:t>consistent</a:t>
            </a:r>
            <a:r>
              <a:rPr lang="en-US" dirty="0"/>
              <a:t> with trend from </a:t>
            </a:r>
            <a:r>
              <a:rPr lang="en-US" dirty="0">
                <a:solidFill>
                  <a:srgbClr val="FF0000"/>
                </a:solidFill>
              </a:rPr>
              <a:t>lower </a:t>
            </a:r>
            <a:r>
              <a:rPr lang="en-US" dirty="0" smtClean="0">
                <a:solidFill>
                  <a:srgbClr val="FF0000"/>
                </a:solidFill>
              </a:rPr>
              <a:t>energies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b="1" dirty="0"/>
              <a:t>Bulk particle production</a:t>
            </a:r>
            <a:r>
              <a:rPr lang="en-US" dirty="0"/>
              <a:t>: identified particle </a:t>
            </a:r>
            <a:r>
              <a:rPr lang="en-US" dirty="0" smtClean="0"/>
              <a:t>spectra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smtClean="0"/>
              <a:t>ITS</a:t>
            </a:r>
            <a:r>
              <a:rPr lang="en-US" dirty="0"/>
              <a:t>, TPC, </a:t>
            </a:r>
            <a:r>
              <a:rPr lang="en-US" dirty="0">
                <a:solidFill>
                  <a:srgbClr val="FF0000"/>
                </a:solidFill>
              </a:rPr>
              <a:t>TOF</a:t>
            </a:r>
            <a:r>
              <a:rPr lang="en-US" dirty="0"/>
              <a:t>, HMPID used for </a:t>
            </a:r>
            <a:r>
              <a:rPr lang="en-US" dirty="0" smtClean="0"/>
              <a:t>PID)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spectra </a:t>
            </a:r>
            <a:r>
              <a:rPr lang="en-US" dirty="0"/>
              <a:t>become </a:t>
            </a:r>
            <a:r>
              <a:rPr lang="en-US" dirty="0">
                <a:solidFill>
                  <a:srgbClr val="FF0000"/>
                </a:solidFill>
              </a:rPr>
              <a:t>harder</a:t>
            </a:r>
            <a:r>
              <a:rPr lang="en-US" dirty="0"/>
              <a:t> with increasing </a:t>
            </a:r>
            <a:r>
              <a:rPr lang="en-US" dirty="0" smtClean="0">
                <a:solidFill>
                  <a:srgbClr val="FF0000"/>
                </a:solidFill>
              </a:rPr>
              <a:t>centrality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largest </a:t>
            </a:r>
            <a:r>
              <a:rPr lang="en-US" dirty="0">
                <a:solidFill>
                  <a:srgbClr val="FF0000"/>
                </a:solidFill>
              </a:rPr>
              <a:t>expansion </a:t>
            </a:r>
            <a:r>
              <a:rPr lang="en-US" dirty="0"/>
              <a:t>velocity ever </a:t>
            </a:r>
            <a:r>
              <a:rPr lang="en-US" dirty="0" smtClean="0"/>
              <a:t>measured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parameters </a:t>
            </a:r>
            <a:r>
              <a:rPr lang="en-US" dirty="0"/>
              <a:t>follow trends from lower </a:t>
            </a:r>
            <a:r>
              <a:rPr lang="en-US" dirty="0" smtClean="0"/>
              <a:t>energies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/>
              <a:cs typeface="Arial"/>
            </a:endParaRPr>
          </a:p>
          <a:p>
            <a:r>
              <a:rPr lang="en-US" b="1" dirty="0"/>
              <a:t>Identified-particle nuclear modification </a:t>
            </a:r>
            <a:r>
              <a:rPr lang="en-US" b="1" dirty="0" smtClean="0"/>
              <a:t>factor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at high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significantly &lt; 1 for central collisions indicates </a:t>
            </a:r>
            <a:r>
              <a:rPr lang="en-US" dirty="0">
                <a:solidFill>
                  <a:srgbClr val="FF0000"/>
                </a:solidFill>
              </a:rPr>
              <a:t>strong medium </a:t>
            </a:r>
            <a:r>
              <a:rPr lang="en-US" dirty="0" smtClean="0">
                <a:solidFill>
                  <a:srgbClr val="FF0000"/>
                </a:solidFill>
              </a:rPr>
              <a:t>effects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Heavy-</a:t>
            </a:r>
            <a:r>
              <a:rPr lang="en-US" b="1" dirty="0" err="1"/>
              <a:t>flavour</a:t>
            </a:r>
            <a:r>
              <a:rPr lang="en-US" b="1" dirty="0"/>
              <a:t> production</a:t>
            </a:r>
            <a:r>
              <a:rPr lang="en-US" dirty="0"/>
              <a:t>: open-heavy-</a:t>
            </a:r>
            <a:r>
              <a:rPr lang="en-US" dirty="0" err="1"/>
              <a:t>flavour</a:t>
            </a:r>
            <a:r>
              <a:rPr lang="en-US" dirty="0"/>
              <a:t> nuclear modification factor</a:t>
            </a:r>
          </a:p>
          <a:p>
            <a:r>
              <a:rPr lang="en-US" dirty="0"/>
              <a:t>Heavy quarks are produced at early collision stages, and cross the hot and dense medium before </a:t>
            </a:r>
            <a:endParaRPr lang="en-US" dirty="0" smtClean="0"/>
          </a:p>
          <a:p>
            <a:r>
              <a:rPr lang="en-US" dirty="0" err="1" smtClean="0"/>
              <a:t>hadronising</a:t>
            </a:r>
            <a:r>
              <a:rPr lang="en-US" dirty="0" smtClean="0"/>
              <a:t> 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dirty="0" smtClean="0"/>
              <a:t> “x-ray” </a:t>
            </a:r>
            <a:r>
              <a:rPr lang="en-US" dirty="0"/>
              <a:t>of the medium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similar</a:t>
            </a:r>
            <a:r>
              <a:rPr lang="en-US" dirty="0" smtClean="0"/>
              <a:t> </a:t>
            </a:r>
            <a:r>
              <a:rPr lang="en-US" dirty="0"/>
              <a:t>suppression as at 2.76 </a:t>
            </a:r>
            <a:r>
              <a:rPr lang="en-US" dirty="0" err="1" smtClean="0"/>
              <a:t>TeV</a:t>
            </a: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much </a:t>
            </a:r>
            <a:r>
              <a:rPr lang="en-US" dirty="0"/>
              <a:t>reduced </a:t>
            </a:r>
            <a:r>
              <a:rPr lang="en-US" dirty="0" smtClean="0"/>
              <a:t>uncertainties 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better </a:t>
            </a:r>
            <a:r>
              <a:rPr lang="en-US" dirty="0"/>
              <a:t>constraints for </a:t>
            </a:r>
            <a:r>
              <a:rPr lang="en-US" dirty="0" smtClean="0"/>
              <a:t>models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745" y="6044392"/>
            <a:ext cx="231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(details in the back 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0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19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13724"/>
            <a:ext cx="3429000" cy="365125"/>
          </a:xfrm>
        </p:spPr>
        <p:txBody>
          <a:bodyPr/>
          <a:lstStyle/>
          <a:p>
            <a:r>
              <a:rPr lang="es-ES" smtClean="0">
                <a:solidFill>
                  <a:schemeClr val="tx1"/>
                </a:solidFill>
              </a:rPr>
              <a:t>Roma, March 2017 -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2012-Jul-04-thumb-01_4_Color_Logo_small_C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54607"/>
            <a:ext cx="472440" cy="64008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73271" y="-36539"/>
            <a:ext cx="6031949" cy="84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ALICE highlights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-48231" y="1004434"/>
            <a:ext cx="1090045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Heavy </a:t>
            </a:r>
            <a:r>
              <a:rPr lang="en-US" b="1" dirty="0" err="1" smtClean="0"/>
              <a:t>flavour</a:t>
            </a:r>
            <a:r>
              <a:rPr lang="en-US" b="1" dirty="0" smtClean="0"/>
              <a:t> production</a:t>
            </a:r>
            <a:r>
              <a:rPr lang="en-US" dirty="0"/>
              <a:t>: </a:t>
            </a:r>
            <a:r>
              <a:rPr lang="en-US" dirty="0" smtClean="0"/>
              <a:t>J/</a:t>
            </a:r>
            <a:r>
              <a:rPr lang="en-US" dirty="0" smtClean="0">
                <a:latin typeface="Symbol" charset="2"/>
                <a:cs typeface="Symbol" charset="2"/>
              </a:rPr>
              <a:t>y </a:t>
            </a:r>
            <a:r>
              <a:rPr lang="en-US" dirty="0" smtClean="0"/>
              <a:t>and 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>
                <a:cs typeface="Arial"/>
              </a:rPr>
              <a:t>(2S) nuclear modification factor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quarkonium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suppression </a:t>
            </a:r>
            <a:r>
              <a:rPr lang="en-US" dirty="0"/>
              <a:t>by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smtClean="0"/>
              <a:t>screening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smtClean="0"/>
              <a:t>excited </a:t>
            </a:r>
            <a:r>
              <a:rPr lang="en-US" dirty="0"/>
              <a:t>states </a:t>
            </a:r>
            <a:r>
              <a:rPr lang="en-US" dirty="0" smtClean="0"/>
              <a:t>suppressed </a:t>
            </a:r>
            <a:r>
              <a:rPr lang="en-US" dirty="0"/>
              <a:t>at </a:t>
            </a:r>
            <a:r>
              <a:rPr lang="en-US" dirty="0" smtClean="0"/>
              <a:t>lower temperature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sequential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suppression</a:t>
            </a:r>
            <a:r>
              <a:rPr lang="en-US" dirty="0" smtClean="0"/>
              <a:t>)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dirty="0" smtClean="0"/>
              <a:t>“thermometer” </a:t>
            </a:r>
          </a:p>
          <a:p>
            <a:pPr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 of </a:t>
            </a:r>
            <a:r>
              <a:rPr lang="en-US" dirty="0"/>
              <a:t>the </a:t>
            </a:r>
            <a:r>
              <a:rPr lang="en-US" dirty="0" smtClean="0"/>
              <a:t>plasma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/>
              <a:t>f</a:t>
            </a:r>
            <a:r>
              <a:rPr lang="en-US" dirty="0" smtClean="0"/>
              <a:t>lat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AA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vs</a:t>
            </a:r>
            <a:r>
              <a:rPr lang="en-US" dirty="0"/>
              <a:t> centrality for high </a:t>
            </a:r>
            <a:r>
              <a:rPr lang="en-US" dirty="0" smtClean="0"/>
              <a:t>centralities compatible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regeneration</a:t>
            </a:r>
            <a:r>
              <a:rPr lang="en-US" dirty="0"/>
              <a:t> </a:t>
            </a:r>
            <a:r>
              <a:rPr lang="en-US" dirty="0" smtClean="0"/>
              <a:t>scenarios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arger</a:t>
            </a:r>
            <a:r>
              <a:rPr lang="en-US" dirty="0" smtClean="0"/>
              <a:t> suppression for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r>
              <a:rPr lang="en-US" dirty="0">
                <a:solidFill>
                  <a:srgbClr val="FF0000"/>
                </a:solidFill>
                <a:cs typeface="Calibri (Body)"/>
              </a:rPr>
              <a:t>(2S</a:t>
            </a:r>
            <a:r>
              <a:rPr lang="en-US" dirty="0" smtClean="0">
                <a:solidFill>
                  <a:srgbClr val="FF0000"/>
                </a:solidFill>
                <a:cs typeface="Calibri (Body)"/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wrt</a:t>
            </a:r>
            <a:r>
              <a:rPr lang="en-US" dirty="0" smtClean="0"/>
              <a:t> J</a:t>
            </a:r>
            <a:r>
              <a:rPr lang="en-US" dirty="0"/>
              <a:t>/</a:t>
            </a:r>
            <a:r>
              <a:rPr lang="en-US" dirty="0">
                <a:latin typeface="Symbol" charset="2"/>
                <a:cs typeface="Symbol" charset="2"/>
              </a:rPr>
              <a:t>y </a:t>
            </a:r>
            <a:endParaRPr lang="en-US" dirty="0" smtClean="0">
              <a:latin typeface="Symbol" charset="2"/>
              <a:cs typeface="Symbol" charset="2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dirty="0">
              <a:latin typeface="Symbol" charset="2"/>
              <a:cs typeface="Symbol" charset="2"/>
            </a:endParaRPr>
          </a:p>
          <a:p>
            <a:r>
              <a:rPr lang="en-US" b="1" dirty="0"/>
              <a:t>Heavy </a:t>
            </a:r>
            <a:r>
              <a:rPr lang="en-US" b="1" dirty="0" err="1"/>
              <a:t>flavour</a:t>
            </a:r>
            <a:r>
              <a:rPr lang="en-US" b="1" dirty="0"/>
              <a:t> production</a:t>
            </a:r>
            <a:r>
              <a:rPr lang="en-US" dirty="0"/>
              <a:t>: </a:t>
            </a:r>
            <a:r>
              <a:rPr lang="en-US" dirty="0" smtClean="0"/>
              <a:t>Y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/>
              <a:t>and </a:t>
            </a:r>
            <a:r>
              <a:rPr lang="en-US" dirty="0" smtClean="0"/>
              <a:t>Y</a:t>
            </a:r>
            <a:r>
              <a:rPr lang="en-US" dirty="0" smtClean="0">
                <a:cs typeface="Arial"/>
              </a:rPr>
              <a:t>(</a:t>
            </a:r>
            <a:r>
              <a:rPr lang="en-US" dirty="0">
                <a:cs typeface="Arial"/>
              </a:rPr>
              <a:t>2S) nuclear modification factor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 err="1">
                <a:solidFill>
                  <a:srgbClr val="FF0000"/>
                </a:solidFill>
              </a:rPr>
              <a:t>quarkonium</a:t>
            </a:r>
            <a:r>
              <a:rPr lang="en-US" dirty="0">
                <a:solidFill>
                  <a:srgbClr val="FF0000"/>
                </a:solidFill>
              </a:rPr>
              <a:t> suppression </a:t>
            </a:r>
            <a:r>
              <a:rPr lang="en-US" dirty="0"/>
              <a:t>by </a:t>
            </a:r>
            <a:r>
              <a:rPr lang="en-US" dirty="0" err="1"/>
              <a:t>colour</a:t>
            </a:r>
            <a:r>
              <a:rPr lang="en-US" dirty="0"/>
              <a:t> screening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/>
              <a:t>excited states suppressed at lower temperature (</a:t>
            </a:r>
            <a:r>
              <a:rPr lang="en-US" dirty="0">
                <a:solidFill>
                  <a:srgbClr val="FF0000"/>
                </a:solidFill>
              </a:rPr>
              <a:t>sequential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suppression</a:t>
            </a:r>
            <a:r>
              <a:rPr lang="en-US" dirty="0"/>
              <a:t>) </a:t>
            </a:r>
            <a:r>
              <a:rPr lang="en-US" sz="1400" dirty="0">
                <a:sym typeface="Wingdings"/>
              </a:rPr>
              <a:t> </a:t>
            </a:r>
            <a:r>
              <a:rPr lang="en-US" dirty="0"/>
              <a:t>“thermometer” </a:t>
            </a:r>
          </a:p>
          <a:p>
            <a:pPr>
              <a:buClr>
                <a:schemeClr val="tx1"/>
              </a:buClr>
            </a:pPr>
            <a:r>
              <a:rPr lang="en-US" dirty="0"/>
              <a:t>      of the plasma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/>
              <a:t>flat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AA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baseline="-25000" dirty="0" smtClean="0">
                <a:sym typeface="Wingdings"/>
              </a:rPr>
              <a:t> </a:t>
            </a:r>
            <a:r>
              <a:rPr lang="en-US" dirty="0" smtClean="0"/>
              <a:t>no clear signature for </a:t>
            </a:r>
            <a:r>
              <a:rPr lang="en-US" dirty="0" smtClean="0">
                <a:solidFill>
                  <a:srgbClr val="FF0000"/>
                </a:solidFill>
              </a:rPr>
              <a:t>regeneration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larger</a:t>
            </a:r>
            <a:r>
              <a:rPr lang="en-US" dirty="0"/>
              <a:t> suppression for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Y(</a:t>
            </a:r>
            <a:r>
              <a:rPr lang="en-US" dirty="0">
                <a:solidFill>
                  <a:srgbClr val="FF0000"/>
                </a:solidFill>
                <a:cs typeface="Arial"/>
              </a:rPr>
              <a:t>2S)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smtClean="0"/>
              <a:t>Y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dirty="0">
              <a:latin typeface="Symbol" charset="2"/>
              <a:cs typeface="Symbol" charset="2"/>
            </a:endParaRPr>
          </a:p>
          <a:p>
            <a:r>
              <a:rPr lang="en-US" b="1" dirty="0" smtClean="0"/>
              <a:t>Vector meson photo-production</a:t>
            </a:r>
            <a:r>
              <a:rPr lang="en-US" dirty="0" smtClean="0"/>
              <a:t>: </a:t>
            </a:r>
            <a:r>
              <a:rPr lang="en-US" dirty="0"/>
              <a:t>ultra-</a:t>
            </a:r>
            <a:r>
              <a:rPr lang="en-US" dirty="0" smtClean="0"/>
              <a:t>peripheral collisions (UPC)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data seem to prefer a scenario with </a:t>
            </a:r>
            <a:r>
              <a:rPr lang="en-US" dirty="0" smtClean="0">
                <a:solidFill>
                  <a:srgbClr val="FF0000"/>
                </a:solidFill>
              </a:rPr>
              <a:t>moderate gluon shadowing </a:t>
            </a:r>
            <a:r>
              <a:rPr lang="en-US" dirty="0" smtClean="0"/>
              <a:t>(</a:t>
            </a:r>
            <a:r>
              <a:rPr lang="en-US" dirty="0" err="1" smtClean="0"/>
              <a:t>Pb-Pb</a:t>
            </a:r>
            <a:r>
              <a:rPr lang="en-US" dirty="0" smtClean="0"/>
              <a:t> collisions)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study of </a:t>
            </a:r>
            <a:r>
              <a:rPr lang="en-US" dirty="0" smtClean="0">
                <a:solidFill>
                  <a:srgbClr val="FF0000"/>
                </a:solidFill>
              </a:rPr>
              <a:t>gluon saturation </a:t>
            </a:r>
            <a:r>
              <a:rPr lang="en-US" dirty="0" smtClean="0"/>
              <a:t>in the proton (p-</a:t>
            </a:r>
            <a:r>
              <a:rPr lang="en-US" dirty="0" err="1"/>
              <a:t>Pb</a:t>
            </a:r>
            <a:r>
              <a:rPr lang="en-US" dirty="0"/>
              <a:t> collisions)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dirty="0">
              <a:latin typeface="Symbol" charset="2"/>
              <a:cs typeface="Symbol" charset="2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dirty="0"/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745" y="6044392"/>
            <a:ext cx="231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(details in the back 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8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17992</TotalTime>
  <Words>1468</Words>
  <Application>Microsoft Macintosh PowerPoint</Application>
  <PresentationFormat>On-screen Show (4:3)</PresentationFormat>
  <Paragraphs>233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Centro Fermi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creator>Giancarlo Righini</dc:creator>
  <cp:lastModifiedBy>Daniele De Gruttola</cp:lastModifiedBy>
  <cp:revision>103</cp:revision>
  <dcterms:created xsi:type="dcterms:W3CDTF">2015-11-27T18:27:11Z</dcterms:created>
  <dcterms:modified xsi:type="dcterms:W3CDTF">2017-03-01T09:06:38Z</dcterms:modified>
</cp:coreProperties>
</file>