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67" r:id="rId3"/>
    <p:sldId id="263" r:id="rId4"/>
    <p:sldId id="266" r:id="rId5"/>
    <p:sldId id="278" r:id="rId6"/>
    <p:sldId id="281" r:id="rId7"/>
    <p:sldId id="282" r:id="rId8"/>
    <p:sldId id="280" r:id="rId9"/>
    <p:sldId id="285" r:id="rId10"/>
    <p:sldId id="288" r:id="rId11"/>
    <p:sldId id="286" r:id="rId12"/>
    <p:sldId id="268" r:id="rId13"/>
    <p:sldId id="283" r:id="rId14"/>
    <p:sldId id="271" r:id="rId15"/>
    <p:sldId id="272" r:id="rId16"/>
    <p:sldId id="273" r:id="rId17"/>
    <p:sldId id="275" r:id="rId18"/>
    <p:sldId id="287" r:id="rId19"/>
    <p:sldId id="289" r:id="rId20"/>
    <p:sldId id="270" r:id="rId21"/>
    <p:sldId id="269" r:id="rId22"/>
    <p:sldId id="276" r:id="rId23"/>
    <p:sldId id="277" r:id="rId24"/>
    <p:sldId id="274" r:id="rId25"/>
    <p:sldId id="290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/>
    <p:restoredTop sz="94643"/>
  </p:normalViewPr>
  <p:slideViewPr>
    <p:cSldViewPr snapToGrid="0" snapToObjects="1">
      <p:cViewPr>
        <p:scale>
          <a:sx n="90" d="100"/>
          <a:sy n="90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2D89-5B8B-844D-A566-28A609AC6300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7228-39BA-3B4C-B27B-78661E7C805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5195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A55A-0C9B-5D47-83C6-FACF955D7B32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C8BD-884C-794B-8D86-35C2719A19F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5523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784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784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9035-20B1-4EDC-BB4C-C05A8655D911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563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FE12-3C4B-499A-BC22-03ACF97B3511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474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A44D-1B7C-4161-A2F2-5ACE386F3644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000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BF46-3BFC-4688-B012-64B2439CFE80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212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65A9-986D-4386-A245-FA39506DB629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423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AE5-CCAD-4E79-94D5-B044276AD0EF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739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16A73-2775-4AEC-9D6C-BEAA3131A807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897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5E81-B9DC-4E7B-80D4-28FE70A30C2E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280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2B55-A3A5-4DE1-B3EF-CEE268E9C858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024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3C07-8401-4229-9E62-7E5CCBFCCCB4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10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98ACE-2B21-4A2B-BFED-7ED2F9D33445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01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29AC-BFA8-407E-B283-C76C1F96BC19}" type="datetime1">
              <a:rPr lang="it-IT" smtClean="0"/>
              <a:pPr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49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1270847"/>
            <a:ext cx="8643938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Scienfic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responsible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prof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Antonino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Zichichi</a:t>
            </a:r>
            <a:endParaRPr lang="en-US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Coordinator: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Marcello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Abbrescia</a:t>
            </a:r>
            <a:endParaRPr lang="en-US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Participants: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87 people among which: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2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borse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di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studio CF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7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assegni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di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ricerca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CF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1 researcher + 1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tecnologo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t.i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. CF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(see list in the slides at the end of the talk)</a:t>
            </a:r>
            <a:endParaRPr lang="en-US" sz="1400" i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Place of Work &amp; Collaborations: 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Centro Fermi + 17 INFN sections and/or Physics Departments + CERN + INFN/CNAF + around 100 high schools in Italy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90046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Extreme Energy Events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la </a:t>
            </a:r>
            <a:r>
              <a:rPr lang="en-US" sz="3200" dirty="0" err="1" smtClean="0">
                <a:solidFill>
                  <a:srgbClr val="C00000"/>
                </a:solidFill>
              </a:rPr>
              <a:t>Scienza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nelle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Scuole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8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0023" y="-4198"/>
            <a:ext cx="2193978" cy="227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163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AAF7FDE-11B9-AF4A-8390-A43FBA897E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88760" y="69122"/>
            <a:ext cx="5575019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search for cosmic </a:t>
            </a:r>
            <a:r>
              <a:rPr lang="en-US" sz="3200" dirty="0" err="1" smtClean="0">
                <a:solidFill>
                  <a:srgbClr val="C00000"/>
                </a:solidFill>
              </a:rPr>
              <a:t>anysotrophies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58615" y="1039761"/>
            <a:ext cx="87557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about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100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Mtracks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collected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four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EEE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telescopes</a:t>
            </a:r>
            <a:endParaRPr lang="it-IT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Mostly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sub-TeV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events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0381" y="3162295"/>
            <a:ext cx="4211988" cy="290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702" y="1865731"/>
            <a:ext cx="2951665" cy="443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1387693" y="2519918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Raw</a:t>
            </a:r>
            <a:r>
              <a:rPr lang="it-IT" dirty="0" smtClean="0"/>
              <a:t> data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085579" y="3934052"/>
            <a:ext cx="1691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Scrambled</a:t>
            </a:r>
            <a:r>
              <a:rPr lang="it-IT" dirty="0" smtClean="0"/>
              <a:t> data </a:t>
            </a:r>
          </a:p>
          <a:p>
            <a:pPr algn="ctr"/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reference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4295600" y="2024646"/>
            <a:ext cx="4016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Corrected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data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maps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compatible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an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isotropic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distributions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at 1%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level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AAF7FDE-11B9-AF4A-8390-A43FBA897E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71809" y="69122"/>
            <a:ext cx="5149705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chamber and telescopes performance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58615" y="1124825"/>
            <a:ext cx="87557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Investigating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performance: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HV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scan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performed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in May 2016,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be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Repeated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in 2017 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Efficiency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time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spatial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resolution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248" y="1114416"/>
            <a:ext cx="4168372" cy="271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741" y="2567714"/>
            <a:ext cx="33147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magine 2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1597" y="4012930"/>
            <a:ext cx="4764352" cy="247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61292" y="57692"/>
            <a:ext cx="437671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network upgrade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66996" y="942833"/>
            <a:ext cx="8068343" cy="5769167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Plans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build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another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≈ 20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telescopes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Will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increase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capability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EEE network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high-energy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part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cosmic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rays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spectum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Huge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effort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2017-18!</a:t>
            </a: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First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bunch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already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 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20-27 February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Lampedusa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12-18 March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INFN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Genova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2-8 April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SIEN-02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23-29 April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Cariati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7-13 May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TORI-05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21-27 May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LODI-03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9-15 July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CAGL-04</a:t>
            </a:r>
          </a:p>
          <a:p>
            <a:pPr algn="l">
              <a:buFont typeface="Wingdings" pitchFamily="2" charset="2"/>
              <a:buChar char="Ø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Second bunch in autumn (4-5 other stations)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 of the stations built with local contribution (INFN sections…)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arcello\Desktop\IMG-20170222-WA0000.jpg"/>
          <p:cNvPicPr>
            <a:picLocks noChangeAspect="1" noChangeArrowheads="1"/>
          </p:cNvPicPr>
          <p:nvPr/>
        </p:nvPicPr>
        <p:blipFill>
          <a:blip r:embed="rId4"/>
          <a:srcRect t="8189"/>
          <a:stretch>
            <a:fillRect/>
          </a:stretch>
        </p:blipFill>
        <p:spPr bwMode="auto">
          <a:xfrm>
            <a:off x="4912243" y="2487534"/>
            <a:ext cx="3774558" cy="2599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isultati immagini per new electronic boards"/>
          <p:cNvPicPr>
            <a:picLocks noChangeAspect="1" noChangeArrowheads="1"/>
          </p:cNvPicPr>
          <p:nvPr/>
        </p:nvPicPr>
        <p:blipFill>
          <a:blip r:embed="rId2" cstate="print"/>
          <a:srcRect b="11108"/>
          <a:stretch>
            <a:fillRect/>
          </a:stretch>
        </p:blipFill>
        <p:spPr bwMode="auto">
          <a:xfrm>
            <a:off x="7145805" y="2421212"/>
            <a:ext cx="1800559" cy="1177575"/>
          </a:xfrm>
          <a:prstGeom prst="rect">
            <a:avLst/>
          </a:prstGeom>
          <a:noFill/>
        </p:spPr>
      </p:pic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73271" y="57692"/>
            <a:ext cx="6272814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new chambers for new telescopes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66996" y="804604"/>
            <a:ext cx="8777004" cy="605339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250 µm gap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chambers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new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telescopes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Conceived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eco-friendly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gas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mixtures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operating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voltage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!) and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loose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some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primaries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so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Maybe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some 300 µm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chambers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old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telescopes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Improved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front-end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boards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Amphenol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cables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connectors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replaced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Nugent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ones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Design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complited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pre-production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start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soon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protocol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at CERN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new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chambers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leave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CERN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after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Tests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gas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tightness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Tests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electrical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(strip)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connectivity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Bossini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’s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magic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box)</a:t>
            </a: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Tests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current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rate and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efficiency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vs. HV (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probably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NIM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electronics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CERN-01)</a:t>
            </a: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Everything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stored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dedicated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DB</a:t>
            </a: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Risultati immagini per 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5805" y="4003526"/>
            <a:ext cx="1715744" cy="121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22695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the taskforce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98417" y="988554"/>
            <a:ext cx="8388383" cy="5369752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task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force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hardware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experts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intervene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setting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up/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commissioning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reparation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EEE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telescope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needed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Started activity at beginning of 2017</a:t>
            </a:r>
          </a:p>
          <a:p>
            <a:pPr algn="l">
              <a:buFont typeface="Wingdings" pitchFamily="2" charset="2"/>
              <a:buChar char="ü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Already interventions at: 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TREV-01 (commissioning, now telescope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taking part to the data taking)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VICE-01 (telescope set-up, waiting for trigger card)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ROMA-01 (testing and repairs)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FRAS-02, FRAS-03 (small repairs, now both telescopes taking part to the data taking)</a:t>
            </a:r>
          </a:p>
          <a:p>
            <a:pPr algn="l">
              <a:buFont typeface="Wingdings" pitchFamily="2" charset="2"/>
              <a:buChar char="Ø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Programming interventions at ROMA-02,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LECCE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Risultati immagini per taskfor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0093" y="1657164"/>
            <a:ext cx="2616707" cy="153180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2083" y="4708551"/>
            <a:ext cx="3072940" cy="172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21262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new organization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98417" y="988554"/>
            <a:ext cx="8388383" cy="5369752"/>
          </a:xfrm>
        </p:spPr>
        <p:txBody>
          <a:bodyPr>
            <a:noAutofit/>
          </a:bodyPr>
          <a:lstStyle/>
          <a:p>
            <a:pPr algn="l"/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assign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specific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tasks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optimize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work and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workflow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particular for the following positions:</a:t>
            </a:r>
          </a:p>
          <a:p>
            <a:pPr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Technical coordinator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Responsible for material management (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DataBase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distribution to the EEE stations</a:t>
            </a:r>
          </a:p>
          <a:p>
            <a:pPr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Run coordinator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Responsible for assuring a smooth data taking, spot possible problems at specific stations and contact local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responsibles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Upgrade coordinator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Responsible for all activities related to the upgrade of the EEE network, in particular new chambers construction and testing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Risultati immagini per boxology"/>
          <p:cNvPicPr>
            <a:picLocks noChangeAspect="1" noChangeArrowheads="1"/>
          </p:cNvPicPr>
          <p:nvPr/>
        </p:nvPicPr>
        <p:blipFill>
          <a:blip r:embed="rId4"/>
          <a:srcRect l="25439" t="45687" r="26997" b="2077"/>
          <a:stretch>
            <a:fillRect/>
          </a:stretch>
        </p:blipFill>
        <p:spPr bwMode="auto">
          <a:xfrm>
            <a:off x="6553201" y="1638536"/>
            <a:ext cx="2133600" cy="1756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98402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new organization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98417" y="988554"/>
            <a:ext cx="8388383" cy="5369752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Editorial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Board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Conference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Committee</a:t>
            </a:r>
            <a:endParaRPr lang="it-IT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Responsible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(s)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reviewing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papers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actively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make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EEE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researchers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possibility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conferences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EEE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local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responsibles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alread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existing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EEE researchers taking care of the telescopes in his/her zone</a:t>
            </a:r>
          </a:p>
          <a:p>
            <a:pPr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EEE local school </a:t>
            </a:r>
            <a:r>
              <a:rPr lang="en-US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responsibles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(already existing)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 school teachers taking care of the telescope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his/her school</a:t>
            </a:r>
          </a:p>
          <a:p>
            <a:pPr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EEE zone school </a:t>
            </a:r>
            <a:r>
              <a:rPr lang="en-US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responsibles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(new) 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 school teachers taking care of coordinating measures performed by schools and needed by the EEE collaboration (i.e. measure of the telescope angle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wrt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North), and improve collaboration among schools</a:t>
            </a:r>
          </a:p>
          <a:p>
            <a:pPr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Risultati immagini per nord geografi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0450" y="3413051"/>
            <a:ext cx="1359390" cy="1785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70812" y="57692"/>
            <a:ext cx="5442099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physics studies groups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28289" y="897367"/>
            <a:ext cx="8388383" cy="5636082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Five analysis/reconstruction groups (each with the relative responsible)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Reconstruction and Data Quality Monitoring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Responsible for the whole data chain, from schools to CNAF</a:t>
            </a:r>
          </a:p>
          <a:p>
            <a:pPr algn="l">
              <a:buFont typeface="Wingdings" pitchFamily="2" charset="2"/>
              <a:buChar char="Ø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Coincidence searches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…and study the cosmic rays spectrum</a:t>
            </a:r>
          </a:p>
          <a:p>
            <a:pPr algn="l">
              <a:buFont typeface="Wingdings" pitchFamily="2" charset="2"/>
              <a:buChar char="Ø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Forbush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or cosmic flux local variation searches</a:t>
            </a:r>
          </a:p>
          <a:p>
            <a:pPr algn="l">
              <a:buFont typeface="Wingdings" pitchFamily="2" charset="2"/>
              <a:buChar char="Ø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Chamber and telescope performance evaluation</a:t>
            </a:r>
          </a:p>
          <a:p>
            <a:pPr algn="l">
              <a:buFont typeface="Wingdings" pitchFamily="2" charset="2"/>
              <a:buChar char="Ø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“Exotica” 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 the rest, Moon/Sun shadow,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cosmics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anisotropy, …</a:t>
            </a:r>
          </a:p>
          <a:p>
            <a:pPr algn="l">
              <a:buFont typeface="Wingdings" pitchFamily="2" charset="2"/>
              <a:buChar char="ü"/>
            </a:pP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They report on rotation at the EEE general meetings</a:t>
            </a:r>
          </a:p>
          <a:p>
            <a:pPr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http://us.123rf.com/450wm/bowie15/bowie151504/bowie15150400088/39901903-mad-scientist.jpg?ver=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371966"/>
            <a:ext cx="2520280" cy="1730593"/>
          </a:xfrm>
          <a:prstGeom prst="rect">
            <a:avLst/>
          </a:prstGeom>
          <a:noFill/>
        </p:spPr>
      </p:pic>
      <p:pic>
        <p:nvPicPr>
          <p:cNvPr id="12" name="Picture 8" descr="Risultati immagini per presentazio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0796" y="4704546"/>
            <a:ext cx="2376264" cy="1871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03981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outreach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4547" y="946022"/>
            <a:ext cx="9109453" cy="5369752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Since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end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2016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monthly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EEE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run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coordination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meetings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open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schools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Vidyo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room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dedicated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virtual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rooms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Among 50-60 schools connected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hundreds of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partecipants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!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3271" y="2115879"/>
            <a:ext cx="6287712" cy="459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e 11"/>
          <p:cNvSpPr/>
          <p:nvPr/>
        </p:nvSpPr>
        <p:spPr>
          <a:xfrm>
            <a:off x="1773271" y="2488015"/>
            <a:ext cx="669852" cy="361507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03981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outreach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4547" y="871591"/>
            <a:ext cx="9109453" cy="5369752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Since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beginning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plenary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meetings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open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schools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Bologna,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November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6-7</a:t>
            </a:r>
          </a:p>
          <a:p>
            <a:pPr algn="l"/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North Italy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schools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Grosseto,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15-16</a:t>
            </a:r>
          </a:p>
          <a:p>
            <a:pPr algn="l"/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Center Italy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schools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Bari,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October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13-14</a:t>
            </a:r>
          </a:p>
          <a:p>
            <a:pPr algn="l"/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South Italy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schools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47" y="4094763"/>
            <a:ext cx="571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4439" y="1413727"/>
            <a:ext cx="5523231" cy="261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5947246" y="4848443"/>
            <a:ext cx="2739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2017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foreseen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meetings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at Erice: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May, 29, 30  and 31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December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6, 7 and8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flipH="1">
            <a:off x="2874773" y="2546276"/>
            <a:ext cx="639666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auto">
          <a:xfrm rot="1865779" flipH="1">
            <a:off x="2516796" y="3826551"/>
            <a:ext cx="1128134" cy="19142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5819" y="886755"/>
            <a:ext cx="4170713" cy="2675150"/>
          </a:xfrm>
        </p:spPr>
        <p:txBody>
          <a:bodyPr>
            <a:normAutofit/>
          </a:bodyPr>
          <a:lstStyle/>
          <a:p>
            <a:pPr algn="l">
              <a:lnSpc>
                <a:spcPts val="2500"/>
              </a:lnSpc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Aims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covering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interesting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still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unexplored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region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cosmic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ray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spectrum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500"/>
              </a:lnSpc>
            </a:pP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500"/>
              </a:lnSpc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EAS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revealed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coincidence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cosmic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muons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detected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EEE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telescopes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61292" y="57692"/>
            <a:ext cx="437671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scientific goals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27989"/>
            <a:ext cx="4644008" cy="556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ccia in giù 13"/>
          <p:cNvSpPr/>
          <p:nvPr/>
        </p:nvSpPr>
        <p:spPr bwMode="auto">
          <a:xfrm rot="1440000">
            <a:off x="4264056" y="1676174"/>
            <a:ext cx="118211" cy="329368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1545" y="3270301"/>
            <a:ext cx="41052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8294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funding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98417" y="988554"/>
            <a:ext cx="8463897" cy="536975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Expected funding in the 3-year period:</a:t>
            </a:r>
          </a:p>
          <a:p>
            <a:pPr marL="342900" indent="-342900" algn="l">
              <a:buFontTx/>
              <a:buChar char="-"/>
            </a:pP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Request of funding by Centro Fermi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Consumables/inventory: Stay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at the current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level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Grants: needed a couple more units for the upgrade</a:t>
            </a:r>
            <a:endParaRPr lang="en-US" sz="1800" i="1" dirty="0" smtClean="0">
              <a:latin typeface="Arial"/>
              <a:cs typeface="Arial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- Potential external funding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2014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funding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1.3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M€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Bandi Premiali 2012 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MIUR 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Upgrade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Schools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contributing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in-kind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Request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funding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around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1.4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M€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)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EEE project upgrade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aiming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put part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EEE data in “open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access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 mode in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framework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Bandi Premiali 2016 MIUR</a:t>
            </a: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presented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EEE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collaborators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long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distance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correlations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EEE network and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experiments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framework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ERC “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Consolidator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grants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 (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around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M€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Risultati immagini per money"/>
          <p:cNvPicPr>
            <a:picLocks noChangeAspect="1" noChangeArrowheads="1"/>
          </p:cNvPicPr>
          <p:nvPr/>
        </p:nvPicPr>
        <p:blipFill>
          <a:blip r:embed="rId4"/>
          <a:srcRect r="15537"/>
          <a:stretch>
            <a:fillRect/>
          </a:stretch>
        </p:blipFill>
        <p:spPr bwMode="auto">
          <a:xfrm>
            <a:off x="6654898" y="1136148"/>
            <a:ext cx="2107416" cy="163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78412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external collaborations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98417" y="988554"/>
            <a:ext cx="8319803" cy="5369752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EGO-VIRGO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collaboration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interested in having one (or more) EEE telescopes hosted at their lab in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Cascina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 a veto for cosmic ray showers in coincidence with possible signals coming from gravitational waves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is a similar device at LIGO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is some literature on that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Possibility to sign up an agreement </a:t>
            </a: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University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Santiago de Compostela (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Spain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interested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anaylizing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EEE data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looking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correlations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cosmic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rays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flux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temperature and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pressure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conditions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throposphere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Possibility to sign up an agreement </a:t>
            </a: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Risultati immagini per EGO virgo logo"/>
          <p:cNvPicPr>
            <a:picLocks noChangeAspect="1" noChangeArrowheads="1"/>
          </p:cNvPicPr>
          <p:nvPr/>
        </p:nvPicPr>
        <p:blipFill>
          <a:blip r:embed="rId4"/>
          <a:srcRect t="21837" b="11759"/>
          <a:stretch>
            <a:fillRect/>
          </a:stretch>
        </p:blipFill>
        <p:spPr bwMode="auto">
          <a:xfrm>
            <a:off x="6597825" y="2286799"/>
            <a:ext cx="1686209" cy="1119713"/>
          </a:xfrm>
          <a:prstGeom prst="rect">
            <a:avLst/>
          </a:prstGeom>
          <a:noFill/>
        </p:spPr>
      </p:pic>
      <p:pic>
        <p:nvPicPr>
          <p:cNvPr id="11268" name="Picture 4" descr="Risultati immagini per university santiago de compostel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020" y="4991502"/>
            <a:ext cx="1389839" cy="1366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18392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publications in 2016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72687" y="1068563"/>
            <a:ext cx="8845583" cy="5358323"/>
          </a:xfrm>
        </p:spPr>
        <p:txBody>
          <a:bodyPr>
            <a:noAutofit/>
          </a:bodyPr>
          <a:lstStyle/>
          <a:p>
            <a:pPr marL="457200" lvl="0" indent="-4572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Abbrescia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(EEE collaboration),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study of upward going particles with the Extreme Energy Events telescopes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Nucl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Instr. and Meth. A816 (2016) 142-148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Bossini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behalf of the EEE collaboration,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Test and characterization of </a:t>
            </a:r>
            <a:r>
              <a:rPr lang="en-US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multigap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resistive plate chambers for the EEE project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Il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Nuovo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Cimento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39 C (2016) 294, DOI 10.1393/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ncc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/i2016-16294-9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Abbrescia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(EEE collaboration), 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EEE - Extreme Energy Events: an </a:t>
            </a:r>
            <a:r>
              <a:rPr lang="en-US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astroparticle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physics experiment in Italian High Schools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Journal of Physics: Conference Series, Volume 718, Outreach and education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Abbrescia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(EEE collaboration),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Recent results and performance of the multi-gap resistive plate chambers network for the EEE Project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Journal of Instrumentation 2016, 11 (11), C11005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l">
              <a:buFont typeface="+mj-lt"/>
              <a:buAutoNum type="arabicPeriod"/>
            </a:pP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F.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Coccetti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D. De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Gruttola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I.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Gnesi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F. Pilo, </a:t>
            </a:r>
            <a:r>
              <a:rPr lang="it-IT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Masterclasses</a:t>
            </a:r>
            <a:r>
              <a:rPr lang="it-IT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Progetto EEE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Giornale di Fisica -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Year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2016 - Vol. 057 -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Issue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02, pp. 123-154,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Published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online 7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September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2016, DOI: 10.1393/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gdf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/i2016-10244-y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Abbrescia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(EEE collaboration),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 from the observations of </a:t>
            </a:r>
            <a:r>
              <a:rPr lang="en-US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Forbush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decreases by the Extreme Energy Events experiment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ICRC2015 (2016) 097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18392" y="57692"/>
            <a:ext cx="497107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publications in 2016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98417" y="1137144"/>
            <a:ext cx="8388383" cy="5369752"/>
          </a:xfrm>
        </p:spPr>
        <p:txBody>
          <a:bodyPr>
            <a:noAutofit/>
          </a:bodyPr>
          <a:lstStyle/>
          <a:p>
            <a:pPr marL="342900" lvl="0" indent="-342900" algn="l">
              <a:buFont typeface="+mj-lt"/>
              <a:buAutoNum type="arabicPeriod"/>
            </a:pP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De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Gruttola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al.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(EEE collaboration),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Multigap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Resistive Plate Chambers array for the Extreme Energy Events Project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Nuclear and Particle Physics Proceedings Volumes 279–281, October–December 2016, Pages 31–38, Proceedings of the 9th Cosmic Ray International Seminar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P. Panetta for the EEE collaboration,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EEE Project: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 extended network of </a:t>
            </a:r>
            <a:r>
              <a:rPr lang="en-US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muon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telescopes for the study of cosmic rays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Nucl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Meth. A824 (2016) 642-643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DOI: 10.1016/j.nima.2015.10.073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Noferini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 the EEE collaboration,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computing and data infrastructure to interconnect EEE stations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Nucl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Instrum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Meth. A824 (2016) 329-330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Abbrescia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(EEE collaboration),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Operation and performance of the EEE network array for the detection of cosmic rays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proceedings of VCI 2016, corrected proofs, in press on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Nucl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Instr. and Meth in Phys. Res. A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l">
              <a:buFont typeface="+mj-lt"/>
              <a:buAutoNum type="arabicPeriod"/>
            </a:pP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P. La Rocca </a:t>
            </a:r>
            <a:r>
              <a:rPr lang="it-I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al.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(EEE collaboration),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EEE Project: a sparse array of telescopes for the measurement of cosmic ray </a:t>
            </a:r>
            <a:r>
              <a:rPr lang="en-US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muons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proceedings of IPRD2016, 2016 JINST 11 C12056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Abbrescia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(EEE collaboration),  </a:t>
            </a:r>
            <a:r>
              <a:rPr lang="en-US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EEE Project: State and Results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in press on Elsevier Nuclear Physics B - Proceedings Supplement</a:t>
            </a:r>
            <a:endParaRPr lang="it-I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38" y="832574"/>
            <a:ext cx="4154681" cy="5879427"/>
          </a:xfrm>
        </p:spPr>
        <p:txBody>
          <a:bodyPr>
            <a:noAutofit/>
          </a:bodyPr>
          <a:lstStyle/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Abbrescia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Marcello, incarico R. S.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Avanzini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Carlo, incarico di C. T. del Centro Fermi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Baldini Luca, incarico di C. R. del Centro Fermi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Baldini </a:t>
            </a:r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Ferroli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Rinaldo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Batignani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Giovanni, incarico R. S. del Centro Fermi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Battaglieri Marco, incarico di C. R. del Centro Fermi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Bazzichi Andrea - borsa di studio Centro Fermi, 16/06/16 -15/06/17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Bencivenni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Giovanni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Bossini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Edoardo - assegno di ricerca Centro Fermi, 01/04/15 - 31/03/17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Carnesecchi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Francesca - borsa di studio Centro Fermi, 16/02/17 - 15/02/18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Chiavassa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Andrea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Cicalò Corrado, incarico R. S.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Cifarelli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Luisa, incarico R. S.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Coccetti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Fabrizio - tecnologo Centro Fermi, </a:t>
            </a:r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t.i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Coccia Eugenio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Corvaglia Andrea, incarico di C. T.  del Centro Fermi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Gruttola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Daniele - ricercatore Centro Fermi, </a:t>
            </a:r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t.i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Pasquale Salvatore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A.Di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Giovanni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D’</a:t>
            </a:r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Incecco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Marco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Dreucci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Marco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F.L.Fabbri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Fattibene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Enrico, incarico di C. R. del Centro Fermi</a:t>
            </a: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0910" y="186669"/>
            <a:ext cx="3230964" cy="653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</a:t>
            </a:r>
            <a:r>
              <a:rPr lang="en-US" sz="3200" dirty="0" err="1" smtClean="0">
                <a:solidFill>
                  <a:srgbClr val="C00000"/>
                </a:solidFill>
              </a:rPr>
              <a:t>partecipants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3" name="Picture 2249" descr="ee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4826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4629909" y="784054"/>
            <a:ext cx="4154681" cy="5879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Ferraro Andrea, incarico di C. R.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Frolov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Victor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Galeotti Piero, incarico R. S.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Garbini Marco - assegno di ricerca Centro Fermi, 16/01/17 -15/01/18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Gemme Gianluca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Gnesi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Ivan - assegno di ricerca Centro Fermi, 01/05/16 - 30/04/17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Grazzi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Stefano - assegno di ricerca Centro Fermi, 16/12/16 -15/12/17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Gustavino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Carlo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Hatzifotiadou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Despina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, incarico R. S.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La Rocca Paola, incarico di C. R.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Liciulli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Francesco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Maggiora Angelo, incarico R. S.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Mandaglio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Giuseppe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Maragoto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Rodriguez Oscar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Maron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Gaetano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Martelli Barbara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Mazziotta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Mario Nicola, incarico di C. R.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Miozzi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Silvia, incarico di C. R.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Nania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Rosario, incarico R. S.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Noferini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Francesco, incarico di C. R.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Nozzoli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Francesco, incarico di C. R. del Centro Fermi</a:t>
            </a: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it-IT" sz="1200" dirty="0" err="1" smtClean="0">
                <a:latin typeface="Arial" pitchFamily="34" charset="0"/>
                <a:ea typeface="Calibri"/>
                <a:cs typeface="Arial" pitchFamily="34" charset="0"/>
              </a:rPr>
              <a:t>Panareo</a:t>
            </a:r>
            <a:r>
              <a:rPr lang="it-IT" sz="1200" dirty="0" smtClean="0">
                <a:latin typeface="Arial" pitchFamily="34" charset="0"/>
                <a:ea typeface="Calibri"/>
                <a:cs typeface="Arial" pitchFamily="34" charset="0"/>
              </a:rPr>
              <a:t> Marco, incarico R. S. del Centro Fermi</a:t>
            </a:r>
          </a:p>
        </p:txBody>
      </p:sp>
    </p:spTree>
    <p:extLst>
      <p:ext uri="{BB962C8B-B14F-4D97-AF65-F5344CB8AC3E}">
        <p14:creationId xmlns:p14="http://schemas.microsoft.com/office/powerpoint/2010/main" xmlns="" val="106867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38" y="832574"/>
            <a:ext cx="4154681" cy="5879427"/>
          </a:xfrm>
        </p:spPr>
        <p:txBody>
          <a:bodyPr>
            <a:noAutofit/>
          </a:bodyPr>
          <a:lstStyle/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Panetta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Maria Paola - assegno di ricerca Centro Fermi, 01/02/17 - 31/01/18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Paoletti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Riccardo, incarico di C. R.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W.Park</a:t>
            </a:r>
            <a:endParaRPr lang="it-IT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Pepe Marta - assegno di ricerca Centro Fermi, 01/03/17 - 28/02/2018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Perasso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Laura, incarico di C. R. del Centro Fermi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Pilo Federico, incarico di C. R.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Piragino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Guido, incarico R. S.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Riggi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Francesco, incarico R. S. del Centro Fermi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Righini Gian Carlo, incarico R. S. del Centro Fermi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Rizzi Matteo, incarico di C. T. 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Sartorelli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Gabriella, incarico R. S.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Scapparone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Eugenio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Schioppa Marco, incarico R. S.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Scribano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Angelo, 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Selvi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Marco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Serci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Sergio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E.Siddi</a:t>
            </a:r>
            <a:endParaRPr lang="it-IT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Squarcia Sandro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Stori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Luisella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incarico di C. R. del Centro Fermi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Taiuti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Marco</a:t>
            </a:r>
          </a:p>
          <a:p>
            <a:pPr algn="l"/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Terreni Giuseppe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Trimarchi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Marina</a:t>
            </a:r>
          </a:p>
          <a:p>
            <a:pPr algn="l"/>
            <a:r>
              <a:rPr lang="it-IT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Trifirò</a:t>
            </a:r>
            <a:r>
              <a:rPr lang="it-IT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Antonio</a:t>
            </a: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0910" y="186669"/>
            <a:ext cx="3230964" cy="653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</a:t>
            </a:r>
            <a:r>
              <a:rPr lang="en-US" sz="3200" dirty="0" err="1" smtClean="0">
                <a:solidFill>
                  <a:srgbClr val="C00000"/>
                </a:solidFill>
              </a:rPr>
              <a:t>partecipants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3" name="Picture 2249" descr="ee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4826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4629909" y="784054"/>
            <a:ext cx="4154681" cy="5879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200"/>
              </a:spcBef>
            </a:pP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O.B.Visnyei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 Vistoli Maria Cristina, incarico R. S. del Centro Fermi</a:t>
            </a:r>
          </a:p>
          <a:p>
            <a:pPr>
              <a:spcBef>
                <a:spcPts val="200"/>
              </a:spcBef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Votano Lucia</a:t>
            </a:r>
          </a:p>
          <a:p>
            <a:pPr>
              <a:spcBef>
                <a:spcPts val="200"/>
              </a:spcBef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Williams M. </a:t>
            </a: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Crispin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S.</a:t>
            </a:r>
          </a:p>
          <a:p>
            <a:pPr>
              <a:spcBef>
                <a:spcPts val="200"/>
              </a:spcBef>
            </a:pP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Zani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Stefano</a:t>
            </a:r>
          </a:p>
          <a:p>
            <a:pPr>
              <a:spcBef>
                <a:spcPts val="200"/>
              </a:spcBef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Zichichi Antonino, incarico R. S. del Centro Fermi</a:t>
            </a:r>
          </a:p>
          <a:p>
            <a:pPr>
              <a:spcBef>
                <a:spcPts val="200"/>
              </a:spcBef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Zucchini Andrea, incarico di C. T.  del Centro Fermi</a:t>
            </a:r>
          </a:p>
          <a:p>
            <a:pPr>
              <a:spcBef>
                <a:spcPts val="200"/>
              </a:spcBef>
            </a:pPr>
            <a:r>
              <a:rPr lang="it-IT" sz="1200" dirty="0" err="1" smtClean="0">
                <a:latin typeface="Arial" pitchFamily="34" charset="0"/>
                <a:cs typeface="Arial" pitchFamily="34" charset="0"/>
              </a:rPr>
              <a:t>Zuyeuski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 Roman - assegno di ricerca Centro Fermi, 01/05/15	- 30/04/17</a:t>
            </a:r>
          </a:p>
        </p:txBody>
      </p:sp>
    </p:spTree>
    <p:extLst>
      <p:ext uri="{BB962C8B-B14F-4D97-AF65-F5344CB8AC3E}">
        <p14:creationId xmlns:p14="http://schemas.microsoft.com/office/powerpoint/2010/main" xmlns="" val="1068677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Risultati immagini per thank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4493" y="1445422"/>
            <a:ext cx="5507666" cy="340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88" y="1136148"/>
            <a:ext cx="4055938" cy="5575853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46 telescope at High Schools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+ 2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telescopes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at CERN</a:t>
            </a:r>
          </a:p>
          <a:p>
            <a:pPr algn="l"/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+ 4 at INFN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Total: 52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telescopes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Another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≈ 50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schools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waiting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list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Largest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(in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area) system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MRPCs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Tx/>
              <a:buChar char="-"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Largest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cosmic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rays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experiment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Europe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Tx/>
              <a:buChar char="-"/>
            </a:pP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000" i="1" dirty="0" smtClean="0">
                <a:solidFill>
                  <a:schemeClr val="tx1"/>
                </a:solidFill>
                <a:latin typeface="Arial"/>
                <a:cs typeface="Arial"/>
              </a:rPr>
              <a:t>   </a:t>
            </a:r>
            <a:r>
              <a:rPr lang="it-IT" sz="2000" i="1" dirty="0" err="1" smtClean="0">
                <a:solidFill>
                  <a:schemeClr val="tx1"/>
                </a:solidFill>
                <a:latin typeface="Arial"/>
                <a:cs typeface="Arial"/>
              </a:rPr>
              <a:t>Stations</a:t>
            </a:r>
            <a:r>
              <a:rPr lang="it-IT" sz="2000" i="1" dirty="0" smtClean="0">
                <a:solidFill>
                  <a:schemeClr val="tx1"/>
                </a:solidFill>
                <a:latin typeface="Arial"/>
                <a:cs typeface="Arial"/>
              </a:rPr>
              <a:t> in </a:t>
            </a:r>
            <a:r>
              <a:rPr lang="it-IT" sz="2000" i="1" dirty="0" err="1" smtClean="0">
                <a:solidFill>
                  <a:schemeClr val="tx1"/>
                </a:solidFill>
                <a:latin typeface="Arial"/>
                <a:cs typeface="Arial"/>
              </a:rPr>
              <a:t>operation</a:t>
            </a:r>
            <a:endParaRPr lang="it-IT" sz="2000" i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2000" i="1" dirty="0" smtClean="0">
                <a:solidFill>
                  <a:schemeClr val="tx1"/>
                </a:solidFill>
                <a:latin typeface="Arial"/>
                <a:cs typeface="Arial"/>
              </a:rPr>
              <a:t>   </a:t>
            </a:r>
            <a:r>
              <a:rPr lang="it-IT" sz="2000" i="1" dirty="0" err="1" smtClean="0">
                <a:solidFill>
                  <a:schemeClr val="tx1"/>
                </a:solidFill>
                <a:latin typeface="Arial"/>
                <a:cs typeface="Arial"/>
              </a:rPr>
              <a:t>Schools</a:t>
            </a:r>
            <a:r>
              <a:rPr lang="it-IT" sz="2000" i="1" dirty="0" smtClean="0">
                <a:solidFill>
                  <a:schemeClr val="tx1"/>
                </a:solidFill>
                <a:latin typeface="Arial"/>
                <a:cs typeface="Arial"/>
              </a:rPr>
              <a:t> on the </a:t>
            </a:r>
            <a:r>
              <a:rPr lang="it-IT" sz="2000" i="1" dirty="0" err="1" smtClean="0">
                <a:solidFill>
                  <a:schemeClr val="tx1"/>
                </a:solidFill>
                <a:latin typeface="Arial"/>
                <a:cs typeface="Arial"/>
              </a:rPr>
              <a:t>waiting</a:t>
            </a:r>
            <a:r>
              <a:rPr lang="it-IT" sz="2000" i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2000" i="1" dirty="0" err="1" smtClean="0">
                <a:solidFill>
                  <a:schemeClr val="tx1"/>
                </a:solidFill>
                <a:latin typeface="Arial"/>
                <a:cs typeface="Arial"/>
              </a:rPr>
              <a:t>list</a:t>
            </a:r>
            <a:endParaRPr lang="it-IT" sz="2000" i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03412"/>
            <a:ext cx="437671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present status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2752" t="3176" r="1835" b="20327"/>
          <a:stretch>
            <a:fillRect/>
          </a:stretch>
        </p:blipFill>
        <p:spPr bwMode="auto">
          <a:xfrm>
            <a:off x="4355976" y="1042063"/>
            <a:ext cx="4608512" cy="533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e 11"/>
          <p:cNvSpPr/>
          <p:nvPr/>
        </p:nvSpPr>
        <p:spPr>
          <a:xfrm>
            <a:off x="311468" y="6186817"/>
            <a:ext cx="137160" cy="1600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311468" y="5852121"/>
            <a:ext cx="137160" cy="1600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95582" y="57692"/>
            <a:ext cx="437671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data taking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www1.cnaf.infn.it/eee/monitor/plots/tracks.png"/>
          <p:cNvPicPr>
            <a:picLocks noChangeAspect="1" noChangeArrowheads="1"/>
          </p:cNvPicPr>
          <p:nvPr/>
        </p:nvPicPr>
        <p:blipFill>
          <a:blip r:embed="rId4"/>
          <a:srcRect l="3937" t="5249" r="8202" b="7874"/>
          <a:stretch>
            <a:fillRect/>
          </a:stretch>
        </p:blipFill>
        <p:spPr bwMode="auto">
          <a:xfrm>
            <a:off x="282577" y="1423583"/>
            <a:ext cx="8085246" cy="3997161"/>
          </a:xfrm>
          <a:prstGeom prst="rect">
            <a:avLst/>
          </a:prstGeom>
          <a:noFill/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66997" y="942834"/>
            <a:ext cx="5936776" cy="534921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Almost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40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billions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candidate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tracks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collected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42885" y="5453417"/>
            <a:ext cx="8343915" cy="1266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Since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2014 EEE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organizes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coordinating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runs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all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stations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taking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data at the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same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time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89500" y="57692"/>
            <a:ext cx="5793507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improvements in data flow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09846" y="1619887"/>
            <a:ext cx="8834154" cy="5322076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Reconstrution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chain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upgraded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2016, and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data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reconstructed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again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Analyzer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2.0</a:t>
            </a: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Handles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multi-tracks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improves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data flow (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directly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produces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.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root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file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DQM and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Data transfer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tool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schools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CNAF)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upgraded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BtSync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SyncThing</a:t>
            </a: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375" y="1178680"/>
            <a:ext cx="6262872" cy="336703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09845" y="779880"/>
            <a:ext cx="575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Recently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100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Mtracks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threshold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reached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04142" y="57692"/>
            <a:ext cx="471961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new trigger/GPS card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66996" y="942833"/>
            <a:ext cx="8068343" cy="5769167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Joins the functionalities of the present trigger </a:t>
            </a:r>
          </a:p>
          <a:p>
            <a:pPr algn="l"/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board and GPS (+ GPS interface)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Simplification of the system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Cost reduction (almost a factor 10)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More functionalities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(clock distribution, VME remotely accessible, 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Trigger programmable via VME)</a:t>
            </a:r>
          </a:p>
          <a:p>
            <a:pPr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magine 12" descr="Immag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1035" y="1089886"/>
            <a:ext cx="2675785" cy="365103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5" t="16286" r="5427" b="-131"/>
          <a:stretch/>
        </p:blipFill>
        <p:spPr>
          <a:xfrm>
            <a:off x="5064626" y="4721716"/>
            <a:ext cx="4101395" cy="213285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844326" y="4944140"/>
            <a:ext cx="15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Piggy</a:t>
            </a:r>
            <a:r>
              <a:rPr lang="it-IT" dirty="0" smtClean="0">
                <a:solidFill>
                  <a:schemeClr val="bg1"/>
                </a:solidFill>
              </a:rPr>
              <a:t> back GPS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66995" y="3817587"/>
            <a:ext cx="58040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One board already installed and working at LODI-02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(with external GPS)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Libraries to read GPS and integrate into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the EEE DAQ in preparation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Seven more boards under construction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7217541" y="4320485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Board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layout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96633" y="57692"/>
            <a:ext cx="5135525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clock distribution card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0666" y="900301"/>
            <a:ext cx="8068343" cy="5769167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Designed at INFN Torino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Distributes the same clock at the two </a:t>
            </a:r>
          </a:p>
          <a:p>
            <a:pPr algn="l"/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TDC of the EEE readout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Built and installed in all EEE telescopes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Works perfectly 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Essential for exploiting time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info from middle chamber</a:t>
            </a: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4315" y="1254637"/>
            <a:ext cx="3969686" cy="213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6522" y="3522206"/>
            <a:ext cx="2247125" cy="333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5852" y="3928535"/>
            <a:ext cx="4019107" cy="248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38"/>
          <p:cNvSpPr>
            <a:spLocks noChangeArrowheads="1"/>
          </p:cNvSpPr>
          <p:nvPr/>
        </p:nvSpPr>
        <p:spPr bwMode="auto">
          <a:xfrm flipH="1">
            <a:off x="4158446" y="5087276"/>
            <a:ext cx="1473025" cy="17584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448677" y="4210493"/>
            <a:ext cx="126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</a:t>
            </a:r>
            <a:r>
              <a:rPr lang="it-IT" baseline="-25000" dirty="0" smtClean="0"/>
              <a:t>t</a:t>
            </a:r>
            <a:r>
              <a:rPr lang="el-GR" dirty="0" smtClean="0"/>
              <a:t> </a:t>
            </a:r>
            <a:r>
              <a:rPr lang="it-IT" dirty="0" smtClean="0"/>
              <a:t> ≈ 8 </a:t>
            </a:r>
            <a:r>
              <a:rPr lang="it-IT" dirty="0" err="1" smtClean="0"/>
              <a:t>ns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150730" y="5603358"/>
            <a:ext cx="179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</a:t>
            </a:r>
            <a:r>
              <a:rPr lang="it-IT" baseline="-25000" dirty="0" smtClean="0"/>
              <a:t>t</a:t>
            </a:r>
            <a:r>
              <a:rPr lang="el-GR" dirty="0" smtClean="0"/>
              <a:t> </a:t>
            </a:r>
            <a:r>
              <a:rPr lang="it-IT" dirty="0" smtClean="0"/>
              <a:t> ≈ 0.25 </a:t>
            </a:r>
            <a:r>
              <a:rPr lang="it-IT" dirty="0" err="1" smtClean="0"/>
              <a:t>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27002" y="69122"/>
            <a:ext cx="4376718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coincidences search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58615" y="1395046"/>
            <a:ext cx="41296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Detected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coincidences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at 1.5 km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Higher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distance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it-IT" sz="2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higher</a:t>
            </a:r>
            <a:r>
              <a:rPr lang="it-IT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it-IT" sz="2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energy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4369" y="905630"/>
            <a:ext cx="4819631" cy="334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4642338" y="4140160"/>
            <a:ext cx="450166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Coincidence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rate vs.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distance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it-IT" dirty="0" err="1" smtClean="0">
                <a:latin typeface="Arial" pitchFamily="34" charset="0"/>
                <a:cs typeface="Arial" pitchFamily="34" charset="0"/>
              </a:rPr>
              <a:t>Each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cluster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sensitive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showers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Energy high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enough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involve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both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stations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accurate Monte Carlo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Simulate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shower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development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Simulate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environmental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effects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94856"/>
            <a:ext cx="4642338" cy="352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38"/>
          <p:cNvSpPr>
            <a:spLocks noChangeArrowheads="1"/>
          </p:cNvSpPr>
          <p:nvPr/>
        </p:nvSpPr>
        <p:spPr bwMode="auto">
          <a:xfrm rot="1008259" flipH="1">
            <a:off x="3414079" y="2359075"/>
            <a:ext cx="1473025" cy="156603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10254485" flipH="1">
            <a:off x="3217534" y="5005963"/>
            <a:ext cx="1473025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AAF7FDE-11B9-AF4A-8390-A43FBA897E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71809" y="69122"/>
            <a:ext cx="5149705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EEE: long distance correlations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2249" descr="ee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085" y="-4198"/>
            <a:ext cx="1097915" cy="114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58615" y="1124825"/>
            <a:ext cx="87557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correlations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individual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showers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telescopes</a:t>
            </a:r>
            <a:r>
              <a:rPr lang="it-IT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clusters</a:t>
            </a:r>
            <a:endParaRPr lang="it-IT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Shower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rate: 0.001 -  0.04 Hz (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depending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on cluster and S/N 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ratio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Spurious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rate in 1 ms:  10</a:t>
            </a:r>
            <a:r>
              <a:rPr lang="it-IT" sz="2000" baseline="30000" dirty="0" smtClean="0">
                <a:latin typeface="Arial" pitchFamily="34" charset="0"/>
                <a:cs typeface="Arial" pitchFamily="34" charset="0"/>
              </a:rPr>
              <a:t>-8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- 10</a:t>
            </a:r>
            <a:r>
              <a:rPr lang="it-IT" sz="2000" baseline="30000" dirty="0" smtClean="0">
                <a:latin typeface="Arial" pitchFamily="34" charset="0"/>
                <a:cs typeface="Arial" pitchFamily="34" charset="0"/>
              </a:rPr>
              <a:t>-7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 Hz  (0.001 - 0.01/</a:t>
            </a:r>
            <a:r>
              <a:rPr lang="it-IT" sz="20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14" name="Picture 2" descr="C:\Users\Riggi\Documents\inprogress\Cosmici\EEE_longbaseline_correlations\Figure\CERN_0102-CAGL_0102_frequency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13" y="2812263"/>
            <a:ext cx="4375162" cy="2971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476843" y="264190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No cut on relative angle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showers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C:\Users\Riggi\Documents\inprogress\Cosmici\EEE_longbaseline_correlations\Figure\CERN_0102-CAGL_0102_frequency_teta.lt.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70" y="2833528"/>
            <a:ext cx="4343848" cy="2949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5452897" y="2685518"/>
            <a:ext cx="3134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Cut on relative angle&lt; 10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flipH="1">
            <a:off x="3940441" y="4779110"/>
            <a:ext cx="1473025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27694" y="6091904"/>
            <a:ext cx="880111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10 ms</a:t>
            </a:r>
            <a:endParaRPr lang="it-IT" sz="2000" b="1" dirty="0">
              <a:solidFill>
                <a:schemeClr val="bg1"/>
              </a:solidFill>
            </a:endParaRPr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946298" y="5626835"/>
            <a:ext cx="826477" cy="465069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604834" y="5914867"/>
            <a:ext cx="7103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pairs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clusters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ongoing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it-IT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37504" y="2236167"/>
            <a:ext cx="718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events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/d(Δt) for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decreasing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time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window</a:t>
            </a:r>
            <a:endParaRPr lang="it-IT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8320</TotalTime>
  <Words>2685</Words>
  <Application>Microsoft Office PowerPoint</Application>
  <PresentationFormat>Presentazione su schermo (4:3)</PresentationFormat>
  <Paragraphs>380</Paragraphs>
  <Slides>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Company>Centro Fermi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 Progetto</dc:title>
  <dc:creator>Giancarlo Righini</dc:creator>
  <cp:lastModifiedBy>Dipartimento di Fisica</cp:lastModifiedBy>
  <cp:revision>80</cp:revision>
  <dcterms:created xsi:type="dcterms:W3CDTF">2015-11-27T18:27:11Z</dcterms:created>
  <dcterms:modified xsi:type="dcterms:W3CDTF">2017-02-27T11:23:21Z</dcterms:modified>
</cp:coreProperties>
</file>