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5" r:id="rId3"/>
    <p:sldId id="267" r:id="rId4"/>
    <p:sldId id="268" r:id="rId5"/>
    <p:sldId id="270" r:id="rId6"/>
    <p:sldId id="266" r:id="rId7"/>
    <p:sldId id="271" r:id="rId8"/>
    <p:sldId id="263" r:id="rId9"/>
    <p:sldId id="274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130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88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944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942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451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526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DC8BD-884C-794B-8D86-35C2719A19F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729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DE4C-9219-B648-87EB-8BFD6DEC9EAA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6CF4-AAE1-1140-A638-1A951AE041AA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86F5-62A4-D94F-94C2-01BBAF510601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6F69-C90B-264A-8A05-34E05CCC08B9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843C-379C-C04B-9AB2-B3870E456CBA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32D2-89C2-B94E-97B4-85AD4DAB8C64}" type="datetime1">
              <a:rPr lang="it-IT" smtClean="0"/>
              <a:t>01/03/2017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A20A-5B7D-8C49-8056-A123E3D7F0BA}" type="datetime1">
              <a:rPr lang="it-IT" smtClean="0"/>
              <a:t>01/03/2017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021F-69F5-BA4C-A988-0757151F2323}" type="datetime1">
              <a:rPr lang="it-IT" smtClean="0"/>
              <a:t>01/03/2017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E67-F116-BD4B-AA28-0B31950B3580}" type="datetime1">
              <a:rPr lang="it-IT" smtClean="0"/>
              <a:t>01/03/2017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9363-EBB0-AF4C-B1E3-465611B212A3}" type="datetime1">
              <a:rPr lang="it-IT" smtClean="0"/>
              <a:t>01/03/2017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86EC-4AA5-EF42-9001-1E357B497648}" type="datetime1">
              <a:rPr lang="it-IT" smtClean="0"/>
              <a:t>01/03/2017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7B1C-3010-BA48-8397-50D071027A22}" type="datetime1">
              <a:rPr lang="it-IT" smtClean="0"/>
              <a:t>01/03/2017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Roma, 17 - 18 dicembre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.jpg"/><Relationship Id="rId21" Type="http://schemas.openxmlformats.org/officeDocument/2006/relationships/image" Target="../media/image35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4" Type="http://schemas.openxmlformats.org/officeDocument/2006/relationships/image" Target="../media/image4.png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11" y="517034"/>
            <a:ext cx="8869538" cy="107448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Gravity :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Black Holes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Quantum Entanglement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2057344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Grantee: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 Alessio MARRANI</a:t>
            </a:r>
            <a:endParaRPr lang="en-US" sz="2400" b="1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Current expiration of the Grant: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31/12/2017</a:t>
            </a:r>
          </a:p>
          <a:p>
            <a:pPr algn="l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Work Institution: 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Dip.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Astronomia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Fisica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algn="l"/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Università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Padova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Scientific Supervisor: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Prof.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Gianguido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DALL’AGATA  </a:t>
            </a: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Roma, March 2,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magine 16" descr="imag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896" y="4355136"/>
            <a:ext cx="1020128" cy="91325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404" y="1976000"/>
            <a:ext cx="2978944" cy="29789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ttract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1467544"/>
            <a:ext cx="12192000" cy="9753600"/>
          </a:xfrm>
          <a:prstGeom prst="rect">
            <a:avLst/>
          </a:prstGeom>
          <a:gradFill rotWithShape="1">
            <a:gsLst>
              <a:gs pos="0">
                <a:srgbClr val="FFFF00">
                  <a:alpha val="14998"/>
                </a:srgbClr>
              </a:gs>
              <a:gs pos="100000">
                <a:srgbClr val="FFFF3E">
                  <a:alpha val="2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721D29D-1202-4340-B6D2-B3414436E2CE}" type="slidenum">
              <a:rPr lang="en-US"/>
              <a:pPr/>
              <a:t>10</a:t>
            </a:fld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08525" y="4149080"/>
            <a:ext cx="443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583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93822"/>
            <a:ext cx="9109453" cy="50253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Remark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471" y="6376162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112104"/>
            <a:ext cx="6700085" cy="1274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532" y="104999"/>
            <a:ext cx="1188823" cy="11888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5667" y="1885413"/>
            <a:ext cx="861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collaboration with Prof. Michael J. </a:t>
            </a:r>
            <a:r>
              <a:rPr lang="en-US" b="1" dirty="0"/>
              <a:t>Duff</a:t>
            </a:r>
            <a:r>
              <a:rPr lang="en-US" dirty="0"/>
              <a:t> (Imperial College, UK) and his research team, I co-authored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Four-qubit entanglement from string theory</a:t>
            </a:r>
            <a:r>
              <a:rPr lang="en-US" dirty="0"/>
              <a:t>, Phys. Rev. Lett. </a:t>
            </a:r>
            <a:r>
              <a:rPr lang="en-US" b="1" dirty="0"/>
              <a:t>105</a:t>
            </a:r>
            <a:r>
              <a:rPr lang="en-US" dirty="0"/>
              <a:t>, 100507;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 the Black Hole / Qubit Correspondence</a:t>
            </a:r>
            <a:r>
              <a:rPr lang="en-US" dirty="0"/>
              <a:t>, Eur. Phys. J. Plus </a:t>
            </a:r>
            <a:r>
              <a:rPr lang="en-US" b="1" dirty="0"/>
              <a:t>126, </a:t>
            </a:r>
            <a:r>
              <a:rPr lang="en-US" dirty="0"/>
              <a:t>37,</a:t>
            </a:r>
          </a:p>
          <a:p>
            <a:r>
              <a:rPr lang="en-US" dirty="0"/>
              <a:t>    which study and exploit the </a:t>
            </a:r>
            <a:r>
              <a:rPr lang="en-US" b="1" dirty="0"/>
              <a:t>Black Hole / Qubit Correspondence</a:t>
            </a:r>
            <a:r>
              <a:rPr lang="en-US" dirty="0"/>
              <a:t>.</a:t>
            </a:r>
          </a:p>
          <a:p>
            <a:r>
              <a:rPr lang="en-US" dirty="0"/>
              <a:t>In fact, a longstanding problem, namely the </a:t>
            </a:r>
            <a:r>
              <a:rPr lang="en-US" b="1" dirty="0"/>
              <a:t>classification</a:t>
            </a:r>
            <a:r>
              <a:rPr lang="en-US" dirty="0"/>
              <a:t> of the independent ways to entangle </a:t>
            </a:r>
            <a:r>
              <a:rPr lang="en-US" b="1" dirty="0"/>
              <a:t>four qubits</a:t>
            </a:r>
            <a:r>
              <a:rPr lang="en-US" dirty="0"/>
              <a:t>, was solved by exploiting the </a:t>
            </a:r>
            <a:r>
              <a:rPr lang="en-US" b="1" dirty="0"/>
              <a:t>duality</a:t>
            </a:r>
            <a:r>
              <a:rPr lang="en-US" dirty="0"/>
              <a:t> between stringy black holes and QIT.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5667" y="4193737"/>
            <a:ext cx="85024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entanglement of four qubits can be experimentally measured :</a:t>
            </a:r>
          </a:p>
          <a:p>
            <a:r>
              <a:rPr lang="en-US" sz="2000" b="1" dirty="0"/>
              <a:t>this (apparently) formal result turned out to be </a:t>
            </a:r>
            <a:r>
              <a:rPr lang="en-US" sz="2000" b="1" u="sng" dirty="0"/>
              <a:t>the first “yes/no" test involving string theory </a:t>
            </a:r>
            <a:r>
              <a:rPr lang="en-US" sz="2000" b="1" dirty="0"/>
              <a:t>!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786" y="6218111"/>
            <a:ext cx="4156214" cy="5033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9878" y="5153332"/>
            <a:ext cx="8356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There</a:t>
            </a:r>
            <a:r>
              <a:rPr lang="it-IT" dirty="0"/>
              <a:t> are some </a:t>
            </a:r>
            <a:r>
              <a:rPr lang="it-IT" b="1" dirty="0"/>
              <a:t>QIT </a:t>
            </a:r>
            <a:r>
              <a:rPr lang="it-IT" b="1" dirty="0" err="1"/>
              <a:t>experimental</a:t>
            </a:r>
            <a:r>
              <a:rPr lang="it-IT" b="1" dirty="0"/>
              <a:t> </a:t>
            </a:r>
            <a:r>
              <a:rPr lang="it-IT" b="1" dirty="0" err="1"/>
              <a:t>groups</a:t>
            </a:r>
            <a:r>
              <a:rPr lang="it-IT" b="1" dirty="0"/>
              <a:t> </a:t>
            </a:r>
            <a:r>
              <a:rPr lang="it-IT" dirty="0" err="1"/>
              <a:t>working</a:t>
            </a:r>
            <a:r>
              <a:rPr lang="it-IT" dirty="0"/>
              <a:t> on the </a:t>
            </a:r>
            <a:r>
              <a:rPr lang="it-IT" dirty="0" err="1"/>
              <a:t>determination</a:t>
            </a:r>
            <a:r>
              <a:rPr lang="it-IT" dirty="0"/>
              <a:t> and </a:t>
            </a:r>
            <a:r>
              <a:rPr lang="it-IT" dirty="0" err="1"/>
              <a:t>study</a:t>
            </a:r>
            <a:r>
              <a:rPr lang="it-IT" dirty="0"/>
              <a:t> of 4-qubit </a:t>
            </a:r>
            <a:r>
              <a:rPr lang="it-IT" dirty="0" err="1"/>
              <a:t>states</a:t>
            </a:r>
            <a:r>
              <a:rPr lang="it-IT" dirty="0"/>
              <a:t> :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be </a:t>
            </a:r>
            <a:r>
              <a:rPr lang="it-IT" dirty="0" err="1"/>
              <a:t>able</a:t>
            </a:r>
            <a:r>
              <a:rPr lang="it-IT" dirty="0"/>
              <a:t> to test the </a:t>
            </a:r>
            <a:r>
              <a:rPr lang="it-IT" dirty="0" err="1"/>
              <a:t>theoretical</a:t>
            </a:r>
            <a:r>
              <a:rPr lang="it-IT" dirty="0"/>
              <a:t>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in the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papers</a:t>
            </a:r>
            <a:r>
              <a:rPr lang="it-IT" dirty="0"/>
              <a:t>, </a:t>
            </a:r>
            <a:r>
              <a:rPr lang="it-IT" b="1" u="sng" dirty="0" err="1"/>
              <a:t>proving</a:t>
            </a:r>
            <a:r>
              <a:rPr lang="it-IT" b="1" u="sng" dirty="0"/>
              <a:t>/</a:t>
            </a:r>
            <a:r>
              <a:rPr lang="it-IT" b="1" u="sng" dirty="0" err="1"/>
              <a:t>disproving</a:t>
            </a:r>
            <a:r>
              <a:rPr lang="it-IT" b="1" u="sng" dirty="0"/>
              <a:t> the </a:t>
            </a:r>
            <a:r>
              <a:rPr lang="it-IT" b="1" u="sng" dirty="0" err="1"/>
              <a:t>expected</a:t>
            </a:r>
            <a:r>
              <a:rPr lang="it-IT" b="1" u="sng" dirty="0"/>
              <a:t> </a:t>
            </a:r>
            <a:r>
              <a:rPr lang="it-IT" b="1" u="sng" dirty="0" err="1"/>
              <a:t>result</a:t>
            </a:r>
            <a:r>
              <a:rPr lang="it-IT" b="1" u="sng" dirty="0"/>
              <a:t> from </a:t>
            </a:r>
            <a:r>
              <a:rPr lang="it-IT" b="1" u="sng" dirty="0" err="1"/>
              <a:t>string</a:t>
            </a:r>
            <a:r>
              <a:rPr lang="it-IT" b="1" u="sng" dirty="0"/>
              <a:t> </a:t>
            </a:r>
            <a:r>
              <a:rPr lang="it-IT" b="1" u="sng" dirty="0" err="1"/>
              <a:t>theory</a:t>
            </a:r>
            <a:r>
              <a:rPr lang="it-IT" b="1" u="sng" dirty="0"/>
              <a:t> 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47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85762"/>
            <a:ext cx="6700085" cy="12741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40" y="1669432"/>
            <a:ext cx="5955088" cy="4591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435" y="126608"/>
            <a:ext cx="1190042" cy="11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  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85762"/>
            <a:ext cx="6700085" cy="1274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333" y="1679349"/>
            <a:ext cx="5665880" cy="46698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427" y="128437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412" y="1211833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85762"/>
            <a:ext cx="6700085" cy="12741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082" y="1920758"/>
            <a:ext cx="4828685" cy="262264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909" y="5156603"/>
            <a:ext cx="7058470" cy="10707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762124"/>
            <a:ext cx="2743200" cy="166687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135" y="3784091"/>
            <a:ext cx="2581275" cy="17716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107" y="102523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 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85762"/>
            <a:ext cx="6700085" cy="1274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546" y="1642271"/>
            <a:ext cx="6667921" cy="36913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948" y="5357966"/>
            <a:ext cx="6215719" cy="4265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00" y="5833188"/>
            <a:ext cx="7067995" cy="5142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427" y="128437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" y="1152828"/>
            <a:ext cx="9109453" cy="249980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800" b="1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           Quantum entanglement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(or </a:t>
            </a:r>
            <a:r>
              <a:rPr lang="en-US" sz="1800" b="1" dirty="0">
                <a:solidFill>
                  <a:srgbClr val="252525"/>
                </a:solidFill>
                <a:latin typeface="Arial" panose="020B0604020202020204" pitchFamily="34" charset="0"/>
              </a:rPr>
              <a:t>Quantum Correlation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Physical phenomenon – </a:t>
            </a:r>
            <a:r>
              <a:rPr lang="en-US" sz="1800" i="1" dirty="0">
                <a:solidFill>
                  <a:srgbClr val="252525"/>
                </a:solidFill>
                <a:latin typeface="Arial" panose="020B0604020202020204" pitchFamily="34" charset="0"/>
              </a:rPr>
              <a:t>with no classical analogue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- that occurs when pairs or groups of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particles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are generated or interact in ways such that the 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quantum state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 of each particle </a:t>
            </a:r>
            <a:r>
              <a:rPr lang="en-US" sz="1800" b="1" dirty="0">
                <a:solidFill>
                  <a:srgbClr val="252525"/>
                </a:solidFill>
                <a:latin typeface="Arial" panose="020B0604020202020204" pitchFamily="34" charset="0"/>
              </a:rPr>
              <a:t>cannot be described independently 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— instead, a quantum state may be given for the system </a:t>
            </a:r>
            <a:r>
              <a:rPr lang="en-US" sz="1800" b="1" dirty="0">
                <a:solidFill>
                  <a:srgbClr val="252525"/>
                </a:solidFill>
                <a:latin typeface="Arial" panose="020B0604020202020204" pitchFamily="34" charset="0"/>
              </a:rPr>
              <a:t>as a whole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Thus, the measure of an observable of a particle </a:t>
            </a:r>
            <a:r>
              <a:rPr lang="en-US" sz="1800" i="1" dirty="0">
                <a:solidFill>
                  <a:srgbClr val="252525"/>
                </a:solidFill>
                <a:latin typeface="Arial" panose="020B0604020202020204" pitchFamily="34" charset="0"/>
              </a:rPr>
              <a:t>instantaneously</a:t>
            </a:r>
            <a:r>
              <a:rPr lang="en-US" sz="1800" dirty="0">
                <a:solidFill>
                  <a:srgbClr val="252525"/>
                </a:solidFill>
                <a:latin typeface="Arial" panose="020B0604020202020204" pitchFamily="34" charset="0"/>
              </a:rPr>
              <a:t> determines the value of such an observable for the other particles/part of the system.</a:t>
            </a: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85762"/>
            <a:ext cx="6700085" cy="1274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538959"/>
            <a:ext cx="2857500" cy="16002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05" y="3542959"/>
            <a:ext cx="2032254" cy="1592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762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377" y="3542959"/>
            <a:ext cx="2943225" cy="155257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1446" y="178218"/>
            <a:ext cx="1188823" cy="11888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2164" y="5160464"/>
            <a:ext cx="866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Experimentally, it may occur that the different parts of the physical system under consideration are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spatially separated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In such a framework, the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quantum entanglement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implies – in a pretty counter-intuitive way –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correlation at a distance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and thus the </a:t>
            </a:r>
            <a:r>
              <a:rPr lang="en-US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intrinsically non-local character of quantum theory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dirty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02038" y="1152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1445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Black Hole – Qubit Correspondence</a:t>
            </a:r>
            <a:endParaRPr lang="en-US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20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56" y="36257"/>
            <a:ext cx="6700085" cy="12741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8" y="1723941"/>
            <a:ext cx="3691170" cy="2332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92" y="1976690"/>
            <a:ext cx="1051124" cy="2621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012" y="1970748"/>
            <a:ext cx="3935925" cy="63393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977" y="1669050"/>
            <a:ext cx="3990168" cy="148262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2050" y="2618945"/>
            <a:ext cx="1719900" cy="1112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778" y="4555994"/>
            <a:ext cx="2632638" cy="1923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667" y="5230626"/>
            <a:ext cx="5443484" cy="27670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454" y="4849755"/>
            <a:ext cx="1341522" cy="39253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3171" y="4078831"/>
            <a:ext cx="1336230" cy="10857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656" y="5637455"/>
            <a:ext cx="979020" cy="726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3271" y="5644475"/>
            <a:ext cx="992250" cy="8052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2937" y="5667468"/>
            <a:ext cx="873180" cy="6963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1222" y="5644475"/>
            <a:ext cx="952560" cy="7656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5212" y="5608068"/>
            <a:ext cx="939330" cy="8151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9401" y="5652618"/>
            <a:ext cx="926100" cy="726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4454" y="2603142"/>
            <a:ext cx="2746151" cy="186446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3918" y="3269868"/>
            <a:ext cx="2232563" cy="220077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75670" y="158569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6041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Roma, March 2,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002" y="89225"/>
            <a:ext cx="6700085" cy="12741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3026" y="1878388"/>
            <a:ext cx="85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My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focussed</a:t>
            </a:r>
            <a:r>
              <a:rPr lang="it-IT" dirty="0"/>
              <a:t> on </a:t>
            </a:r>
            <a:r>
              <a:rPr lang="it-IT" b="1" dirty="0" err="1"/>
              <a:t>black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r>
              <a:rPr lang="it-IT" dirty="0"/>
              <a:t> in </a:t>
            </a:r>
            <a:r>
              <a:rPr lang="it-IT" dirty="0" err="1"/>
              <a:t>theories</a:t>
            </a:r>
            <a:r>
              <a:rPr lang="it-IT" dirty="0"/>
              <a:t> of </a:t>
            </a:r>
            <a:r>
              <a:rPr lang="it-IT" dirty="0" err="1"/>
              <a:t>gravity</a:t>
            </a:r>
            <a:r>
              <a:rPr lang="it-IT" dirty="0"/>
              <a:t> (</a:t>
            </a:r>
            <a:r>
              <a:rPr lang="it-IT" b="1" dirty="0" err="1"/>
              <a:t>superstrings</a:t>
            </a:r>
            <a:r>
              <a:rPr lang="it-IT" dirty="0"/>
              <a:t> / </a:t>
            </a:r>
            <a:r>
              <a:rPr lang="it-IT" b="1" dirty="0"/>
              <a:t>M-</a:t>
            </a:r>
            <a:r>
              <a:rPr lang="it-IT" b="1" dirty="0" err="1"/>
              <a:t>theory</a:t>
            </a:r>
            <a:r>
              <a:rPr lang="it-IT" dirty="0"/>
              <a:t>, or more </a:t>
            </a:r>
            <a:r>
              <a:rPr lang="it-IT" dirty="0" err="1"/>
              <a:t>precisely</a:t>
            </a:r>
            <a:r>
              <a:rPr lang="it-IT" dirty="0"/>
              <a:t>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i="1" dirty="0"/>
              <a:t>low-</a:t>
            </a:r>
            <a:r>
              <a:rPr lang="it-IT" i="1" dirty="0" err="1"/>
              <a:t>energy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,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b="1" dirty="0" err="1"/>
              <a:t>supergravity</a:t>
            </a:r>
            <a:r>
              <a:rPr lang="it-IT" dirty="0"/>
              <a:t>), with special </a:t>
            </a:r>
            <a:r>
              <a:rPr lang="it-IT" dirty="0" err="1"/>
              <a:t>emphasis</a:t>
            </a:r>
            <a:r>
              <a:rPr lang="it-IT" dirty="0"/>
              <a:t> on the </a:t>
            </a:r>
            <a:r>
              <a:rPr lang="it-IT" dirty="0" err="1"/>
              <a:t>role</a:t>
            </a:r>
            <a:r>
              <a:rPr lang="it-IT" dirty="0"/>
              <a:t> of non-compact, global </a:t>
            </a:r>
            <a:r>
              <a:rPr lang="it-IT" dirty="0" err="1"/>
              <a:t>duality</a:t>
            </a:r>
            <a:r>
              <a:rPr lang="it-IT" dirty="0"/>
              <a:t> </a:t>
            </a:r>
            <a:r>
              <a:rPr lang="it-IT" dirty="0" err="1"/>
              <a:t>symmetries</a:t>
            </a:r>
            <a:r>
              <a:rPr lang="it-IT" dirty="0"/>
              <a:t> : in </a:t>
            </a:r>
            <a:r>
              <a:rPr lang="it-IT" dirty="0" err="1"/>
              <a:t>particular</a:t>
            </a:r>
            <a:r>
              <a:rPr lang="it-IT" dirty="0"/>
              <a:t>, </a:t>
            </a:r>
            <a:r>
              <a:rPr lang="it-IT" b="1" dirty="0" err="1"/>
              <a:t>electric-magnetic</a:t>
            </a:r>
            <a:r>
              <a:rPr lang="it-IT" b="1" dirty="0"/>
              <a:t> </a:t>
            </a:r>
            <a:r>
              <a:rPr lang="it-IT" b="1" dirty="0" err="1"/>
              <a:t>duality</a:t>
            </a:r>
            <a:r>
              <a:rPr lang="it-IT" dirty="0"/>
              <a:t> (or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i="1" dirty="0"/>
              <a:t>discrete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, </a:t>
            </a:r>
            <a:r>
              <a:rPr lang="it-IT" dirty="0" err="1"/>
              <a:t>namely</a:t>
            </a:r>
            <a:r>
              <a:rPr lang="it-IT" dirty="0"/>
              <a:t> </a:t>
            </a:r>
            <a:r>
              <a:rPr lang="it-IT" b="1" dirty="0"/>
              <a:t>U</a:t>
            </a:r>
            <a:r>
              <a:rPr lang="it-IT" dirty="0"/>
              <a:t>(</a:t>
            </a:r>
            <a:r>
              <a:rPr lang="it-IT" dirty="0" err="1"/>
              <a:t>nified</a:t>
            </a:r>
            <a:r>
              <a:rPr lang="it-IT" b="1" dirty="0"/>
              <a:t>)-</a:t>
            </a:r>
            <a:r>
              <a:rPr lang="it-IT" b="1" dirty="0" err="1"/>
              <a:t>duality</a:t>
            </a:r>
            <a:r>
              <a:rPr lang="it-IT" b="1" dirty="0"/>
              <a:t> </a:t>
            </a:r>
            <a:r>
              <a:rPr lang="it-IT" dirty="0"/>
              <a:t>in </a:t>
            </a:r>
            <a:r>
              <a:rPr lang="it-IT" dirty="0" err="1"/>
              <a:t>string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3027" y="3297615"/>
            <a:ext cx="817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dirty="0" err="1"/>
              <a:t>aim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exploit the </a:t>
            </a:r>
            <a:r>
              <a:rPr lang="it-IT" b="1" dirty="0" err="1"/>
              <a:t>symmetries</a:t>
            </a:r>
            <a:r>
              <a:rPr lang="it-IT" dirty="0"/>
              <a:t> of </a:t>
            </a:r>
            <a:r>
              <a:rPr lang="it-IT" b="1" dirty="0" err="1"/>
              <a:t>gravity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similarities</a:t>
            </a:r>
            <a:r>
              <a:rPr lang="it-IT" dirty="0"/>
              <a:t> to </a:t>
            </a:r>
            <a:r>
              <a:rPr lang="it-IT" b="1" dirty="0" err="1"/>
              <a:t>entanglement</a:t>
            </a:r>
            <a:r>
              <a:rPr lang="it-IT" b="1" dirty="0"/>
              <a:t> </a:t>
            </a:r>
            <a:r>
              <a:rPr lang="it-IT" b="1" dirty="0" err="1"/>
              <a:t>structures</a:t>
            </a:r>
            <a:r>
              <a:rPr lang="it-IT" dirty="0"/>
              <a:t> in </a:t>
            </a:r>
            <a:r>
              <a:rPr lang="it-IT" b="1" dirty="0"/>
              <a:t>QIT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, and </a:t>
            </a:r>
            <a:r>
              <a:rPr lang="it-IT" dirty="0" err="1"/>
              <a:t>thus</a:t>
            </a:r>
            <a:r>
              <a:rPr lang="it-IT" dirty="0"/>
              <a:t> to </a:t>
            </a:r>
            <a:r>
              <a:rPr lang="it-IT" dirty="0" err="1"/>
              <a:t>unravel</a:t>
            </a:r>
            <a:r>
              <a:rPr lang="it-IT" dirty="0"/>
              <a:t> more </a:t>
            </a:r>
            <a:r>
              <a:rPr lang="it-IT" dirty="0" err="1"/>
              <a:t>fascinating</a:t>
            </a:r>
            <a:r>
              <a:rPr lang="it-IT" dirty="0"/>
              <a:t> </a:t>
            </a:r>
            <a:r>
              <a:rPr lang="it-IT" dirty="0" err="1"/>
              <a:t>facets</a:t>
            </a:r>
            <a:r>
              <a:rPr lang="it-IT" dirty="0"/>
              <a:t> of the </a:t>
            </a:r>
            <a:r>
              <a:rPr lang="it-IT" b="1" dirty="0"/>
              <a:t>Black </a:t>
            </a:r>
            <a:r>
              <a:rPr lang="it-IT" b="1" dirty="0" err="1"/>
              <a:t>Hole</a:t>
            </a:r>
            <a:r>
              <a:rPr lang="it-IT" b="1" dirty="0"/>
              <a:t> – </a:t>
            </a:r>
            <a:r>
              <a:rPr lang="it-IT" b="1" dirty="0" err="1"/>
              <a:t>Qubit</a:t>
            </a:r>
            <a:r>
              <a:rPr lang="it-IT" b="1" dirty="0"/>
              <a:t> </a:t>
            </a:r>
            <a:r>
              <a:rPr lang="it-IT" b="1" dirty="0" err="1"/>
              <a:t>Correspondence</a:t>
            </a:r>
            <a:r>
              <a:rPr lang="it-IT" dirty="0"/>
              <a:t> </a:t>
            </a:r>
            <a:r>
              <a:rPr lang="it-IT" dirty="0" err="1"/>
              <a:t>mentioned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3026" y="4435191"/>
            <a:ext cx="842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Indeed</a:t>
            </a:r>
            <a:r>
              <a:rPr lang="it-IT" dirty="0"/>
              <a:t>, </a:t>
            </a:r>
            <a:r>
              <a:rPr lang="it-IT" dirty="0" err="1"/>
              <a:t>advances</a:t>
            </a:r>
            <a:r>
              <a:rPr lang="it-IT" dirty="0"/>
              <a:t> in the </a:t>
            </a:r>
            <a:r>
              <a:rPr lang="it-IT" dirty="0" err="1"/>
              <a:t>understanding</a:t>
            </a:r>
            <a:r>
              <a:rPr lang="it-IT" dirty="0"/>
              <a:t> of </a:t>
            </a:r>
            <a:r>
              <a:rPr lang="it-IT" b="1" dirty="0" err="1"/>
              <a:t>black</a:t>
            </a:r>
            <a:r>
              <a:rPr lang="it-IT" b="1" dirty="0"/>
              <a:t> </a:t>
            </a:r>
            <a:r>
              <a:rPr lang="it-IT" b="1" dirty="0" err="1"/>
              <a:t>holes</a:t>
            </a:r>
            <a:r>
              <a:rPr lang="it-IT" dirty="0"/>
              <a:t> in </a:t>
            </a:r>
            <a:r>
              <a:rPr lang="it-IT" b="1" dirty="0"/>
              <a:t>M-</a:t>
            </a:r>
            <a:r>
              <a:rPr lang="it-IT" b="1" dirty="0" err="1"/>
              <a:t>theory</a:t>
            </a:r>
            <a:r>
              <a:rPr lang="it-IT" dirty="0"/>
              <a:t> can </a:t>
            </a:r>
            <a:r>
              <a:rPr lang="it-IT" dirty="0" err="1"/>
              <a:t>yield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b="1" dirty="0"/>
              <a:t>QIT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otherwise</a:t>
            </a:r>
            <a:r>
              <a:rPr lang="it-IT" dirty="0"/>
              <a:t> hard to </a:t>
            </a:r>
            <a:r>
              <a:rPr lang="it-IT" dirty="0" err="1"/>
              <a:t>obtain</a:t>
            </a:r>
            <a:r>
              <a:rPr lang="it-IT" dirty="0"/>
              <a:t> (</a:t>
            </a:r>
            <a:r>
              <a:rPr lang="it-IT" i="1" dirty="0"/>
              <a:t>e.g.</a:t>
            </a:r>
            <a:r>
              <a:rPr lang="it-IT" dirty="0"/>
              <a:t>, </a:t>
            </a:r>
            <a:r>
              <a:rPr lang="it-IT" dirty="0" err="1"/>
              <a:t>classification</a:t>
            </a:r>
            <a:r>
              <a:rPr lang="it-IT" dirty="0"/>
              <a:t> of 3-qubits and 4-qubits </a:t>
            </a:r>
            <a:r>
              <a:rPr lang="it-IT" dirty="0" err="1"/>
              <a:t>entanglement</a:t>
            </a:r>
            <a:r>
              <a:rPr lang="it-IT" dirty="0"/>
              <a:t>, </a:t>
            </a:r>
            <a:r>
              <a:rPr lang="it-IT" dirty="0" err="1"/>
              <a:t>Attractor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distillation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, etc.), and </a:t>
            </a:r>
            <a:r>
              <a:rPr lang="it-IT" i="1" dirty="0"/>
              <a:t>vice versa</a:t>
            </a:r>
            <a:r>
              <a:rPr lang="it-IT" dirty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53027" y="5433020"/>
            <a:ext cx="848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Exceptional</a:t>
            </a:r>
            <a:r>
              <a:rPr lang="it-IT" b="1" dirty="0"/>
              <a:t> </a:t>
            </a:r>
            <a:r>
              <a:rPr lang="it-IT" b="1" dirty="0" err="1"/>
              <a:t>Lie</a:t>
            </a:r>
            <a:r>
              <a:rPr lang="it-IT" b="1" dirty="0"/>
              <a:t> </a:t>
            </a:r>
            <a:r>
              <a:rPr lang="it-IT" b="1" dirty="0" err="1"/>
              <a:t>algebras</a:t>
            </a:r>
            <a:r>
              <a:rPr lang="it-IT" dirty="0"/>
              <a:t>, </a:t>
            </a:r>
            <a:r>
              <a:rPr lang="it-IT" dirty="0" err="1"/>
              <a:t>naturally</a:t>
            </a:r>
            <a:r>
              <a:rPr lang="it-IT" dirty="0"/>
              <a:t> </a:t>
            </a:r>
            <a:r>
              <a:rPr lang="it-IT" dirty="0" err="1"/>
              <a:t>appearing</a:t>
            </a:r>
            <a:r>
              <a:rPr lang="it-IT" dirty="0"/>
              <a:t> in </a:t>
            </a:r>
            <a:r>
              <a:rPr lang="it-IT" b="1" dirty="0"/>
              <a:t>M-</a:t>
            </a:r>
            <a:r>
              <a:rPr lang="it-IT" b="1" dirty="0" err="1"/>
              <a:t>theory</a:t>
            </a:r>
            <a:r>
              <a:rPr lang="it-IT" dirty="0"/>
              <a:t>,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turned</a:t>
            </a:r>
            <a:r>
              <a:rPr lang="it-IT" dirty="0"/>
              <a:t> to play a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the </a:t>
            </a:r>
            <a:r>
              <a:rPr lang="it-IT" dirty="0" err="1"/>
              <a:t>structure</a:t>
            </a:r>
            <a:r>
              <a:rPr lang="it-IT" dirty="0"/>
              <a:t> and </a:t>
            </a:r>
            <a:r>
              <a:rPr lang="it-IT" dirty="0" err="1"/>
              <a:t>dynamics</a:t>
            </a:r>
            <a:r>
              <a:rPr lang="it-IT" dirty="0"/>
              <a:t> of </a:t>
            </a:r>
            <a:r>
              <a:rPr lang="it-IT" dirty="0" err="1"/>
              <a:t>black</a:t>
            </a:r>
            <a:r>
              <a:rPr lang="it-IT" dirty="0"/>
              <a:t> </a:t>
            </a:r>
            <a:r>
              <a:rPr lang="it-IT" dirty="0" err="1"/>
              <a:t>holes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 the </a:t>
            </a:r>
            <a:r>
              <a:rPr lang="it-IT" dirty="0" err="1"/>
              <a:t>description</a:t>
            </a:r>
            <a:r>
              <a:rPr lang="it-IT" dirty="0"/>
              <a:t> of </a:t>
            </a:r>
            <a:r>
              <a:rPr lang="it-IT" dirty="0" err="1"/>
              <a:t>entanglement</a:t>
            </a:r>
            <a:r>
              <a:rPr lang="it-IT" dirty="0"/>
              <a:t> in some </a:t>
            </a:r>
            <a:r>
              <a:rPr lang="it-IT" i="1" dirty="0"/>
              <a:t>n-</a:t>
            </a:r>
            <a:r>
              <a:rPr lang="it-IT" i="1" dirty="0" err="1"/>
              <a:t>qubits</a:t>
            </a:r>
            <a:r>
              <a:rPr lang="it-IT" dirty="0"/>
              <a:t> and </a:t>
            </a:r>
            <a:r>
              <a:rPr lang="it-IT" i="1" dirty="0"/>
              <a:t>n-</a:t>
            </a:r>
            <a:r>
              <a:rPr lang="it-IT" i="1" dirty="0" err="1"/>
              <a:t>qutrits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22" y="89225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7" y="1204728"/>
            <a:ext cx="9109453" cy="52568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                                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7FDE-11B9-AF4A-8390-A43FBA897E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Roma, </a:t>
            </a:r>
            <a:r>
              <a:rPr lang="it-IT" kern="0" dirty="0">
                <a:solidFill>
                  <a:sysClr val="windowText" lastClr="000000"/>
                </a:solidFill>
              </a:rPr>
              <a:t>March 2,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57" y="112104"/>
            <a:ext cx="6700085" cy="12741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107" y="104999"/>
            <a:ext cx="1188823" cy="11888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11301" y="173041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0309" y="1393383"/>
            <a:ext cx="84668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Challenges in the QIT-characterization of Black Hole Physics :</a:t>
            </a:r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0583" y="2107743"/>
            <a:ext cx="8297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1. </a:t>
            </a:r>
            <a:r>
              <a:rPr lang="en-US" dirty="0"/>
              <a:t>the </a:t>
            </a:r>
            <a:r>
              <a:rPr lang="en-US" b="1" dirty="0"/>
              <a:t>Attractor Mechanism </a:t>
            </a:r>
            <a:r>
              <a:rPr lang="en-US" dirty="0"/>
              <a:t>as a </a:t>
            </a:r>
            <a:r>
              <a:rPr lang="en-US" b="1" dirty="0"/>
              <a:t>“distillation protocol” </a:t>
            </a:r>
            <a:r>
              <a:rPr lang="en-US" dirty="0"/>
              <a:t>at the horizon of </a:t>
            </a:r>
            <a:r>
              <a:rPr lang="en-US" b="1" dirty="0"/>
              <a:t>extremal BHs</a:t>
            </a:r>
            <a:r>
              <a:rPr lang="en-US" dirty="0"/>
              <a:t>;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0583" y="2721743"/>
            <a:ext cx="7732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2. </a:t>
            </a:r>
            <a:r>
              <a:rPr lang="en-US" dirty="0"/>
              <a:t>the </a:t>
            </a:r>
            <a:r>
              <a:rPr lang="en-US" b="1" dirty="0"/>
              <a:t>higher-dimensional origin </a:t>
            </a:r>
            <a:r>
              <a:rPr lang="en-US" dirty="0"/>
              <a:t>of </a:t>
            </a:r>
            <a:r>
              <a:rPr lang="en-US" b="1" dirty="0"/>
              <a:t>qubits</a:t>
            </a:r>
            <a:r>
              <a:rPr lang="en-US" dirty="0"/>
              <a:t> as determined by </a:t>
            </a:r>
            <a:r>
              <a:rPr lang="en-US" b="1" dirty="0"/>
              <a:t>“wrapping rules” </a:t>
            </a:r>
            <a:r>
              <a:rPr lang="en-US" dirty="0"/>
              <a:t>of</a:t>
            </a:r>
          </a:p>
          <a:p>
            <a:r>
              <a:rPr lang="en-US" dirty="0"/>
              <a:t>     spatially extended non-perturbative objects (such as </a:t>
            </a:r>
            <a:r>
              <a:rPr lang="en-US" b="1" dirty="0"/>
              <a:t>branes</a:t>
            </a:r>
            <a:r>
              <a:rPr lang="en-US" dirty="0"/>
              <a:t>);</a:t>
            </a:r>
          </a:p>
          <a:p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8522" y="5532745"/>
            <a:ext cx="980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3.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intrinsically</a:t>
            </a:r>
            <a:r>
              <a:rPr lang="it-IT" dirty="0"/>
              <a:t> </a:t>
            </a:r>
            <a:r>
              <a:rPr lang="it-IT" b="1" dirty="0"/>
              <a:t>non-linear</a:t>
            </a:r>
            <a:r>
              <a:rPr lang="it-IT" dirty="0"/>
              <a:t> </a:t>
            </a:r>
            <a:r>
              <a:rPr lang="it-IT" dirty="0" err="1"/>
              <a:t>symmetries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recently</a:t>
            </a:r>
            <a:r>
              <a:rPr lang="it-IT" dirty="0"/>
              <a:t> </a:t>
            </a:r>
            <a:r>
              <a:rPr lang="it-IT" dirty="0" err="1"/>
              <a:t>discovered</a:t>
            </a:r>
            <a:r>
              <a:rPr lang="it-IT" dirty="0"/>
              <a:t> </a:t>
            </a:r>
            <a:r>
              <a:rPr lang="it-IT" b="1" dirty="0" err="1"/>
              <a:t>Freudenthal</a:t>
            </a:r>
            <a:endParaRPr lang="it-IT" b="1" dirty="0"/>
          </a:p>
          <a:p>
            <a:r>
              <a:rPr lang="it-IT" b="1" dirty="0"/>
              <a:t>    </a:t>
            </a:r>
            <a:r>
              <a:rPr lang="it-IT" b="1" dirty="0" err="1"/>
              <a:t>Duality</a:t>
            </a:r>
            <a:r>
              <a:rPr lang="it-IT" dirty="0"/>
              <a:t> (</a:t>
            </a:r>
            <a:r>
              <a:rPr lang="it-IT" dirty="0" err="1"/>
              <a:t>symmetry</a:t>
            </a:r>
            <a:r>
              <a:rPr lang="it-IT" dirty="0"/>
              <a:t> of the </a:t>
            </a:r>
            <a:r>
              <a:rPr lang="it-IT" dirty="0" err="1"/>
              <a:t>black</a:t>
            </a:r>
            <a:r>
              <a:rPr lang="it-IT" dirty="0"/>
              <a:t> </a:t>
            </a:r>
            <a:r>
              <a:rPr lang="it-IT" dirty="0" err="1"/>
              <a:t>hole</a:t>
            </a:r>
            <a:r>
              <a:rPr lang="it-IT" dirty="0"/>
              <a:t> </a:t>
            </a:r>
            <a:r>
              <a:rPr lang="it-IT" dirty="0" err="1"/>
              <a:t>entropy</a:t>
            </a:r>
            <a:r>
              <a:rPr lang="it-IT" dirty="0"/>
              <a:t>), in the QIT dual </a:t>
            </a:r>
            <a:r>
              <a:rPr lang="it-IT" dirty="0" err="1"/>
              <a:t>picture</a:t>
            </a:r>
            <a:r>
              <a:rPr lang="it-IT" dirty="0"/>
              <a:t> of </a:t>
            </a:r>
            <a:r>
              <a:rPr lang="it-IT" dirty="0" err="1"/>
              <a:t>black</a:t>
            </a:r>
            <a:r>
              <a:rPr lang="it-IT" dirty="0"/>
              <a:t> </a:t>
            </a:r>
            <a:r>
              <a:rPr lang="it-IT" dirty="0" err="1"/>
              <a:t>holes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32" y="3599110"/>
            <a:ext cx="2697480" cy="16002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98" y="3408889"/>
            <a:ext cx="1828617" cy="185330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980" y="3599110"/>
            <a:ext cx="2114550" cy="168592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611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649</Words>
  <Application>Microsoft Office PowerPoint</Application>
  <PresentationFormat>Presentazione su schermo (4:3)</PresentationFormat>
  <Paragraphs>79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Office Theme</vt:lpstr>
      <vt:lpstr>Quantum Gravity : from Black Holes to Quantum Entanglement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Centro Fermi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subject/>
  <dc:creator>Giancarlo Righini</dc:creator>
  <cp:keywords/>
  <dc:description/>
  <cp:lastModifiedBy>Alessio</cp:lastModifiedBy>
  <cp:revision>94</cp:revision>
  <dcterms:created xsi:type="dcterms:W3CDTF">2015-11-27T18:27:11Z</dcterms:created>
  <dcterms:modified xsi:type="dcterms:W3CDTF">2017-03-01T22:03:03Z</dcterms:modified>
  <cp:category/>
</cp:coreProperties>
</file>