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3" r:id="rId3"/>
    <p:sldId id="281" r:id="rId4"/>
    <p:sldId id="280" r:id="rId5"/>
    <p:sldId id="257" r:id="rId6"/>
    <p:sldId id="266" r:id="rId7"/>
    <p:sldId id="267" r:id="rId8"/>
    <p:sldId id="279" r:id="rId9"/>
    <p:sldId id="271" r:id="rId10"/>
    <p:sldId id="275" r:id="rId11"/>
    <p:sldId id="264" r:id="rId12"/>
    <p:sldId id="269" r:id="rId13"/>
    <p:sldId id="277" r:id="rId14"/>
    <p:sldId id="278" r:id="rId15"/>
    <p:sldId id="268" r:id="rId16"/>
    <p:sldId id="27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-1040" y="-104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26/02/17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26/02/17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3EAAF1-4FF4-774B-A09A-54C9620D7545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3EAAF1-4FF4-774B-A09A-54C9620D7545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035-20B1-4EDC-BB4C-C05A8655D911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FE12-3C4B-499A-BC22-03ACF97B3511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44D-1B7C-4161-A2F2-5ACE386F3644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F46-3BFC-4688-B012-64B2439CFE80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65A9-986D-4386-A245-FA39506DB629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AE5-CCAD-4E79-94D5-B044276AD0EF}" type="datetime1">
              <a:rPr lang="it-IT" smtClean="0"/>
              <a:t>26/02/17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A73-2775-4AEC-9D6C-BEAA3131A807}" type="datetime1">
              <a:rPr lang="it-IT" smtClean="0"/>
              <a:t>26/02/17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E81-B9DC-4E7B-80D4-28FE70A30C2E}" type="datetime1">
              <a:rPr lang="it-IT" smtClean="0"/>
              <a:t>26/02/17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2B55-A3A5-4DE1-B3EF-CEE268E9C858}" type="datetime1">
              <a:rPr lang="it-IT" smtClean="0"/>
              <a:t>26/02/17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3C07-8401-4229-9E62-7E5CCBFCCCB4}" type="datetime1">
              <a:rPr lang="it-IT" smtClean="0"/>
              <a:t>26/02/17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ACE-2B21-4A2B-BFED-7ED2F9D33445}" type="datetime1">
              <a:rPr lang="it-IT" smtClean="0"/>
              <a:t>26/02/17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9AC-BFA8-407E-B283-C76C1F96BC19}" type="datetime1">
              <a:rPr lang="it-IT" smtClean="0"/>
              <a:t>26/02/17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tif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tif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78443" y="394577"/>
            <a:ext cx="418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Research and development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84160" y="2080666"/>
            <a:ext cx="6375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Coordinator: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Francesco Sylos Labini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Enrico Fermi Center &amp; Institute of Complex Systems (National Research Council), Rome Italy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Place of Work &amp; Collaborations: 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Andrea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Gabrielli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Institute of Complex Systems (National Research Council), Rome Italy 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Giulio Cimini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Institute of Complex Systems (National Research Council), Rome Italy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Luciano Pietronero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Institute of Complex Systems (National Research Council), Rome Italy &amp; U. 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Sapienza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Rome </a:t>
            </a:r>
          </a:p>
        </p:txBody>
      </p:sp>
    </p:spTree>
    <p:extLst>
      <p:ext uri="{BB962C8B-B14F-4D97-AF65-F5344CB8AC3E}">
        <p14:creationId xmlns:p14="http://schemas.microsoft.com/office/powerpoint/2010/main" val="63100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63" y="1864701"/>
            <a:ext cx="5230761" cy="4993299"/>
          </a:xfrm>
          <a:prstGeom prst="rect">
            <a:avLst/>
          </a:prstGeom>
        </p:spPr>
      </p:pic>
      <p:pic>
        <p:nvPicPr>
          <p:cNvPr id="2" name="Immagine 1" descr="s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0"/>
          <a:stretch/>
        </p:blipFill>
        <p:spPr>
          <a:xfrm>
            <a:off x="0" y="1073484"/>
            <a:ext cx="9144000" cy="1073484"/>
          </a:xfrm>
          <a:prstGeom prst="rect">
            <a:avLst/>
          </a:prstGeom>
        </p:spPr>
      </p:pic>
      <p:pic>
        <p:nvPicPr>
          <p:cNvPr id="7" name="Immagine 1" descr="isc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CF_de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54634" y="150154"/>
            <a:ext cx="3399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</a:t>
            </a:r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</a:p>
          <a:p>
            <a:pPr algn="ctr"/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gravitating </a:t>
            </a:r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structures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2652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mr-IN" sz="2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2019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ursamajo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61" y="1905001"/>
            <a:ext cx="5687469" cy="48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mr-IN" sz="2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2019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rotationcurv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2" y="2412999"/>
            <a:ext cx="6616700" cy="4445000"/>
          </a:xfrm>
          <a:prstGeom prst="rect">
            <a:avLst/>
          </a:prstGeom>
        </p:spPr>
      </p:pic>
      <p:pic>
        <p:nvPicPr>
          <p:cNvPr id="5" name="Immagine 4" descr="n4216-halo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24" y="1468855"/>
            <a:ext cx="3278396" cy="26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mr-IN" sz="2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2019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S7b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 b="26267"/>
          <a:stretch/>
        </p:blipFill>
        <p:spPr>
          <a:xfrm>
            <a:off x="117008" y="2073676"/>
            <a:ext cx="8875059" cy="40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4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2017 - 2019 </a:t>
            </a:r>
          </a:p>
          <a:p>
            <a:pPr algn="l"/>
            <a:endParaRPr lang="en-US" sz="1400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S7b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5039" r="-980" b="13741"/>
          <a:stretch/>
        </p:blipFill>
        <p:spPr>
          <a:xfrm>
            <a:off x="268941" y="2105826"/>
            <a:ext cx="8875059" cy="4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mr-IN" sz="2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2019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Diapositiv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0" y="1768251"/>
            <a:ext cx="5864699" cy="4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mr-IN" sz="24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2019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ursamajo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32" y="1703951"/>
            <a:ext cx="5687469" cy="4816474"/>
          </a:xfrm>
          <a:prstGeom prst="rect">
            <a:avLst/>
          </a:prstGeom>
        </p:spPr>
      </p:pic>
      <p:pic>
        <p:nvPicPr>
          <p:cNvPr id="5" name="Immagine 4" descr="Erroz-Ferr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1140570"/>
            <a:ext cx="8452673" cy="5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204728"/>
            <a:ext cx="8441690" cy="514451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Expected funding in the 3-year period: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Request of funding by Centro Fermi</a:t>
            </a:r>
          </a:p>
          <a:p>
            <a:pPr algn="l"/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Postdoc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: about 50,000 euro/year * 3 years = 150,000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10,000 euro consumable 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l"/>
            <a:endParaRPr lang="en-US" sz="1800" i="1" dirty="0"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Potential external funding</a:t>
            </a: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ISC CNR 50,000 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euro (assigned) 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DYNamics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and non equilibrium states of complex 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SYStems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MATHematical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methods and physical concepts (INFN) 2000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euro (assigned) 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l"/>
            <a:r>
              <a:rPr lang="en-US" sz="1800" i="1" dirty="0">
                <a:latin typeface="Arial"/>
                <a:cs typeface="Arial"/>
              </a:rPr>
              <a:t>	</a:t>
            </a: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73486" y="186669"/>
            <a:ext cx="3762103" cy="65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2700" dirty="0"/>
          </a:p>
        </p:txBody>
      </p:sp>
      <p:sp>
        <p:nvSpPr>
          <p:cNvPr id="11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78443" y="333022"/>
            <a:ext cx="418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Research and development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2" name="Immagine 1" descr="copertina_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7" y="1234451"/>
            <a:ext cx="3871873" cy="5121899"/>
          </a:xfrm>
          <a:prstGeom prst="rect">
            <a:avLst/>
          </a:prstGeom>
        </p:spPr>
      </p:pic>
      <p:pic>
        <p:nvPicPr>
          <p:cNvPr id="3" name="Immagine 2" descr="IMG_17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71" y="1269925"/>
            <a:ext cx="3855429" cy="50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78443" y="333022"/>
            <a:ext cx="418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Research and development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9" name="Immagine 8" descr="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5" y="883144"/>
            <a:ext cx="8253895" cy="3675691"/>
          </a:xfrm>
          <a:prstGeom prst="rect">
            <a:avLst/>
          </a:prstGeom>
        </p:spPr>
      </p:pic>
      <p:pic>
        <p:nvPicPr>
          <p:cNvPr id="10" name="Immagine 9" descr="a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6" y="3478609"/>
            <a:ext cx="8195436" cy="33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78443" y="333022"/>
            <a:ext cx="418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Research and development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93926" y="1536567"/>
            <a:ext cx="24032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Arial"/>
                <a:cs typeface="Arial"/>
              </a:rPr>
              <a:t>Research </a:t>
            </a:r>
          </a:p>
          <a:p>
            <a:pPr marL="342900" indent="-342900">
              <a:buFont typeface="Arial"/>
              <a:buChar char="•"/>
            </a:pPr>
            <a:endParaRPr lang="it-IT" sz="3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err="1" smtClean="0">
                <a:latin typeface="Arial"/>
                <a:cs typeface="Arial"/>
              </a:rPr>
              <a:t>Patents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3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err="1" smtClean="0">
                <a:latin typeface="Arial"/>
                <a:cs typeface="Arial"/>
              </a:rPr>
              <a:t>Innovation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3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err="1" smtClean="0">
                <a:latin typeface="Arial"/>
                <a:cs typeface="Arial"/>
              </a:rPr>
              <a:t>Spending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3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Arial"/>
                <a:cs typeface="Arial"/>
              </a:rPr>
              <a:t>Time</a:t>
            </a:r>
          </a:p>
        </p:txBody>
      </p:sp>
      <p:sp>
        <p:nvSpPr>
          <p:cNvPr id="11" name="Freccia circolare a sinistra 10"/>
          <p:cNvSpPr/>
          <p:nvPr/>
        </p:nvSpPr>
        <p:spPr>
          <a:xfrm>
            <a:off x="5739618" y="1152472"/>
            <a:ext cx="2540223" cy="5052479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 rot="10800000">
            <a:off x="197689" y="1078731"/>
            <a:ext cx="2540223" cy="5126221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62" y="1038372"/>
            <a:ext cx="8643938" cy="5144517"/>
          </a:xfrm>
        </p:spPr>
        <p:txBody>
          <a:bodyPr>
            <a:noAutofit/>
          </a:bodyPr>
          <a:lstStyle/>
          <a:p>
            <a:pPr algn="l"/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Coordinator:</a:t>
            </a:r>
          </a:p>
          <a:p>
            <a:pPr algn="l"/>
            <a:r>
              <a:rPr lang="en-US" sz="1900" b="1" dirty="0">
                <a:solidFill>
                  <a:srgbClr val="000090"/>
                </a:solidFill>
                <a:latin typeface="Arial"/>
                <a:cs typeface="Arial"/>
              </a:rPr>
              <a:t>Francesco Sylos Labini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Enrico Fermi Center,  Institute of Complex Systems (CNR), INFN (Roma1) Rome Italy </a:t>
            </a:r>
            <a:endParaRPr lang="en-US" sz="19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Participants: </a:t>
            </a:r>
            <a:endParaRPr lang="en-US" sz="19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900" b="1" dirty="0">
                <a:solidFill>
                  <a:srgbClr val="000090"/>
                </a:solidFill>
                <a:latin typeface="Arial"/>
                <a:cs typeface="Arial"/>
              </a:rPr>
              <a:t>David  Benhaiem 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Institute of Complex Systems (National Research Council), Rome Italy  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b="1" dirty="0">
                <a:solidFill>
                  <a:srgbClr val="000090"/>
                </a:solidFill>
                <a:latin typeface="Arial"/>
                <a:cs typeface="Arial"/>
              </a:rPr>
              <a:t>Michael Joyce 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Laboratoire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de Physique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Nucleaire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et de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Hautes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Energies, UMR 7585,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Universite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Pierre et Marie Curie Paris 6, Paris, France 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b="1" dirty="0" err="1">
                <a:solidFill>
                  <a:srgbClr val="000090"/>
                </a:solidFill>
                <a:latin typeface="Arial"/>
                <a:cs typeface="Arial"/>
              </a:rPr>
              <a:t>Tirawut</a:t>
            </a:r>
            <a:r>
              <a:rPr lang="en-US" sz="19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900" b="1" dirty="0" err="1">
                <a:solidFill>
                  <a:srgbClr val="000090"/>
                </a:solidFill>
                <a:latin typeface="Arial"/>
                <a:cs typeface="Arial"/>
              </a:rPr>
              <a:t>Worrakitpoonpon</a:t>
            </a:r>
            <a:r>
              <a:rPr lang="en-US" sz="1900" b="1" dirty="0">
                <a:solidFill>
                  <a:srgbClr val="000090"/>
                </a:solidFill>
                <a:latin typeface="Arial"/>
                <a:cs typeface="Arial"/>
              </a:rPr>
              <a:t> 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Faculty of Science and Technology,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Rajamangala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University of Technology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Suvarnabhumi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, Thailand </a:t>
            </a:r>
            <a:endParaRPr lang="it-IT" sz="19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900" b="1" dirty="0" smtClean="0">
                <a:solidFill>
                  <a:srgbClr val="000000"/>
                </a:solidFill>
                <a:latin typeface="Arial"/>
                <a:cs typeface="Arial"/>
              </a:rPr>
              <a:t>Place of Work &amp; Collaborations:  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900" b="1" dirty="0" smtClean="0">
                <a:solidFill>
                  <a:srgbClr val="000090"/>
                </a:solidFill>
                <a:latin typeface="Arial"/>
                <a:cs typeface="Arial"/>
              </a:rPr>
              <a:t>Institute for Complex System CNR Rome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err="1" smtClean="0">
                <a:solidFill>
                  <a:srgbClr val="000090"/>
                </a:solidFill>
                <a:latin typeface="Arial"/>
                <a:cs typeface="Arial"/>
              </a:rPr>
              <a:t>Laboratoire</a:t>
            </a:r>
            <a:r>
              <a:rPr lang="en-US" sz="19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de Physique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Nucleaire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et de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Hautes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Energies, UMR 7585,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Universite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Pierre et Marie Curie Paris 6, Paris, France </a:t>
            </a:r>
            <a:endParaRPr lang="en-US" sz="19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Faculty of Science and Technology,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Rajamangala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University of Technology </a:t>
            </a:r>
            <a:r>
              <a:rPr lang="en-US" sz="1900" dirty="0" err="1">
                <a:solidFill>
                  <a:srgbClr val="000090"/>
                </a:solidFill>
                <a:latin typeface="Arial"/>
                <a:cs typeface="Arial"/>
              </a:rPr>
              <a:t>Suvarnabhumi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, Thailand </a:t>
            </a:r>
          </a:p>
          <a:p>
            <a:pPr algn="l"/>
            <a:endParaRPr lang="en-US" sz="19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endParaRPr lang="en-US" sz="19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endParaRPr lang="en-US" sz="19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endParaRPr lang="en-US" sz="1900" b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8" y="1204728"/>
            <a:ext cx="8484552" cy="51445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 and results so far achieved</a:t>
            </a:r>
            <a:r>
              <a:rPr lang="en-US" sz="1600" dirty="0">
                <a:solidFill>
                  <a:srgbClr val="0000FF"/>
                </a:solidFill>
                <a:latin typeface="Times" charset="0"/>
              </a:rPr>
              <a:t> </a:t>
            </a:r>
            <a:endParaRPr lang="en-US" sz="1600" b="1" dirty="0">
              <a:solidFill>
                <a:srgbClr val="0000FF"/>
              </a:solidFill>
              <a:latin typeface="Times" charset="0"/>
            </a:endParaRPr>
          </a:p>
          <a:p>
            <a:pPr>
              <a:defRPr/>
            </a:pPr>
            <a:endParaRPr lang="en-US" sz="2400" dirty="0">
              <a:solidFill>
                <a:srgbClr val="0000FF"/>
              </a:solidFill>
              <a:latin typeface="Times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Why </a:t>
            </a:r>
            <a:r>
              <a:rPr lang="en-US" sz="2400" dirty="0">
                <a:solidFill>
                  <a:srgbClr val="0000FF"/>
                </a:solidFill>
                <a:latin typeface="Times" charset="0"/>
              </a:rPr>
              <a:t>relaxation to QSS </a:t>
            </a: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?</a:t>
            </a:r>
          </a:p>
          <a:p>
            <a:pPr marL="457200" indent="-457200" algn="l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" charset="0"/>
              </a:rPr>
              <a:t> Is occurrence of </a:t>
            </a: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QSS generic for any LRI</a:t>
            </a:r>
            <a:r>
              <a:rPr lang="en-US" sz="2400" dirty="0">
                <a:solidFill>
                  <a:srgbClr val="0000FF"/>
                </a:solidFill>
                <a:latin typeface="Times" charset="0"/>
              </a:rPr>
              <a:t>?</a:t>
            </a:r>
          </a:p>
          <a:p>
            <a:pPr marL="457200" indent="-457200" algn="l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" charset="0"/>
              </a:rPr>
              <a:t> When QSS exist,  how </a:t>
            </a: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does </a:t>
            </a:r>
            <a:r>
              <a:rPr lang="en-GB" sz="2400" b="1" dirty="0">
                <a:solidFill>
                  <a:srgbClr val="0000FF"/>
                </a:solidFill>
                <a:latin typeface="Times" charset="0"/>
              </a:rPr>
              <a:t>lifetime</a:t>
            </a:r>
            <a:r>
              <a:rPr lang="en-GB" sz="2400" b="1" baseline="30000" dirty="0">
                <a:solidFill>
                  <a:srgbClr val="0000FF"/>
                </a:solidFill>
                <a:latin typeface="Times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depend on details of interaction? </a:t>
            </a:r>
            <a:endParaRPr lang="en-US" sz="2400" dirty="0">
              <a:solidFill>
                <a:srgbClr val="0000FF"/>
              </a:solidFill>
              <a:latin typeface="Times" charset="0"/>
            </a:endParaRPr>
          </a:p>
          <a:p>
            <a:pPr marL="457200" indent="-457200" algn="l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" charset="0"/>
              </a:rPr>
              <a:t>Do QSS survive </a:t>
            </a:r>
            <a:r>
              <a:rPr lang="en-US" sz="2400" dirty="0">
                <a:solidFill>
                  <a:srgbClr val="0000FF"/>
                </a:solidFill>
                <a:latin typeface="Times" charset="0"/>
              </a:rPr>
              <a:t>when the system is coupled or perturbed?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Times" charset="0"/>
              </a:rPr>
              <a:t>   </a:t>
            </a:r>
          </a:p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86" y="1268130"/>
            <a:ext cx="8484552" cy="5144517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 and results so far achieved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Finite and infinite systems 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Fluctuations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instabilities: f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inite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 fluctuations trigger instabilities in the non linear regime 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Spherical </a:t>
            </a:r>
            <a:r>
              <a:rPr lang="en-GB" sz="2400" dirty="0">
                <a:solidFill>
                  <a:srgbClr val="0000FF"/>
                </a:solidFill>
                <a:latin typeface="Times New Roman"/>
                <a:cs typeface="Times New Roman"/>
              </a:rPr>
              <a:t>Symmetry Breaking  in gravitational 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collapse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Stationary </a:t>
            </a:r>
            <a:r>
              <a:rPr lang="en-GB" sz="2400" dirty="0">
                <a:solidFill>
                  <a:srgbClr val="0000FF"/>
                </a:solidFill>
                <a:latin typeface="Times New Roman"/>
                <a:cs typeface="Times New Roman"/>
              </a:rPr>
              <a:t>vs. non stationary mechanisms of spherical symmetry 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breaking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Radial </a:t>
            </a:r>
            <a:r>
              <a:rPr lang="en-GB" sz="2400" dirty="0">
                <a:solidFill>
                  <a:srgbClr val="0000FF"/>
                </a:solidFill>
                <a:latin typeface="Times New Roman"/>
                <a:cs typeface="Times New Roman"/>
              </a:rPr>
              <a:t>Orbit Instability vs. amplification of initial fluctuations  </a:t>
            </a:r>
            <a:endParaRPr lang="en-GB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Generation of angular momentum </a:t>
            </a:r>
            <a:endParaRPr lang="en-GB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endParaRPr lang="en-GB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/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15473" y="1896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8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self-gravitating structures</a:t>
            </a:r>
            <a:endParaRPr lang="en-US" sz="3200" dirty="0"/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Immagine 1" descr="i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15473" y="1896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 descr="smith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1"/>
          <a:stretch/>
        </p:blipFill>
        <p:spPr>
          <a:xfrm>
            <a:off x="906390" y="4453180"/>
            <a:ext cx="7296296" cy="2300445"/>
          </a:xfrm>
          <a:prstGeom prst="rect">
            <a:avLst/>
          </a:prstGeom>
        </p:spPr>
      </p:pic>
      <p:pic>
        <p:nvPicPr>
          <p:cNvPr id="10" name="Immagine 9" descr="s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241160" y="969129"/>
            <a:ext cx="8902840" cy="1662545"/>
          </a:xfrm>
          <a:prstGeom prst="rect">
            <a:avLst/>
          </a:prstGeom>
        </p:spPr>
      </p:pic>
      <p:pic>
        <p:nvPicPr>
          <p:cNvPr id="13" name="Immagine 12" descr="s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401"/>
            <a:ext cx="9144000" cy="110305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4547" y="2941726"/>
            <a:ext cx="3365592" cy="401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6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3337"/>
          <a:stretch/>
        </p:blipFill>
        <p:spPr>
          <a:xfrm>
            <a:off x="54105" y="1109174"/>
            <a:ext cx="8993425" cy="5770929"/>
          </a:xfrm>
          <a:prstGeom prst="rect">
            <a:avLst/>
          </a:prstGeom>
        </p:spPr>
      </p:pic>
      <p:sp>
        <p:nvSpPr>
          <p:cNvPr id="98305" name="Rectangle 10"/>
          <p:cNvSpPr>
            <a:spLocks noChangeArrowheads="1"/>
          </p:cNvSpPr>
          <p:nvPr/>
        </p:nvSpPr>
        <p:spPr bwMode="auto">
          <a:xfrm>
            <a:off x="552450" y="2837"/>
            <a:ext cx="805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</a:t>
            </a:r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self-</a:t>
            </a:r>
          </a:p>
          <a:p>
            <a:pPr algn="ctr"/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gravitating structures</a:t>
            </a:r>
            <a:endParaRPr lang="en-US" sz="2700" dirty="0"/>
          </a:p>
        </p:txBody>
      </p:sp>
      <p:pic>
        <p:nvPicPr>
          <p:cNvPr id="6" name="Picture 3" descr="Logo_CF_d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pic>
        <p:nvPicPr>
          <p:cNvPr id="7" name="Immagine 1" descr="isc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4" y="132078"/>
            <a:ext cx="1750516" cy="751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9211</TotalTime>
  <Words>585</Words>
  <Application>Microsoft Macintosh PowerPoint</Application>
  <PresentationFormat>Presentazione su schermo (4:3)</PresentationFormat>
  <Paragraphs>125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francesco syloslab</cp:lastModifiedBy>
  <cp:revision>57</cp:revision>
  <dcterms:created xsi:type="dcterms:W3CDTF">2015-11-27T18:27:11Z</dcterms:created>
  <dcterms:modified xsi:type="dcterms:W3CDTF">2017-02-27T14:05:08Z</dcterms:modified>
</cp:coreProperties>
</file>