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64" r:id="rId3"/>
    <p:sldId id="265" r:id="rId4"/>
    <p:sldId id="263" r:id="rId5"/>
    <p:sldId id="275" r:id="rId6"/>
    <p:sldId id="269" r:id="rId7"/>
    <p:sldId id="276" r:id="rId8"/>
    <p:sldId id="261" r:id="rId9"/>
    <p:sldId id="267" r:id="rId10"/>
    <p:sldId id="270" r:id="rId11"/>
    <p:sldId id="271" r:id="rId12"/>
    <p:sldId id="262" r:id="rId13"/>
    <p:sldId id="260"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4" autoAdjust="0"/>
    <p:restoredTop sz="93209" autoAdjust="0"/>
  </p:normalViewPr>
  <p:slideViewPr>
    <p:cSldViewPr snapToGrid="0" snapToObjects="1">
      <p:cViewPr>
        <p:scale>
          <a:sx n="100" d="100"/>
          <a:sy n="100" d="100"/>
        </p:scale>
        <p:origin x="-96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E32D89-5B8B-844D-A566-28A609AC6300}" type="datetimeFigureOut">
              <a:rPr lang="en-US" smtClean="0"/>
              <a:t>01/03/17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97228-39BA-3B4C-B27B-78661E7C8050}" type="slidenum">
              <a:rPr lang="en-US" smtClean="0"/>
              <a:t>‹#›</a:t>
            </a:fld>
            <a:endParaRPr lang="en-US"/>
          </a:p>
        </p:txBody>
      </p:sp>
    </p:spTree>
    <p:extLst>
      <p:ext uri="{BB962C8B-B14F-4D97-AF65-F5344CB8AC3E}">
        <p14:creationId xmlns:p14="http://schemas.microsoft.com/office/powerpoint/2010/main" val="545195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FA55A-0C9B-5D47-83C6-FACF955D7B32}" type="datetimeFigureOut">
              <a:rPr lang="en-US" smtClean="0"/>
              <a:t>01/03/17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8DC8BD-884C-794B-8D86-35C2719A19FA}" type="slidenum">
              <a:rPr lang="en-US" smtClean="0"/>
              <a:t>‹#›</a:t>
            </a:fld>
            <a:endParaRPr lang="en-US"/>
          </a:p>
        </p:txBody>
      </p:sp>
    </p:spTree>
    <p:extLst>
      <p:ext uri="{BB962C8B-B14F-4D97-AF65-F5344CB8AC3E}">
        <p14:creationId xmlns:p14="http://schemas.microsoft.com/office/powerpoint/2010/main" val="3715523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2</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3</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5</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6</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7</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9</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10</a:t>
            </a:fld>
            <a:endParaRPr lang="en-US"/>
          </a:p>
        </p:txBody>
      </p:sp>
    </p:spTree>
    <p:extLst>
      <p:ext uri="{BB962C8B-B14F-4D97-AF65-F5344CB8AC3E}">
        <p14:creationId xmlns:p14="http://schemas.microsoft.com/office/powerpoint/2010/main" val="20125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11</a:t>
            </a:fld>
            <a:endParaRPr lang="en-US"/>
          </a:p>
        </p:txBody>
      </p:sp>
    </p:spTree>
    <p:extLst>
      <p:ext uri="{BB962C8B-B14F-4D97-AF65-F5344CB8AC3E}">
        <p14:creationId xmlns:p14="http://schemas.microsoft.com/office/powerpoint/2010/main" val="20125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E5D2DE4C-9219-B648-87EB-8BFD6DEC9EAA}" type="datetime1">
              <a:rPr lang="it-IT" smtClean="0"/>
              <a:t>01/03/17</a:t>
            </a:fld>
            <a:endParaRPr lang="en-US"/>
          </a:p>
        </p:txBody>
      </p:sp>
      <p:sp>
        <p:nvSpPr>
          <p:cNvPr id="5" name="Footer Placeholder 4"/>
          <p:cNvSpPr>
            <a:spLocks noGrp="1"/>
          </p:cNvSpPr>
          <p:nvPr>
            <p:ph type="ftr" sz="quarter" idx="11"/>
          </p:nvPr>
        </p:nvSpPr>
        <p:spPr/>
        <p:txBody>
          <a:bodyPr/>
          <a:lstStyle/>
          <a:p>
            <a:r>
              <a:rPr lang="it-IT" smtClean="0"/>
              <a:t>Roma, 17 - 18 dicembre 2015</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0356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31E6CF4-AAE1-1140-A638-1A951AE041AA}" type="datetime1">
              <a:rPr lang="it-IT" smtClean="0"/>
              <a:t>01/03/17</a:t>
            </a:fld>
            <a:endParaRPr lang="en-US"/>
          </a:p>
        </p:txBody>
      </p:sp>
      <p:sp>
        <p:nvSpPr>
          <p:cNvPr id="5" name="Footer Placeholder 4"/>
          <p:cNvSpPr>
            <a:spLocks noGrp="1"/>
          </p:cNvSpPr>
          <p:nvPr>
            <p:ph type="ftr" sz="quarter" idx="11"/>
          </p:nvPr>
        </p:nvSpPr>
        <p:spPr/>
        <p:txBody>
          <a:bodyPr/>
          <a:lstStyle/>
          <a:p>
            <a:r>
              <a:rPr lang="it-IT" smtClean="0"/>
              <a:t>Roma, 17 - 18 dicembre 2015</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6647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4CFA86F5-62A4-D94F-94C2-01BBAF510601}" type="datetime1">
              <a:rPr lang="it-IT" smtClean="0"/>
              <a:t>01/03/17</a:t>
            </a:fld>
            <a:endParaRPr lang="en-US"/>
          </a:p>
        </p:txBody>
      </p:sp>
      <p:sp>
        <p:nvSpPr>
          <p:cNvPr id="5" name="Footer Placeholder 4"/>
          <p:cNvSpPr>
            <a:spLocks noGrp="1"/>
          </p:cNvSpPr>
          <p:nvPr>
            <p:ph type="ftr" sz="quarter" idx="11"/>
          </p:nvPr>
        </p:nvSpPr>
        <p:spPr/>
        <p:txBody>
          <a:bodyPr/>
          <a:lstStyle/>
          <a:p>
            <a:r>
              <a:rPr lang="it-IT" smtClean="0"/>
              <a:t>Roma, 17 - 18 dicembre 2015</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32000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75466F69-C90B-264A-8A05-34E05CCC08B9}" type="datetime1">
              <a:rPr lang="it-IT" smtClean="0"/>
              <a:t>01/03/17</a:t>
            </a:fld>
            <a:endParaRPr lang="en-US"/>
          </a:p>
        </p:txBody>
      </p:sp>
      <p:sp>
        <p:nvSpPr>
          <p:cNvPr id="5" name="Footer Placeholder 4"/>
          <p:cNvSpPr>
            <a:spLocks noGrp="1"/>
          </p:cNvSpPr>
          <p:nvPr>
            <p:ph type="ftr" sz="quarter" idx="11"/>
          </p:nvPr>
        </p:nvSpPr>
        <p:spPr/>
        <p:txBody>
          <a:bodyPr/>
          <a:lstStyle/>
          <a:p>
            <a:r>
              <a:rPr lang="it-IT" smtClean="0"/>
              <a:t>Roma, 17 - 18 dicembre 2015</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00212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3FBB843C-379C-C04B-9AB2-B3870E456CBA}" type="datetime1">
              <a:rPr lang="it-IT" smtClean="0"/>
              <a:t>01/03/17</a:t>
            </a:fld>
            <a:endParaRPr lang="en-US"/>
          </a:p>
        </p:txBody>
      </p:sp>
      <p:sp>
        <p:nvSpPr>
          <p:cNvPr id="5" name="Footer Placeholder 4"/>
          <p:cNvSpPr>
            <a:spLocks noGrp="1"/>
          </p:cNvSpPr>
          <p:nvPr>
            <p:ph type="ftr" sz="quarter" idx="11"/>
          </p:nvPr>
        </p:nvSpPr>
        <p:spPr/>
        <p:txBody>
          <a:bodyPr/>
          <a:lstStyle/>
          <a:p>
            <a:r>
              <a:rPr lang="it-IT" smtClean="0"/>
              <a:t>Roma, 17 - 18 dicembre 2015</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0142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9E2832D2-89C2-B94E-97B4-85AD4DAB8C64}" type="datetime1">
              <a:rPr lang="it-IT" smtClean="0"/>
              <a:t>01/03/17</a:t>
            </a:fld>
            <a:endParaRPr lang="en-US"/>
          </a:p>
        </p:txBody>
      </p:sp>
      <p:sp>
        <p:nvSpPr>
          <p:cNvPr id="6" name="Footer Placeholder 5"/>
          <p:cNvSpPr>
            <a:spLocks noGrp="1"/>
          </p:cNvSpPr>
          <p:nvPr>
            <p:ph type="ftr" sz="quarter" idx="11"/>
          </p:nvPr>
        </p:nvSpPr>
        <p:spPr/>
        <p:txBody>
          <a:bodyPr/>
          <a:lstStyle/>
          <a:p>
            <a:r>
              <a:rPr lang="it-IT" smtClean="0"/>
              <a:t>Roma, 17 - 18 dicembre 2015</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72739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3D96A20A-5B7D-8C49-8056-A123E3D7F0BA}" type="datetime1">
              <a:rPr lang="it-IT" smtClean="0"/>
              <a:t>01/03/17</a:t>
            </a:fld>
            <a:endParaRPr lang="en-US"/>
          </a:p>
        </p:txBody>
      </p:sp>
      <p:sp>
        <p:nvSpPr>
          <p:cNvPr id="8" name="Footer Placeholder 7"/>
          <p:cNvSpPr>
            <a:spLocks noGrp="1"/>
          </p:cNvSpPr>
          <p:nvPr>
            <p:ph type="ftr" sz="quarter" idx="11"/>
          </p:nvPr>
        </p:nvSpPr>
        <p:spPr/>
        <p:txBody>
          <a:bodyPr/>
          <a:lstStyle/>
          <a:p>
            <a:r>
              <a:rPr lang="it-IT" smtClean="0"/>
              <a:t>Roma, 17 - 18 dicembre 2015</a:t>
            </a:r>
            <a:endParaRPr lang="en-US"/>
          </a:p>
        </p:txBody>
      </p:sp>
      <p:sp>
        <p:nvSpPr>
          <p:cNvPr id="9" name="Slide Number Placeholder 8"/>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76897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04B5021F-69F5-BA4C-A988-0757151F2323}" type="datetime1">
              <a:rPr lang="it-IT" smtClean="0"/>
              <a:t>01/03/17</a:t>
            </a:fld>
            <a:endParaRPr lang="en-US"/>
          </a:p>
        </p:txBody>
      </p:sp>
      <p:sp>
        <p:nvSpPr>
          <p:cNvPr id="4" name="Footer Placeholder 3"/>
          <p:cNvSpPr>
            <a:spLocks noGrp="1"/>
          </p:cNvSpPr>
          <p:nvPr>
            <p:ph type="ftr" sz="quarter" idx="11"/>
          </p:nvPr>
        </p:nvSpPr>
        <p:spPr/>
        <p:txBody>
          <a:bodyPr/>
          <a:lstStyle/>
          <a:p>
            <a:r>
              <a:rPr lang="it-IT" smtClean="0"/>
              <a:t>Roma, 17 - 18 dicembre 2015</a:t>
            </a:r>
            <a:endParaRPr lang="en-US"/>
          </a:p>
        </p:txBody>
      </p:sp>
      <p:sp>
        <p:nvSpPr>
          <p:cNvPr id="5" name="Slide Number Placeholder 4"/>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90280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FAE67-F116-BD4B-AA28-0B31950B3580}" type="datetime1">
              <a:rPr lang="it-IT" smtClean="0"/>
              <a:t>01/03/17</a:t>
            </a:fld>
            <a:endParaRPr lang="en-US"/>
          </a:p>
        </p:txBody>
      </p:sp>
      <p:sp>
        <p:nvSpPr>
          <p:cNvPr id="3" name="Footer Placeholder 2"/>
          <p:cNvSpPr>
            <a:spLocks noGrp="1"/>
          </p:cNvSpPr>
          <p:nvPr>
            <p:ph type="ftr" sz="quarter" idx="11"/>
          </p:nvPr>
        </p:nvSpPr>
        <p:spPr/>
        <p:txBody>
          <a:bodyPr/>
          <a:lstStyle/>
          <a:p>
            <a:r>
              <a:rPr lang="it-IT" smtClean="0"/>
              <a:t>Roma, 17 - 18 dicembre 2015</a:t>
            </a:r>
            <a:endParaRPr lang="en-US"/>
          </a:p>
        </p:txBody>
      </p:sp>
      <p:sp>
        <p:nvSpPr>
          <p:cNvPr id="4" name="Slide Number Placeholder 3"/>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8102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9C0B9363-EBB0-AF4C-B1E3-465611B212A3}" type="datetime1">
              <a:rPr lang="it-IT" smtClean="0"/>
              <a:t>01/03/17</a:t>
            </a:fld>
            <a:endParaRPr lang="en-US"/>
          </a:p>
        </p:txBody>
      </p:sp>
      <p:sp>
        <p:nvSpPr>
          <p:cNvPr id="6" name="Footer Placeholder 5"/>
          <p:cNvSpPr>
            <a:spLocks noGrp="1"/>
          </p:cNvSpPr>
          <p:nvPr>
            <p:ph type="ftr" sz="quarter" idx="11"/>
          </p:nvPr>
        </p:nvSpPr>
        <p:spPr/>
        <p:txBody>
          <a:bodyPr/>
          <a:lstStyle/>
          <a:p>
            <a:r>
              <a:rPr lang="it-IT" smtClean="0"/>
              <a:t>Roma, 17 - 18 dicembre 2015</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2801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E0286EC-4AA5-EF42-9001-1E357B497648}" type="datetime1">
              <a:rPr lang="it-IT" smtClean="0"/>
              <a:t>01/03/17</a:t>
            </a:fld>
            <a:endParaRPr lang="en-US"/>
          </a:p>
        </p:txBody>
      </p:sp>
      <p:sp>
        <p:nvSpPr>
          <p:cNvPr id="6" name="Footer Placeholder 5"/>
          <p:cNvSpPr>
            <a:spLocks noGrp="1"/>
          </p:cNvSpPr>
          <p:nvPr>
            <p:ph type="ftr" sz="quarter" idx="11"/>
          </p:nvPr>
        </p:nvSpPr>
        <p:spPr/>
        <p:txBody>
          <a:bodyPr/>
          <a:lstStyle/>
          <a:p>
            <a:r>
              <a:rPr lang="it-IT" smtClean="0"/>
              <a:t>Roma, 17 - 18 dicembre 2015</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20019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57B1C-3010-BA48-8397-50D071027A22}" type="datetime1">
              <a:rPr lang="it-IT" smtClean="0"/>
              <a:t>01/03/17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Roma, 17 - 18 dicembre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F7FDE-11B9-AF4A-8390-A43FBA897EAE}" type="slidenum">
              <a:rPr lang="en-US" smtClean="0"/>
              <a:t>‹#›</a:t>
            </a:fld>
            <a:endParaRPr lang="en-US"/>
          </a:p>
        </p:txBody>
      </p:sp>
    </p:spTree>
    <p:extLst>
      <p:ext uri="{BB962C8B-B14F-4D97-AF65-F5344CB8AC3E}">
        <p14:creationId xmlns:p14="http://schemas.microsoft.com/office/powerpoint/2010/main" val="248491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hyperlink" Target="http://www.mat.unimi.it/users/cerchiai/MathematicaProgra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4.png"/><Relationship Id="rId7" Type="http://schemas.openxmlformats.org/officeDocument/2006/relationships/oleObject" Target="../embeddings/oleObject2.bin"/><Relationship Id="rId8" Type="http://schemas.openxmlformats.org/officeDocument/2006/relationships/package" Target="../embeddings/Microsoft_Word_Document2.docx"/><Relationship Id="rId9" Type="http://schemas.openxmlformats.org/officeDocument/2006/relationships/image" Target="../media/image5.png"/><Relationship Id="rId10" Type="http://schemas.openxmlformats.org/officeDocument/2006/relationships/image" Target="../media/image1.jpg"/><Relationship Id="rId11" Type="http://schemas.openxmlformats.org/officeDocument/2006/relationships/image" Target="../media/image2.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package" Target="../embeddings/Microsoft_Word_Document3.docx"/><Relationship Id="rId6" Type="http://schemas.openxmlformats.org/officeDocument/2006/relationships/image" Target="../media/image6.png"/><Relationship Id="rId7" Type="http://schemas.openxmlformats.org/officeDocument/2006/relationships/image" Target="../media/image1.jpg"/><Relationship Id="rId8" Type="http://schemas.openxmlformats.org/officeDocument/2006/relationships/image" Target="../media/image2.jp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547" y="1204728"/>
            <a:ext cx="9109453" cy="5144517"/>
          </a:xfrm>
        </p:spPr>
        <p:txBody>
          <a:bodyPr>
            <a:normAutofit/>
          </a:bodyPr>
          <a:lstStyle/>
          <a:p>
            <a:pPr algn="l"/>
            <a:r>
              <a:rPr lang="en-US" sz="2400" b="1" dirty="0" smtClean="0">
                <a:solidFill>
                  <a:schemeClr val="tx1"/>
                </a:solidFill>
                <a:latin typeface="Arial"/>
                <a:cs typeface="Arial"/>
              </a:rPr>
              <a:t>Grantee: </a:t>
            </a:r>
            <a:r>
              <a:rPr lang="en-US" sz="2400" b="1" dirty="0" smtClean="0">
                <a:solidFill>
                  <a:srgbClr val="000090"/>
                </a:solidFill>
                <a:latin typeface="Arial"/>
                <a:cs typeface="Arial"/>
              </a:rPr>
              <a:t>Bianca Letizia Cerchiai</a:t>
            </a:r>
            <a:endParaRPr lang="en-US" sz="2400" b="1" i="1" dirty="0">
              <a:solidFill>
                <a:srgbClr val="000090"/>
              </a:solidFill>
              <a:latin typeface="Arial"/>
              <a:cs typeface="Arial"/>
            </a:endParaRPr>
          </a:p>
          <a:p>
            <a:pPr algn="l"/>
            <a:r>
              <a:rPr lang="en-US" sz="2400" b="1" dirty="0" smtClean="0">
                <a:solidFill>
                  <a:schemeClr val="tx1"/>
                </a:solidFill>
                <a:latin typeface="Arial"/>
                <a:cs typeface="Arial"/>
              </a:rPr>
              <a:t>Expiration of the Grant: 05/2017</a:t>
            </a:r>
          </a:p>
          <a:p>
            <a:pPr algn="l"/>
            <a:r>
              <a:rPr lang="en-US" sz="2400" b="1" dirty="0" smtClean="0">
                <a:solidFill>
                  <a:srgbClr val="000000"/>
                </a:solidFill>
                <a:latin typeface="Arial"/>
                <a:cs typeface="Arial"/>
              </a:rPr>
              <a:t>Work Institution:  </a:t>
            </a:r>
            <a:r>
              <a:rPr lang="en-US" sz="2400" b="1" dirty="0" err="1" smtClean="0">
                <a:solidFill>
                  <a:srgbClr val="000000"/>
                </a:solidFill>
                <a:latin typeface="Arial"/>
                <a:cs typeface="Arial"/>
              </a:rPr>
              <a:t>Politecnico</a:t>
            </a:r>
            <a:r>
              <a:rPr lang="en-US" sz="2400" b="1" dirty="0" smtClean="0">
                <a:solidFill>
                  <a:srgbClr val="000000"/>
                </a:solidFill>
                <a:latin typeface="Arial"/>
                <a:cs typeface="Arial"/>
              </a:rPr>
              <a:t> di Torino, DISAT</a:t>
            </a:r>
          </a:p>
          <a:p>
            <a:pPr algn="l"/>
            <a:r>
              <a:rPr lang="en-US" sz="2400" b="1" dirty="0" smtClean="0">
                <a:solidFill>
                  <a:srgbClr val="000000"/>
                </a:solidFill>
                <a:latin typeface="Arial"/>
                <a:cs typeface="Arial"/>
              </a:rPr>
              <a:t>Scientific Supervisor:  Mario </a:t>
            </a:r>
            <a:r>
              <a:rPr lang="en-US" sz="2400" b="1" dirty="0" err="1" smtClean="0">
                <a:solidFill>
                  <a:srgbClr val="000000"/>
                </a:solidFill>
                <a:latin typeface="Arial"/>
                <a:cs typeface="Arial"/>
              </a:rPr>
              <a:t>Trigiante</a:t>
            </a:r>
            <a:endParaRPr lang="en-US" sz="2400" b="1" dirty="0" smtClean="0">
              <a:solidFill>
                <a:srgbClr val="000000"/>
              </a:solidFill>
              <a:latin typeface="Arial"/>
              <a:cs typeface="Arial"/>
            </a:endParaRPr>
          </a:p>
          <a:p>
            <a:pPr algn="l"/>
            <a:r>
              <a:rPr lang="en-US" sz="2400" b="1" dirty="0" smtClean="0">
                <a:solidFill>
                  <a:srgbClr val="000000"/>
                </a:solidFill>
                <a:latin typeface="Arial"/>
                <a:cs typeface="Arial"/>
              </a:rPr>
              <a:t>Other members: L. </a:t>
            </a:r>
            <a:r>
              <a:rPr lang="en-US" sz="2400" b="1" dirty="0" err="1" smtClean="0">
                <a:solidFill>
                  <a:srgbClr val="000000"/>
                </a:solidFill>
                <a:latin typeface="Arial"/>
                <a:cs typeface="Arial"/>
              </a:rPr>
              <a:t>Andrianopoli</a:t>
            </a:r>
            <a:r>
              <a:rPr lang="en-US" sz="2400" b="1" dirty="0" smtClean="0">
                <a:solidFill>
                  <a:srgbClr val="000000"/>
                </a:solidFill>
                <a:latin typeface="Arial"/>
                <a:cs typeface="Arial"/>
              </a:rPr>
              <a:t>, R. </a:t>
            </a:r>
            <a:r>
              <a:rPr lang="en-US" sz="2400" b="1" dirty="0" err="1" smtClean="0">
                <a:solidFill>
                  <a:srgbClr val="000000"/>
                </a:solidFill>
                <a:latin typeface="Arial"/>
                <a:cs typeface="Arial"/>
              </a:rPr>
              <a:t>D’Auria</a:t>
            </a:r>
            <a:r>
              <a:rPr lang="en-US" sz="2400" b="1" dirty="0" smtClean="0">
                <a:solidFill>
                  <a:srgbClr val="000000"/>
                </a:solidFill>
                <a:latin typeface="Arial"/>
                <a:cs typeface="Arial"/>
              </a:rPr>
              <a:t>, A. </a:t>
            </a:r>
            <a:r>
              <a:rPr lang="en-US" sz="2400" b="1" dirty="0" err="1" smtClean="0">
                <a:solidFill>
                  <a:srgbClr val="000000"/>
                </a:solidFill>
                <a:latin typeface="Arial"/>
                <a:cs typeface="Arial"/>
              </a:rPr>
              <a:t>Anabalon</a:t>
            </a:r>
            <a:endParaRPr lang="en-US" sz="2400" b="1" dirty="0" smtClean="0">
              <a:solidFill>
                <a:srgbClr val="000000"/>
              </a:solidFill>
              <a:latin typeface="Arial"/>
              <a:cs typeface="Arial"/>
            </a:endParaRPr>
          </a:p>
          <a:p>
            <a:pPr algn="l"/>
            <a:endParaRPr lang="en-US" sz="2400" b="1" dirty="0">
              <a:solidFill>
                <a:srgbClr val="000000"/>
              </a:solidFill>
              <a:latin typeface="Arial"/>
              <a:cs typeface="Arial"/>
            </a:endParaRPr>
          </a:p>
          <a:p>
            <a:pPr algn="l"/>
            <a:r>
              <a:rPr lang="en-US" sz="2400" b="1" dirty="0" smtClean="0">
                <a:solidFill>
                  <a:srgbClr val="000000"/>
                </a:solidFill>
                <a:latin typeface="Arial"/>
                <a:cs typeface="Arial"/>
              </a:rPr>
              <a:t>                    120-cell</a:t>
            </a:r>
          </a:p>
          <a:p>
            <a:pPr algn="l"/>
            <a:endParaRPr lang="en-US" sz="2400" b="1" dirty="0">
              <a:solidFill>
                <a:srgbClr val="000000"/>
              </a:solidFill>
              <a:latin typeface="Arial"/>
              <a:cs typeface="Arial"/>
            </a:endParaRPr>
          </a:p>
          <a:p>
            <a:pPr algn="l"/>
            <a:endParaRPr lang="en-US" sz="2400" b="1" dirty="0" smtClean="0">
              <a:solidFill>
                <a:srgbClr val="000000"/>
              </a:solidFill>
              <a:latin typeface="Arial"/>
              <a:cs typeface="Arial"/>
            </a:endParaRPr>
          </a:p>
          <a:p>
            <a:pPr algn="l"/>
            <a:endParaRPr lang="en-US" sz="2400" b="1" dirty="0">
              <a:solidFill>
                <a:srgbClr val="000000"/>
              </a:solidFill>
              <a:latin typeface="Arial"/>
              <a:cs typeface="Arial"/>
            </a:endParaRPr>
          </a:p>
          <a:p>
            <a:pPr algn="l"/>
            <a:r>
              <a:rPr lang="en-US" sz="2400" b="1" dirty="0">
                <a:solidFill>
                  <a:srgbClr val="000000"/>
                </a:solidFill>
                <a:latin typeface="Arial"/>
                <a:cs typeface="Arial"/>
              </a:rPr>
              <a:t>	</a:t>
            </a:r>
            <a:r>
              <a:rPr lang="en-US" sz="2400" b="1" dirty="0" smtClean="0">
                <a:solidFill>
                  <a:srgbClr val="000000"/>
                </a:solidFill>
                <a:latin typeface="Arial"/>
                <a:cs typeface="Arial"/>
              </a:rPr>
              <a:t>											  </a:t>
            </a:r>
            <a:r>
              <a:rPr lang="en-US" sz="1600" dirty="0" smtClean="0">
                <a:solidFill>
                  <a:srgbClr val="000000"/>
                </a:solidFill>
                <a:latin typeface="Arial"/>
                <a:cs typeface="Arial"/>
              </a:rPr>
              <a:t> </a:t>
            </a:r>
            <a:endParaRPr lang="en-US" sz="1600" b="1" dirty="0" smtClean="0">
              <a:solidFill>
                <a:srgbClr val="000000"/>
              </a:solidFill>
              <a:latin typeface="Arial"/>
              <a:cs typeface="Arial"/>
            </a:endParaRPr>
          </a:p>
        </p:txBody>
      </p:sp>
      <p:pic>
        <p:nvPicPr>
          <p:cNvPr id="4" name="Picture 3" descr="Logo_CF_d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6" name="Footer Placeholder 5"/>
          <p:cNvSpPr>
            <a:spLocks noGrp="1"/>
          </p:cNvSpPr>
          <p:nvPr>
            <p:ph type="ftr" sz="quarter" idx="11"/>
          </p:nvPr>
        </p:nvSpPr>
        <p:spPr/>
        <p:txBody>
          <a:bodyPr/>
          <a:lstStyle/>
          <a:p>
            <a:r>
              <a:rPr lang="it-IT" dirty="0" smtClean="0"/>
              <a:t>Roma, 2 March 2017</a:t>
            </a:r>
            <a:endParaRPr lang="en-US" dirty="0"/>
          </a:p>
        </p:txBody>
      </p:sp>
      <p:sp>
        <p:nvSpPr>
          <p:cNvPr id="7" name="Slide Number Placeholder 6"/>
          <p:cNvSpPr>
            <a:spLocks noGrp="1"/>
          </p:cNvSpPr>
          <p:nvPr>
            <p:ph type="sldNum" sz="quarter" idx="12"/>
          </p:nvPr>
        </p:nvSpPr>
        <p:spPr/>
        <p:txBody>
          <a:bodyPr/>
          <a:lstStyle/>
          <a:p>
            <a:fld id="{FAAF7FDE-11B9-AF4A-8390-A43FBA897EAE}" type="slidenum">
              <a:rPr lang="en-US" smtClean="0"/>
              <a:t>1</a:t>
            </a:fld>
            <a:endParaRPr lang="en-US" dirty="0"/>
          </a:p>
        </p:txBody>
      </p:sp>
      <p:pic>
        <p:nvPicPr>
          <p:cNvPr id="10" name="Picture 9" descr="Motto_pol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866" y="182039"/>
            <a:ext cx="1511808" cy="612648"/>
          </a:xfrm>
          <a:prstGeom prst="rect">
            <a:avLst/>
          </a:prstGeom>
        </p:spPr>
      </p:pic>
      <p:sp>
        <p:nvSpPr>
          <p:cNvPr id="16"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smtClean="0"/>
              <a:t>A Geometric Approach to Quantum Gravity</a:t>
            </a:r>
            <a:endParaRPr lang="en-US" sz="3200" dirty="0"/>
          </a:p>
        </p:txBody>
      </p:sp>
      <p:pic>
        <p:nvPicPr>
          <p:cNvPr id="5" name="Picture 4" descr="120cel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460750"/>
            <a:ext cx="2895600" cy="2895600"/>
          </a:xfrm>
          <a:prstGeom prst="rect">
            <a:avLst/>
          </a:prstGeom>
        </p:spPr>
      </p:pic>
    </p:spTree>
    <p:extLst>
      <p:ext uri="{BB962C8B-B14F-4D97-AF65-F5344CB8AC3E}">
        <p14:creationId xmlns:p14="http://schemas.microsoft.com/office/powerpoint/2010/main" val="3616314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204728"/>
            <a:ext cx="8713160" cy="5144517"/>
          </a:xfrm>
        </p:spPr>
        <p:txBody>
          <a:bodyPr>
            <a:normAutofit fontScale="92500"/>
          </a:bodyPr>
          <a:lstStyle/>
          <a:p>
            <a:pPr algn="just"/>
            <a:r>
              <a:rPr lang="en-US" sz="2400" dirty="0" smtClean="0">
                <a:solidFill>
                  <a:srgbClr val="0000FF"/>
                </a:solidFill>
                <a:latin typeface="Arial"/>
                <a:cs typeface="Arial"/>
              </a:rPr>
              <a:t>Idea: </a:t>
            </a:r>
            <a:r>
              <a:rPr lang="en-US" sz="2400" dirty="0" smtClean="0">
                <a:solidFill>
                  <a:schemeClr val="accent2"/>
                </a:solidFill>
                <a:latin typeface="Arial"/>
                <a:cs typeface="Arial"/>
              </a:rPr>
              <a:t>Uplifting solutions </a:t>
            </a:r>
            <a:r>
              <a:rPr lang="en-US" sz="2400" dirty="0">
                <a:solidFill>
                  <a:schemeClr val="tx1"/>
                </a:solidFill>
                <a:latin typeface="Arial"/>
                <a:cs typeface="Arial"/>
              </a:rPr>
              <a:t>of the section constraint </a:t>
            </a:r>
            <a:r>
              <a:rPr lang="en-US" sz="2400" dirty="0" smtClean="0">
                <a:solidFill>
                  <a:schemeClr val="tx1"/>
                </a:solidFill>
                <a:latin typeface="Arial"/>
                <a:cs typeface="Arial"/>
              </a:rPr>
              <a:t>in a </a:t>
            </a:r>
            <a:r>
              <a:rPr lang="en-US" sz="2400" dirty="0" smtClean="0">
                <a:solidFill>
                  <a:srgbClr val="C0504D"/>
                </a:solidFill>
                <a:latin typeface="Arial"/>
                <a:cs typeface="Arial"/>
              </a:rPr>
              <a:t>lower dimension to a higher dimension</a:t>
            </a:r>
            <a:r>
              <a:rPr lang="en-US" sz="2400" dirty="0" smtClean="0">
                <a:solidFill>
                  <a:schemeClr val="tx1"/>
                </a:solidFill>
                <a:latin typeface="Arial"/>
                <a:cs typeface="Arial"/>
              </a:rPr>
              <a:t> in order to recover the information from the </a:t>
            </a:r>
            <a:r>
              <a:rPr lang="en-US" sz="2400" dirty="0" smtClean="0">
                <a:solidFill>
                  <a:schemeClr val="accent2"/>
                </a:solidFill>
                <a:latin typeface="Arial"/>
                <a:cs typeface="Arial"/>
              </a:rPr>
              <a:t>embedding</a:t>
            </a:r>
            <a:r>
              <a:rPr lang="en-US" sz="2400" dirty="0" smtClean="0">
                <a:solidFill>
                  <a:schemeClr val="tx1"/>
                </a:solidFill>
                <a:latin typeface="Arial"/>
                <a:cs typeface="Arial"/>
              </a:rPr>
              <a:t> of the smaller duality group for a higher dimension in the bigger duality group for a lower dimension.</a:t>
            </a:r>
          </a:p>
          <a:p>
            <a:pPr algn="just"/>
            <a:r>
              <a:rPr lang="en-US" sz="2400" dirty="0" smtClean="0">
                <a:solidFill>
                  <a:srgbClr val="0000FF"/>
                </a:solidFill>
                <a:latin typeface="Arial"/>
                <a:cs typeface="Arial"/>
              </a:rPr>
              <a:t>Simpler model: </a:t>
            </a:r>
            <a:r>
              <a:rPr lang="en-US" sz="2400" dirty="0" smtClean="0">
                <a:solidFill>
                  <a:srgbClr val="C0504D"/>
                </a:solidFill>
                <a:latin typeface="Arial"/>
                <a:cs typeface="Arial"/>
              </a:rPr>
              <a:t>STU model </a:t>
            </a:r>
            <a:r>
              <a:rPr lang="en-US" sz="2400" dirty="0" smtClean="0">
                <a:solidFill>
                  <a:schemeClr val="tx1"/>
                </a:solidFill>
                <a:latin typeface="Arial"/>
                <a:cs typeface="Arial"/>
              </a:rPr>
              <a:t>in 4 dimensions </a:t>
            </a:r>
            <a:r>
              <a:rPr lang="en-US" sz="2400" dirty="0">
                <a:solidFill>
                  <a:schemeClr val="tx1"/>
                </a:solidFill>
                <a:latin typeface="Arial"/>
                <a:cs typeface="Arial"/>
              </a:rPr>
              <a:t>(</a:t>
            </a:r>
            <a:r>
              <a:rPr lang="en-US" sz="2400" dirty="0" smtClean="0">
                <a:solidFill>
                  <a:schemeClr val="tx1"/>
                </a:solidFill>
                <a:latin typeface="Arial"/>
                <a:cs typeface="Arial"/>
              </a:rPr>
              <a:t>duality group SL(2)</a:t>
            </a:r>
            <a:r>
              <a:rPr lang="en-US" sz="2400" baseline="30000" dirty="0" smtClean="0">
                <a:solidFill>
                  <a:schemeClr val="tx1"/>
                </a:solidFill>
                <a:latin typeface="Arial"/>
                <a:cs typeface="Arial"/>
              </a:rPr>
              <a:t>3</a:t>
            </a:r>
            <a:r>
              <a:rPr lang="en-US" sz="2400" dirty="0" smtClean="0">
                <a:solidFill>
                  <a:schemeClr val="tx1"/>
                </a:solidFill>
                <a:latin typeface="Arial"/>
                <a:cs typeface="Arial"/>
              </a:rPr>
              <a:t>) and its </a:t>
            </a:r>
            <a:r>
              <a:rPr lang="en-US" sz="2400" dirty="0" err="1" smtClean="0">
                <a:solidFill>
                  <a:schemeClr val="tx1"/>
                </a:solidFill>
                <a:latin typeface="Arial"/>
                <a:cs typeface="Arial"/>
              </a:rPr>
              <a:t>compactification</a:t>
            </a:r>
            <a:r>
              <a:rPr lang="en-US" sz="2400" dirty="0" smtClean="0">
                <a:solidFill>
                  <a:schemeClr val="tx1"/>
                </a:solidFill>
                <a:latin typeface="Arial"/>
                <a:cs typeface="Arial"/>
              </a:rPr>
              <a:t> to 3 dimensions (duality group SO(4,4)): SO(4,4) </a:t>
            </a:r>
            <a:r>
              <a:rPr lang="en-US" sz="2400" dirty="0" smtClean="0">
                <a:solidFill>
                  <a:schemeClr val="tx1"/>
                </a:solidFill>
                <a:latin typeface="Arial"/>
                <a:ea typeface="Wingdings"/>
                <a:cs typeface="Arial"/>
                <a:sym typeface="Wingdings"/>
              </a:rPr>
              <a:t></a:t>
            </a:r>
            <a:r>
              <a:rPr lang="en-US" sz="2400" dirty="0" smtClean="0">
                <a:solidFill>
                  <a:schemeClr val="tx1"/>
                </a:solidFill>
                <a:latin typeface="Arial"/>
                <a:cs typeface="Arial"/>
              </a:rPr>
              <a:t> SL(2) x SL(2)</a:t>
            </a:r>
            <a:r>
              <a:rPr lang="en-US" sz="2400" baseline="30000" dirty="0" smtClean="0">
                <a:solidFill>
                  <a:schemeClr val="tx1"/>
                </a:solidFill>
                <a:latin typeface="Arial"/>
                <a:cs typeface="Arial"/>
              </a:rPr>
              <a:t>3 </a:t>
            </a:r>
            <a:r>
              <a:rPr lang="en-US" sz="2400" dirty="0" smtClean="0">
                <a:solidFill>
                  <a:srgbClr val="000000"/>
                </a:solidFill>
                <a:latin typeface="Arial"/>
                <a:cs typeface="Arial"/>
              </a:rPr>
              <a:t>⇒ Role of Ehlers subgroup </a:t>
            </a:r>
            <a:r>
              <a:rPr lang="en-US" sz="2400" dirty="0">
                <a:solidFill>
                  <a:schemeClr val="tx1"/>
                </a:solidFill>
                <a:latin typeface="Arial"/>
                <a:cs typeface="Arial"/>
              </a:rPr>
              <a:t>SL(2</a:t>
            </a:r>
            <a:r>
              <a:rPr lang="en-US" sz="2400" dirty="0" smtClean="0">
                <a:solidFill>
                  <a:schemeClr val="tx1"/>
                </a:solidFill>
                <a:latin typeface="Arial"/>
                <a:cs typeface="Arial"/>
              </a:rPr>
              <a:t>)</a:t>
            </a:r>
          </a:p>
          <a:p>
            <a:pPr algn="just"/>
            <a:r>
              <a:rPr lang="en-US" sz="2400" dirty="0" smtClean="0">
                <a:solidFill>
                  <a:srgbClr val="0000FF"/>
                </a:solidFill>
                <a:latin typeface="Arial"/>
                <a:cs typeface="Arial"/>
              </a:rPr>
              <a:t>Outlook: </a:t>
            </a:r>
            <a:r>
              <a:rPr lang="en-US" sz="2400" dirty="0" smtClean="0">
                <a:solidFill>
                  <a:schemeClr val="tx1"/>
                </a:solidFill>
                <a:latin typeface="Arial"/>
                <a:cs typeface="Arial"/>
              </a:rPr>
              <a:t>Analysis of </a:t>
            </a:r>
            <a:r>
              <a:rPr lang="en-US" sz="2400" dirty="0">
                <a:solidFill>
                  <a:schemeClr val="tx1"/>
                </a:solidFill>
                <a:latin typeface="Arial"/>
                <a:cs typeface="Arial"/>
              </a:rPr>
              <a:t>the embedding tensor corresponding to the SO(8)−gauging </a:t>
            </a:r>
            <a:r>
              <a:rPr lang="en-US" sz="2400" dirty="0" smtClean="0">
                <a:solidFill>
                  <a:schemeClr val="tx1"/>
                </a:solidFill>
                <a:latin typeface="Arial"/>
                <a:cs typeface="Arial"/>
              </a:rPr>
              <a:t>(</a:t>
            </a:r>
            <a:r>
              <a:rPr lang="en-US" sz="2400" dirty="0" err="1">
                <a:solidFill>
                  <a:srgbClr val="000000"/>
                </a:solidFill>
                <a:latin typeface="Arial"/>
                <a:cs typeface="Arial"/>
              </a:rPr>
              <a:t>ω</a:t>
            </a:r>
            <a:r>
              <a:rPr lang="en-US" sz="2400" dirty="0">
                <a:solidFill>
                  <a:srgbClr val="000000"/>
                </a:solidFill>
                <a:latin typeface="Arial"/>
                <a:cs typeface="Arial"/>
              </a:rPr>
              <a:t>-</a:t>
            </a:r>
            <a:r>
              <a:rPr lang="en-US" sz="2400" dirty="0" smtClean="0">
                <a:solidFill>
                  <a:srgbClr val="000000"/>
                </a:solidFill>
                <a:latin typeface="Arial"/>
                <a:cs typeface="Arial"/>
              </a:rPr>
              <a:t>deformation) </a:t>
            </a:r>
            <a:r>
              <a:rPr lang="en-US" sz="2400" dirty="0" smtClean="0">
                <a:solidFill>
                  <a:schemeClr val="tx1"/>
                </a:solidFill>
                <a:latin typeface="Arial"/>
                <a:cs typeface="Arial"/>
              </a:rPr>
              <a:t>of </a:t>
            </a:r>
            <a:r>
              <a:rPr lang="en-US" sz="2400" dirty="0">
                <a:solidFill>
                  <a:schemeClr val="tx1"/>
                </a:solidFill>
                <a:latin typeface="Arial"/>
                <a:cs typeface="Arial"/>
              </a:rPr>
              <a:t>the four dimensional </a:t>
            </a:r>
            <a:r>
              <a:rPr lang="en-US" sz="2400" dirty="0" smtClean="0">
                <a:solidFill>
                  <a:schemeClr val="tx1"/>
                </a:solidFill>
                <a:latin typeface="Arial"/>
                <a:cs typeface="Arial"/>
              </a:rPr>
              <a:t>E</a:t>
            </a:r>
            <a:r>
              <a:rPr lang="en-US" sz="2400" baseline="-25000" dirty="0" smtClean="0">
                <a:solidFill>
                  <a:schemeClr val="tx1"/>
                </a:solidFill>
                <a:latin typeface="Arial"/>
                <a:cs typeface="Arial"/>
              </a:rPr>
              <a:t>7</a:t>
            </a:r>
            <a:r>
              <a:rPr lang="en-US" sz="2400" baseline="-25000" dirty="0">
                <a:solidFill>
                  <a:schemeClr val="tx1"/>
                </a:solidFill>
                <a:latin typeface="Arial"/>
                <a:cs typeface="Arial"/>
              </a:rPr>
              <a:t>(7)</a:t>
            </a:r>
            <a:r>
              <a:rPr lang="en-US" sz="2400" dirty="0">
                <a:solidFill>
                  <a:schemeClr val="tx1"/>
                </a:solidFill>
                <a:latin typeface="Arial"/>
                <a:cs typeface="Arial"/>
              </a:rPr>
              <a:t> theory in E8(8) ⊃ SL(2) × E7(7</a:t>
            </a:r>
            <a:r>
              <a:rPr lang="en-US" sz="2400" dirty="0" smtClean="0">
                <a:solidFill>
                  <a:schemeClr val="tx1"/>
                </a:solidFill>
                <a:latin typeface="Arial"/>
                <a:cs typeface="Arial"/>
              </a:rPr>
              <a:t>): we have already computed the little group.</a:t>
            </a:r>
            <a:endParaRPr lang="en-US" sz="2400" dirty="0">
              <a:solidFill>
                <a:schemeClr val="tx1"/>
              </a:solidFill>
              <a:latin typeface="Arial"/>
              <a:cs typeface="Arial"/>
            </a:endParaRPr>
          </a:p>
          <a:p>
            <a:pPr algn="just"/>
            <a:r>
              <a:rPr lang="en-US" sz="2400" dirty="0">
                <a:solidFill>
                  <a:srgbClr val="000000"/>
                </a:solidFill>
                <a:latin typeface="Arial"/>
                <a:cs typeface="Arial"/>
              </a:rPr>
              <a:t>⇒ Understanding a possible </a:t>
            </a:r>
            <a:r>
              <a:rPr lang="en-US" sz="2400" dirty="0">
                <a:solidFill>
                  <a:schemeClr val="accent2"/>
                </a:solidFill>
                <a:latin typeface="Arial"/>
                <a:cs typeface="Arial"/>
              </a:rPr>
              <a:t>lower-dimensional origin of the            </a:t>
            </a:r>
            <a:r>
              <a:rPr lang="en-US" sz="2400" dirty="0" err="1">
                <a:solidFill>
                  <a:schemeClr val="accent2"/>
                </a:solidFill>
                <a:latin typeface="Arial"/>
                <a:cs typeface="Arial"/>
              </a:rPr>
              <a:t>ω</a:t>
            </a:r>
            <a:r>
              <a:rPr lang="en-US" sz="2400" dirty="0">
                <a:solidFill>
                  <a:schemeClr val="accent2"/>
                </a:solidFill>
                <a:latin typeface="Arial"/>
                <a:cs typeface="Arial"/>
              </a:rPr>
              <a:t>-deformations</a:t>
            </a:r>
            <a:r>
              <a:rPr lang="en-US" sz="2400" dirty="0">
                <a:solidFill>
                  <a:srgbClr val="000000"/>
                </a:solidFill>
                <a:latin typeface="Arial"/>
                <a:cs typeface="Arial"/>
              </a:rPr>
              <a:t>, shedding light on a possible </a:t>
            </a:r>
            <a:r>
              <a:rPr lang="en-US" sz="2400" dirty="0">
                <a:solidFill>
                  <a:schemeClr val="accent2"/>
                </a:solidFill>
                <a:latin typeface="Arial"/>
                <a:cs typeface="Arial"/>
              </a:rPr>
              <a:t>relation with the Nut charge in space-time</a:t>
            </a:r>
            <a:r>
              <a:rPr lang="en-US" sz="2400" dirty="0">
                <a:solidFill>
                  <a:srgbClr val="000000"/>
                </a:solidFill>
                <a:latin typeface="Arial"/>
                <a:cs typeface="Arial"/>
              </a:rPr>
              <a:t> and hence on the mixing of space-time and internal coordinates occurring for </a:t>
            </a:r>
            <a:r>
              <a:rPr lang="en-US" sz="2400" dirty="0">
                <a:solidFill>
                  <a:srgbClr val="C0504D"/>
                </a:solidFill>
                <a:latin typeface="Arial"/>
                <a:cs typeface="Arial"/>
              </a:rPr>
              <a:t>non-geometric fluxes</a:t>
            </a:r>
            <a:r>
              <a:rPr lang="en-US" sz="2400" dirty="0">
                <a:solidFill>
                  <a:srgbClr val="000000"/>
                </a:solidFill>
                <a:latin typeface="Arial"/>
                <a:cs typeface="Arial"/>
              </a:rPr>
              <a:t>. </a:t>
            </a:r>
          </a:p>
          <a:p>
            <a:pPr algn="just"/>
            <a:endParaRPr lang="en-US" sz="2400" dirty="0" smtClean="0">
              <a:solidFill>
                <a:schemeClr val="tx1"/>
              </a:solidFill>
              <a:latin typeface="Arial"/>
              <a:cs typeface="Arial"/>
            </a:endParaRPr>
          </a:p>
          <a:p>
            <a:pPr algn="just"/>
            <a:endParaRPr lang="en-US" sz="2400" baseline="30000" dirty="0" smtClean="0">
              <a:solidFill>
                <a:schemeClr val="tx1"/>
              </a:solidFill>
              <a:latin typeface="Arial"/>
              <a:cs typeface="Arial"/>
            </a:endParaRPr>
          </a:p>
          <a:p>
            <a:pPr algn="just"/>
            <a:endParaRPr lang="en-US" sz="2400" baseline="30000" dirty="0" smtClean="0">
              <a:solidFill>
                <a:schemeClr val="tx1"/>
              </a:solidFill>
              <a:latin typeface="Arial"/>
              <a:cs typeface="Arial"/>
            </a:endParaRPr>
          </a:p>
          <a:p>
            <a:pPr algn="just"/>
            <a:endParaRPr lang="en-US" sz="2400" baseline="30000" dirty="0">
              <a:solidFill>
                <a:schemeClr val="tx1"/>
              </a:solidFill>
            </a:endParaRPr>
          </a:p>
          <a:p>
            <a:pPr algn="just"/>
            <a:endParaRPr lang="en-US" sz="2400" baseline="30000" dirty="0" smtClean="0">
              <a:solidFill>
                <a:schemeClr val="tx1"/>
              </a:solidFil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10</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4264119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074490"/>
            <a:ext cx="8713160" cy="5274756"/>
          </a:xfrm>
        </p:spPr>
        <p:txBody>
          <a:bodyPr>
            <a:normAutofit fontScale="92500"/>
          </a:bodyPr>
          <a:lstStyle/>
          <a:p>
            <a:r>
              <a:rPr lang="en-US" sz="2200" dirty="0">
                <a:solidFill>
                  <a:srgbClr val="0000FF"/>
                </a:solidFill>
              </a:rPr>
              <a:t>3</a:t>
            </a:r>
            <a:r>
              <a:rPr lang="en-US" sz="2200" dirty="0" smtClean="0">
                <a:solidFill>
                  <a:srgbClr val="0000FF"/>
                </a:solidFill>
              </a:rPr>
              <a:t>) </a:t>
            </a:r>
            <a:r>
              <a:rPr lang="en-US" sz="2200" dirty="0">
                <a:solidFill>
                  <a:srgbClr val="0000FF"/>
                </a:solidFill>
              </a:rPr>
              <a:t>Exceptional field theory and a model of </a:t>
            </a:r>
            <a:r>
              <a:rPr lang="en-US" sz="2200" dirty="0" err="1">
                <a:solidFill>
                  <a:srgbClr val="0000FF"/>
                </a:solidFill>
              </a:rPr>
              <a:t>supersymmetric</a:t>
            </a:r>
            <a:r>
              <a:rPr lang="en-US" sz="2200" dirty="0">
                <a:solidFill>
                  <a:srgbClr val="0000FF"/>
                </a:solidFill>
              </a:rPr>
              <a:t> M2−branes with </a:t>
            </a:r>
            <a:r>
              <a:rPr lang="en-US" sz="2200" dirty="0" err="1">
                <a:solidFill>
                  <a:srgbClr val="0000FF"/>
                </a:solidFill>
              </a:rPr>
              <a:t>Englert</a:t>
            </a:r>
            <a:r>
              <a:rPr lang="en-US" sz="2200" dirty="0">
                <a:solidFill>
                  <a:srgbClr val="0000FF"/>
                </a:solidFill>
              </a:rPr>
              <a:t> fluxes and </a:t>
            </a:r>
            <a:r>
              <a:rPr lang="en-US" sz="2200" dirty="0" smtClean="0">
                <a:solidFill>
                  <a:srgbClr val="0000FF"/>
                </a:solidFill>
              </a:rPr>
              <a:t>PSL</a:t>
            </a:r>
            <a:r>
              <a:rPr lang="en-US" sz="2200" dirty="0">
                <a:solidFill>
                  <a:srgbClr val="0000FF"/>
                </a:solidFill>
              </a:rPr>
              <a:t>(2, </a:t>
            </a:r>
            <a:r>
              <a:rPr lang="en-US" sz="2200" dirty="0" smtClean="0">
                <a:solidFill>
                  <a:srgbClr val="0000FF"/>
                </a:solidFill>
              </a:rPr>
              <a:t>Z</a:t>
            </a:r>
            <a:r>
              <a:rPr lang="en-US" sz="2200" baseline="-25000" dirty="0" smtClean="0">
                <a:solidFill>
                  <a:srgbClr val="0000FF"/>
                </a:solidFill>
              </a:rPr>
              <a:t>7</a:t>
            </a:r>
            <a:r>
              <a:rPr lang="en-US" sz="2200" dirty="0">
                <a:solidFill>
                  <a:srgbClr val="0000FF"/>
                </a:solidFill>
              </a:rPr>
              <a:t>)-symmetry </a:t>
            </a:r>
          </a:p>
          <a:p>
            <a:pPr algn="just"/>
            <a:r>
              <a:rPr lang="en-US" sz="2200" dirty="0">
                <a:solidFill>
                  <a:schemeClr val="tx1"/>
                </a:solidFill>
                <a:latin typeface="Arial"/>
                <a:cs typeface="Arial"/>
              </a:rPr>
              <a:t>In the </a:t>
            </a:r>
            <a:r>
              <a:rPr lang="en-US" sz="2200" dirty="0" smtClean="0">
                <a:solidFill>
                  <a:schemeClr val="tx1"/>
                </a:solidFill>
                <a:latin typeface="Arial"/>
                <a:cs typeface="Arial"/>
              </a:rPr>
              <a:t>framework </a:t>
            </a:r>
            <a:r>
              <a:rPr lang="en-US" sz="2200" dirty="0">
                <a:solidFill>
                  <a:schemeClr val="tx1"/>
                </a:solidFill>
                <a:latin typeface="Arial"/>
                <a:cs typeface="Arial"/>
              </a:rPr>
              <a:t>of exceptional field theory, we are also studying a</a:t>
            </a:r>
            <a:r>
              <a:rPr lang="en-US" sz="2200" dirty="0">
                <a:solidFill>
                  <a:schemeClr val="tx1"/>
                </a:solidFill>
              </a:rPr>
              <a:t> </a:t>
            </a:r>
            <a:r>
              <a:rPr lang="en-US" sz="2200" dirty="0">
                <a:solidFill>
                  <a:schemeClr val="accent2"/>
                </a:solidFill>
                <a:latin typeface="Lucida Calligraphy"/>
                <a:cs typeface="Lucida Calligraphy"/>
              </a:rPr>
              <a:t>N</a:t>
            </a:r>
            <a:r>
              <a:rPr lang="en-US" sz="2200" dirty="0">
                <a:solidFill>
                  <a:schemeClr val="accent2"/>
                </a:solidFill>
              </a:rPr>
              <a:t> = 1 </a:t>
            </a:r>
            <a:r>
              <a:rPr lang="en-US" sz="2200" dirty="0">
                <a:solidFill>
                  <a:schemeClr val="accent2"/>
                </a:solidFill>
                <a:latin typeface="Arial"/>
                <a:cs typeface="Arial"/>
              </a:rPr>
              <a:t>solution of 11-dim. supergravity including 7-dim. </a:t>
            </a:r>
            <a:r>
              <a:rPr lang="en-US" sz="2200" dirty="0" err="1">
                <a:solidFill>
                  <a:schemeClr val="accent2"/>
                </a:solidFill>
                <a:latin typeface="Arial"/>
                <a:cs typeface="Arial"/>
              </a:rPr>
              <a:t>Englert</a:t>
            </a:r>
            <a:r>
              <a:rPr lang="en-US" sz="2200" dirty="0">
                <a:solidFill>
                  <a:schemeClr val="accent2"/>
                </a:solidFill>
                <a:latin typeface="Arial"/>
                <a:cs typeface="Arial"/>
              </a:rPr>
              <a:t> fluxes</a:t>
            </a:r>
            <a:r>
              <a:rPr lang="en-US" sz="2200" dirty="0">
                <a:solidFill>
                  <a:schemeClr val="tx1"/>
                </a:solidFill>
                <a:latin typeface="Arial"/>
                <a:cs typeface="Arial"/>
              </a:rPr>
              <a:t> found by P. </a:t>
            </a:r>
            <a:r>
              <a:rPr lang="en-US" sz="2200" dirty="0" err="1" smtClean="0">
                <a:solidFill>
                  <a:schemeClr val="tx1"/>
                </a:solidFill>
                <a:latin typeface="Arial"/>
                <a:cs typeface="Arial"/>
              </a:rPr>
              <a:t>Fré</a:t>
            </a:r>
            <a:r>
              <a:rPr lang="en-US" sz="2200" dirty="0" smtClean="0">
                <a:solidFill>
                  <a:schemeClr val="tx1"/>
                </a:solidFill>
                <a:latin typeface="Arial"/>
                <a:cs typeface="Arial"/>
              </a:rPr>
              <a:t> </a:t>
            </a:r>
            <a:r>
              <a:rPr lang="en-US" sz="1800" dirty="0" smtClean="0">
                <a:solidFill>
                  <a:srgbClr val="FF0000"/>
                </a:solidFill>
                <a:latin typeface="Arial"/>
                <a:cs typeface="Arial"/>
              </a:rPr>
              <a:t>[</a:t>
            </a:r>
            <a:r>
              <a:rPr lang="en-US" sz="1800" dirty="0">
                <a:solidFill>
                  <a:srgbClr val="FF0000"/>
                </a:solidFill>
                <a:latin typeface="Arial"/>
                <a:cs typeface="Arial"/>
              </a:rPr>
              <a:t>P. </a:t>
            </a:r>
            <a:r>
              <a:rPr lang="en-US" sz="1800" dirty="0" err="1" smtClean="0">
                <a:solidFill>
                  <a:srgbClr val="FF0000"/>
                </a:solidFill>
                <a:latin typeface="Arial"/>
                <a:cs typeface="Arial"/>
              </a:rPr>
              <a:t>Fré</a:t>
            </a:r>
            <a:r>
              <a:rPr lang="en-US" sz="1800" dirty="0" smtClean="0">
                <a:solidFill>
                  <a:srgbClr val="FF0000"/>
                </a:solidFill>
                <a:latin typeface="Arial"/>
                <a:cs typeface="Arial"/>
              </a:rPr>
              <a:t>, </a:t>
            </a:r>
            <a:r>
              <a:rPr lang="en-US" sz="1800" dirty="0">
                <a:solidFill>
                  <a:srgbClr val="FF0000"/>
                </a:solidFill>
                <a:latin typeface="Arial"/>
                <a:cs typeface="Arial"/>
              </a:rPr>
              <a:t>arXiv:1601.02253]</a:t>
            </a:r>
            <a:r>
              <a:rPr lang="en-US" sz="2200" dirty="0">
                <a:solidFill>
                  <a:schemeClr val="tx1"/>
                </a:solidFill>
                <a:latin typeface="Arial"/>
                <a:cs typeface="Arial"/>
              </a:rPr>
              <a:t>, </a:t>
            </a:r>
            <a:r>
              <a:rPr lang="en-US" sz="2200" dirty="0" smtClean="0">
                <a:solidFill>
                  <a:schemeClr val="tx1"/>
                </a:solidFill>
                <a:latin typeface="Arial"/>
                <a:cs typeface="Arial"/>
              </a:rPr>
              <a:t>admitting </a:t>
            </a:r>
            <a:r>
              <a:rPr lang="en-US" sz="2200" dirty="0">
                <a:solidFill>
                  <a:schemeClr val="tx1"/>
                </a:solidFill>
                <a:latin typeface="Arial"/>
                <a:cs typeface="Arial"/>
              </a:rPr>
              <a:t>a </a:t>
            </a:r>
            <a:r>
              <a:rPr lang="en-US" sz="2200" dirty="0">
                <a:solidFill>
                  <a:srgbClr val="C0504D"/>
                </a:solidFill>
                <a:latin typeface="Arial"/>
                <a:cs typeface="Arial"/>
              </a:rPr>
              <a:t>discrete non-</a:t>
            </a:r>
            <a:r>
              <a:rPr lang="en-US" sz="2200" dirty="0" err="1">
                <a:solidFill>
                  <a:srgbClr val="C0504D"/>
                </a:solidFill>
                <a:latin typeface="Arial"/>
                <a:cs typeface="Arial"/>
              </a:rPr>
              <a:t>Abelian</a:t>
            </a:r>
            <a:r>
              <a:rPr lang="en-US" sz="2200" dirty="0">
                <a:solidFill>
                  <a:srgbClr val="C0504D"/>
                </a:solidFill>
                <a:latin typeface="Arial"/>
                <a:cs typeface="Arial"/>
              </a:rPr>
              <a:t> </a:t>
            </a:r>
            <a:r>
              <a:rPr lang="en-US" sz="2200" dirty="0" smtClean="0">
                <a:solidFill>
                  <a:srgbClr val="C0504D"/>
                </a:solidFill>
                <a:latin typeface="Arial"/>
                <a:cs typeface="Arial"/>
              </a:rPr>
              <a:t>symmetry </a:t>
            </a:r>
            <a:r>
              <a:rPr lang="en-US" sz="2200" dirty="0">
                <a:solidFill>
                  <a:srgbClr val="C0504D"/>
                </a:solidFill>
                <a:latin typeface="Arial"/>
                <a:cs typeface="Arial"/>
              </a:rPr>
              <a:t>PSL(2</a:t>
            </a:r>
            <a:r>
              <a:rPr lang="en-US" sz="2200" dirty="0" smtClean="0">
                <a:solidFill>
                  <a:srgbClr val="C0504D"/>
                </a:solidFill>
                <a:latin typeface="Arial"/>
                <a:cs typeface="Arial"/>
              </a:rPr>
              <a:t>,Z</a:t>
            </a:r>
            <a:r>
              <a:rPr lang="en-US" sz="2200" baseline="-25000" dirty="0" smtClean="0">
                <a:solidFill>
                  <a:srgbClr val="C0504D"/>
                </a:solidFill>
                <a:latin typeface="Arial"/>
                <a:cs typeface="Arial"/>
              </a:rPr>
              <a:t>7</a:t>
            </a:r>
            <a:r>
              <a:rPr lang="en-US" sz="2200" dirty="0" smtClean="0">
                <a:solidFill>
                  <a:srgbClr val="C0504D"/>
                </a:solidFill>
                <a:latin typeface="Arial"/>
                <a:cs typeface="Arial"/>
              </a:rPr>
              <a:t>)</a:t>
            </a:r>
            <a:r>
              <a:rPr lang="en-US" sz="2200" dirty="0" smtClean="0">
                <a:solidFill>
                  <a:schemeClr val="tx1"/>
                </a:solidFill>
                <a:latin typeface="Arial"/>
                <a:cs typeface="Arial"/>
              </a:rPr>
              <a:t>.</a:t>
            </a:r>
          </a:p>
          <a:p>
            <a:pPr algn="just"/>
            <a:r>
              <a:rPr lang="en-US" sz="2200" dirty="0" smtClean="0">
                <a:solidFill>
                  <a:schemeClr val="tx1"/>
                </a:solidFill>
                <a:latin typeface="Arial"/>
                <a:cs typeface="Arial"/>
              </a:rPr>
              <a:t>This group leaves </a:t>
            </a:r>
            <a:r>
              <a:rPr lang="en-US" sz="2200" dirty="0">
                <a:solidFill>
                  <a:schemeClr val="tx1"/>
                </a:solidFill>
                <a:latin typeface="Arial"/>
                <a:cs typeface="Arial"/>
              </a:rPr>
              <a:t>invariant the </a:t>
            </a:r>
            <a:r>
              <a:rPr lang="en-US" sz="2200" dirty="0" smtClean="0">
                <a:solidFill>
                  <a:schemeClr val="tx1"/>
                </a:solidFill>
                <a:latin typeface="Arial"/>
                <a:cs typeface="Arial"/>
              </a:rPr>
              <a:t> choice </a:t>
            </a:r>
            <a:r>
              <a:rPr lang="en-US" sz="2200" dirty="0">
                <a:solidFill>
                  <a:schemeClr val="tx1"/>
                </a:solidFill>
                <a:latin typeface="Arial"/>
                <a:cs typeface="Arial"/>
              </a:rPr>
              <a:t>of a maximal torus in </a:t>
            </a:r>
            <a:r>
              <a:rPr lang="en-US" sz="2200" dirty="0" smtClean="0">
                <a:solidFill>
                  <a:schemeClr val="tx1"/>
                </a:solidFill>
                <a:latin typeface="Arial"/>
                <a:cs typeface="Arial"/>
              </a:rPr>
              <a:t>E</a:t>
            </a:r>
            <a:r>
              <a:rPr lang="en-US" sz="2200" baseline="-25000" dirty="0" smtClean="0">
                <a:solidFill>
                  <a:schemeClr val="tx1"/>
                </a:solidFill>
                <a:latin typeface="Arial"/>
                <a:cs typeface="Arial"/>
              </a:rPr>
              <a:t>7</a:t>
            </a:r>
            <a:r>
              <a:rPr lang="en-US" sz="2200" dirty="0">
                <a:solidFill>
                  <a:schemeClr val="tx1"/>
                </a:solidFill>
                <a:latin typeface="Arial"/>
                <a:cs typeface="Arial"/>
              </a:rPr>
              <a:t> </a:t>
            </a:r>
            <a:r>
              <a:rPr lang="en-US" sz="2200" dirty="0" smtClean="0">
                <a:solidFill>
                  <a:schemeClr val="tx1"/>
                </a:solidFill>
                <a:latin typeface="Arial"/>
                <a:cs typeface="Arial"/>
              </a:rPr>
              <a:t>and applying the results of</a:t>
            </a:r>
            <a:r>
              <a:rPr lang="en-US" sz="2100" dirty="0" smtClean="0">
                <a:solidFill>
                  <a:schemeClr val="tx1"/>
                </a:solidFill>
                <a:latin typeface="Arial"/>
                <a:cs typeface="Arial"/>
              </a:rPr>
              <a:t> </a:t>
            </a:r>
            <a:r>
              <a:rPr lang="en-US" sz="1800" dirty="0" smtClean="0">
                <a:solidFill>
                  <a:srgbClr val="FF0000"/>
                </a:solidFill>
                <a:latin typeface="Arial"/>
                <a:cs typeface="Arial"/>
              </a:rPr>
              <a:t>[</a:t>
            </a:r>
            <a:r>
              <a:rPr lang="en-US" sz="1800" dirty="0">
                <a:solidFill>
                  <a:srgbClr val="FF0000"/>
                </a:solidFill>
                <a:latin typeface="Arial"/>
                <a:cs typeface="Arial"/>
              </a:rPr>
              <a:t>BLC, B. van </a:t>
            </a:r>
            <a:r>
              <a:rPr lang="en-US" sz="1800" dirty="0" err="1" smtClean="0">
                <a:solidFill>
                  <a:srgbClr val="FF0000"/>
                </a:solidFill>
                <a:latin typeface="Arial"/>
                <a:cs typeface="Arial"/>
              </a:rPr>
              <a:t>Geemen</a:t>
            </a:r>
            <a:r>
              <a:rPr lang="en-US" sz="1800" dirty="0" smtClean="0">
                <a:solidFill>
                  <a:srgbClr val="FF0000"/>
                </a:solidFill>
                <a:latin typeface="Arial"/>
                <a:cs typeface="Arial"/>
              </a:rPr>
              <a:t>, </a:t>
            </a:r>
            <a:r>
              <a:rPr lang="en-US" sz="1800" dirty="0">
                <a:solidFill>
                  <a:srgbClr val="FF0000"/>
                </a:solidFill>
                <a:latin typeface="Arial"/>
                <a:cs typeface="Arial"/>
              </a:rPr>
              <a:t>arXiv:1003.4255]</a:t>
            </a:r>
            <a:r>
              <a:rPr lang="en-US" sz="2100" dirty="0">
                <a:solidFill>
                  <a:schemeClr val="tx1"/>
                </a:solidFill>
                <a:latin typeface="Arial"/>
                <a:cs typeface="Arial"/>
              </a:rPr>
              <a:t>, </a:t>
            </a:r>
            <a:r>
              <a:rPr lang="en-US" sz="2200" dirty="0">
                <a:solidFill>
                  <a:schemeClr val="tx1"/>
                </a:solidFill>
                <a:latin typeface="Arial"/>
                <a:cs typeface="Arial"/>
              </a:rPr>
              <a:t>it is </a:t>
            </a:r>
            <a:r>
              <a:rPr lang="en-US" sz="2200" dirty="0">
                <a:solidFill>
                  <a:srgbClr val="C0504D"/>
                </a:solidFill>
                <a:latin typeface="Arial"/>
                <a:cs typeface="Arial"/>
              </a:rPr>
              <a:t>relevant for the description of </a:t>
            </a:r>
            <a:r>
              <a:rPr lang="en-US" sz="2200" dirty="0" smtClean="0">
                <a:solidFill>
                  <a:srgbClr val="C0504D"/>
                </a:solidFill>
                <a:latin typeface="Arial"/>
                <a:cs typeface="Arial"/>
              </a:rPr>
              <a:t>the </a:t>
            </a:r>
            <a:r>
              <a:rPr lang="en-US" sz="2200" dirty="0">
                <a:solidFill>
                  <a:srgbClr val="C0504D"/>
                </a:solidFill>
                <a:latin typeface="Arial"/>
                <a:cs typeface="Arial"/>
              </a:rPr>
              <a:t>embedding of SL(2)</a:t>
            </a:r>
            <a:r>
              <a:rPr lang="en-US" sz="2200" baseline="30000" dirty="0" smtClean="0">
                <a:solidFill>
                  <a:srgbClr val="C0504D"/>
                </a:solidFill>
                <a:latin typeface="Arial"/>
                <a:cs typeface="Arial"/>
              </a:rPr>
              <a:t>7</a:t>
            </a:r>
            <a:r>
              <a:rPr lang="en-US" sz="2200" dirty="0" smtClean="0">
                <a:solidFill>
                  <a:srgbClr val="C0504D"/>
                </a:solidFill>
                <a:latin typeface="Arial"/>
                <a:cs typeface="Arial"/>
              </a:rPr>
              <a:t>⊂ </a:t>
            </a:r>
            <a:r>
              <a:rPr lang="en-US" sz="2200" dirty="0">
                <a:solidFill>
                  <a:srgbClr val="C0504D"/>
                </a:solidFill>
                <a:latin typeface="Arial"/>
                <a:cs typeface="Arial"/>
              </a:rPr>
              <a:t>E</a:t>
            </a:r>
            <a:r>
              <a:rPr lang="en-US" sz="2200" baseline="-25000" dirty="0">
                <a:solidFill>
                  <a:srgbClr val="C0504D"/>
                </a:solidFill>
                <a:latin typeface="Arial"/>
                <a:cs typeface="Arial"/>
              </a:rPr>
              <a:t>7(7)</a:t>
            </a:r>
            <a:r>
              <a:rPr lang="en-US" sz="2200" baseline="-25000" dirty="0">
                <a:solidFill>
                  <a:schemeClr val="tx1"/>
                </a:solidFill>
                <a:latin typeface="Arial"/>
                <a:cs typeface="Arial"/>
              </a:rPr>
              <a:t> </a:t>
            </a:r>
            <a:r>
              <a:rPr lang="en-US" sz="2200" dirty="0">
                <a:solidFill>
                  <a:schemeClr val="tx1"/>
                </a:solidFill>
                <a:latin typeface="Arial"/>
                <a:cs typeface="Arial"/>
              </a:rPr>
              <a:t>, which also defines the scalar manifold of a </a:t>
            </a:r>
            <a:r>
              <a:rPr lang="en-US" sz="2200" dirty="0">
                <a:solidFill>
                  <a:srgbClr val="C0504D"/>
                </a:solidFill>
                <a:latin typeface="Arial"/>
                <a:cs typeface="Arial"/>
              </a:rPr>
              <a:t>“curious” U(1)</a:t>
            </a:r>
            <a:r>
              <a:rPr lang="en-US" sz="2200" baseline="30000" dirty="0">
                <a:solidFill>
                  <a:srgbClr val="C0504D"/>
                </a:solidFill>
                <a:latin typeface="Arial"/>
                <a:cs typeface="Arial"/>
              </a:rPr>
              <a:t>7 </a:t>
            </a:r>
            <a:r>
              <a:rPr lang="en-US" sz="2200" dirty="0">
                <a:solidFill>
                  <a:srgbClr val="C0504D"/>
                </a:solidFill>
                <a:latin typeface="Arial"/>
                <a:cs typeface="Arial"/>
              </a:rPr>
              <a:t>⊂</a:t>
            </a:r>
            <a:r>
              <a:rPr lang="en-US" sz="2200" dirty="0" smtClean="0">
                <a:solidFill>
                  <a:srgbClr val="C0504D"/>
                </a:solidFill>
                <a:latin typeface="Arial"/>
                <a:cs typeface="Arial"/>
              </a:rPr>
              <a:t>SU</a:t>
            </a:r>
            <a:r>
              <a:rPr lang="en-US" sz="2200" dirty="0">
                <a:solidFill>
                  <a:srgbClr val="C0504D"/>
                </a:solidFill>
                <a:latin typeface="Arial"/>
                <a:cs typeface="Arial"/>
              </a:rPr>
              <a:t>(8) </a:t>
            </a:r>
            <a:r>
              <a:rPr lang="en-US" sz="2200" dirty="0" smtClean="0">
                <a:solidFill>
                  <a:srgbClr val="C0504D"/>
                </a:solidFill>
                <a:latin typeface="Arial"/>
                <a:cs typeface="Arial"/>
              </a:rPr>
              <a:t>4</a:t>
            </a:r>
            <a:r>
              <a:rPr lang="en-US" sz="2200" dirty="0">
                <a:solidFill>
                  <a:srgbClr val="C0504D"/>
                </a:solidFill>
                <a:latin typeface="Arial"/>
                <a:cs typeface="Arial"/>
              </a:rPr>
              <a:t>−dim. </a:t>
            </a:r>
            <a:r>
              <a:rPr lang="en-US" sz="2200" dirty="0">
                <a:solidFill>
                  <a:srgbClr val="C0504D"/>
                </a:solidFill>
                <a:latin typeface="Lucida Calligraphy"/>
                <a:cs typeface="Lucida Calligraphy"/>
              </a:rPr>
              <a:t>N</a:t>
            </a:r>
            <a:r>
              <a:rPr lang="en-US" sz="2200" dirty="0" smtClean="0">
                <a:solidFill>
                  <a:srgbClr val="C0504D"/>
                </a:solidFill>
              </a:rPr>
              <a:t>= </a:t>
            </a:r>
            <a:r>
              <a:rPr lang="en-US" sz="2200" dirty="0">
                <a:solidFill>
                  <a:srgbClr val="C0504D"/>
                </a:solidFill>
              </a:rPr>
              <a:t>1 </a:t>
            </a:r>
            <a:r>
              <a:rPr lang="en-US" sz="2200" dirty="0" smtClean="0">
                <a:solidFill>
                  <a:srgbClr val="C0504D"/>
                </a:solidFill>
                <a:latin typeface="Arial"/>
                <a:cs typeface="Arial"/>
              </a:rPr>
              <a:t>supergravity</a:t>
            </a:r>
            <a:r>
              <a:rPr lang="en-US" sz="2200" dirty="0" smtClean="0">
                <a:solidFill>
                  <a:srgbClr val="FF0000"/>
                </a:solidFill>
                <a:latin typeface="Arial"/>
                <a:cs typeface="Arial"/>
              </a:rPr>
              <a:t> </a:t>
            </a:r>
            <a:r>
              <a:rPr lang="en-US" sz="1800" dirty="0">
                <a:solidFill>
                  <a:srgbClr val="FF0000"/>
                </a:solidFill>
                <a:latin typeface="Arial"/>
                <a:cs typeface="Arial"/>
              </a:rPr>
              <a:t>[S. Ferrara, M. Duff, arXiv:1010.3173, M. Duff, S. Ferrara, A. </a:t>
            </a:r>
            <a:r>
              <a:rPr lang="en-US" sz="1800" dirty="0" err="1">
                <a:solidFill>
                  <a:srgbClr val="FF0000"/>
                </a:solidFill>
                <a:latin typeface="Arial"/>
                <a:cs typeface="Arial"/>
              </a:rPr>
              <a:t>Marrani</a:t>
            </a:r>
            <a:r>
              <a:rPr lang="en-US" sz="1800" dirty="0">
                <a:solidFill>
                  <a:srgbClr val="FF0000"/>
                </a:solidFill>
                <a:latin typeface="Arial"/>
                <a:cs typeface="Arial"/>
              </a:rPr>
              <a:t>, arXiv:1610.08800]</a:t>
            </a:r>
            <a:r>
              <a:rPr lang="en-US" sz="2100" dirty="0" smtClean="0">
                <a:solidFill>
                  <a:schemeClr val="tx1"/>
                </a:solidFill>
                <a:latin typeface="Arial"/>
                <a:cs typeface="Arial"/>
              </a:rPr>
              <a:t>.</a:t>
            </a:r>
          </a:p>
          <a:p>
            <a:pPr algn="just"/>
            <a:r>
              <a:rPr lang="en-US" sz="2200" dirty="0" smtClean="0">
                <a:solidFill>
                  <a:schemeClr val="tx1"/>
                </a:solidFill>
                <a:latin typeface="Arial"/>
                <a:cs typeface="Arial"/>
              </a:rPr>
              <a:t>Following</a:t>
            </a:r>
            <a:r>
              <a:rPr lang="en-US" sz="2100" dirty="0" smtClean="0">
                <a:solidFill>
                  <a:schemeClr val="tx1"/>
                </a:solidFill>
                <a:latin typeface="Arial"/>
                <a:cs typeface="Arial"/>
              </a:rPr>
              <a:t> </a:t>
            </a:r>
            <a:r>
              <a:rPr lang="en-US" sz="1800" dirty="0">
                <a:solidFill>
                  <a:srgbClr val="FF0000"/>
                </a:solidFill>
                <a:latin typeface="Arial"/>
                <a:cs typeface="Arial"/>
              </a:rPr>
              <a:t>[O. </a:t>
            </a:r>
            <a:r>
              <a:rPr lang="en-US" sz="1800" dirty="0" err="1">
                <a:solidFill>
                  <a:srgbClr val="FF0000"/>
                </a:solidFill>
                <a:latin typeface="Arial"/>
                <a:cs typeface="Arial"/>
              </a:rPr>
              <a:t>Hohm</a:t>
            </a:r>
            <a:r>
              <a:rPr lang="en-US" sz="1800" dirty="0">
                <a:solidFill>
                  <a:srgbClr val="FF0000"/>
                </a:solidFill>
                <a:latin typeface="Arial"/>
                <a:cs typeface="Arial"/>
              </a:rPr>
              <a:t>, H. </a:t>
            </a:r>
            <a:r>
              <a:rPr lang="en-US" sz="1800" dirty="0" err="1" smtClean="0">
                <a:solidFill>
                  <a:srgbClr val="FF0000"/>
                </a:solidFill>
                <a:latin typeface="Arial"/>
                <a:cs typeface="Arial"/>
              </a:rPr>
              <a:t>Samtleben</a:t>
            </a:r>
            <a:r>
              <a:rPr lang="en-US" sz="1800" dirty="0" smtClean="0">
                <a:solidFill>
                  <a:srgbClr val="FF0000"/>
                </a:solidFill>
                <a:latin typeface="Arial"/>
                <a:cs typeface="Arial"/>
              </a:rPr>
              <a:t>, </a:t>
            </a:r>
            <a:r>
              <a:rPr lang="en-US" sz="1800" dirty="0">
                <a:solidFill>
                  <a:srgbClr val="FF0000"/>
                </a:solidFill>
                <a:latin typeface="Arial"/>
                <a:cs typeface="Arial"/>
              </a:rPr>
              <a:t>arXiv:</a:t>
            </a:r>
            <a:r>
              <a:rPr lang="en-US" sz="1800" dirty="0" smtClean="0">
                <a:solidFill>
                  <a:srgbClr val="FF0000"/>
                </a:solidFill>
                <a:latin typeface="Arial"/>
                <a:cs typeface="Arial"/>
              </a:rPr>
              <a:t>1308.1673; </a:t>
            </a:r>
            <a:r>
              <a:rPr lang="en-US" sz="1800" dirty="0">
                <a:solidFill>
                  <a:srgbClr val="FF0000"/>
                </a:solidFill>
                <a:latin typeface="Arial"/>
                <a:cs typeface="Arial"/>
              </a:rPr>
              <a:t>arXiv:1312.4542</a:t>
            </a:r>
            <a:r>
              <a:rPr lang="en-US" sz="1800" dirty="0" smtClean="0">
                <a:solidFill>
                  <a:srgbClr val="FF0000"/>
                </a:solidFill>
                <a:latin typeface="Arial"/>
                <a:cs typeface="Arial"/>
              </a:rPr>
              <a:t>]</a:t>
            </a:r>
            <a:r>
              <a:rPr lang="en-US" sz="2200" dirty="0" smtClean="0">
                <a:solidFill>
                  <a:schemeClr val="tx1"/>
                </a:solidFill>
                <a:latin typeface="Arial"/>
                <a:cs typeface="Arial"/>
              </a:rPr>
              <a:t>, </a:t>
            </a:r>
            <a:r>
              <a:rPr lang="en-US" sz="2200" dirty="0">
                <a:solidFill>
                  <a:schemeClr val="tx1"/>
                </a:solidFill>
                <a:latin typeface="Arial"/>
                <a:cs typeface="Arial"/>
              </a:rPr>
              <a:t>we are writing the </a:t>
            </a:r>
            <a:r>
              <a:rPr lang="en-US" sz="2200" dirty="0" smtClean="0">
                <a:solidFill>
                  <a:schemeClr val="tx1"/>
                </a:solidFill>
                <a:latin typeface="Arial"/>
                <a:cs typeface="Arial"/>
              </a:rPr>
              <a:t>11-</a:t>
            </a:r>
            <a:r>
              <a:rPr lang="en-US" sz="2200" dirty="0">
                <a:solidFill>
                  <a:schemeClr val="tx1"/>
                </a:solidFill>
                <a:latin typeface="Arial"/>
                <a:cs typeface="Arial"/>
              </a:rPr>
              <a:t>dimensional solution devised by P. </a:t>
            </a:r>
            <a:r>
              <a:rPr lang="en-US" sz="2200" dirty="0" err="1" smtClean="0">
                <a:solidFill>
                  <a:schemeClr val="tx1"/>
                </a:solidFill>
                <a:latin typeface="Arial"/>
                <a:cs typeface="Arial"/>
              </a:rPr>
              <a:t>Fré</a:t>
            </a:r>
            <a:r>
              <a:rPr lang="en-US" sz="2200" dirty="0" smtClean="0">
                <a:solidFill>
                  <a:schemeClr val="tx1"/>
                </a:solidFill>
                <a:latin typeface="Arial"/>
                <a:cs typeface="Arial"/>
              </a:rPr>
              <a:t> </a:t>
            </a:r>
            <a:r>
              <a:rPr lang="en-US" sz="2200" dirty="0">
                <a:solidFill>
                  <a:schemeClr val="tx1"/>
                </a:solidFill>
                <a:latin typeface="Arial"/>
                <a:cs typeface="Arial"/>
              </a:rPr>
              <a:t>in a (formally) E</a:t>
            </a:r>
            <a:r>
              <a:rPr lang="en-US" sz="2200" baseline="-25000" dirty="0">
                <a:solidFill>
                  <a:schemeClr val="tx1"/>
                </a:solidFill>
                <a:latin typeface="Arial"/>
                <a:cs typeface="Arial"/>
              </a:rPr>
              <a:t>7(7)</a:t>
            </a:r>
            <a:r>
              <a:rPr lang="en-US" sz="2200" dirty="0">
                <a:solidFill>
                  <a:schemeClr val="tx1"/>
                </a:solidFill>
                <a:latin typeface="Arial"/>
                <a:cs typeface="Arial"/>
              </a:rPr>
              <a:t>-covariant </a:t>
            </a:r>
            <a:r>
              <a:rPr lang="en-US" sz="2200" dirty="0" smtClean="0">
                <a:solidFill>
                  <a:schemeClr val="tx1"/>
                </a:solidFill>
                <a:latin typeface="Arial"/>
                <a:cs typeface="Arial"/>
              </a:rPr>
              <a:t>form, in order to </a:t>
            </a:r>
            <a:r>
              <a:rPr lang="en-US" sz="2200" dirty="0">
                <a:solidFill>
                  <a:schemeClr val="tx1"/>
                </a:solidFill>
                <a:latin typeface="Arial"/>
                <a:cs typeface="Arial"/>
              </a:rPr>
              <a:t>understand its possible relation </a:t>
            </a:r>
            <a:r>
              <a:rPr lang="en-US" sz="2200" dirty="0" smtClean="0">
                <a:solidFill>
                  <a:schemeClr val="tx1"/>
                </a:solidFill>
                <a:latin typeface="Arial"/>
                <a:cs typeface="Arial"/>
              </a:rPr>
              <a:t>to </a:t>
            </a:r>
            <a:r>
              <a:rPr lang="en-US" sz="2200" dirty="0">
                <a:solidFill>
                  <a:schemeClr val="tx1"/>
                </a:solidFill>
                <a:latin typeface="Arial"/>
                <a:cs typeface="Arial"/>
              </a:rPr>
              <a:t>U(1)</a:t>
            </a:r>
            <a:r>
              <a:rPr lang="en-US" sz="2200" baseline="30000" dirty="0">
                <a:solidFill>
                  <a:schemeClr val="tx1"/>
                </a:solidFill>
                <a:latin typeface="Arial"/>
                <a:cs typeface="Arial"/>
              </a:rPr>
              <a:t>7</a:t>
            </a:r>
            <a:r>
              <a:rPr lang="en-US" sz="2200" dirty="0">
                <a:solidFill>
                  <a:schemeClr val="tx1"/>
                </a:solidFill>
                <a:latin typeface="Arial"/>
                <a:cs typeface="Arial"/>
              </a:rPr>
              <a:t> ⊂ E</a:t>
            </a:r>
            <a:r>
              <a:rPr lang="en-US" sz="2200" baseline="-25000" dirty="0">
                <a:solidFill>
                  <a:schemeClr val="tx1"/>
                </a:solidFill>
                <a:latin typeface="Arial"/>
                <a:cs typeface="Arial"/>
              </a:rPr>
              <a:t>7(7</a:t>
            </a:r>
            <a:r>
              <a:rPr lang="en-US" sz="2200" baseline="-25000" dirty="0" smtClean="0">
                <a:solidFill>
                  <a:schemeClr val="tx1"/>
                </a:solidFill>
                <a:latin typeface="Arial"/>
                <a:cs typeface="Arial"/>
              </a:rPr>
              <a:t>).</a:t>
            </a:r>
            <a:r>
              <a:rPr lang="en-US" sz="2200" dirty="0" smtClean="0">
                <a:solidFill>
                  <a:schemeClr val="tx1"/>
                </a:solidFill>
                <a:latin typeface="Arial"/>
                <a:cs typeface="Arial"/>
              </a:rPr>
              <a:t> </a:t>
            </a:r>
          </a:p>
          <a:p>
            <a:pPr algn="just"/>
            <a:r>
              <a:rPr lang="en-US" sz="2200" dirty="0" smtClean="0">
                <a:solidFill>
                  <a:schemeClr val="tx1"/>
                </a:solidFill>
                <a:latin typeface="Arial"/>
                <a:cs typeface="Arial"/>
              </a:rPr>
              <a:t>⇒</a:t>
            </a:r>
            <a:r>
              <a:rPr lang="en-US" sz="2200" dirty="0">
                <a:solidFill>
                  <a:srgbClr val="C0504D"/>
                </a:solidFill>
                <a:latin typeface="Arial"/>
                <a:cs typeface="Arial"/>
              </a:rPr>
              <a:t>D</a:t>
            </a:r>
            <a:r>
              <a:rPr lang="en-US" sz="2200" dirty="0" smtClean="0">
                <a:solidFill>
                  <a:srgbClr val="C0504D"/>
                </a:solidFill>
                <a:latin typeface="Arial"/>
                <a:cs typeface="Arial"/>
              </a:rPr>
              <a:t>irect </a:t>
            </a:r>
            <a:r>
              <a:rPr lang="en-US" sz="2200" dirty="0">
                <a:solidFill>
                  <a:srgbClr val="C0504D"/>
                </a:solidFill>
                <a:latin typeface="Arial"/>
                <a:cs typeface="Arial"/>
              </a:rPr>
              <a:t>application of exceptional field theory</a:t>
            </a:r>
            <a:r>
              <a:rPr lang="en-US" sz="2200" dirty="0" smtClean="0">
                <a:solidFill>
                  <a:schemeClr val="tx1"/>
                </a:solidFill>
                <a:latin typeface="Arial"/>
                <a:cs typeface="Arial"/>
              </a:rPr>
              <a:t>, allowing </a:t>
            </a:r>
            <a:r>
              <a:rPr lang="en-US" sz="2200" dirty="0">
                <a:solidFill>
                  <a:schemeClr val="tx1"/>
                </a:solidFill>
                <a:latin typeface="Arial"/>
                <a:cs typeface="Arial"/>
              </a:rPr>
              <a:t>explicit construction of new solutions by applying symmetry transformations to a known one. </a:t>
            </a:r>
          </a:p>
          <a:p>
            <a:endParaRPr lang="en-US" sz="2000" dirty="0" smtClean="0">
              <a:solidFill>
                <a:schemeClr val="tx1"/>
              </a:solidFill>
              <a:latin typeface="Arial"/>
              <a:cs typeface="Aria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11</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1705707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 y="1204728"/>
            <a:ext cx="8687760" cy="5144517"/>
          </a:xfrm>
        </p:spPr>
        <p:txBody>
          <a:bodyPr>
            <a:normAutofit lnSpcReduction="10000"/>
          </a:bodyPr>
          <a:lstStyle/>
          <a:p>
            <a:pPr algn="l"/>
            <a:r>
              <a:rPr lang="en-US" sz="2400" b="1" dirty="0" smtClean="0">
                <a:solidFill>
                  <a:schemeClr val="tx1"/>
                </a:solidFill>
                <a:latin typeface="Arial"/>
                <a:cs typeface="Arial"/>
              </a:rPr>
              <a:t>Possible links to other Projects (internal or external to Centro Fermi):</a:t>
            </a:r>
          </a:p>
          <a:p>
            <a:pPr marL="342900" indent="-342900" algn="just">
              <a:buFont typeface="Arial"/>
              <a:buChar char="•"/>
            </a:pPr>
            <a:r>
              <a:rPr lang="en-US" sz="2000" dirty="0" smtClean="0">
                <a:solidFill>
                  <a:schemeClr val="tx1"/>
                </a:solidFill>
                <a:latin typeface="Arial"/>
                <a:cs typeface="Arial"/>
              </a:rPr>
              <a:t>Other projects from the Centro Fermi related to quantum gravity</a:t>
            </a:r>
          </a:p>
          <a:p>
            <a:pPr marL="342900" indent="-342900" algn="just">
              <a:buFont typeface="Arial"/>
              <a:buChar char="•"/>
            </a:pPr>
            <a:r>
              <a:rPr lang="en-US" sz="2000" dirty="0" smtClean="0">
                <a:solidFill>
                  <a:schemeClr val="tx1"/>
                </a:solidFill>
                <a:latin typeface="Arial"/>
                <a:cs typeface="Arial"/>
              </a:rPr>
              <a:t>Cost networks: </a:t>
            </a:r>
          </a:p>
          <a:p>
            <a:pPr marL="342900" indent="-342900" algn="just">
              <a:buFontTx/>
              <a:buChar char="-"/>
            </a:pPr>
            <a:r>
              <a:rPr lang="en-US" sz="2100" dirty="0" smtClean="0">
                <a:solidFill>
                  <a:schemeClr val="tx1"/>
                </a:solidFill>
                <a:latin typeface="Arial"/>
                <a:cs typeface="Arial"/>
              </a:rPr>
              <a:t>"</a:t>
            </a:r>
            <a:r>
              <a:rPr lang="en-US" sz="2100" dirty="0" smtClean="0">
                <a:solidFill>
                  <a:schemeClr val="tx1"/>
                </a:solidFill>
              </a:rPr>
              <a:t>The </a:t>
            </a:r>
            <a:r>
              <a:rPr lang="en-US" sz="2100" dirty="0">
                <a:solidFill>
                  <a:schemeClr val="tx1"/>
                </a:solidFill>
              </a:rPr>
              <a:t>String Theory </a:t>
            </a:r>
            <a:r>
              <a:rPr lang="en-US" sz="2100" dirty="0" smtClean="0">
                <a:solidFill>
                  <a:schemeClr val="tx1"/>
                </a:solidFill>
              </a:rPr>
              <a:t>Universe” </a:t>
            </a:r>
            <a:r>
              <a:rPr lang="en-US" sz="2000" dirty="0" smtClean="0">
                <a:solidFill>
                  <a:schemeClr val="tx1"/>
                </a:solidFill>
                <a:latin typeface="Arial"/>
                <a:cs typeface="Arial"/>
              </a:rPr>
              <a:t>(Chair S. </a:t>
            </a:r>
            <a:r>
              <a:rPr lang="en-US" sz="2000" dirty="0" err="1" smtClean="0">
                <a:solidFill>
                  <a:schemeClr val="tx1"/>
                </a:solidFill>
                <a:latin typeface="Arial"/>
                <a:cs typeface="Arial"/>
              </a:rPr>
              <a:t>Penati</a:t>
            </a:r>
            <a:r>
              <a:rPr lang="en-US" sz="2000" dirty="0" smtClean="0">
                <a:solidFill>
                  <a:schemeClr val="tx1"/>
                </a:solidFill>
                <a:latin typeface="Arial"/>
                <a:cs typeface="Arial"/>
              </a:rPr>
              <a:t>, U. </a:t>
            </a:r>
            <a:r>
              <a:rPr lang="en-US" sz="2000" dirty="0" err="1" smtClean="0">
                <a:solidFill>
                  <a:schemeClr val="tx1"/>
                </a:solidFill>
                <a:latin typeface="Arial"/>
                <a:cs typeface="Arial"/>
              </a:rPr>
              <a:t>Bicocca</a:t>
            </a:r>
            <a:r>
              <a:rPr lang="en-US" sz="2000" dirty="0" smtClean="0">
                <a:solidFill>
                  <a:schemeClr val="tx1"/>
                </a:solidFill>
                <a:latin typeface="Arial"/>
                <a:cs typeface="Arial"/>
              </a:rPr>
              <a:t>)</a:t>
            </a:r>
          </a:p>
          <a:p>
            <a:pPr marL="342900" indent="-342900" algn="just">
              <a:buFontTx/>
              <a:buChar char="-"/>
            </a:pPr>
            <a:r>
              <a:rPr lang="en-US" sz="2000" dirty="0" smtClean="0">
                <a:solidFill>
                  <a:schemeClr val="tx1"/>
                </a:solidFill>
                <a:latin typeface="Arial"/>
                <a:cs typeface="Arial"/>
              </a:rPr>
              <a:t>"</a:t>
            </a:r>
            <a:r>
              <a:rPr lang="en-US" sz="2100" dirty="0" smtClean="0">
                <a:solidFill>
                  <a:schemeClr val="tx1"/>
                </a:solidFill>
              </a:rPr>
              <a:t>Quantum </a:t>
            </a:r>
            <a:r>
              <a:rPr lang="en-US" sz="2100" dirty="0">
                <a:solidFill>
                  <a:schemeClr val="tx1"/>
                </a:solidFill>
              </a:rPr>
              <a:t>Structure of </a:t>
            </a:r>
            <a:r>
              <a:rPr lang="en-US" sz="2100" dirty="0" err="1" smtClean="0">
                <a:solidFill>
                  <a:schemeClr val="tx1"/>
                </a:solidFill>
              </a:rPr>
              <a:t>Spacetime</a:t>
            </a:r>
            <a:r>
              <a:rPr lang="en-US" sz="2000" dirty="0" smtClean="0">
                <a:solidFill>
                  <a:schemeClr val="tx1"/>
                </a:solidFill>
              </a:rPr>
              <a:t>” </a:t>
            </a:r>
            <a:r>
              <a:rPr lang="en-US" sz="2000" dirty="0" smtClean="0">
                <a:solidFill>
                  <a:schemeClr val="tx1"/>
                </a:solidFill>
                <a:latin typeface="Arial"/>
                <a:cs typeface="Arial"/>
              </a:rPr>
              <a:t>(Chair R. </a:t>
            </a:r>
            <a:r>
              <a:rPr lang="en-US" sz="2000" dirty="0" err="1" smtClean="0">
                <a:solidFill>
                  <a:schemeClr val="tx1"/>
                </a:solidFill>
                <a:latin typeface="Arial"/>
                <a:cs typeface="Arial"/>
              </a:rPr>
              <a:t>Szabo</a:t>
            </a:r>
            <a:r>
              <a:rPr lang="en-US" sz="2000" dirty="0" smtClean="0">
                <a:solidFill>
                  <a:schemeClr val="tx1"/>
                </a:solidFill>
                <a:latin typeface="Arial"/>
                <a:cs typeface="Arial"/>
              </a:rPr>
              <a:t>, U</a:t>
            </a:r>
            <a:r>
              <a:rPr lang="en-US" sz="2000" dirty="0">
                <a:solidFill>
                  <a:schemeClr val="tx1"/>
                </a:solidFill>
                <a:latin typeface="Arial"/>
                <a:cs typeface="Arial"/>
              </a:rPr>
              <a:t>. </a:t>
            </a:r>
            <a:r>
              <a:rPr lang="en-US" sz="2000" dirty="0" smtClean="0">
                <a:solidFill>
                  <a:schemeClr val="tx1"/>
                </a:solidFill>
                <a:latin typeface="Arial"/>
                <a:cs typeface="Arial"/>
              </a:rPr>
              <a:t>Edinburgh, UK; vice-chair P. </a:t>
            </a:r>
            <a:r>
              <a:rPr lang="en-US" sz="2000" dirty="0" err="1" smtClean="0">
                <a:solidFill>
                  <a:schemeClr val="tx1"/>
                </a:solidFill>
                <a:latin typeface="Arial"/>
                <a:cs typeface="Arial"/>
              </a:rPr>
              <a:t>Aschieri</a:t>
            </a:r>
            <a:r>
              <a:rPr lang="en-US" sz="2000" dirty="0" smtClean="0">
                <a:solidFill>
                  <a:schemeClr val="tx1"/>
                </a:solidFill>
                <a:latin typeface="Arial"/>
                <a:cs typeface="Arial"/>
              </a:rPr>
              <a:t>,  U. </a:t>
            </a:r>
            <a:r>
              <a:rPr lang="en-US" sz="2000" dirty="0" err="1" smtClean="0">
                <a:solidFill>
                  <a:schemeClr val="tx1"/>
                </a:solidFill>
                <a:latin typeface="Arial"/>
                <a:cs typeface="Arial"/>
              </a:rPr>
              <a:t>Piemonte</a:t>
            </a:r>
            <a:r>
              <a:rPr lang="en-US" sz="2000" dirty="0" smtClean="0">
                <a:solidFill>
                  <a:schemeClr val="tx1"/>
                </a:solidFill>
                <a:latin typeface="Arial"/>
                <a:cs typeface="Arial"/>
              </a:rPr>
              <a:t> Orientale)</a:t>
            </a:r>
          </a:p>
          <a:p>
            <a:pPr marL="342900" indent="-342900" algn="just">
              <a:buFont typeface="Arial"/>
              <a:buChar char="•"/>
            </a:pPr>
            <a:r>
              <a:rPr lang="en-US" sz="2000" dirty="0" smtClean="0">
                <a:solidFill>
                  <a:schemeClr val="tx1"/>
                </a:solidFill>
                <a:latin typeface="Arial"/>
                <a:cs typeface="Arial"/>
              </a:rPr>
              <a:t>FIRB </a:t>
            </a:r>
            <a:r>
              <a:rPr lang="en-US" sz="2000" dirty="0" smtClean="0">
                <a:solidFill>
                  <a:schemeClr val="tx1"/>
                </a:solidFill>
              </a:rPr>
              <a:t>"</a:t>
            </a:r>
            <a:r>
              <a:rPr lang="en-US" sz="2100" dirty="0">
                <a:solidFill>
                  <a:schemeClr val="tx1"/>
                </a:solidFill>
              </a:rPr>
              <a:t>Moduli Spaces and </a:t>
            </a:r>
            <a:r>
              <a:rPr lang="en-US" sz="2100" dirty="0" smtClean="0">
                <a:solidFill>
                  <a:schemeClr val="tx1"/>
                </a:solidFill>
              </a:rPr>
              <a:t>Applications</a:t>
            </a:r>
            <a:r>
              <a:rPr lang="en-US" sz="2000" dirty="0" smtClean="0">
                <a:solidFill>
                  <a:schemeClr val="tx1"/>
                </a:solidFill>
              </a:rPr>
              <a:t>” </a:t>
            </a:r>
            <a:r>
              <a:rPr lang="en-US" sz="2000" dirty="0" smtClean="0">
                <a:solidFill>
                  <a:schemeClr val="tx1"/>
                </a:solidFill>
                <a:latin typeface="Arial"/>
              </a:rPr>
              <a:t>(P.I. G. </a:t>
            </a:r>
            <a:r>
              <a:rPr lang="en-US" sz="2000" dirty="0" err="1" smtClean="0">
                <a:solidFill>
                  <a:schemeClr val="tx1"/>
                </a:solidFill>
                <a:latin typeface="Arial"/>
              </a:rPr>
              <a:t>Bini</a:t>
            </a:r>
            <a:r>
              <a:rPr lang="en-US" sz="2000" dirty="0" smtClean="0">
                <a:solidFill>
                  <a:schemeClr val="tx1"/>
                </a:solidFill>
                <a:latin typeface="Arial"/>
              </a:rPr>
              <a:t>, U. Milano, </a:t>
            </a:r>
            <a:r>
              <a:rPr lang="en-US" sz="2000" dirty="0" err="1" smtClean="0">
                <a:solidFill>
                  <a:schemeClr val="tx1"/>
                </a:solidFill>
                <a:latin typeface="Arial"/>
              </a:rPr>
              <a:t>Matematica</a:t>
            </a:r>
            <a:r>
              <a:rPr lang="en-US" sz="2000" dirty="0" smtClean="0">
                <a:solidFill>
                  <a:schemeClr val="tx1"/>
                </a:solidFill>
                <a:latin typeface="Arial"/>
              </a:rPr>
              <a:t>)</a:t>
            </a:r>
            <a:endParaRPr lang="en-US" sz="2000" dirty="0">
              <a:solidFill>
                <a:schemeClr val="tx1"/>
              </a:solidFill>
              <a:latin typeface="Arial"/>
              <a:cs typeface="Arial"/>
            </a:endParaRPr>
          </a:p>
          <a:p>
            <a:pPr marL="342900" indent="-342900" algn="just">
              <a:buFont typeface="Arial"/>
              <a:buChar char="•"/>
            </a:pPr>
            <a:r>
              <a:rPr lang="en-US" sz="2000" dirty="0" smtClean="0">
                <a:solidFill>
                  <a:schemeClr val="tx1"/>
                </a:solidFill>
                <a:latin typeface="Arial"/>
                <a:cs typeface="Arial"/>
              </a:rPr>
              <a:t>ERC </a:t>
            </a:r>
            <a:r>
              <a:rPr lang="en-US" sz="2000" dirty="0">
                <a:solidFill>
                  <a:schemeClr val="tx1"/>
                </a:solidFill>
                <a:latin typeface="Arial"/>
                <a:cs typeface="Arial"/>
              </a:rPr>
              <a:t>Advanced Grant </a:t>
            </a:r>
            <a:r>
              <a:rPr lang="en-US" sz="2100" dirty="0" smtClean="0">
                <a:solidFill>
                  <a:schemeClr val="tx1"/>
                </a:solidFill>
              </a:rPr>
              <a:t>“</a:t>
            </a:r>
            <a:r>
              <a:rPr lang="en-US" sz="2100" dirty="0">
                <a:solidFill>
                  <a:schemeClr val="tx1"/>
                </a:solidFill>
              </a:rPr>
              <a:t>Fundamental Aspects of Strings and Gravity” </a:t>
            </a:r>
            <a:r>
              <a:rPr lang="en-US" sz="2000" dirty="0" smtClean="0">
                <a:solidFill>
                  <a:schemeClr val="tx1"/>
                </a:solidFill>
                <a:latin typeface="Arial"/>
                <a:cs typeface="Arial"/>
              </a:rPr>
              <a:t>(P.I. </a:t>
            </a:r>
            <a:r>
              <a:rPr lang="en-US" sz="2000" dirty="0" err="1" smtClean="0">
                <a:solidFill>
                  <a:schemeClr val="tx1"/>
                </a:solidFill>
                <a:latin typeface="Arial"/>
                <a:cs typeface="Arial"/>
              </a:rPr>
              <a:t>D.Lüst</a:t>
            </a:r>
            <a:r>
              <a:rPr lang="en-US" sz="2000" dirty="0" smtClean="0">
                <a:solidFill>
                  <a:schemeClr val="tx1"/>
                </a:solidFill>
                <a:latin typeface="Arial"/>
                <a:cs typeface="Arial"/>
              </a:rPr>
              <a:t>, ASC Munich, Germany</a:t>
            </a:r>
            <a:r>
              <a:rPr lang="en-US" sz="2000" dirty="0" smtClean="0">
                <a:latin typeface="Arial"/>
                <a:cs typeface="Arial"/>
              </a:rPr>
              <a:t>)</a:t>
            </a:r>
          </a:p>
          <a:p>
            <a:pPr marL="342900" indent="-342900" algn="just">
              <a:buFont typeface="Arial"/>
              <a:buChar char="•"/>
            </a:pPr>
            <a:r>
              <a:rPr lang="en-US" sz="2000" dirty="0" smtClean="0">
                <a:solidFill>
                  <a:srgbClr val="000000"/>
                </a:solidFill>
                <a:latin typeface="Arial"/>
                <a:cs typeface="Arial"/>
              </a:rPr>
              <a:t>Newly inaugurated Arnold-</a:t>
            </a:r>
            <a:r>
              <a:rPr lang="en-US" sz="2000" dirty="0" err="1" smtClean="0">
                <a:solidFill>
                  <a:srgbClr val="000000"/>
                </a:solidFill>
                <a:latin typeface="Arial"/>
                <a:cs typeface="Arial"/>
              </a:rPr>
              <a:t>Regge</a:t>
            </a:r>
            <a:r>
              <a:rPr lang="en-US" sz="2000" dirty="0" smtClean="0">
                <a:solidFill>
                  <a:srgbClr val="000000"/>
                </a:solidFill>
                <a:latin typeface="Arial"/>
                <a:cs typeface="Arial"/>
              </a:rPr>
              <a:t> Center for Algebra, Geometry and Theoretical Physics, Torino</a:t>
            </a:r>
          </a:p>
          <a:p>
            <a:pPr algn="l"/>
            <a:r>
              <a:rPr lang="en-US" sz="2400" b="1" dirty="0" smtClean="0">
                <a:solidFill>
                  <a:schemeClr val="tx1"/>
                </a:solidFill>
                <a:latin typeface="Arial"/>
                <a:cs typeface="Arial"/>
              </a:rPr>
              <a:t>Possible participation to external Call for Projects:</a:t>
            </a:r>
          </a:p>
          <a:p>
            <a:pPr algn="l"/>
            <a:r>
              <a:rPr lang="en-US" sz="2000" dirty="0" smtClean="0">
                <a:solidFill>
                  <a:srgbClr val="000000"/>
                </a:solidFill>
                <a:latin typeface="Arial"/>
                <a:cs typeface="Arial"/>
              </a:rPr>
              <a:t>DAAD</a:t>
            </a:r>
            <a:endParaRPr lang="en-US" sz="2000" b="1" dirty="0">
              <a:solidFill>
                <a:srgbClr val="000000"/>
              </a:solidFill>
              <a:latin typeface="Arial"/>
              <a:cs typeface="Arial"/>
            </a:endParaRPr>
          </a:p>
        </p:txBody>
      </p:sp>
      <p:pic>
        <p:nvPicPr>
          <p:cNvPr id="4" name="Picture 3" descr="Logo_CF_d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12</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A Geometric Approach to Quantum Gravity</a:t>
            </a:r>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9" name="Picture 8" descr="Motto_pol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9545126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807" y="1204728"/>
            <a:ext cx="8804653" cy="5144517"/>
          </a:xfrm>
        </p:spPr>
        <p:txBody>
          <a:bodyPr>
            <a:normAutofit lnSpcReduction="10000"/>
          </a:bodyPr>
          <a:lstStyle/>
          <a:p>
            <a:pPr algn="l"/>
            <a:r>
              <a:rPr lang="en-US" sz="2400" b="1" dirty="0" smtClean="0">
                <a:solidFill>
                  <a:schemeClr val="tx1"/>
                </a:solidFill>
                <a:latin typeface="Arial"/>
                <a:cs typeface="Arial"/>
              </a:rPr>
              <a:t>Expected Products </a:t>
            </a:r>
            <a:r>
              <a:rPr lang="en-US" sz="2000" b="1" dirty="0" smtClean="0">
                <a:solidFill>
                  <a:schemeClr val="tx1"/>
                </a:solidFill>
                <a:latin typeface="Arial"/>
                <a:cs typeface="Arial"/>
              </a:rPr>
              <a:t>(Preliminary)</a:t>
            </a:r>
          </a:p>
          <a:p>
            <a:pPr marL="342900" indent="-342900" algn="just">
              <a:buFont typeface="Arial"/>
              <a:buChar char="•"/>
            </a:pPr>
            <a:r>
              <a:rPr lang="en-US" sz="2000" dirty="0" smtClean="0">
                <a:solidFill>
                  <a:schemeClr val="tx1"/>
                </a:solidFill>
                <a:latin typeface="Arial"/>
                <a:cs typeface="Arial"/>
              </a:rPr>
              <a:t>With M. </a:t>
            </a:r>
            <a:r>
              <a:rPr lang="en-US" sz="2000" dirty="0" err="1" smtClean="0">
                <a:solidFill>
                  <a:schemeClr val="tx1"/>
                </a:solidFill>
                <a:latin typeface="Arial"/>
                <a:cs typeface="Arial"/>
              </a:rPr>
              <a:t>Trigiante</a:t>
            </a:r>
            <a:r>
              <a:rPr lang="en-US" sz="2000" dirty="0" smtClean="0">
                <a:solidFill>
                  <a:schemeClr val="tx1"/>
                </a:solidFill>
                <a:latin typeface="Arial"/>
                <a:cs typeface="Arial"/>
              </a:rPr>
              <a:t>,</a:t>
            </a:r>
            <a:r>
              <a:rPr lang="en-US" sz="2000" i="1" dirty="0" smtClean="0">
                <a:solidFill>
                  <a:schemeClr val="tx1"/>
                </a:solidFill>
                <a:latin typeface="Arial"/>
                <a:cs typeface="Arial"/>
              </a:rPr>
              <a:t> Non symmetric spaces in supergravity</a:t>
            </a:r>
          </a:p>
          <a:p>
            <a:pPr marL="342900" indent="-342900" algn="just">
              <a:buFont typeface="Arial"/>
              <a:buChar char="•"/>
            </a:pPr>
            <a:r>
              <a:rPr lang="en-US" sz="2000" dirty="0" smtClean="0">
                <a:solidFill>
                  <a:schemeClr val="tx1"/>
                </a:solidFill>
                <a:latin typeface="Arial"/>
                <a:cs typeface="Arial"/>
              </a:rPr>
              <a:t>With </a:t>
            </a:r>
            <a:r>
              <a:rPr lang="en-US" sz="2000" dirty="0">
                <a:solidFill>
                  <a:schemeClr val="tx1"/>
                </a:solidFill>
                <a:latin typeface="Arial"/>
                <a:cs typeface="Arial"/>
              </a:rPr>
              <a:t>L. </a:t>
            </a:r>
            <a:r>
              <a:rPr lang="en-US" sz="2000" dirty="0" err="1">
                <a:solidFill>
                  <a:schemeClr val="tx1"/>
                </a:solidFill>
                <a:latin typeface="Arial"/>
                <a:cs typeface="Arial"/>
              </a:rPr>
              <a:t>Andrianopoli</a:t>
            </a:r>
            <a:r>
              <a:rPr lang="en-US" sz="2000" dirty="0">
                <a:solidFill>
                  <a:schemeClr val="tx1"/>
                </a:solidFill>
                <a:latin typeface="Arial"/>
                <a:cs typeface="Arial"/>
              </a:rPr>
              <a:t>, </a:t>
            </a:r>
            <a:r>
              <a:rPr lang="en-US" sz="2000" dirty="0" smtClean="0">
                <a:solidFill>
                  <a:schemeClr val="tx1"/>
                </a:solidFill>
                <a:latin typeface="Arial"/>
                <a:cs typeface="Arial"/>
              </a:rPr>
              <a:t>M. </a:t>
            </a:r>
            <a:r>
              <a:rPr lang="en-US" sz="2000" dirty="0" err="1" smtClean="0">
                <a:solidFill>
                  <a:schemeClr val="tx1"/>
                </a:solidFill>
                <a:latin typeface="Arial"/>
                <a:cs typeface="Arial"/>
              </a:rPr>
              <a:t>Ipinza</a:t>
            </a:r>
            <a:r>
              <a:rPr lang="en-US" sz="2000" dirty="0" smtClean="0">
                <a:solidFill>
                  <a:schemeClr val="tx1"/>
                </a:solidFill>
                <a:latin typeface="Arial"/>
                <a:cs typeface="Arial"/>
              </a:rPr>
              <a:t>, M. </a:t>
            </a:r>
            <a:r>
              <a:rPr lang="en-US" sz="2000" dirty="0" err="1" smtClean="0">
                <a:solidFill>
                  <a:schemeClr val="tx1"/>
                </a:solidFill>
                <a:latin typeface="Arial"/>
                <a:cs typeface="Arial"/>
              </a:rPr>
              <a:t>Trigiante</a:t>
            </a:r>
            <a:r>
              <a:rPr lang="en-US" sz="2000" dirty="0" smtClean="0">
                <a:solidFill>
                  <a:schemeClr val="tx1"/>
                </a:solidFill>
                <a:latin typeface="Arial"/>
                <a:cs typeface="Arial"/>
              </a:rPr>
              <a:t>, </a:t>
            </a:r>
            <a:r>
              <a:rPr lang="en-US" sz="2000" i="1" dirty="0" smtClean="0">
                <a:solidFill>
                  <a:schemeClr val="tx1"/>
                </a:solidFill>
                <a:latin typeface="Arial"/>
                <a:cs typeface="Arial"/>
              </a:rPr>
              <a:t>The embedding tensor in exceptional field theory</a:t>
            </a:r>
            <a:endParaRPr lang="en-US" sz="2000" i="1" dirty="0">
              <a:solidFill>
                <a:schemeClr val="tx1"/>
              </a:solidFill>
              <a:latin typeface="Arial"/>
              <a:cs typeface="Arial"/>
            </a:endParaRPr>
          </a:p>
          <a:p>
            <a:pPr marL="342900" indent="-342900" algn="just">
              <a:buFont typeface="Arial"/>
              <a:buChar char="•"/>
            </a:pPr>
            <a:r>
              <a:rPr lang="en-US" sz="2000" dirty="0" smtClean="0">
                <a:solidFill>
                  <a:schemeClr val="tx1"/>
                </a:solidFill>
                <a:latin typeface="Arial"/>
                <a:cs typeface="Arial"/>
              </a:rPr>
              <a:t>With </a:t>
            </a:r>
            <a:r>
              <a:rPr lang="en-US" sz="2000" dirty="0">
                <a:solidFill>
                  <a:schemeClr val="tx1"/>
                </a:solidFill>
                <a:latin typeface="Arial"/>
                <a:cs typeface="Arial"/>
              </a:rPr>
              <a:t>G. </a:t>
            </a:r>
            <a:r>
              <a:rPr lang="en-US" sz="2000" dirty="0" err="1">
                <a:solidFill>
                  <a:schemeClr val="tx1"/>
                </a:solidFill>
                <a:latin typeface="Arial"/>
                <a:cs typeface="Arial"/>
              </a:rPr>
              <a:t>Bini</a:t>
            </a:r>
            <a:r>
              <a:rPr lang="en-US" sz="2000" dirty="0">
                <a:solidFill>
                  <a:schemeClr val="tx1"/>
                </a:solidFill>
                <a:latin typeface="Arial"/>
                <a:cs typeface="Arial"/>
              </a:rPr>
              <a:t>, S</a:t>
            </a:r>
            <a:r>
              <a:rPr lang="en-US" sz="2000" dirty="0" smtClean="0">
                <a:solidFill>
                  <a:schemeClr val="tx1"/>
                </a:solidFill>
                <a:latin typeface="Arial"/>
                <a:cs typeface="Arial"/>
              </a:rPr>
              <a:t>. </a:t>
            </a:r>
            <a:r>
              <a:rPr lang="en-US" sz="2000" dirty="0" err="1" smtClean="0">
                <a:solidFill>
                  <a:schemeClr val="tx1"/>
                </a:solidFill>
                <a:latin typeface="Arial"/>
                <a:cs typeface="Arial"/>
              </a:rPr>
              <a:t>Cacciatori</a:t>
            </a:r>
            <a:r>
              <a:rPr lang="en-US" sz="2000" dirty="0" smtClean="0">
                <a:solidFill>
                  <a:schemeClr val="tx1"/>
                </a:solidFill>
                <a:latin typeface="Arial"/>
                <a:cs typeface="Arial"/>
              </a:rPr>
              <a:t>, G. </a:t>
            </a:r>
            <a:r>
              <a:rPr lang="en-US" sz="2000" dirty="0" err="1" smtClean="0">
                <a:solidFill>
                  <a:schemeClr val="tx1"/>
                </a:solidFill>
                <a:latin typeface="Arial"/>
                <a:cs typeface="Arial"/>
              </a:rPr>
              <a:t>Salvatori</a:t>
            </a:r>
            <a:r>
              <a:rPr lang="en-US" sz="2000" dirty="0" smtClean="0">
                <a:solidFill>
                  <a:schemeClr val="tx1"/>
                </a:solidFill>
                <a:latin typeface="Arial"/>
                <a:cs typeface="Arial"/>
              </a:rPr>
              <a:t>, </a:t>
            </a:r>
            <a:r>
              <a:rPr lang="en-US" sz="2000" i="1" dirty="0">
                <a:solidFill>
                  <a:schemeClr val="tx1"/>
                </a:solidFill>
                <a:latin typeface="Arial"/>
                <a:cs typeface="Arial"/>
              </a:rPr>
              <a:t>G</a:t>
            </a:r>
            <a:r>
              <a:rPr lang="en-US" sz="2000" i="1" dirty="0" smtClean="0">
                <a:solidFill>
                  <a:schemeClr val="tx1"/>
                </a:solidFill>
                <a:latin typeface="Arial"/>
                <a:cs typeface="Arial"/>
              </a:rPr>
              <a:t>eometry of </a:t>
            </a:r>
            <a:r>
              <a:rPr lang="en-US" sz="2000" i="1" dirty="0" err="1" smtClean="0">
                <a:solidFill>
                  <a:schemeClr val="tx1"/>
                </a:solidFill>
                <a:latin typeface="Arial"/>
                <a:cs typeface="Arial"/>
              </a:rPr>
              <a:t>Amplitudohedron</a:t>
            </a:r>
            <a:r>
              <a:rPr lang="en-US" sz="2000" i="1" dirty="0" smtClean="0">
                <a:solidFill>
                  <a:schemeClr val="tx1"/>
                </a:solidFill>
                <a:latin typeface="Arial"/>
                <a:cs typeface="Arial"/>
              </a:rPr>
              <a:t> </a:t>
            </a:r>
            <a:endParaRPr lang="en-US" sz="2000" i="1" dirty="0">
              <a:solidFill>
                <a:schemeClr val="tx1"/>
              </a:solidFill>
              <a:latin typeface="Arial"/>
              <a:cs typeface="Arial"/>
            </a:endParaRPr>
          </a:p>
          <a:p>
            <a:pPr marL="342900" indent="-342900" algn="just">
              <a:buFont typeface="Arial"/>
              <a:buChar char="•"/>
            </a:pPr>
            <a:r>
              <a:rPr lang="en-US" sz="2000" dirty="0" smtClean="0">
                <a:solidFill>
                  <a:schemeClr val="tx1"/>
                </a:solidFill>
                <a:latin typeface="Arial"/>
                <a:cs typeface="Arial"/>
              </a:rPr>
              <a:t>Publication of the </a:t>
            </a:r>
            <a:r>
              <a:rPr lang="en-US" sz="2000" dirty="0" err="1" smtClean="0">
                <a:solidFill>
                  <a:schemeClr val="tx1"/>
                </a:solidFill>
                <a:latin typeface="Arial"/>
                <a:cs typeface="Arial"/>
              </a:rPr>
              <a:t>Mathematica</a:t>
            </a:r>
            <a:r>
              <a:rPr lang="en-US" sz="2000" dirty="0" smtClean="0">
                <a:solidFill>
                  <a:schemeClr val="tx1"/>
                </a:solidFill>
                <a:latin typeface="Arial"/>
                <a:cs typeface="Arial"/>
              </a:rPr>
              <a:t> program</a:t>
            </a:r>
          </a:p>
          <a:p>
            <a:pPr algn="just"/>
            <a:r>
              <a:rPr lang="en-US" sz="2200" dirty="0" smtClean="0">
                <a:solidFill>
                  <a:schemeClr val="tx1"/>
                </a:solidFill>
                <a:latin typeface="Arial"/>
                <a:cs typeface="Arial"/>
              </a:rPr>
              <a:t>     </a:t>
            </a:r>
            <a:r>
              <a:rPr lang="en-US" sz="2200" dirty="0" smtClean="0">
                <a:solidFill>
                  <a:schemeClr val="tx1"/>
                </a:solidFill>
                <a:latin typeface="Arial"/>
                <a:cs typeface="Arial"/>
                <a:hlinkClick r:id="rId2"/>
              </a:rPr>
              <a:t>http</a:t>
            </a:r>
            <a:r>
              <a:rPr lang="en-US" sz="2200" dirty="0">
                <a:solidFill>
                  <a:schemeClr val="tx1"/>
                </a:solidFill>
                <a:latin typeface="Arial"/>
                <a:cs typeface="Arial"/>
                <a:hlinkClick r:id="rId2"/>
              </a:rPr>
              <a:t>://www.mat.unimi.it/users/cerchiai/MathematicaProgram/</a:t>
            </a:r>
            <a:r>
              <a:rPr lang="en-US" sz="2200" dirty="0">
                <a:solidFill>
                  <a:schemeClr val="tx1"/>
                </a:solidFill>
                <a:latin typeface="Arial"/>
                <a:cs typeface="Arial"/>
              </a:rPr>
              <a:t> </a:t>
            </a:r>
          </a:p>
          <a:p>
            <a:pPr algn="l"/>
            <a:r>
              <a:rPr lang="en-US" sz="2400" b="1" dirty="0">
                <a:solidFill>
                  <a:schemeClr val="tx1"/>
                </a:solidFill>
                <a:latin typeface="Arial"/>
                <a:cs typeface="Arial"/>
              </a:rPr>
              <a:t>R</a:t>
            </a:r>
            <a:r>
              <a:rPr lang="en-US" sz="2400" b="1" dirty="0" smtClean="0">
                <a:solidFill>
                  <a:schemeClr val="tx1"/>
                </a:solidFill>
                <a:latin typeface="Arial"/>
                <a:cs typeface="Arial"/>
              </a:rPr>
              <a:t>esearch impact and science outreach</a:t>
            </a:r>
          </a:p>
          <a:p>
            <a:pPr marL="342900" indent="-342900" algn="just">
              <a:buFont typeface="Arial"/>
              <a:buChar char="•"/>
            </a:pPr>
            <a:r>
              <a:rPr lang="en-US" sz="2000" dirty="0" smtClean="0">
                <a:solidFill>
                  <a:schemeClr val="accent2"/>
                </a:solidFill>
                <a:latin typeface="Arial"/>
                <a:cs typeface="Arial"/>
              </a:rPr>
              <a:t>Experience with science outreach</a:t>
            </a:r>
            <a:r>
              <a:rPr lang="en-US" sz="2000" dirty="0" smtClean="0">
                <a:solidFill>
                  <a:srgbClr val="000000"/>
                </a:solidFill>
                <a:latin typeface="Arial"/>
                <a:cs typeface="Arial"/>
              </a:rPr>
              <a:t>: </a:t>
            </a:r>
            <a:r>
              <a:rPr lang="en-US" sz="2000" dirty="0">
                <a:solidFill>
                  <a:srgbClr val="000000"/>
                </a:solidFill>
                <a:latin typeface="Arial"/>
                <a:cs typeface="Arial"/>
              </a:rPr>
              <a:t>P</a:t>
            </a:r>
            <a:r>
              <a:rPr lang="en-US" sz="2000" dirty="0" smtClean="0">
                <a:solidFill>
                  <a:srgbClr val="000000"/>
                </a:solidFill>
                <a:latin typeface="Arial"/>
                <a:cs typeface="Arial"/>
              </a:rPr>
              <a:t>rize of the University of California Berkeley International House for science outreach in the schools and in the community (2005) and experience as Marie Curie Ambassador during reintegration grant</a:t>
            </a:r>
          </a:p>
          <a:p>
            <a:pPr marL="342900" indent="-342900" algn="just">
              <a:buFont typeface="Arial"/>
              <a:buChar char="•"/>
            </a:pPr>
            <a:r>
              <a:rPr lang="en-US" sz="2000" dirty="0" smtClean="0">
                <a:solidFill>
                  <a:srgbClr val="000000"/>
                </a:solidFill>
                <a:latin typeface="Arial"/>
                <a:cs typeface="Arial"/>
              </a:rPr>
              <a:t>Applications of </a:t>
            </a:r>
            <a:r>
              <a:rPr lang="en-US" sz="2000" dirty="0" smtClean="0">
                <a:solidFill>
                  <a:srgbClr val="C0504D"/>
                </a:solidFill>
                <a:latin typeface="Arial"/>
                <a:cs typeface="Arial"/>
              </a:rPr>
              <a:t>3D printing</a:t>
            </a:r>
            <a:r>
              <a:rPr lang="en-US" sz="2000" dirty="0" smtClean="0">
                <a:solidFill>
                  <a:srgbClr val="000000"/>
                </a:solidFill>
                <a:latin typeface="Arial"/>
                <a:cs typeface="Arial"/>
              </a:rPr>
              <a:t> for the visualization of mathematical concepts? (E.g. </a:t>
            </a:r>
            <a:r>
              <a:rPr lang="en-US" sz="2000" dirty="0" err="1" smtClean="0">
                <a:solidFill>
                  <a:srgbClr val="000000"/>
                </a:solidFill>
                <a:latin typeface="Arial"/>
                <a:cs typeface="Arial"/>
              </a:rPr>
              <a:t>Cern</a:t>
            </a:r>
            <a:r>
              <a:rPr lang="en-US" sz="2000" dirty="0" smtClean="0">
                <a:solidFill>
                  <a:srgbClr val="000000"/>
                </a:solidFill>
                <a:latin typeface="Arial"/>
                <a:cs typeface="Arial"/>
              </a:rPr>
              <a:t> has a group for help with libraries useful for working with 3D objects and an industry standard 3D-printer at the Polymers Laboratory) </a:t>
            </a:r>
          </a:p>
          <a:p>
            <a:pPr algn="l"/>
            <a:endParaRPr lang="en-US" sz="2000" i="1" dirty="0">
              <a:latin typeface="Arial"/>
              <a:cs typeface="Aria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13</a:t>
            </a:fld>
            <a:endParaRPr lang="en-US"/>
          </a:p>
        </p:txBody>
      </p:sp>
      <p:sp>
        <p:nvSpPr>
          <p:cNvPr id="9"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A Geometric Approach to Quantum Gravity</a:t>
            </a:r>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10" name="Picture 9"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3616314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807" y="1204728"/>
            <a:ext cx="8804653" cy="5144517"/>
          </a:xfrm>
        </p:spPr>
        <p:txBody>
          <a:bodyPr>
            <a:normAutofit/>
          </a:bodyPr>
          <a:lstStyle/>
          <a:p>
            <a:pPr algn="l"/>
            <a:endParaRPr lang="en-US" sz="2000" i="1" dirty="0" smtClean="0">
              <a:latin typeface="Arial"/>
              <a:cs typeface="Arial"/>
            </a:endParaRPr>
          </a:p>
          <a:p>
            <a:pPr algn="l"/>
            <a:endParaRPr lang="en-US" sz="2000" i="1" dirty="0">
              <a:latin typeface="Arial"/>
              <a:cs typeface="Arial"/>
            </a:endParaRPr>
          </a:p>
          <a:p>
            <a:pPr algn="l"/>
            <a:endParaRPr lang="en-US" sz="2000" i="1" dirty="0" smtClean="0">
              <a:latin typeface="Arial"/>
              <a:cs typeface="Arial"/>
            </a:endParaRPr>
          </a:p>
          <a:p>
            <a:pPr algn="l"/>
            <a:endParaRPr lang="en-US" sz="2000" i="1" dirty="0">
              <a:latin typeface="Arial"/>
              <a:cs typeface="Arial"/>
            </a:endParaRPr>
          </a:p>
          <a:p>
            <a:pPr algn="l"/>
            <a:endParaRPr lang="en-US" sz="2000" i="1" dirty="0" smtClean="0">
              <a:latin typeface="Arial"/>
              <a:cs typeface="Arial"/>
            </a:endParaRPr>
          </a:p>
          <a:p>
            <a:pPr algn="l"/>
            <a:endParaRPr lang="en-US" sz="2000" i="1" dirty="0">
              <a:latin typeface="Arial"/>
              <a:cs typeface="Arial"/>
            </a:endParaRPr>
          </a:p>
          <a:p>
            <a:pPr algn="l"/>
            <a:endParaRPr lang="en-US" sz="2000" i="1" dirty="0" smtClean="0">
              <a:latin typeface="Arial"/>
              <a:cs typeface="Arial"/>
            </a:endParaRPr>
          </a:p>
          <a:p>
            <a:pPr algn="l"/>
            <a:endParaRPr lang="en-US" sz="2000" i="1" dirty="0">
              <a:latin typeface="Arial"/>
              <a:cs typeface="Arial"/>
            </a:endParaRPr>
          </a:p>
          <a:p>
            <a:pPr algn="l"/>
            <a:endParaRPr lang="en-US" sz="2000" i="1" dirty="0" smtClean="0">
              <a:latin typeface="Arial"/>
              <a:cs typeface="Arial"/>
            </a:endParaRPr>
          </a:p>
          <a:p>
            <a:pPr algn="l"/>
            <a:endParaRPr lang="en-US" sz="2000" i="1" dirty="0">
              <a:latin typeface="Arial"/>
              <a:cs typeface="Arial"/>
            </a:endParaRPr>
          </a:p>
          <a:p>
            <a:pPr algn="l"/>
            <a:endParaRPr lang="en-US" sz="2000" i="1" dirty="0" smtClean="0">
              <a:latin typeface="Arial"/>
              <a:cs typeface="Arial"/>
            </a:endParaRPr>
          </a:p>
          <a:p>
            <a:pPr algn="l"/>
            <a:endParaRPr lang="en-US" sz="2000" i="1" dirty="0">
              <a:latin typeface="Arial"/>
              <a:cs typeface="Arial"/>
            </a:endParaRPr>
          </a:p>
          <a:p>
            <a:pPr algn="l"/>
            <a:r>
              <a:rPr lang="en-US" sz="2000" i="1" dirty="0">
                <a:latin typeface="Arial"/>
                <a:cs typeface="Arial"/>
              </a:rPr>
              <a:t>	</a:t>
            </a:r>
            <a:r>
              <a:rPr lang="en-US" sz="2000" i="1" dirty="0" smtClean="0">
                <a:latin typeface="Arial"/>
                <a:cs typeface="Arial"/>
              </a:rPr>
              <a:t>						</a:t>
            </a:r>
            <a:r>
              <a:rPr lang="en-US" sz="2000" i="1" dirty="0" smtClean="0">
                <a:solidFill>
                  <a:srgbClr val="FF0000"/>
                </a:solidFill>
                <a:latin typeface="Arial"/>
                <a:cs typeface="Arial"/>
              </a:rPr>
              <a:t> </a:t>
            </a:r>
            <a:r>
              <a:rPr lang="en-US" sz="2400" i="1" dirty="0" smtClean="0">
                <a:solidFill>
                  <a:srgbClr val="FF0000"/>
                </a:solidFill>
                <a:latin typeface="Arial"/>
                <a:cs typeface="Arial"/>
              </a:rPr>
              <a:t>   </a:t>
            </a:r>
            <a:r>
              <a:rPr lang="en-US" sz="2800" i="1" dirty="0" smtClean="0">
                <a:solidFill>
                  <a:srgbClr val="FF0000"/>
                </a:solidFill>
                <a:latin typeface="Arial"/>
                <a:cs typeface="Arial"/>
              </a:rPr>
              <a:t>Thank you!</a:t>
            </a:r>
            <a:endParaRPr lang="en-US" sz="2800" i="1" dirty="0">
              <a:solidFill>
                <a:srgbClr val="FF0000"/>
              </a:solidFill>
              <a:latin typeface="Arial"/>
              <a:cs typeface="Arial"/>
            </a:endParaRPr>
          </a:p>
        </p:txBody>
      </p:sp>
      <p:pic>
        <p:nvPicPr>
          <p:cNvPr id="4" name="Picture 3" descr="Logo_CF_d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14</a:t>
            </a:fld>
            <a:endParaRPr lang="en-US"/>
          </a:p>
        </p:txBody>
      </p:sp>
      <p:sp>
        <p:nvSpPr>
          <p:cNvPr id="9"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A Geometric Approach to Quantum Gravity</a:t>
            </a:r>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10" name="Picture 9" descr="Motto_pol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pic>
        <p:nvPicPr>
          <p:cNvPr id="2" name="Picture 1" descr="120ce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200" y="1511300"/>
            <a:ext cx="3263900" cy="4035767"/>
          </a:xfrm>
          <a:prstGeom prst="rect">
            <a:avLst/>
          </a:prstGeom>
        </p:spPr>
      </p:pic>
    </p:spTree>
    <p:extLst>
      <p:ext uri="{BB962C8B-B14F-4D97-AF65-F5344CB8AC3E}">
        <p14:creationId xmlns:p14="http://schemas.microsoft.com/office/powerpoint/2010/main" val="2007783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204728"/>
            <a:ext cx="8713160" cy="5144517"/>
          </a:xfrm>
        </p:spPr>
        <p:txBody>
          <a:bodyPr>
            <a:normAutofit fontScale="92500" lnSpcReduction="10000"/>
          </a:bodyPr>
          <a:lstStyle/>
          <a:p>
            <a:pPr algn="l"/>
            <a:r>
              <a:rPr lang="en-US" sz="2400" b="1" dirty="0" smtClean="0">
                <a:solidFill>
                  <a:srgbClr val="000000"/>
                </a:solidFill>
                <a:latin typeface="Arial"/>
                <a:cs typeface="Arial"/>
              </a:rPr>
              <a:t>Motivations of the project and background</a:t>
            </a:r>
          </a:p>
          <a:p>
            <a:pPr algn="just"/>
            <a:r>
              <a:rPr lang="en-US" sz="2000" dirty="0" smtClean="0">
                <a:solidFill>
                  <a:srgbClr val="0000FF"/>
                </a:solidFill>
                <a:latin typeface="Arial"/>
              </a:rPr>
              <a:t>General idea: </a:t>
            </a:r>
            <a:r>
              <a:rPr lang="en-US" sz="2000" dirty="0" smtClean="0">
                <a:solidFill>
                  <a:schemeClr val="tx1"/>
                </a:solidFill>
                <a:latin typeface="Arial"/>
              </a:rPr>
              <a:t>Analysis of</a:t>
            </a:r>
            <a:r>
              <a:rPr lang="en-US" sz="2000" dirty="0" smtClean="0">
                <a:solidFill>
                  <a:schemeClr val="tx1"/>
                </a:solidFill>
              </a:rPr>
              <a:t> </a:t>
            </a:r>
            <a:r>
              <a:rPr lang="en-US" sz="2000" dirty="0">
                <a:solidFill>
                  <a:schemeClr val="tx1"/>
                </a:solidFill>
              </a:rPr>
              <a:t>the </a:t>
            </a:r>
            <a:r>
              <a:rPr lang="en-US" sz="2000" dirty="0">
                <a:solidFill>
                  <a:schemeClr val="accent2"/>
                </a:solidFill>
              </a:rPr>
              <a:t>geometrical structure </a:t>
            </a:r>
            <a:r>
              <a:rPr lang="en-US" sz="2000" dirty="0">
                <a:solidFill>
                  <a:schemeClr val="tx1"/>
                </a:solidFill>
              </a:rPr>
              <a:t>of </a:t>
            </a:r>
            <a:r>
              <a:rPr lang="en-US" sz="2000" dirty="0" smtClean="0">
                <a:solidFill>
                  <a:schemeClr val="tx1"/>
                </a:solidFill>
              </a:rPr>
              <a:t>various </a:t>
            </a:r>
            <a:r>
              <a:rPr lang="en-US" sz="2000" dirty="0">
                <a:solidFill>
                  <a:schemeClr val="tx1"/>
                </a:solidFill>
              </a:rPr>
              <a:t>groups acting as </a:t>
            </a:r>
            <a:r>
              <a:rPr lang="en-US" sz="2000" dirty="0">
                <a:solidFill>
                  <a:srgbClr val="C0504D"/>
                </a:solidFill>
              </a:rPr>
              <a:t>symmetries of physical </a:t>
            </a:r>
            <a:r>
              <a:rPr lang="en-US" sz="2000" dirty="0" smtClean="0">
                <a:solidFill>
                  <a:srgbClr val="C0504D"/>
                </a:solidFill>
              </a:rPr>
              <a:t>models </a:t>
            </a:r>
            <a:r>
              <a:rPr lang="en-US" sz="2000" dirty="0" smtClean="0">
                <a:solidFill>
                  <a:schemeClr val="tx1"/>
                </a:solidFill>
              </a:rPr>
              <a:t>with the aim of getting </a:t>
            </a:r>
            <a:r>
              <a:rPr lang="en-US" sz="2000" dirty="0">
                <a:solidFill>
                  <a:schemeClr val="tx1"/>
                </a:solidFill>
              </a:rPr>
              <a:t>information about the physical properties of these systems through their symmetries while at the same time gathering insight into the geometry of the symmetry algebras by means of their representations on the field spaces</a:t>
            </a:r>
            <a:r>
              <a:rPr lang="en-US" sz="2000" dirty="0" smtClean="0">
                <a:solidFill>
                  <a:schemeClr val="tx1"/>
                </a:solidFill>
              </a:rPr>
              <a:t>.</a:t>
            </a:r>
            <a:endParaRPr lang="en-US" sz="2000" dirty="0">
              <a:solidFill>
                <a:schemeClr val="tx1"/>
              </a:solidFill>
            </a:endParaRPr>
          </a:p>
          <a:p>
            <a:pPr algn="just"/>
            <a:r>
              <a:rPr lang="en-US" sz="2000" dirty="0" smtClean="0">
                <a:solidFill>
                  <a:srgbClr val="0000FF"/>
                </a:solidFill>
                <a:latin typeface="Arial"/>
              </a:rPr>
              <a:t>Objective: </a:t>
            </a:r>
            <a:r>
              <a:rPr lang="en-US" sz="2000" dirty="0" smtClean="0">
                <a:solidFill>
                  <a:srgbClr val="000000"/>
                </a:solidFill>
                <a:latin typeface="Arial"/>
              </a:rPr>
              <a:t>Study of the </a:t>
            </a:r>
            <a:r>
              <a:rPr lang="en-US" sz="2000" dirty="0" smtClean="0">
                <a:solidFill>
                  <a:schemeClr val="accent2"/>
                </a:solidFill>
                <a:latin typeface="Arial"/>
              </a:rPr>
              <a:t>geometrical structure of quantum gravity</a:t>
            </a:r>
            <a:r>
              <a:rPr lang="en-US" sz="2000" dirty="0" smtClean="0">
                <a:solidFill>
                  <a:srgbClr val="000000"/>
                </a:solidFill>
                <a:latin typeface="Arial"/>
              </a:rPr>
              <a:t>, in particular of </a:t>
            </a:r>
            <a:r>
              <a:rPr lang="en-US" sz="2000" dirty="0" smtClean="0">
                <a:solidFill>
                  <a:srgbClr val="C0504D"/>
                </a:solidFill>
                <a:latin typeface="Arial"/>
              </a:rPr>
              <a:t>extended supergravity theories as low-energy limit of superstring theory </a:t>
            </a:r>
            <a:r>
              <a:rPr lang="en-US" sz="2000" dirty="0" smtClean="0">
                <a:solidFill>
                  <a:srgbClr val="000000"/>
                </a:solidFill>
                <a:latin typeface="Arial"/>
              </a:rPr>
              <a:t>around non </a:t>
            </a:r>
            <a:r>
              <a:rPr lang="en-US" sz="2000" dirty="0" err="1" smtClean="0">
                <a:solidFill>
                  <a:srgbClr val="000000"/>
                </a:solidFill>
                <a:latin typeface="Arial"/>
              </a:rPr>
              <a:t>perturbative</a:t>
            </a:r>
            <a:r>
              <a:rPr lang="en-US" sz="2000" dirty="0" smtClean="0">
                <a:solidFill>
                  <a:srgbClr val="000000"/>
                </a:solidFill>
                <a:latin typeface="Arial"/>
              </a:rPr>
              <a:t> </a:t>
            </a:r>
            <a:r>
              <a:rPr lang="en-US" sz="2000" dirty="0" err="1" smtClean="0">
                <a:solidFill>
                  <a:srgbClr val="000000"/>
                </a:solidFill>
                <a:latin typeface="Arial"/>
              </a:rPr>
              <a:t>vacua</a:t>
            </a:r>
            <a:r>
              <a:rPr lang="en-US" sz="2000" dirty="0" smtClean="0">
                <a:solidFill>
                  <a:srgbClr val="000000"/>
                </a:solidFill>
                <a:latin typeface="Arial"/>
              </a:rPr>
              <a:t>.</a:t>
            </a:r>
          </a:p>
          <a:p>
            <a:pPr algn="just"/>
            <a:r>
              <a:rPr lang="en-US" sz="2000" dirty="0" smtClean="0">
                <a:solidFill>
                  <a:srgbClr val="0000FF"/>
                </a:solidFill>
                <a:latin typeface="Arial"/>
              </a:rPr>
              <a:t>Method: </a:t>
            </a:r>
            <a:r>
              <a:rPr lang="en-US" sz="2000" dirty="0" smtClean="0">
                <a:solidFill>
                  <a:srgbClr val="000000"/>
                </a:solidFill>
                <a:latin typeface="Arial"/>
              </a:rPr>
              <a:t>Application of </a:t>
            </a:r>
            <a:r>
              <a:rPr lang="en-US" sz="2000" dirty="0" smtClean="0">
                <a:solidFill>
                  <a:srgbClr val="C0504D"/>
                </a:solidFill>
                <a:latin typeface="Arial"/>
              </a:rPr>
              <a:t>dualities as symmetries</a:t>
            </a:r>
            <a:r>
              <a:rPr lang="en-US" sz="2000" dirty="0" smtClean="0">
                <a:solidFill>
                  <a:srgbClr val="000000"/>
                </a:solidFill>
                <a:latin typeface="Arial"/>
              </a:rPr>
              <a:t> of </a:t>
            </a:r>
            <a:r>
              <a:rPr lang="en-US" sz="2000" dirty="0" smtClean="0">
                <a:solidFill>
                  <a:srgbClr val="C0504D"/>
                </a:solidFill>
                <a:latin typeface="Arial"/>
              </a:rPr>
              <a:t>extended supergravity </a:t>
            </a:r>
            <a:r>
              <a:rPr lang="en-US" sz="2000" dirty="0" smtClean="0">
                <a:solidFill>
                  <a:schemeClr val="tx1"/>
                </a:solidFill>
                <a:latin typeface="Arial"/>
              </a:rPr>
              <a:t>and related models such as</a:t>
            </a:r>
            <a:r>
              <a:rPr lang="en-US" sz="2000" dirty="0" smtClean="0">
                <a:solidFill>
                  <a:srgbClr val="C0504D"/>
                </a:solidFill>
                <a:latin typeface="Arial"/>
              </a:rPr>
              <a:t> non-linear electrodynamics.</a:t>
            </a:r>
            <a:endParaRPr lang="en-US" sz="2000" dirty="0" smtClean="0">
              <a:solidFill>
                <a:srgbClr val="000000"/>
              </a:solidFill>
              <a:latin typeface="Arial"/>
            </a:endParaRPr>
          </a:p>
          <a:p>
            <a:pPr algn="just"/>
            <a:r>
              <a:rPr lang="en-US" sz="2000" dirty="0" smtClean="0">
                <a:solidFill>
                  <a:srgbClr val="0000FF"/>
                </a:solidFill>
                <a:latin typeface="Arial"/>
              </a:rPr>
              <a:t>Rationale: </a:t>
            </a:r>
          </a:p>
          <a:p>
            <a:pPr marL="342900" indent="-342900" algn="just">
              <a:buFont typeface="Arial"/>
              <a:buChar char="•"/>
            </a:pPr>
            <a:r>
              <a:rPr lang="en-US" sz="2000" dirty="0" smtClean="0">
                <a:solidFill>
                  <a:srgbClr val="000000"/>
                </a:solidFill>
                <a:latin typeface="Arial"/>
              </a:rPr>
              <a:t>Dualities allow to access </a:t>
            </a:r>
            <a:r>
              <a:rPr lang="en-US" sz="2000" dirty="0" smtClean="0">
                <a:solidFill>
                  <a:srgbClr val="C0504D"/>
                </a:solidFill>
                <a:latin typeface="Arial"/>
              </a:rPr>
              <a:t>non </a:t>
            </a:r>
            <a:r>
              <a:rPr lang="en-US" sz="2000" dirty="0" err="1" smtClean="0">
                <a:solidFill>
                  <a:srgbClr val="C0504D"/>
                </a:solidFill>
                <a:latin typeface="Arial"/>
              </a:rPr>
              <a:t>perturbative</a:t>
            </a:r>
            <a:r>
              <a:rPr lang="en-US" sz="2000" dirty="0" smtClean="0">
                <a:solidFill>
                  <a:srgbClr val="C0504D"/>
                </a:solidFill>
                <a:latin typeface="Arial"/>
              </a:rPr>
              <a:t> sectors </a:t>
            </a:r>
            <a:r>
              <a:rPr lang="en-US" sz="2000" dirty="0" smtClean="0">
                <a:solidFill>
                  <a:srgbClr val="000000"/>
                </a:solidFill>
                <a:latin typeface="Arial"/>
              </a:rPr>
              <a:t>of the theory, e.g. strong/weak coupling duality;</a:t>
            </a:r>
          </a:p>
          <a:p>
            <a:pPr marL="342900" indent="-342900" algn="just">
              <a:buFont typeface="Arial"/>
              <a:buChar char="•"/>
            </a:pPr>
            <a:r>
              <a:rPr lang="en-US" sz="2000" dirty="0" smtClean="0">
                <a:solidFill>
                  <a:srgbClr val="000000"/>
                </a:solidFill>
                <a:latin typeface="Arial"/>
              </a:rPr>
              <a:t>Extended supergravity means that there is </a:t>
            </a:r>
            <a:r>
              <a:rPr lang="en-US" sz="2000" dirty="0" smtClean="0">
                <a:solidFill>
                  <a:srgbClr val="C0504D"/>
                </a:solidFill>
                <a:latin typeface="Arial"/>
              </a:rPr>
              <a:t>more </a:t>
            </a:r>
            <a:r>
              <a:rPr lang="en-US" sz="2000" dirty="0" err="1" smtClean="0">
                <a:solidFill>
                  <a:srgbClr val="C0504D"/>
                </a:solidFill>
                <a:latin typeface="Arial"/>
              </a:rPr>
              <a:t>supersymmetry</a:t>
            </a:r>
            <a:r>
              <a:rPr lang="en-US" sz="2000" dirty="0" smtClean="0">
                <a:solidFill>
                  <a:srgbClr val="000000"/>
                </a:solidFill>
                <a:latin typeface="Arial"/>
              </a:rPr>
              <a:t>, which is more restrictive and hence more </a:t>
            </a:r>
            <a:r>
              <a:rPr lang="en-US" sz="2000" dirty="0" smtClean="0">
                <a:solidFill>
                  <a:srgbClr val="C0504D"/>
                </a:solidFill>
                <a:latin typeface="Arial"/>
              </a:rPr>
              <a:t>predictive</a:t>
            </a:r>
          </a:p>
          <a:p>
            <a:pPr algn="just"/>
            <a:r>
              <a:rPr lang="en-US" sz="2000" dirty="0">
                <a:solidFill>
                  <a:srgbClr val="000000"/>
                </a:solidFill>
                <a:latin typeface="Arial"/>
                <a:cs typeface="Arial"/>
              </a:rPr>
              <a:t>⇒</a:t>
            </a:r>
            <a:r>
              <a:rPr lang="en-US" sz="2000" dirty="0" smtClean="0">
                <a:solidFill>
                  <a:srgbClr val="000000"/>
                </a:solidFill>
                <a:latin typeface="Arial"/>
                <a:sym typeface="Wingdings"/>
              </a:rPr>
              <a:t> </a:t>
            </a:r>
            <a:r>
              <a:rPr lang="en-US" sz="2000" dirty="0" smtClean="0">
                <a:solidFill>
                  <a:srgbClr val="000000"/>
                </a:solidFill>
                <a:latin typeface="Arial"/>
              </a:rPr>
              <a:t>Front-line research both in </a:t>
            </a:r>
            <a:r>
              <a:rPr lang="en-US" sz="2000" dirty="0" smtClean="0">
                <a:solidFill>
                  <a:srgbClr val="C0504D"/>
                </a:solidFill>
                <a:latin typeface="Arial"/>
              </a:rPr>
              <a:t>theoretical physics </a:t>
            </a:r>
            <a:r>
              <a:rPr lang="en-US" sz="2000" dirty="0" smtClean="0">
                <a:solidFill>
                  <a:srgbClr val="000000"/>
                </a:solidFill>
                <a:latin typeface="Arial"/>
              </a:rPr>
              <a:t>and in </a:t>
            </a:r>
            <a:r>
              <a:rPr lang="en-US" sz="2000" dirty="0" smtClean="0">
                <a:solidFill>
                  <a:srgbClr val="C0504D"/>
                </a:solidFill>
                <a:latin typeface="Arial"/>
              </a:rPr>
              <a:t>mathematics</a:t>
            </a:r>
            <a:r>
              <a:rPr lang="en-US" sz="2000" dirty="0" smtClean="0">
                <a:latin typeface="Arial"/>
              </a:rPr>
              <a:t>.</a:t>
            </a:r>
            <a:endParaRPr lang="en-US" sz="2000" i="1" dirty="0" smtClean="0">
              <a:solidFill>
                <a:srgbClr val="000000"/>
              </a:solidFill>
              <a:latin typeface="Arial"/>
              <a:cs typeface="Aria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2</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16732169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204728"/>
            <a:ext cx="8713160" cy="5144517"/>
          </a:xfrm>
        </p:spPr>
        <p:txBody>
          <a:bodyPr>
            <a:normAutofit fontScale="85000" lnSpcReduction="10000"/>
          </a:bodyPr>
          <a:lstStyle/>
          <a:p>
            <a:pPr algn="just"/>
            <a:r>
              <a:rPr lang="en-US" sz="2400" dirty="0" smtClean="0">
                <a:solidFill>
                  <a:srgbClr val="0000FF"/>
                </a:solidFill>
              </a:rPr>
              <a:t>							Some </a:t>
            </a:r>
            <a:r>
              <a:rPr lang="en-US" sz="2400" dirty="0">
                <a:solidFill>
                  <a:srgbClr val="0000FF"/>
                </a:solidFill>
              </a:rPr>
              <a:t>background </a:t>
            </a:r>
          </a:p>
          <a:p>
            <a:pPr marL="342900" indent="-342900" algn="just">
              <a:buFont typeface="Arial"/>
              <a:buChar char="•"/>
            </a:pPr>
            <a:r>
              <a:rPr lang="en-US" sz="2400" dirty="0" smtClean="0">
                <a:solidFill>
                  <a:srgbClr val="000000"/>
                </a:solidFill>
              </a:rPr>
              <a:t>The</a:t>
            </a:r>
            <a:r>
              <a:rPr lang="en-US" sz="2400" dirty="0" smtClean="0">
                <a:solidFill>
                  <a:schemeClr val="accent2"/>
                </a:solidFill>
              </a:rPr>
              <a:t> extended </a:t>
            </a:r>
            <a:r>
              <a:rPr lang="en-US" sz="2400" dirty="0" err="1">
                <a:solidFill>
                  <a:schemeClr val="accent2"/>
                </a:solidFill>
              </a:rPr>
              <a:t>ungauged</a:t>
            </a:r>
            <a:r>
              <a:rPr lang="en-US" sz="2400" dirty="0">
                <a:solidFill>
                  <a:schemeClr val="accent2"/>
                </a:solidFill>
              </a:rPr>
              <a:t> </a:t>
            </a:r>
            <a:r>
              <a:rPr lang="en-US" sz="2400" dirty="0" err="1">
                <a:solidFill>
                  <a:schemeClr val="accent2"/>
                </a:solidFill>
              </a:rPr>
              <a:t>supergravities</a:t>
            </a:r>
            <a:r>
              <a:rPr lang="en-US" sz="2400" dirty="0">
                <a:solidFill>
                  <a:schemeClr val="accent2"/>
                </a:solidFill>
              </a:rPr>
              <a:t> </a:t>
            </a:r>
            <a:r>
              <a:rPr lang="en-US" sz="2400" dirty="0">
                <a:solidFill>
                  <a:srgbClr val="000000"/>
                </a:solidFill>
              </a:rPr>
              <a:t>are characterized by a </a:t>
            </a:r>
            <a:r>
              <a:rPr lang="en-US" sz="2400" dirty="0" smtClean="0">
                <a:solidFill>
                  <a:srgbClr val="C0504D"/>
                </a:solidFill>
              </a:rPr>
              <a:t>global </a:t>
            </a:r>
            <a:r>
              <a:rPr lang="en-US" sz="2400" dirty="0">
                <a:solidFill>
                  <a:srgbClr val="C0504D"/>
                </a:solidFill>
              </a:rPr>
              <a:t>(on-shell) symmetry group</a:t>
            </a:r>
            <a:r>
              <a:rPr lang="en-US" sz="2400" dirty="0">
                <a:solidFill>
                  <a:srgbClr val="660066"/>
                </a:solidFill>
              </a:rPr>
              <a:t> </a:t>
            </a:r>
            <a:r>
              <a:rPr lang="en-US" sz="2400" dirty="0">
                <a:solidFill>
                  <a:srgbClr val="000000"/>
                </a:solidFill>
              </a:rPr>
              <a:t>which, at the classical level, is a </a:t>
            </a:r>
            <a:r>
              <a:rPr lang="en-US" sz="2400" dirty="0">
                <a:solidFill>
                  <a:srgbClr val="C0504D"/>
                </a:solidFill>
              </a:rPr>
              <a:t>non-compact, real Lie group </a:t>
            </a:r>
            <a:r>
              <a:rPr lang="en-US" sz="2400" dirty="0">
                <a:solidFill>
                  <a:srgbClr val="000000"/>
                </a:solidFill>
              </a:rPr>
              <a:t>acting on the electric field strengths and their magnetic duals as a </a:t>
            </a:r>
            <a:r>
              <a:rPr lang="en-US" sz="2400" dirty="0">
                <a:solidFill>
                  <a:srgbClr val="C0504D"/>
                </a:solidFill>
              </a:rPr>
              <a:t>generalized electric</a:t>
            </a:r>
            <a:r>
              <a:rPr lang="en-US" sz="2400" dirty="0" smtClean="0">
                <a:solidFill>
                  <a:srgbClr val="C0504D"/>
                </a:solidFill>
              </a:rPr>
              <a:t>-magnetic </a:t>
            </a:r>
            <a:r>
              <a:rPr lang="en-US" sz="2400" dirty="0">
                <a:solidFill>
                  <a:srgbClr val="C0504D"/>
                </a:solidFill>
              </a:rPr>
              <a:t>duality</a:t>
            </a:r>
            <a:r>
              <a:rPr lang="en-US" sz="2400" dirty="0">
                <a:solidFill>
                  <a:srgbClr val="000000"/>
                </a:solidFill>
              </a:rPr>
              <a:t>. In particular, </a:t>
            </a:r>
            <a:r>
              <a:rPr lang="en-US" sz="2400" dirty="0">
                <a:solidFill>
                  <a:srgbClr val="C0504D"/>
                </a:solidFill>
              </a:rPr>
              <a:t>exceptional Lie groups</a:t>
            </a:r>
            <a:r>
              <a:rPr lang="en-US" sz="2400" dirty="0">
                <a:solidFill>
                  <a:srgbClr val="000000"/>
                </a:solidFill>
              </a:rPr>
              <a:t>, such as G</a:t>
            </a:r>
            <a:r>
              <a:rPr lang="en-US" sz="2400" baseline="-25000" dirty="0">
                <a:solidFill>
                  <a:srgbClr val="000000"/>
                </a:solidFill>
              </a:rPr>
              <a:t>2</a:t>
            </a:r>
            <a:r>
              <a:rPr lang="en-US" sz="2400" dirty="0">
                <a:solidFill>
                  <a:srgbClr val="000000"/>
                </a:solidFill>
              </a:rPr>
              <a:t>, F</a:t>
            </a:r>
            <a:r>
              <a:rPr lang="en-US" sz="2400" baseline="-25000" dirty="0">
                <a:solidFill>
                  <a:srgbClr val="000000"/>
                </a:solidFill>
              </a:rPr>
              <a:t>4</a:t>
            </a:r>
            <a:r>
              <a:rPr lang="en-US" sz="2400" dirty="0">
                <a:solidFill>
                  <a:srgbClr val="000000"/>
                </a:solidFill>
              </a:rPr>
              <a:t>, E</a:t>
            </a:r>
            <a:r>
              <a:rPr lang="en-US" sz="2400" baseline="-25000" dirty="0">
                <a:solidFill>
                  <a:srgbClr val="000000"/>
                </a:solidFill>
              </a:rPr>
              <a:t>6</a:t>
            </a:r>
            <a:r>
              <a:rPr lang="en-US" sz="2400" dirty="0">
                <a:solidFill>
                  <a:srgbClr val="000000"/>
                </a:solidFill>
              </a:rPr>
              <a:t>, E</a:t>
            </a:r>
            <a:r>
              <a:rPr lang="en-US" sz="2400" baseline="-25000" dirty="0">
                <a:solidFill>
                  <a:srgbClr val="000000"/>
                </a:solidFill>
              </a:rPr>
              <a:t>7</a:t>
            </a:r>
            <a:r>
              <a:rPr lang="en-US" sz="2400" dirty="0">
                <a:solidFill>
                  <a:srgbClr val="000000"/>
                </a:solidFill>
              </a:rPr>
              <a:t> and E</a:t>
            </a:r>
            <a:r>
              <a:rPr lang="en-US" sz="2400" baseline="-25000" dirty="0">
                <a:solidFill>
                  <a:srgbClr val="000000"/>
                </a:solidFill>
              </a:rPr>
              <a:t>8</a:t>
            </a:r>
            <a:r>
              <a:rPr lang="en-US" sz="2400" dirty="0">
                <a:solidFill>
                  <a:srgbClr val="000000"/>
                </a:solidFill>
              </a:rPr>
              <a:t> play a prominent role in this context. </a:t>
            </a:r>
          </a:p>
          <a:p>
            <a:pPr marL="342900" indent="-342900" algn="just">
              <a:buFont typeface="Arial"/>
              <a:buChar char="•"/>
            </a:pPr>
            <a:r>
              <a:rPr lang="en-US" sz="2400" dirty="0" smtClean="0">
                <a:solidFill>
                  <a:srgbClr val="000000"/>
                </a:solidFill>
              </a:rPr>
              <a:t>Quantum corrections generally break this group to a </a:t>
            </a:r>
            <a:r>
              <a:rPr lang="en-US" sz="2400" dirty="0" smtClean="0">
                <a:solidFill>
                  <a:schemeClr val="accent2"/>
                </a:solidFill>
              </a:rPr>
              <a:t>discrete subgroup</a:t>
            </a:r>
            <a:r>
              <a:rPr lang="en-US" sz="2400" dirty="0" smtClean="0">
                <a:solidFill>
                  <a:srgbClr val="000000"/>
                </a:solidFill>
              </a:rPr>
              <a:t>, such as the group PSL(2,Z</a:t>
            </a:r>
            <a:r>
              <a:rPr lang="en-US" sz="2400" baseline="-25000" dirty="0" smtClean="0">
                <a:solidFill>
                  <a:srgbClr val="000000"/>
                </a:solidFill>
              </a:rPr>
              <a:t>7</a:t>
            </a:r>
            <a:r>
              <a:rPr lang="en-US" sz="2400" dirty="0" smtClean="0">
                <a:solidFill>
                  <a:srgbClr val="000000"/>
                </a:solidFill>
              </a:rPr>
              <a:t>) discussed later. This global symmetry group (or duality group) encodes the known string dualities: T-duality, S-duality and the more general U-duality. </a:t>
            </a:r>
          </a:p>
          <a:p>
            <a:pPr marL="342900" indent="-342900" algn="just">
              <a:buFont typeface="Arial"/>
              <a:buChar char="•"/>
            </a:pPr>
            <a:r>
              <a:rPr lang="en-US" sz="2400" dirty="0" smtClean="0">
                <a:solidFill>
                  <a:srgbClr val="000000"/>
                </a:solidFill>
              </a:rPr>
              <a:t>A </a:t>
            </a:r>
            <a:r>
              <a:rPr lang="en-US" sz="2400" dirty="0">
                <a:solidFill>
                  <a:srgbClr val="C0504D"/>
                </a:solidFill>
              </a:rPr>
              <a:t>gauged supergravity </a:t>
            </a:r>
            <a:r>
              <a:rPr lang="en-US" sz="2400" dirty="0">
                <a:solidFill>
                  <a:srgbClr val="000000"/>
                </a:solidFill>
              </a:rPr>
              <a:t>is constructed from an </a:t>
            </a:r>
            <a:r>
              <a:rPr lang="en-US" sz="2400" dirty="0" err="1">
                <a:solidFill>
                  <a:srgbClr val="000000"/>
                </a:solidFill>
              </a:rPr>
              <a:t>ungauged</a:t>
            </a:r>
            <a:r>
              <a:rPr lang="en-US" sz="2400" dirty="0">
                <a:solidFill>
                  <a:srgbClr val="000000"/>
                </a:solidFill>
              </a:rPr>
              <a:t> </a:t>
            </a:r>
            <a:r>
              <a:rPr lang="en-US" sz="2400" dirty="0" smtClean="0">
                <a:solidFill>
                  <a:srgbClr val="000000"/>
                </a:solidFill>
              </a:rPr>
              <a:t>supergravity </a:t>
            </a:r>
            <a:r>
              <a:rPr lang="en-US" sz="2400" dirty="0">
                <a:solidFill>
                  <a:srgbClr val="000000"/>
                </a:solidFill>
              </a:rPr>
              <a:t>by promoting a suitable subgroup of the global symmetry group to gauge group. The embedding of the gauge group inside the global symmetry group is totally </a:t>
            </a:r>
            <a:r>
              <a:rPr lang="en-US" sz="2400" dirty="0" smtClean="0">
                <a:solidFill>
                  <a:srgbClr val="000000"/>
                </a:solidFill>
              </a:rPr>
              <a:t>defined </a:t>
            </a:r>
            <a:r>
              <a:rPr lang="en-US" sz="2400" dirty="0">
                <a:solidFill>
                  <a:srgbClr val="000000"/>
                </a:solidFill>
              </a:rPr>
              <a:t>by an </a:t>
            </a:r>
            <a:r>
              <a:rPr lang="en-US" sz="2400" dirty="0">
                <a:solidFill>
                  <a:srgbClr val="C0504D"/>
                </a:solidFill>
              </a:rPr>
              <a:t>embedding tensor</a:t>
            </a:r>
            <a:r>
              <a:rPr lang="en-US" sz="2400" dirty="0">
                <a:solidFill>
                  <a:srgbClr val="000000"/>
                </a:solidFill>
              </a:rPr>
              <a:t>, which therefore encodes all the </a:t>
            </a:r>
            <a:r>
              <a:rPr lang="en-US" sz="2400" dirty="0">
                <a:solidFill>
                  <a:srgbClr val="C0504D"/>
                </a:solidFill>
              </a:rPr>
              <a:t>couplings and mass terms </a:t>
            </a:r>
            <a:r>
              <a:rPr lang="en-US" sz="2400" dirty="0">
                <a:solidFill>
                  <a:srgbClr val="000000"/>
                </a:solidFill>
              </a:rPr>
              <a:t>of the gauged theory</a:t>
            </a:r>
            <a:r>
              <a:rPr lang="en-US" sz="2400" dirty="0" smtClean="0">
                <a:solidFill>
                  <a:srgbClr val="000000"/>
                </a:solidFill>
              </a:rPr>
              <a:t>.</a:t>
            </a:r>
          </a:p>
          <a:p>
            <a:pPr marL="342900" indent="-342900" algn="just">
              <a:buFont typeface="Arial"/>
              <a:buChar char="•"/>
            </a:pPr>
            <a:r>
              <a:rPr lang="en-US" sz="2400" dirty="0" smtClean="0">
                <a:solidFill>
                  <a:schemeClr val="accent2"/>
                </a:solidFill>
              </a:rPr>
              <a:t>Born-</a:t>
            </a:r>
            <a:r>
              <a:rPr lang="en-US" sz="2400" dirty="0" err="1" smtClean="0">
                <a:solidFill>
                  <a:schemeClr val="accent2"/>
                </a:solidFill>
              </a:rPr>
              <a:t>Infeld</a:t>
            </a:r>
            <a:r>
              <a:rPr lang="en-US" sz="2400" dirty="0" smtClean="0">
                <a:solidFill>
                  <a:schemeClr val="accent2"/>
                </a:solidFill>
              </a:rPr>
              <a:t> theories</a:t>
            </a:r>
            <a:r>
              <a:rPr lang="en-US" sz="2400" dirty="0" smtClean="0">
                <a:solidFill>
                  <a:srgbClr val="000000"/>
                </a:solidFill>
              </a:rPr>
              <a:t> provide interesting examples </a:t>
            </a:r>
            <a:r>
              <a:rPr lang="en-US" sz="2400" dirty="0" smtClean="0">
                <a:solidFill>
                  <a:srgbClr val="C0504D"/>
                </a:solidFill>
              </a:rPr>
              <a:t>non-linear realizations of </a:t>
            </a:r>
            <a:r>
              <a:rPr lang="en-US" sz="2400" dirty="0" err="1" smtClean="0">
                <a:solidFill>
                  <a:srgbClr val="C0504D"/>
                </a:solidFill>
              </a:rPr>
              <a:t>supersymmetry</a:t>
            </a:r>
            <a:r>
              <a:rPr lang="en-US" sz="2400" dirty="0" smtClean="0">
                <a:solidFill>
                  <a:srgbClr val="C0504D"/>
                </a:solidFill>
              </a:rPr>
              <a:t> </a:t>
            </a:r>
            <a:r>
              <a:rPr lang="en-US" sz="2400" dirty="0" smtClean="0">
                <a:solidFill>
                  <a:srgbClr val="000000"/>
                </a:solidFill>
              </a:rPr>
              <a:t>and </a:t>
            </a:r>
            <a:r>
              <a:rPr lang="en-US" sz="2400" dirty="0" err="1" smtClean="0">
                <a:solidFill>
                  <a:srgbClr val="000000"/>
                </a:solidFill>
              </a:rPr>
              <a:t>supersymmetry</a:t>
            </a:r>
            <a:r>
              <a:rPr lang="en-US" sz="2400" dirty="0" smtClean="0">
                <a:solidFill>
                  <a:srgbClr val="000000"/>
                </a:solidFill>
              </a:rPr>
              <a:t> breaking appearing in this framework.  </a:t>
            </a:r>
            <a:endParaRPr lang="en-US" sz="2400" dirty="0">
              <a:solidFill>
                <a:srgbClr val="000000"/>
              </a:solidFil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3</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16333282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800" y="1204728"/>
            <a:ext cx="8770564" cy="5144517"/>
          </a:xfrm>
        </p:spPr>
        <p:txBody>
          <a:bodyPr>
            <a:normAutofit fontScale="85000" lnSpcReduction="20000"/>
          </a:bodyPr>
          <a:lstStyle/>
          <a:p>
            <a:pPr algn="l"/>
            <a:r>
              <a:rPr lang="en-US" sz="2600" b="1" dirty="0" smtClean="0">
                <a:solidFill>
                  <a:srgbClr val="000000"/>
                </a:solidFill>
                <a:latin typeface="Arial"/>
                <a:cs typeface="Arial"/>
              </a:rPr>
              <a:t>Synthesis of the results achieved in 2016</a:t>
            </a:r>
            <a:endParaRPr lang="en-US" sz="2600" b="1" dirty="0">
              <a:solidFill>
                <a:srgbClr val="000000"/>
              </a:solidFill>
              <a:latin typeface="Arial"/>
              <a:cs typeface="Arial"/>
            </a:endParaRPr>
          </a:p>
          <a:p>
            <a:pPr algn="l"/>
            <a:r>
              <a:rPr lang="en-US" sz="2400" dirty="0" err="1" smtClean="0">
                <a:solidFill>
                  <a:srgbClr val="0000FF"/>
                </a:solidFill>
                <a:cs typeface="Arial"/>
              </a:rPr>
              <a:t>Multifield</a:t>
            </a:r>
            <a:r>
              <a:rPr lang="en-US" sz="2400" dirty="0" smtClean="0">
                <a:solidFill>
                  <a:srgbClr val="0000FF"/>
                </a:solidFill>
                <a:cs typeface="Arial"/>
              </a:rPr>
              <a:t> and non-</a:t>
            </a:r>
            <a:r>
              <a:rPr lang="en-US" sz="2400" dirty="0" err="1" smtClean="0">
                <a:solidFill>
                  <a:srgbClr val="0000FF"/>
                </a:solidFill>
                <a:cs typeface="Arial"/>
              </a:rPr>
              <a:t>Abelian</a:t>
            </a:r>
            <a:r>
              <a:rPr lang="en-US" sz="2400" dirty="0" smtClean="0">
                <a:solidFill>
                  <a:srgbClr val="0000FF"/>
                </a:solidFill>
                <a:cs typeface="Arial"/>
              </a:rPr>
              <a:t> generalizations of Born and Born-</a:t>
            </a:r>
            <a:r>
              <a:rPr lang="en-US" sz="2400" dirty="0" err="1" smtClean="0">
                <a:solidFill>
                  <a:srgbClr val="0000FF"/>
                </a:solidFill>
                <a:cs typeface="Arial"/>
              </a:rPr>
              <a:t>Infeld</a:t>
            </a:r>
            <a:r>
              <a:rPr lang="en-US" sz="2400" dirty="0" smtClean="0">
                <a:solidFill>
                  <a:srgbClr val="0000FF"/>
                </a:solidFill>
                <a:cs typeface="Arial"/>
              </a:rPr>
              <a:t> theories</a:t>
            </a:r>
          </a:p>
          <a:p>
            <a:pPr algn="l"/>
            <a:r>
              <a:rPr lang="en-US" sz="2400" dirty="0" smtClean="0">
                <a:solidFill>
                  <a:srgbClr val="FF0000"/>
                </a:solidFill>
                <a:cs typeface="Arial"/>
              </a:rPr>
              <a:t>[With M. </a:t>
            </a:r>
            <a:r>
              <a:rPr lang="en-US" sz="2400" dirty="0" err="1" smtClean="0">
                <a:solidFill>
                  <a:srgbClr val="FF0000"/>
                </a:solidFill>
                <a:cs typeface="Arial"/>
              </a:rPr>
              <a:t>Trigiante</a:t>
            </a:r>
            <a:r>
              <a:rPr lang="en-US" sz="2400" dirty="0" smtClean="0">
                <a:solidFill>
                  <a:srgbClr val="FF0000"/>
                </a:solidFill>
                <a:cs typeface="Arial"/>
              </a:rPr>
              <a:t>,</a:t>
            </a:r>
            <a:r>
              <a:rPr lang="en-GB" sz="2000" dirty="0"/>
              <a:t> </a:t>
            </a:r>
            <a:r>
              <a:rPr lang="en-GB" sz="2000" dirty="0" smtClean="0">
                <a:solidFill>
                  <a:srgbClr val="FF0000"/>
                </a:solidFill>
              </a:rPr>
              <a:t>JHEP </a:t>
            </a:r>
            <a:r>
              <a:rPr lang="en-GB" sz="2000" b="1" dirty="0">
                <a:solidFill>
                  <a:srgbClr val="FF0000"/>
                </a:solidFill>
              </a:rPr>
              <a:t>1610</a:t>
            </a:r>
            <a:r>
              <a:rPr lang="en-GB" sz="2000" dirty="0">
                <a:solidFill>
                  <a:srgbClr val="FF0000"/>
                </a:solidFill>
              </a:rPr>
              <a:t>:160 (2016), arXiv:</a:t>
            </a:r>
            <a:r>
              <a:rPr lang="en-GB" sz="2000" dirty="0" smtClean="0">
                <a:solidFill>
                  <a:srgbClr val="FF0000"/>
                </a:solidFill>
              </a:rPr>
              <a:t>1609.07399</a:t>
            </a:r>
            <a:r>
              <a:rPr lang="en-US" sz="2400" dirty="0" smtClean="0">
                <a:solidFill>
                  <a:srgbClr val="FF0000"/>
                </a:solidFill>
                <a:cs typeface="Arial"/>
              </a:rPr>
              <a:t>]</a:t>
            </a:r>
            <a:endParaRPr lang="en-US" sz="2400" dirty="0" smtClean="0">
              <a:solidFill>
                <a:srgbClr val="0000FF"/>
              </a:solidFill>
              <a:cs typeface="Arial"/>
            </a:endParaRPr>
          </a:p>
          <a:p>
            <a:pPr algn="just"/>
            <a:r>
              <a:rPr lang="en-US" sz="2400" dirty="0" smtClean="0">
                <a:solidFill>
                  <a:schemeClr val="tx1"/>
                </a:solidFill>
              </a:rPr>
              <a:t>We have studied </a:t>
            </a:r>
            <a:r>
              <a:rPr lang="en-US" sz="2400" dirty="0" smtClean="0">
                <a:solidFill>
                  <a:schemeClr val="accent2"/>
                </a:solidFill>
              </a:rPr>
              <a:t>n-fields generalizations of the Born and Born-</a:t>
            </a:r>
            <a:r>
              <a:rPr lang="en-US" sz="2400" dirty="0" err="1" smtClean="0">
                <a:solidFill>
                  <a:schemeClr val="accent2"/>
                </a:solidFill>
              </a:rPr>
              <a:t>Infeld</a:t>
            </a:r>
            <a:r>
              <a:rPr lang="en-US" sz="2400" dirty="0" smtClean="0">
                <a:solidFill>
                  <a:schemeClr val="accent2"/>
                </a:solidFill>
              </a:rPr>
              <a:t> theories in non-linear electrodynamics</a:t>
            </a:r>
            <a:r>
              <a:rPr lang="en-US" sz="2400" dirty="0" smtClean="0">
                <a:solidFill>
                  <a:schemeClr val="tx1"/>
                </a:solidFill>
              </a:rPr>
              <a:t> in a linear formalism in terms of </a:t>
            </a:r>
            <a:r>
              <a:rPr lang="en-US" sz="2400" dirty="0" smtClean="0">
                <a:solidFill>
                  <a:srgbClr val="C0504D"/>
                </a:solidFill>
              </a:rPr>
              <a:t>auxiliary fields</a:t>
            </a:r>
            <a:r>
              <a:rPr lang="en-US" sz="2400" dirty="0" smtClean="0">
                <a:solidFill>
                  <a:schemeClr val="tx1"/>
                </a:solidFill>
              </a:rPr>
              <a:t>.</a:t>
            </a:r>
          </a:p>
          <a:p>
            <a:pPr marL="342900" indent="-342900" algn="just">
              <a:buFont typeface="Arial"/>
              <a:buChar char="•"/>
            </a:pPr>
            <a:r>
              <a:rPr lang="en-US" sz="2400" dirty="0" smtClean="0">
                <a:solidFill>
                  <a:schemeClr val="tx1"/>
                </a:solidFill>
              </a:rPr>
              <a:t>The </a:t>
            </a:r>
            <a:r>
              <a:rPr lang="en-US" sz="2400" dirty="0">
                <a:solidFill>
                  <a:srgbClr val="C0504D"/>
                </a:solidFill>
              </a:rPr>
              <a:t>symmetry properties</a:t>
            </a:r>
            <a:r>
              <a:rPr lang="en-US" sz="2400" dirty="0">
                <a:solidFill>
                  <a:schemeClr val="tx1"/>
                </a:solidFill>
              </a:rPr>
              <a:t>, in particular the </a:t>
            </a:r>
            <a:r>
              <a:rPr lang="en-US" sz="2400" dirty="0">
                <a:solidFill>
                  <a:srgbClr val="C0504D"/>
                </a:solidFill>
              </a:rPr>
              <a:t>characteristic self-duality </a:t>
            </a:r>
            <a:r>
              <a:rPr lang="en-US" sz="2400" dirty="0" smtClean="0">
                <a:solidFill>
                  <a:srgbClr val="C0504D"/>
                </a:solidFill>
              </a:rPr>
              <a:t>by Legendre transformation </a:t>
            </a:r>
            <a:r>
              <a:rPr lang="en-US" sz="2400" dirty="0" smtClean="0">
                <a:solidFill>
                  <a:schemeClr val="tx1"/>
                </a:solidFill>
              </a:rPr>
              <a:t>of the corresponding </a:t>
            </a:r>
            <a:r>
              <a:rPr lang="en-US" sz="2400" dirty="0">
                <a:solidFill>
                  <a:schemeClr val="tx1"/>
                </a:solidFill>
              </a:rPr>
              <a:t>non-linear theory, </a:t>
            </a:r>
            <a:r>
              <a:rPr lang="en-US" sz="2400" dirty="0">
                <a:solidFill>
                  <a:srgbClr val="C0504D"/>
                </a:solidFill>
              </a:rPr>
              <a:t>are </a:t>
            </a:r>
            <a:r>
              <a:rPr lang="en-US" sz="2400" dirty="0" smtClean="0">
                <a:solidFill>
                  <a:srgbClr val="C0504D"/>
                </a:solidFill>
              </a:rPr>
              <a:t>manifest and </a:t>
            </a:r>
            <a:r>
              <a:rPr lang="en-US" sz="2400" dirty="0">
                <a:solidFill>
                  <a:srgbClr val="C0504D"/>
                </a:solidFill>
              </a:rPr>
              <a:t>built-in as on-shell </a:t>
            </a:r>
            <a:r>
              <a:rPr lang="en-US" sz="2400" dirty="0" smtClean="0">
                <a:solidFill>
                  <a:srgbClr val="C0504D"/>
                </a:solidFill>
              </a:rPr>
              <a:t>duality</a:t>
            </a:r>
            <a:r>
              <a:rPr lang="en-US" sz="2400" dirty="0" smtClean="0">
                <a:solidFill>
                  <a:schemeClr val="tx1"/>
                </a:solidFill>
              </a:rPr>
              <a:t> symmetries.</a:t>
            </a:r>
          </a:p>
          <a:p>
            <a:pPr marL="342900" indent="-342900" algn="just">
              <a:buFont typeface="Arial"/>
              <a:buChar char="•"/>
            </a:pPr>
            <a:r>
              <a:rPr lang="en-US" sz="2400" dirty="0" smtClean="0">
                <a:solidFill>
                  <a:schemeClr val="tx1"/>
                </a:solidFill>
              </a:rPr>
              <a:t>They</a:t>
            </a:r>
            <a:r>
              <a:rPr lang="en-US" sz="2400" dirty="0">
                <a:solidFill>
                  <a:schemeClr val="tx1"/>
                </a:solidFill>
              </a:rPr>
              <a:t> </a:t>
            </a:r>
            <a:r>
              <a:rPr lang="en-US" sz="2400" dirty="0" smtClean="0">
                <a:solidFill>
                  <a:schemeClr val="tx1"/>
                </a:solidFill>
              </a:rPr>
              <a:t>depend </a:t>
            </a:r>
            <a:r>
              <a:rPr lang="en-US" sz="2400" dirty="0">
                <a:solidFill>
                  <a:schemeClr val="tx1"/>
                </a:solidFill>
              </a:rPr>
              <a:t>on the choice of the </a:t>
            </a:r>
            <a:r>
              <a:rPr lang="en-US" sz="2400" dirty="0">
                <a:solidFill>
                  <a:srgbClr val="C0504D"/>
                </a:solidFill>
              </a:rPr>
              <a:t>(homogeneous) manifold </a:t>
            </a:r>
            <a:r>
              <a:rPr lang="en-US" sz="2400" dirty="0" smtClean="0">
                <a:solidFill>
                  <a:srgbClr val="C0504D"/>
                </a:solidFill>
                <a:latin typeface="Lucida Calligraphy"/>
                <a:cs typeface="Lucida Calligraphy"/>
              </a:rPr>
              <a:t>M</a:t>
            </a:r>
            <a:r>
              <a:rPr lang="en-US" sz="2400" dirty="0" smtClean="0">
                <a:solidFill>
                  <a:srgbClr val="C0504D"/>
                </a:solidFill>
              </a:rPr>
              <a:t> spanned </a:t>
            </a:r>
            <a:r>
              <a:rPr lang="en-US" sz="2400" dirty="0">
                <a:solidFill>
                  <a:srgbClr val="C0504D"/>
                </a:solidFill>
              </a:rPr>
              <a:t>by the auxiliary scalar </a:t>
            </a:r>
            <a:r>
              <a:rPr lang="en-US" sz="2400" dirty="0" smtClean="0">
                <a:solidFill>
                  <a:srgbClr val="C0504D"/>
                </a:solidFill>
              </a:rPr>
              <a:t>fields</a:t>
            </a:r>
            <a:r>
              <a:rPr lang="en-US" sz="2400" dirty="0" smtClean="0">
                <a:solidFill>
                  <a:schemeClr val="tx1"/>
                </a:solidFill>
              </a:rPr>
              <a:t> </a:t>
            </a:r>
            <a:r>
              <a:rPr lang="en-US" sz="2400" dirty="0">
                <a:solidFill>
                  <a:schemeClr val="tx1"/>
                </a:solidFill>
              </a:rPr>
              <a:t>and the </a:t>
            </a:r>
            <a:r>
              <a:rPr lang="en-US" sz="2400" dirty="0">
                <a:solidFill>
                  <a:srgbClr val="C0504D"/>
                </a:solidFill>
              </a:rPr>
              <a:t>symplectic frame</a:t>
            </a:r>
            <a:r>
              <a:rPr lang="en-US" sz="2400" dirty="0">
                <a:solidFill>
                  <a:schemeClr val="tx1"/>
                </a:solidFill>
              </a:rPr>
              <a:t>. </a:t>
            </a:r>
            <a:endParaRPr lang="en-US" sz="2400" dirty="0" smtClean="0">
              <a:solidFill>
                <a:schemeClr val="tx1"/>
              </a:solidFill>
            </a:endParaRPr>
          </a:p>
          <a:p>
            <a:pPr algn="just"/>
            <a:r>
              <a:rPr lang="en-US" sz="2400" dirty="0">
                <a:solidFill>
                  <a:schemeClr val="tx1"/>
                </a:solidFill>
              </a:rPr>
              <a:t> </a:t>
            </a:r>
            <a:r>
              <a:rPr lang="en-US" sz="2400" dirty="0" smtClean="0">
                <a:solidFill>
                  <a:schemeClr val="tx1"/>
                </a:solidFill>
              </a:rPr>
              <a:t>                                                                </a:t>
            </a:r>
            <a:r>
              <a:rPr lang="en-US" sz="2400" dirty="0" smtClean="0">
                <a:solidFill>
                  <a:schemeClr val="tx1"/>
                </a:solidFill>
                <a:latin typeface="Wingdings"/>
                <a:ea typeface="Wingdings"/>
                <a:cs typeface="Wingdings"/>
                <a:sym typeface="Wingdings"/>
              </a:rPr>
              <a:t></a:t>
            </a:r>
            <a:r>
              <a:rPr lang="en-US" sz="2400" dirty="0" smtClean="0">
                <a:solidFill>
                  <a:schemeClr val="tx1"/>
                </a:solidFill>
              </a:rPr>
              <a:t>  </a:t>
            </a:r>
            <a:endParaRPr lang="en-US" sz="2400" dirty="0">
              <a:solidFill>
                <a:schemeClr val="tx1"/>
              </a:solidFill>
            </a:endParaRPr>
          </a:p>
          <a:p>
            <a:pPr marL="342900" indent="-342900" algn="just">
              <a:buFont typeface="Arial"/>
              <a:buChar char="•"/>
            </a:pPr>
            <a:r>
              <a:rPr lang="en-US" sz="2400" dirty="0" smtClean="0">
                <a:solidFill>
                  <a:schemeClr val="tx1"/>
                </a:solidFill>
              </a:rPr>
              <a:t>A </a:t>
            </a:r>
            <a:r>
              <a:rPr lang="en-US" sz="2400" dirty="0">
                <a:solidFill>
                  <a:schemeClr val="tx1"/>
                </a:solidFill>
              </a:rPr>
              <a:t>non-linear </a:t>
            </a:r>
            <a:r>
              <a:rPr lang="en-US" sz="2400" dirty="0">
                <a:solidFill>
                  <a:srgbClr val="C0504D"/>
                </a:solidFill>
              </a:rPr>
              <a:t>Born-</a:t>
            </a:r>
            <a:r>
              <a:rPr lang="en-US" sz="2400" dirty="0" err="1">
                <a:solidFill>
                  <a:srgbClr val="C0504D"/>
                </a:solidFill>
              </a:rPr>
              <a:t>Infeld</a:t>
            </a:r>
            <a:r>
              <a:rPr lang="en-US" sz="2400" dirty="0">
                <a:solidFill>
                  <a:srgbClr val="C0504D"/>
                </a:solidFill>
              </a:rPr>
              <a:t> type </a:t>
            </a:r>
            <a:r>
              <a:rPr lang="en-US" sz="2400" dirty="0" err="1" smtClean="0">
                <a:solidFill>
                  <a:srgbClr val="C0504D"/>
                </a:solidFill>
              </a:rPr>
              <a:t>Lagrangian</a:t>
            </a:r>
            <a:r>
              <a:rPr lang="en-US" sz="2400" dirty="0" smtClean="0">
                <a:solidFill>
                  <a:srgbClr val="C0504D"/>
                </a:solidFill>
              </a:rPr>
              <a:t> </a:t>
            </a:r>
            <a:r>
              <a:rPr lang="en-US" sz="2400" dirty="0" smtClean="0">
                <a:solidFill>
                  <a:schemeClr val="tx1"/>
                </a:solidFill>
              </a:rPr>
              <a:t>can be </a:t>
            </a:r>
            <a:r>
              <a:rPr lang="en-US" sz="2400" dirty="0" smtClean="0">
                <a:solidFill>
                  <a:srgbClr val="C0504D"/>
                </a:solidFill>
              </a:rPr>
              <a:t>associated </a:t>
            </a:r>
            <a:r>
              <a:rPr lang="en-US" sz="2400" dirty="0">
                <a:solidFill>
                  <a:srgbClr val="C0504D"/>
                </a:solidFill>
              </a:rPr>
              <a:t>to any </a:t>
            </a:r>
            <a:r>
              <a:rPr lang="en-US" sz="2400" dirty="0" smtClean="0">
                <a:solidFill>
                  <a:srgbClr val="C0504D"/>
                </a:solidFill>
              </a:rPr>
              <a:t>extended supergravity</a:t>
            </a:r>
            <a:r>
              <a:rPr lang="en-US" sz="2400" dirty="0" smtClean="0">
                <a:solidFill>
                  <a:schemeClr val="tx1"/>
                </a:solidFill>
              </a:rPr>
              <a:t> </a:t>
            </a:r>
            <a:r>
              <a:rPr lang="en-US" sz="2400" dirty="0">
                <a:solidFill>
                  <a:schemeClr val="tx1"/>
                </a:solidFill>
              </a:rPr>
              <a:t>theory based </a:t>
            </a:r>
            <a:r>
              <a:rPr lang="en-US" sz="2400" dirty="0" smtClean="0">
                <a:solidFill>
                  <a:schemeClr val="tx1"/>
                </a:solidFill>
              </a:rPr>
              <a:t>on </a:t>
            </a:r>
            <a:r>
              <a:rPr lang="en-US" sz="2400" dirty="0" smtClean="0">
                <a:solidFill>
                  <a:schemeClr val="tx1"/>
                </a:solidFill>
                <a:latin typeface="Lucida Calligraphy"/>
                <a:cs typeface="Lucida Calligraphy"/>
              </a:rPr>
              <a:t>M.</a:t>
            </a:r>
            <a:endParaRPr lang="en-US" sz="2400" dirty="0" smtClean="0">
              <a:solidFill>
                <a:schemeClr val="tx1"/>
              </a:solidFill>
            </a:endParaRPr>
          </a:p>
          <a:p>
            <a:pPr marL="342900" indent="-342900" algn="just">
              <a:buFont typeface="Arial"/>
              <a:buChar char="•"/>
            </a:pPr>
            <a:r>
              <a:rPr lang="en-US" sz="2400" dirty="0" smtClean="0">
                <a:solidFill>
                  <a:schemeClr val="tx1"/>
                </a:solidFill>
              </a:rPr>
              <a:t>We </a:t>
            </a:r>
            <a:r>
              <a:rPr lang="en-US" sz="2400" dirty="0" smtClean="0">
                <a:solidFill>
                  <a:schemeClr val="accent2"/>
                </a:solidFill>
              </a:rPr>
              <a:t>reproduce </a:t>
            </a:r>
            <a:r>
              <a:rPr lang="en-US" sz="2400" dirty="0">
                <a:solidFill>
                  <a:schemeClr val="accent2"/>
                </a:solidFill>
              </a:rPr>
              <a:t>some known multi</a:t>
            </a:r>
            <a:r>
              <a:rPr lang="en-US" sz="2400" dirty="0" smtClean="0">
                <a:solidFill>
                  <a:schemeClr val="accent2"/>
                </a:solidFill>
              </a:rPr>
              <a:t>-field </a:t>
            </a:r>
            <a:r>
              <a:rPr lang="en-US" sz="2400" dirty="0">
                <a:solidFill>
                  <a:schemeClr val="accent2"/>
                </a:solidFill>
              </a:rPr>
              <a:t>Born-</a:t>
            </a:r>
            <a:r>
              <a:rPr lang="en-US" sz="2400" dirty="0" err="1">
                <a:solidFill>
                  <a:schemeClr val="accent2"/>
                </a:solidFill>
              </a:rPr>
              <a:t>Infeld</a:t>
            </a:r>
            <a:r>
              <a:rPr lang="en-US" sz="2400" dirty="0">
                <a:solidFill>
                  <a:schemeClr val="accent2"/>
                </a:solidFill>
              </a:rPr>
              <a:t> </a:t>
            </a:r>
            <a:r>
              <a:rPr lang="en-US" sz="2400" dirty="0" smtClean="0">
                <a:solidFill>
                  <a:schemeClr val="accent2"/>
                </a:solidFill>
              </a:rPr>
              <a:t>theories </a:t>
            </a:r>
            <a:r>
              <a:rPr lang="en-US" sz="2400" dirty="0" smtClean="0">
                <a:solidFill>
                  <a:schemeClr val="tx1"/>
                </a:solidFill>
              </a:rPr>
              <a:t>(see A. </a:t>
            </a:r>
            <a:r>
              <a:rPr lang="en-US" sz="2400" dirty="0" err="1" smtClean="0">
                <a:solidFill>
                  <a:schemeClr val="tx1"/>
                </a:solidFill>
              </a:rPr>
              <a:t>Yeranyan</a:t>
            </a:r>
            <a:r>
              <a:rPr lang="en-US" sz="2400" dirty="0" err="1" smtClean="0">
                <a:solidFill>
                  <a:schemeClr val="tx1"/>
                </a:solidFill>
              </a:rPr>
              <a:t>’s</a:t>
            </a:r>
            <a:r>
              <a:rPr lang="en-US" sz="2400" dirty="0" smtClean="0">
                <a:solidFill>
                  <a:schemeClr val="tx1"/>
                </a:solidFill>
              </a:rPr>
              <a:t> talk) a</a:t>
            </a:r>
            <a:r>
              <a:rPr lang="en-US" sz="2400" dirty="0" smtClean="0">
                <a:solidFill>
                  <a:schemeClr val="tx1"/>
                </a:solidFill>
              </a:rPr>
              <a:t>nd </a:t>
            </a:r>
            <a:r>
              <a:rPr lang="en-US" sz="2400" dirty="0">
                <a:solidFill>
                  <a:schemeClr val="tx1"/>
                </a:solidFill>
              </a:rPr>
              <a:t>derive </a:t>
            </a:r>
            <a:r>
              <a:rPr lang="en-US" sz="2400" dirty="0">
                <a:solidFill>
                  <a:srgbClr val="C0504D"/>
                </a:solidFill>
              </a:rPr>
              <a:t>new non-linear models</a:t>
            </a:r>
            <a:r>
              <a:rPr lang="en-US" sz="2400" dirty="0">
                <a:solidFill>
                  <a:schemeClr val="tx1"/>
                </a:solidFill>
              </a:rPr>
              <a:t>, such as the n</a:t>
            </a:r>
            <a:r>
              <a:rPr lang="en-US" sz="2400" dirty="0" smtClean="0">
                <a:solidFill>
                  <a:schemeClr val="tx1"/>
                </a:solidFill>
              </a:rPr>
              <a:t>-field </a:t>
            </a:r>
            <a:r>
              <a:rPr lang="en-US" sz="2400" dirty="0">
                <a:solidFill>
                  <a:schemeClr val="tx1"/>
                </a:solidFill>
              </a:rPr>
              <a:t>Born </a:t>
            </a:r>
            <a:r>
              <a:rPr lang="en-US" sz="2400" dirty="0" smtClean="0">
                <a:solidFill>
                  <a:schemeClr val="tx1"/>
                </a:solidFill>
              </a:rPr>
              <a:t>theory.</a:t>
            </a:r>
          </a:p>
          <a:p>
            <a:pPr marL="342900" indent="-342900" algn="just">
              <a:buFont typeface="Arial"/>
              <a:buChar char="•"/>
            </a:pPr>
            <a:r>
              <a:rPr lang="en-US" sz="2400" dirty="0" smtClean="0">
                <a:solidFill>
                  <a:schemeClr val="tx1"/>
                </a:solidFill>
              </a:rPr>
              <a:t>We discuss </a:t>
            </a:r>
            <a:r>
              <a:rPr lang="en-US" sz="2400" dirty="0">
                <a:solidFill>
                  <a:srgbClr val="C0504D"/>
                </a:solidFill>
              </a:rPr>
              <a:t>non-</a:t>
            </a:r>
            <a:r>
              <a:rPr lang="en-US" sz="2400" dirty="0" err="1">
                <a:solidFill>
                  <a:srgbClr val="C0504D"/>
                </a:solidFill>
              </a:rPr>
              <a:t>Abelian</a:t>
            </a:r>
            <a:r>
              <a:rPr lang="en-US" sz="2400" dirty="0">
                <a:solidFill>
                  <a:srgbClr val="C0504D"/>
                </a:solidFill>
              </a:rPr>
              <a:t> generalizations </a:t>
            </a:r>
            <a:r>
              <a:rPr lang="en-US" sz="2400" dirty="0">
                <a:solidFill>
                  <a:schemeClr val="tx1"/>
                </a:solidFill>
              </a:rPr>
              <a:t>of these </a:t>
            </a:r>
            <a:r>
              <a:rPr lang="en-US" sz="2400" dirty="0" smtClean="0">
                <a:solidFill>
                  <a:schemeClr val="tx1"/>
                </a:solidFill>
              </a:rPr>
              <a:t>theories.</a:t>
            </a:r>
          </a:p>
          <a:p>
            <a:pPr marL="342900" indent="-342900" algn="just">
              <a:buFont typeface="Arial"/>
              <a:buChar char="•"/>
            </a:pPr>
            <a:r>
              <a:rPr lang="en-US" sz="2400" dirty="0" smtClean="0">
                <a:solidFill>
                  <a:srgbClr val="000000"/>
                </a:solidFill>
              </a:rPr>
              <a:t>In the </a:t>
            </a:r>
            <a:r>
              <a:rPr lang="en-US" sz="2400" dirty="0" smtClean="0">
                <a:solidFill>
                  <a:srgbClr val="C0504D"/>
                </a:solidFill>
              </a:rPr>
              <a:t>Euler parametrization </a:t>
            </a:r>
            <a:r>
              <a:rPr lang="en-US" sz="2400" dirty="0">
                <a:solidFill>
                  <a:srgbClr val="C0504D"/>
                </a:solidFill>
              </a:rPr>
              <a:t>the potential </a:t>
            </a:r>
            <a:r>
              <a:rPr lang="en-US" sz="2400" dirty="0" smtClean="0">
                <a:solidFill>
                  <a:srgbClr val="C0504D"/>
                </a:solidFill>
              </a:rPr>
              <a:t>simplifies</a:t>
            </a:r>
            <a:r>
              <a:rPr lang="en-US" sz="2400" dirty="0" smtClean="0">
                <a:solidFill>
                  <a:srgbClr val="000000"/>
                </a:solidFill>
              </a:rPr>
              <a:t> due to its duality invariance, explicitly showing </a:t>
            </a:r>
            <a:r>
              <a:rPr lang="en-US" sz="2400" dirty="0" smtClean="0">
                <a:solidFill>
                  <a:srgbClr val="C0504D"/>
                </a:solidFill>
              </a:rPr>
              <a:t>the flat directions</a:t>
            </a:r>
            <a:r>
              <a:rPr lang="en-US" sz="2400" dirty="0">
                <a:solidFill>
                  <a:srgbClr val="000000"/>
                </a:solidFill>
              </a:rPr>
              <a:t>, </a:t>
            </a:r>
            <a:r>
              <a:rPr lang="en-US" sz="2400" dirty="0" smtClean="0">
                <a:solidFill>
                  <a:srgbClr val="000000"/>
                </a:solidFill>
              </a:rPr>
              <a:t>similar </a:t>
            </a:r>
            <a:r>
              <a:rPr lang="en-US" sz="2400" dirty="0">
                <a:solidFill>
                  <a:srgbClr val="000000"/>
                </a:solidFill>
              </a:rPr>
              <a:t>to Goldstone bosons.</a:t>
            </a:r>
          </a:p>
        </p:txBody>
      </p:sp>
      <p:pic>
        <p:nvPicPr>
          <p:cNvPr id="4" name="Picture 3" descr="Logo_CF_d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4</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A Geometric Approach to Quantum Gravity</a:t>
            </a:r>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556" y="182039"/>
            <a:ext cx="1511808" cy="612648"/>
          </a:xfrm>
          <a:prstGeom prst="rect">
            <a:avLst/>
          </a:prstGeom>
        </p:spPr>
      </p:pic>
    </p:spTree>
    <p:extLst>
      <p:ext uri="{BB962C8B-B14F-4D97-AF65-F5344CB8AC3E}">
        <p14:creationId xmlns:p14="http://schemas.microsoft.com/office/powerpoint/2010/main" val="1556122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266028924"/>
              </p:ext>
            </p:extLst>
          </p:nvPr>
        </p:nvGraphicFramePr>
        <p:xfrm>
          <a:off x="-1104900" y="3136900"/>
          <a:ext cx="7493000" cy="830549"/>
        </p:xfrm>
        <a:graphic>
          <a:graphicData uri="http://schemas.openxmlformats.org/presentationml/2006/ole">
            <mc:AlternateContent xmlns:mc="http://schemas.openxmlformats.org/markup-compatibility/2006">
              <mc:Choice xmlns:v="urn:schemas-microsoft-com:vml" Requires="v">
                <p:oleObj spid="_x0000_s2072" name="Document" r:id="rId5" imgW="5270500" imgH="584200" progId="Word.Document.12">
                  <p:embed/>
                </p:oleObj>
              </mc:Choice>
              <mc:Fallback>
                <p:oleObj name="Document" r:id="rId5" imgW="5270500" imgH="584200" progId="Word.Document.12">
                  <p:embed/>
                  <p:pic>
                    <p:nvPicPr>
                      <p:cNvPr id="0" name=""/>
                      <p:cNvPicPr/>
                      <p:nvPr/>
                    </p:nvPicPr>
                    <p:blipFill>
                      <a:blip r:embed="rId6"/>
                      <a:stretch>
                        <a:fillRect/>
                      </a:stretch>
                    </p:blipFill>
                    <p:spPr>
                      <a:xfrm>
                        <a:off x="-1104900" y="3136900"/>
                        <a:ext cx="7493000" cy="83054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1475150"/>
              </p:ext>
            </p:extLst>
          </p:nvPr>
        </p:nvGraphicFramePr>
        <p:xfrm>
          <a:off x="-2072068" y="1865338"/>
          <a:ext cx="7690678" cy="852461"/>
        </p:xfrm>
        <a:graphic>
          <a:graphicData uri="http://schemas.openxmlformats.org/presentationml/2006/ole">
            <mc:AlternateContent xmlns:mc="http://schemas.openxmlformats.org/markup-compatibility/2006">
              <mc:Choice xmlns:v="urn:schemas-microsoft-com:vml" Requires="v">
                <p:oleObj spid="_x0000_s2073" name="Document" r:id="rId8" imgW="5270500" imgH="584200" progId="Word.Document.12">
                  <p:embed/>
                </p:oleObj>
              </mc:Choice>
              <mc:Fallback>
                <p:oleObj name="Document" r:id="rId8" imgW="5270500" imgH="584200" progId="Word.Document.12">
                  <p:embed/>
                  <p:pic>
                    <p:nvPicPr>
                      <p:cNvPr id="0" name=""/>
                      <p:cNvPicPr/>
                      <p:nvPr/>
                    </p:nvPicPr>
                    <p:blipFill>
                      <a:blip r:embed="rId9"/>
                      <a:stretch>
                        <a:fillRect/>
                      </a:stretch>
                    </p:blipFill>
                    <p:spPr>
                      <a:xfrm>
                        <a:off x="-2072068" y="1865338"/>
                        <a:ext cx="7690678" cy="852461"/>
                      </a:xfrm>
                      <a:prstGeom prst="rect">
                        <a:avLst/>
                      </a:prstGeom>
                    </p:spPr>
                  </p:pic>
                </p:oleObj>
              </mc:Fallback>
            </mc:AlternateContent>
          </a:graphicData>
        </a:graphic>
      </p:graphicFrame>
      <p:sp>
        <p:nvSpPr>
          <p:cNvPr id="3" name="Subtitle 2"/>
          <p:cNvSpPr>
            <a:spLocks noGrp="1"/>
          </p:cNvSpPr>
          <p:nvPr>
            <p:ph type="subTitle" idx="1"/>
          </p:nvPr>
        </p:nvSpPr>
        <p:spPr>
          <a:xfrm>
            <a:off x="241300" y="1211833"/>
            <a:ext cx="8713160" cy="5144517"/>
          </a:xfrm>
        </p:spPr>
        <p:txBody>
          <a:bodyPr>
            <a:normAutofit/>
          </a:bodyPr>
          <a:lstStyle/>
          <a:p>
            <a:pPr algn="just">
              <a:lnSpc>
                <a:spcPct val="120000"/>
              </a:lnSpc>
            </a:pPr>
            <a:r>
              <a:rPr lang="en-US" sz="2000" dirty="0" smtClean="0">
                <a:solidFill>
                  <a:srgbClr val="C0504D"/>
                </a:solidFill>
                <a:latin typeface="Arial"/>
                <a:cs typeface="Arial"/>
              </a:rPr>
              <a:t>Born model </a:t>
            </a:r>
            <a:r>
              <a:rPr lang="en-US" sz="1800" dirty="0" smtClean="0">
                <a:solidFill>
                  <a:srgbClr val="FF0000"/>
                </a:solidFill>
                <a:latin typeface="Arial"/>
                <a:cs typeface="Arial"/>
              </a:rPr>
              <a:t>[M. Born, Proc. Roy. Soc. </a:t>
            </a:r>
            <a:r>
              <a:rPr lang="en-US" sz="1800" dirty="0" err="1" smtClean="0">
                <a:solidFill>
                  <a:srgbClr val="FF0000"/>
                </a:solidFill>
                <a:latin typeface="Arial"/>
                <a:cs typeface="Arial"/>
              </a:rPr>
              <a:t>Lond</a:t>
            </a:r>
            <a:r>
              <a:rPr lang="en-US" sz="1800" dirty="0" smtClean="0">
                <a:solidFill>
                  <a:srgbClr val="FF0000"/>
                </a:solidFill>
                <a:latin typeface="Arial"/>
                <a:cs typeface="Arial"/>
              </a:rPr>
              <a:t>. A 143 (1934) 410]</a:t>
            </a:r>
          </a:p>
          <a:p>
            <a:pPr algn="just">
              <a:lnSpc>
                <a:spcPct val="120000"/>
              </a:lnSpc>
            </a:pPr>
            <a:r>
              <a:rPr lang="en-US" sz="2800" dirty="0" smtClean="0"/>
              <a:t>                                          </a:t>
            </a:r>
            <a:r>
              <a:rPr lang="en-US" sz="2100" dirty="0" smtClean="0">
                <a:solidFill>
                  <a:schemeClr val="tx1"/>
                </a:solidFill>
              </a:rPr>
              <a:t>μ</a:t>
            </a:r>
            <a:r>
              <a:rPr lang="en-US" sz="2100" dirty="0">
                <a:solidFill>
                  <a:schemeClr val="tx1"/>
                </a:solidFill>
              </a:rPr>
              <a:t>=e/</a:t>
            </a:r>
            <a:r>
              <a:rPr lang="en-US" sz="2100" dirty="0" smtClean="0">
                <a:solidFill>
                  <a:schemeClr val="tx1"/>
                </a:solidFill>
              </a:rPr>
              <a:t>4πr</a:t>
            </a:r>
            <a:r>
              <a:rPr lang="en-US" sz="2100" baseline="-25000" dirty="0" smtClean="0">
                <a:solidFill>
                  <a:schemeClr val="tx1"/>
                </a:solidFill>
              </a:rPr>
              <a:t>0</a:t>
            </a:r>
            <a:r>
              <a:rPr lang="en-US" sz="2100" baseline="30000" dirty="0" smtClean="0">
                <a:solidFill>
                  <a:schemeClr val="tx1"/>
                </a:solidFill>
              </a:rPr>
              <a:t>2</a:t>
            </a:r>
            <a:r>
              <a:rPr lang="en-US" sz="2100" dirty="0" smtClean="0">
                <a:solidFill>
                  <a:schemeClr val="tx1"/>
                </a:solidFill>
              </a:rPr>
              <a:t>, e electron charge, r</a:t>
            </a:r>
            <a:r>
              <a:rPr lang="en-US" sz="2100" baseline="-25000" dirty="0" smtClean="0">
                <a:solidFill>
                  <a:schemeClr val="tx1"/>
                </a:solidFill>
              </a:rPr>
              <a:t>0</a:t>
            </a:r>
            <a:r>
              <a:rPr lang="en-US" sz="2100" dirty="0" smtClean="0">
                <a:solidFill>
                  <a:schemeClr val="tx1"/>
                </a:solidFill>
              </a:rPr>
              <a:t> electron radius,  							   </a:t>
            </a:r>
            <a:r>
              <a:rPr lang="en-US" sz="2100" dirty="0" err="1" smtClean="0">
                <a:solidFill>
                  <a:schemeClr val="tx1"/>
                </a:solidFill>
              </a:rPr>
              <a:t>F</a:t>
            </a:r>
            <a:r>
              <a:rPr lang="en-US" sz="2100" baseline="-25000" dirty="0" err="1" smtClean="0">
                <a:solidFill>
                  <a:schemeClr val="tx1"/>
                </a:solidFill>
              </a:rPr>
              <a:t>μν</a:t>
            </a:r>
            <a:r>
              <a:rPr lang="en-US" sz="2100" dirty="0" smtClean="0">
                <a:solidFill>
                  <a:schemeClr val="tx1"/>
                </a:solidFill>
              </a:rPr>
              <a:t> </a:t>
            </a:r>
            <a:r>
              <a:rPr lang="en-US" sz="2100" dirty="0">
                <a:solidFill>
                  <a:schemeClr val="tx1"/>
                </a:solidFill>
              </a:rPr>
              <a:t>= </a:t>
            </a:r>
            <a:r>
              <a:rPr lang="en-US" sz="2100" dirty="0" smtClean="0">
                <a:solidFill>
                  <a:schemeClr val="tx1"/>
                </a:solidFill>
              </a:rPr>
              <a:t>∂</a:t>
            </a:r>
            <a:r>
              <a:rPr lang="en-US" sz="2100" baseline="-25000" dirty="0" err="1" smtClean="0">
                <a:solidFill>
                  <a:schemeClr val="tx1"/>
                </a:solidFill>
              </a:rPr>
              <a:t>μ</a:t>
            </a:r>
            <a:r>
              <a:rPr lang="en-US" sz="2100" dirty="0" err="1" smtClean="0">
                <a:solidFill>
                  <a:schemeClr val="tx1"/>
                </a:solidFill>
              </a:rPr>
              <a:t>A</a:t>
            </a:r>
            <a:r>
              <a:rPr lang="en-US" sz="2100" baseline="-25000" dirty="0" err="1">
                <a:solidFill>
                  <a:schemeClr val="tx1"/>
                </a:solidFill>
              </a:rPr>
              <a:t>ν</a:t>
            </a:r>
            <a:r>
              <a:rPr lang="en-US" sz="2100" dirty="0" smtClean="0">
                <a:solidFill>
                  <a:schemeClr val="tx1"/>
                </a:solidFill>
              </a:rPr>
              <a:t> </a:t>
            </a:r>
            <a:r>
              <a:rPr lang="en-US" sz="2100" dirty="0">
                <a:solidFill>
                  <a:schemeClr val="tx1"/>
                </a:solidFill>
              </a:rPr>
              <a:t>− </a:t>
            </a:r>
            <a:r>
              <a:rPr lang="en-US" sz="2100" dirty="0" smtClean="0">
                <a:solidFill>
                  <a:schemeClr val="tx1"/>
                </a:solidFill>
              </a:rPr>
              <a:t>∂</a:t>
            </a:r>
            <a:r>
              <a:rPr lang="en-US" sz="2100" baseline="-25000" dirty="0" err="1" smtClean="0">
                <a:solidFill>
                  <a:schemeClr val="tx1"/>
                </a:solidFill>
              </a:rPr>
              <a:t>ν</a:t>
            </a:r>
            <a:r>
              <a:rPr lang="en-US" sz="2100" dirty="0" err="1" smtClean="0">
                <a:solidFill>
                  <a:schemeClr val="tx1"/>
                </a:solidFill>
              </a:rPr>
              <a:t>A</a:t>
            </a:r>
            <a:r>
              <a:rPr lang="en-US" sz="2100" baseline="-25000" dirty="0" err="1">
                <a:solidFill>
                  <a:schemeClr val="tx1"/>
                </a:solidFill>
              </a:rPr>
              <a:t>μ</a:t>
            </a:r>
            <a:r>
              <a:rPr lang="en-US" sz="2100" dirty="0" smtClean="0">
                <a:solidFill>
                  <a:schemeClr val="tx1"/>
                </a:solidFill>
              </a:rPr>
              <a:t> </a:t>
            </a:r>
            <a:r>
              <a:rPr lang="en-US" sz="2100" dirty="0" err="1" smtClean="0">
                <a:solidFill>
                  <a:schemeClr val="tx1"/>
                </a:solidFill>
              </a:rPr>
              <a:t>Abelian</a:t>
            </a:r>
            <a:r>
              <a:rPr lang="en-US" sz="2100" dirty="0" smtClean="0">
                <a:solidFill>
                  <a:schemeClr val="tx1"/>
                </a:solidFill>
              </a:rPr>
              <a:t> </a:t>
            </a:r>
            <a:r>
              <a:rPr lang="en-US" sz="2100" dirty="0">
                <a:solidFill>
                  <a:schemeClr val="tx1"/>
                </a:solidFill>
              </a:rPr>
              <a:t>field </a:t>
            </a:r>
            <a:r>
              <a:rPr lang="en-US" sz="2100" dirty="0" smtClean="0">
                <a:solidFill>
                  <a:schemeClr val="tx1"/>
                </a:solidFill>
              </a:rPr>
              <a:t>strength </a:t>
            </a:r>
            <a:endParaRPr lang="en-US" sz="2600" dirty="0">
              <a:solidFill>
                <a:schemeClr val="tx1"/>
              </a:solidFill>
              <a:latin typeface="Arial"/>
              <a:cs typeface="Arial"/>
            </a:endParaRPr>
          </a:p>
          <a:p>
            <a:pPr algn="just">
              <a:lnSpc>
                <a:spcPct val="120000"/>
              </a:lnSpc>
            </a:pPr>
            <a:r>
              <a:rPr lang="en-US" sz="2000" dirty="0" smtClean="0">
                <a:solidFill>
                  <a:srgbClr val="C0504D"/>
                </a:solidFill>
                <a:latin typeface="Arial"/>
                <a:cs typeface="Arial"/>
              </a:rPr>
              <a:t>Born-</a:t>
            </a:r>
            <a:r>
              <a:rPr lang="en-US" sz="2000" dirty="0" err="1" smtClean="0">
                <a:solidFill>
                  <a:srgbClr val="C0504D"/>
                </a:solidFill>
                <a:latin typeface="Arial"/>
                <a:cs typeface="Arial"/>
              </a:rPr>
              <a:t>Infeld</a:t>
            </a:r>
            <a:r>
              <a:rPr lang="en-US" sz="2000" dirty="0" smtClean="0">
                <a:solidFill>
                  <a:srgbClr val="C0504D"/>
                </a:solidFill>
                <a:latin typeface="Arial"/>
                <a:cs typeface="Arial"/>
              </a:rPr>
              <a:t> </a:t>
            </a:r>
            <a:r>
              <a:rPr lang="en-US" sz="2000" dirty="0">
                <a:solidFill>
                  <a:srgbClr val="C0504D"/>
                </a:solidFill>
                <a:latin typeface="Arial"/>
                <a:cs typeface="Arial"/>
              </a:rPr>
              <a:t>model </a:t>
            </a:r>
            <a:r>
              <a:rPr lang="en-US" sz="1800" dirty="0">
                <a:solidFill>
                  <a:srgbClr val="FF0000"/>
                </a:solidFill>
                <a:latin typeface="Arial"/>
                <a:cs typeface="Arial"/>
              </a:rPr>
              <a:t>[M. Born, Proc. Roy. Soc. </a:t>
            </a:r>
            <a:r>
              <a:rPr lang="en-US" sz="1800" dirty="0" err="1">
                <a:solidFill>
                  <a:srgbClr val="FF0000"/>
                </a:solidFill>
                <a:latin typeface="Arial"/>
                <a:cs typeface="Arial"/>
              </a:rPr>
              <a:t>Lond</a:t>
            </a:r>
            <a:r>
              <a:rPr lang="en-US" sz="1800" dirty="0">
                <a:solidFill>
                  <a:srgbClr val="FF0000"/>
                </a:solidFill>
                <a:latin typeface="Arial"/>
                <a:cs typeface="Arial"/>
              </a:rPr>
              <a:t>. A 143 (1934) 410</a:t>
            </a:r>
            <a:r>
              <a:rPr lang="en-US" sz="1800" dirty="0" smtClean="0">
                <a:solidFill>
                  <a:srgbClr val="FF0000"/>
                </a:solidFill>
                <a:latin typeface="Arial"/>
                <a:cs typeface="Arial"/>
              </a:rPr>
              <a:t>]</a:t>
            </a:r>
          </a:p>
          <a:p>
            <a:pPr algn="just">
              <a:lnSpc>
                <a:spcPct val="120000"/>
              </a:lnSpc>
            </a:pPr>
            <a:r>
              <a:rPr lang="en-US" sz="2400" dirty="0">
                <a:solidFill>
                  <a:srgbClr val="FF0000"/>
                </a:solidFill>
                <a:latin typeface="Arial"/>
                <a:cs typeface="Arial"/>
              </a:rPr>
              <a:t> </a:t>
            </a:r>
            <a:r>
              <a:rPr lang="en-US" sz="2400" dirty="0" smtClean="0">
                <a:solidFill>
                  <a:srgbClr val="FF0000"/>
                </a:solidFill>
                <a:latin typeface="Arial"/>
                <a:cs typeface="Arial"/>
              </a:rPr>
              <a:t>                                                      </a:t>
            </a:r>
            <a:r>
              <a:rPr lang="en-US" sz="2400" dirty="0" smtClean="0">
                <a:solidFill>
                  <a:srgbClr val="000000"/>
                </a:solidFill>
                <a:latin typeface="Arial"/>
                <a:cs typeface="Arial"/>
              </a:rPr>
              <a:t> </a:t>
            </a:r>
            <a:r>
              <a:rPr lang="en-US" sz="2100" baseline="30000" dirty="0" smtClean="0">
                <a:solidFill>
                  <a:srgbClr val="000000"/>
                </a:solidFill>
                <a:cs typeface="Calibri (body)"/>
              </a:rPr>
              <a:t>∗</a:t>
            </a:r>
            <a:r>
              <a:rPr lang="en-US" sz="2100" dirty="0" smtClean="0">
                <a:solidFill>
                  <a:srgbClr val="000000"/>
                </a:solidFill>
                <a:cs typeface="Calibri (body)"/>
              </a:rPr>
              <a:t>F </a:t>
            </a:r>
            <a:r>
              <a:rPr lang="en-US" sz="2100" baseline="30000" dirty="0" smtClean="0">
                <a:solidFill>
                  <a:srgbClr val="000000"/>
                </a:solidFill>
                <a:cs typeface="Calibri (body)"/>
              </a:rPr>
              <a:t>µ</a:t>
            </a:r>
            <a:r>
              <a:rPr lang="en-US" sz="2100" baseline="30000" dirty="0" err="1" smtClean="0">
                <a:solidFill>
                  <a:srgbClr val="000000"/>
                </a:solidFill>
                <a:cs typeface="Calibri (body)"/>
              </a:rPr>
              <a:t>ν</a:t>
            </a:r>
            <a:r>
              <a:rPr lang="en-US" sz="2100" dirty="0" smtClean="0">
                <a:solidFill>
                  <a:srgbClr val="000000"/>
                </a:solidFill>
                <a:cs typeface="Calibri (body)"/>
              </a:rPr>
              <a:t> = ½ </a:t>
            </a:r>
            <a:r>
              <a:rPr lang="en-US" sz="2100" dirty="0" err="1" smtClean="0">
                <a:solidFill>
                  <a:srgbClr val="000000"/>
                </a:solidFill>
                <a:cs typeface="Calibri (body)"/>
              </a:rPr>
              <a:t>ε</a:t>
            </a:r>
            <a:r>
              <a:rPr lang="en-US" sz="2100" baseline="30000" dirty="0" err="1" smtClean="0">
                <a:solidFill>
                  <a:srgbClr val="000000"/>
                </a:solidFill>
                <a:cs typeface="Calibri (body)"/>
              </a:rPr>
              <a:t>µνλσ</a:t>
            </a:r>
            <a:r>
              <a:rPr lang="en-US" sz="2100" dirty="0" err="1" smtClean="0">
                <a:solidFill>
                  <a:srgbClr val="000000"/>
                </a:solidFill>
                <a:cs typeface="Calibri (body)"/>
              </a:rPr>
              <a:t>F</a:t>
            </a:r>
            <a:r>
              <a:rPr lang="en-US" sz="2100" baseline="-25000" dirty="0" err="1" smtClean="0">
                <a:solidFill>
                  <a:srgbClr val="000000"/>
                </a:solidFill>
                <a:cs typeface="Calibri (body)"/>
              </a:rPr>
              <a:t>λσ</a:t>
            </a:r>
            <a:r>
              <a:rPr lang="en-US" sz="2100" dirty="0" smtClean="0">
                <a:solidFill>
                  <a:srgbClr val="000000"/>
                </a:solidFill>
                <a:cs typeface="Calibri (body)"/>
              </a:rPr>
              <a:t> dual field strength</a:t>
            </a:r>
            <a:r>
              <a:rPr lang="en-US" sz="2100" dirty="0" smtClean="0">
                <a:solidFill>
                  <a:srgbClr val="000000"/>
                </a:solidFill>
                <a:latin typeface="Calibri (body)"/>
                <a:cs typeface="Calibri (body)"/>
              </a:rPr>
              <a:t> </a:t>
            </a:r>
          </a:p>
          <a:p>
            <a:pPr algn="just">
              <a:lnSpc>
                <a:spcPct val="120000"/>
              </a:lnSpc>
            </a:pPr>
            <a:endParaRPr lang="en-US" sz="2100" dirty="0" smtClean="0">
              <a:solidFill>
                <a:srgbClr val="FF0000"/>
              </a:solidFill>
              <a:latin typeface="Calibri (body)"/>
              <a:cs typeface="Calibri (body)"/>
            </a:endParaRPr>
          </a:p>
        </p:txBody>
      </p:sp>
      <p:pic>
        <p:nvPicPr>
          <p:cNvPr id="4" name="Picture 3" descr="Logo_CF_def.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5</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
        <p:nvSpPr>
          <p:cNvPr id="8" name="Rectangle 7"/>
          <p:cNvSpPr/>
          <p:nvPr/>
        </p:nvSpPr>
        <p:spPr>
          <a:xfrm>
            <a:off x="473490" y="3883020"/>
            <a:ext cx="8213310" cy="2631490"/>
          </a:xfrm>
          <a:prstGeom prst="rect">
            <a:avLst/>
          </a:prstGeom>
        </p:spPr>
        <p:txBody>
          <a:bodyPr wrap="square">
            <a:spAutoFit/>
          </a:bodyPr>
          <a:lstStyle/>
          <a:p>
            <a:pPr algn="just"/>
            <a:r>
              <a:rPr lang="en-US" sz="2100" dirty="0" smtClean="0">
                <a:latin typeface="Wingdings"/>
                <a:ea typeface="Wingdings"/>
                <a:cs typeface="Wingdings"/>
                <a:sym typeface="Wingdings"/>
              </a:rPr>
              <a:t></a:t>
            </a:r>
            <a:r>
              <a:rPr lang="en-US" sz="2100" dirty="0" smtClean="0"/>
              <a:t>They were found </a:t>
            </a:r>
            <a:r>
              <a:rPr lang="en-US" sz="2100" dirty="0"/>
              <a:t>as a generalization of </a:t>
            </a:r>
            <a:r>
              <a:rPr lang="en-US" sz="2100" dirty="0" smtClean="0"/>
              <a:t>electromagnetism in an effort to </a:t>
            </a:r>
            <a:r>
              <a:rPr lang="en-US" sz="2100" dirty="0"/>
              <a:t>impose an </a:t>
            </a:r>
            <a:r>
              <a:rPr lang="en-US" sz="2100" dirty="0" smtClean="0">
                <a:solidFill>
                  <a:srgbClr val="C0504D"/>
                </a:solidFill>
              </a:rPr>
              <a:t>upper </a:t>
            </a:r>
            <a:r>
              <a:rPr lang="en-US" sz="2100" dirty="0">
                <a:solidFill>
                  <a:srgbClr val="C0504D"/>
                </a:solidFill>
              </a:rPr>
              <a:t>bound on the electric field </a:t>
            </a:r>
            <a:r>
              <a:rPr lang="en-US" sz="2100" dirty="0" smtClean="0">
                <a:solidFill>
                  <a:srgbClr val="C0504D"/>
                </a:solidFill>
              </a:rPr>
              <a:t>of a </a:t>
            </a:r>
            <a:r>
              <a:rPr lang="en-US" sz="2100" dirty="0">
                <a:solidFill>
                  <a:srgbClr val="C0504D"/>
                </a:solidFill>
              </a:rPr>
              <a:t>point </a:t>
            </a:r>
            <a:r>
              <a:rPr lang="en-US" sz="2100" dirty="0" smtClean="0">
                <a:solidFill>
                  <a:srgbClr val="C0504D"/>
                </a:solidFill>
              </a:rPr>
              <a:t>charge</a:t>
            </a:r>
            <a:r>
              <a:rPr lang="en-US" sz="2100" dirty="0" smtClean="0"/>
              <a:t>, avoiding </a:t>
            </a:r>
            <a:r>
              <a:rPr lang="en-US" sz="2100" dirty="0"/>
              <a:t>self-interaction</a:t>
            </a:r>
            <a:r>
              <a:rPr lang="en-US" sz="2100" dirty="0" smtClean="0"/>
              <a:t>. </a:t>
            </a:r>
          </a:p>
          <a:p>
            <a:pPr algn="just"/>
            <a:r>
              <a:rPr lang="en-US" sz="2100" dirty="0">
                <a:latin typeface="Wingdings"/>
                <a:ea typeface="Wingdings"/>
                <a:cs typeface="Wingdings"/>
                <a:sym typeface="Wingdings"/>
              </a:rPr>
              <a:t></a:t>
            </a:r>
            <a:r>
              <a:rPr lang="en-US" sz="2100" dirty="0" smtClean="0"/>
              <a:t>They describe </a:t>
            </a:r>
            <a:r>
              <a:rPr lang="en-US" sz="2100" dirty="0"/>
              <a:t>the same static solutions, </a:t>
            </a:r>
            <a:r>
              <a:rPr lang="en-US" sz="2100" dirty="0" smtClean="0"/>
              <a:t>and coincide </a:t>
            </a:r>
            <a:r>
              <a:rPr lang="en-US" sz="2100" dirty="0"/>
              <a:t>if </a:t>
            </a:r>
            <a:r>
              <a:rPr lang="en-US" sz="2100" i="1" dirty="0" smtClean="0"/>
              <a:t>B</a:t>
            </a:r>
            <a:r>
              <a:rPr lang="en-US" sz="2100" dirty="0" smtClean="0"/>
              <a:t>=0.</a:t>
            </a:r>
          </a:p>
          <a:p>
            <a:pPr algn="just"/>
            <a:r>
              <a:rPr lang="en-US" sz="2100" dirty="0">
                <a:latin typeface="Wingdings"/>
                <a:ea typeface="Wingdings"/>
                <a:cs typeface="Wingdings"/>
                <a:sym typeface="Wingdings"/>
              </a:rPr>
              <a:t></a:t>
            </a:r>
            <a:r>
              <a:rPr lang="en-US" sz="2100" dirty="0" smtClean="0"/>
              <a:t>They </a:t>
            </a:r>
            <a:r>
              <a:rPr lang="en-US" sz="2100" dirty="0"/>
              <a:t>are </a:t>
            </a:r>
            <a:r>
              <a:rPr lang="en-US" sz="2100" dirty="0">
                <a:solidFill>
                  <a:srgbClr val="C0504D"/>
                </a:solidFill>
              </a:rPr>
              <a:t>non-linear </a:t>
            </a:r>
            <a:r>
              <a:rPr lang="en-US" sz="2100" dirty="0" err="1">
                <a:solidFill>
                  <a:srgbClr val="C0504D"/>
                </a:solidFill>
              </a:rPr>
              <a:t>Lagrangians</a:t>
            </a:r>
            <a:r>
              <a:rPr lang="en-US" sz="2100" dirty="0">
                <a:solidFill>
                  <a:srgbClr val="C0504D"/>
                </a:solidFill>
              </a:rPr>
              <a:t>, </a:t>
            </a:r>
            <a:r>
              <a:rPr lang="en-US" sz="2100" dirty="0" smtClean="0">
                <a:solidFill>
                  <a:srgbClr val="C0504D"/>
                </a:solidFill>
              </a:rPr>
              <a:t>featuring </a:t>
            </a:r>
            <a:r>
              <a:rPr lang="en-US" sz="2100" dirty="0" err="1" smtClean="0">
                <a:solidFill>
                  <a:srgbClr val="C0504D"/>
                </a:solidFill>
              </a:rPr>
              <a:t>Poincaré</a:t>
            </a:r>
            <a:r>
              <a:rPr lang="en-US" sz="2100" dirty="0" smtClean="0">
                <a:solidFill>
                  <a:srgbClr val="C0504D"/>
                </a:solidFill>
              </a:rPr>
              <a:t> </a:t>
            </a:r>
            <a:r>
              <a:rPr lang="en-US" sz="2100" dirty="0">
                <a:solidFill>
                  <a:srgbClr val="C0504D"/>
                </a:solidFill>
              </a:rPr>
              <a:t>invariance and self-</a:t>
            </a:r>
            <a:r>
              <a:rPr lang="en-US" sz="2100" dirty="0" smtClean="0">
                <a:solidFill>
                  <a:srgbClr val="C0504D"/>
                </a:solidFill>
              </a:rPr>
              <a:t>duality by Legendre transformation</a:t>
            </a:r>
            <a:r>
              <a:rPr lang="en-US" sz="2100" dirty="0" smtClean="0"/>
              <a:t>, and rea</a:t>
            </a:r>
            <a:r>
              <a:rPr lang="en-US" sz="2100" dirty="0"/>
              <a:t>l</a:t>
            </a:r>
            <a:r>
              <a:rPr lang="en-US" sz="2100" dirty="0" smtClean="0"/>
              <a:t>ize  </a:t>
            </a:r>
            <a:r>
              <a:rPr lang="en-US" sz="2100" dirty="0"/>
              <a:t>electric-magnetic duality in an interacting system </a:t>
            </a:r>
            <a:r>
              <a:rPr lang="en-US" dirty="0">
                <a:solidFill>
                  <a:srgbClr val="FF0000"/>
                </a:solidFill>
              </a:rPr>
              <a:t>[E.  </a:t>
            </a:r>
            <a:r>
              <a:rPr lang="en-US" dirty="0" smtClean="0">
                <a:solidFill>
                  <a:srgbClr val="FF0000"/>
                </a:solidFill>
              </a:rPr>
              <a:t>Schrödinger</a:t>
            </a:r>
            <a:r>
              <a:rPr lang="en-US" dirty="0">
                <a:solidFill>
                  <a:srgbClr val="FF0000"/>
                </a:solidFill>
              </a:rPr>
              <a:t>, Proc.  Roy. Soc. </a:t>
            </a:r>
            <a:r>
              <a:rPr lang="en-US" dirty="0" err="1">
                <a:solidFill>
                  <a:srgbClr val="FF0000"/>
                </a:solidFill>
              </a:rPr>
              <a:t>Lond</a:t>
            </a:r>
            <a:r>
              <a:rPr lang="en-US" dirty="0">
                <a:solidFill>
                  <a:srgbClr val="FF0000"/>
                </a:solidFill>
              </a:rPr>
              <a:t>. A 150 (1935) 465]</a:t>
            </a:r>
            <a:r>
              <a:rPr lang="en-US" sz="2000" dirty="0"/>
              <a:t>.</a:t>
            </a:r>
          </a:p>
          <a:p>
            <a:endParaRPr lang="en-US" dirty="0"/>
          </a:p>
        </p:txBody>
      </p:sp>
    </p:spTree>
    <p:extLst>
      <p:ext uri="{BB962C8B-B14F-4D97-AF65-F5344CB8AC3E}">
        <p14:creationId xmlns:p14="http://schemas.microsoft.com/office/powerpoint/2010/main" val="13032491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87615027"/>
              </p:ext>
            </p:extLst>
          </p:nvPr>
        </p:nvGraphicFramePr>
        <p:xfrm>
          <a:off x="34547" y="1477229"/>
          <a:ext cx="7242553" cy="523558"/>
        </p:xfrm>
        <a:graphic>
          <a:graphicData uri="http://schemas.openxmlformats.org/presentationml/2006/ole">
            <mc:AlternateContent xmlns:mc="http://schemas.openxmlformats.org/markup-compatibility/2006">
              <mc:Choice xmlns:v="urn:schemas-microsoft-com:vml" Requires="v">
                <p:oleObj spid="_x0000_s1042" name="Document" r:id="rId5" imgW="5270500" imgH="381000" progId="Word.Document.12">
                  <p:embed/>
                </p:oleObj>
              </mc:Choice>
              <mc:Fallback>
                <p:oleObj name="Document" r:id="rId5" imgW="5270500" imgH="381000" progId="Word.Document.12">
                  <p:embed/>
                  <p:pic>
                    <p:nvPicPr>
                      <p:cNvPr id="0" name=""/>
                      <p:cNvPicPr/>
                      <p:nvPr/>
                    </p:nvPicPr>
                    <p:blipFill>
                      <a:blip r:embed="rId6"/>
                      <a:stretch>
                        <a:fillRect/>
                      </a:stretch>
                    </p:blipFill>
                    <p:spPr>
                      <a:xfrm>
                        <a:off x="34547" y="1477229"/>
                        <a:ext cx="7242553" cy="523558"/>
                      </a:xfrm>
                      <a:prstGeom prst="rect">
                        <a:avLst/>
                      </a:prstGeom>
                    </p:spPr>
                  </p:pic>
                </p:oleObj>
              </mc:Fallback>
            </mc:AlternateContent>
          </a:graphicData>
        </a:graphic>
      </p:graphicFrame>
      <p:sp>
        <p:nvSpPr>
          <p:cNvPr id="3" name="Subtitle 2"/>
          <p:cNvSpPr>
            <a:spLocks noGrp="1"/>
          </p:cNvSpPr>
          <p:nvPr>
            <p:ph type="subTitle" idx="1"/>
          </p:nvPr>
        </p:nvSpPr>
        <p:spPr>
          <a:xfrm>
            <a:off x="241300" y="1087511"/>
            <a:ext cx="8713160" cy="5144517"/>
          </a:xfrm>
        </p:spPr>
        <p:txBody>
          <a:bodyPr>
            <a:noAutofit/>
          </a:bodyPr>
          <a:lstStyle/>
          <a:p>
            <a:pPr algn="just">
              <a:lnSpc>
                <a:spcPct val="120000"/>
              </a:lnSpc>
            </a:pPr>
            <a:r>
              <a:rPr lang="en-US" sz="2000" dirty="0" smtClean="0">
                <a:solidFill>
                  <a:srgbClr val="C0504D"/>
                </a:solidFill>
                <a:latin typeface="Arial"/>
                <a:cs typeface="Arial"/>
              </a:rPr>
              <a:t>Linear formulation </a:t>
            </a:r>
            <a:r>
              <a:rPr lang="pt-BR" sz="1800" dirty="0">
                <a:solidFill>
                  <a:srgbClr val="FF0000"/>
                </a:solidFill>
                <a:latin typeface="Arial"/>
                <a:cs typeface="Arial"/>
              </a:rPr>
              <a:t>[L. </a:t>
            </a:r>
            <a:r>
              <a:rPr lang="pt-BR" sz="1800" dirty="0" err="1">
                <a:solidFill>
                  <a:srgbClr val="FF0000"/>
                </a:solidFill>
                <a:latin typeface="Arial"/>
                <a:cs typeface="Arial"/>
              </a:rPr>
              <a:t>Andrianopoli</a:t>
            </a:r>
            <a:r>
              <a:rPr lang="pt-BR" sz="1800" dirty="0">
                <a:solidFill>
                  <a:srgbClr val="FF0000"/>
                </a:solidFill>
                <a:latin typeface="Arial"/>
                <a:cs typeface="Arial"/>
              </a:rPr>
              <a:t>, R. </a:t>
            </a:r>
            <a:r>
              <a:rPr lang="pt-BR" sz="1800" dirty="0" err="1">
                <a:solidFill>
                  <a:srgbClr val="FF0000"/>
                </a:solidFill>
                <a:latin typeface="Arial"/>
                <a:cs typeface="Arial"/>
              </a:rPr>
              <a:t>DAuria</a:t>
            </a:r>
            <a:r>
              <a:rPr lang="pt-BR" sz="1800" dirty="0">
                <a:solidFill>
                  <a:srgbClr val="FF0000"/>
                </a:solidFill>
                <a:latin typeface="Arial"/>
                <a:cs typeface="Arial"/>
              </a:rPr>
              <a:t>, M. </a:t>
            </a:r>
            <a:r>
              <a:rPr lang="pt-BR" sz="1800" dirty="0" err="1" smtClean="0">
                <a:solidFill>
                  <a:srgbClr val="FF0000"/>
                </a:solidFill>
                <a:latin typeface="Arial"/>
                <a:cs typeface="Arial"/>
              </a:rPr>
              <a:t>Trigiante</a:t>
            </a:r>
            <a:r>
              <a:rPr lang="pt-BR" sz="1800" dirty="0" smtClean="0">
                <a:solidFill>
                  <a:srgbClr val="FF0000"/>
                </a:solidFill>
                <a:latin typeface="Arial"/>
                <a:cs typeface="Arial"/>
              </a:rPr>
              <a:t>, </a:t>
            </a:r>
            <a:r>
              <a:rPr lang="pt-BR" sz="1800" dirty="0">
                <a:solidFill>
                  <a:srgbClr val="FF0000"/>
                </a:solidFill>
                <a:latin typeface="Arial"/>
                <a:cs typeface="Arial"/>
              </a:rPr>
              <a:t>arXiv:1412.6786] </a:t>
            </a:r>
          </a:p>
          <a:p>
            <a:pPr algn="just">
              <a:lnSpc>
                <a:spcPct val="120000"/>
              </a:lnSpc>
            </a:pPr>
            <a:endParaRPr lang="en-US" sz="2000" dirty="0" smtClean="0">
              <a:solidFill>
                <a:srgbClr val="000000"/>
              </a:solidFill>
              <a:latin typeface="Arial"/>
              <a:cs typeface="Arial"/>
            </a:endParaRPr>
          </a:p>
          <a:p>
            <a:pPr algn="just"/>
            <a:r>
              <a:rPr lang="en-US" sz="2000" dirty="0" smtClean="0">
                <a:solidFill>
                  <a:schemeClr val="tx1"/>
                </a:solidFill>
              </a:rPr>
              <a:t>The </a:t>
            </a:r>
            <a:r>
              <a:rPr lang="en-US" sz="2000" dirty="0">
                <a:solidFill>
                  <a:srgbClr val="C0504D"/>
                </a:solidFill>
              </a:rPr>
              <a:t>auxiliary fields </a:t>
            </a:r>
            <a:r>
              <a:rPr lang="en-US" sz="2000" i="1" dirty="0">
                <a:solidFill>
                  <a:srgbClr val="C0504D"/>
                </a:solidFill>
              </a:rPr>
              <a:t>g </a:t>
            </a:r>
            <a:r>
              <a:rPr lang="en-US" sz="2000" dirty="0">
                <a:solidFill>
                  <a:srgbClr val="C0504D"/>
                </a:solidFill>
              </a:rPr>
              <a:t>and </a:t>
            </a:r>
            <a:r>
              <a:rPr lang="en-US" sz="2000" dirty="0" err="1" smtClean="0">
                <a:solidFill>
                  <a:srgbClr val="C0504D"/>
                </a:solidFill>
              </a:rPr>
              <a:t>θ</a:t>
            </a:r>
            <a:r>
              <a:rPr lang="en-US" sz="2000" i="1" dirty="0" smtClean="0">
                <a:solidFill>
                  <a:srgbClr val="C0504D"/>
                </a:solidFill>
              </a:rPr>
              <a:t> </a:t>
            </a:r>
            <a:r>
              <a:rPr lang="en-US" sz="2000" dirty="0">
                <a:solidFill>
                  <a:schemeClr val="tx1"/>
                </a:solidFill>
              </a:rPr>
              <a:t>are </a:t>
            </a:r>
            <a:r>
              <a:rPr lang="en-US" sz="2000" i="1" dirty="0">
                <a:solidFill>
                  <a:schemeClr val="tx1"/>
                </a:solidFill>
              </a:rPr>
              <a:t>n × n </a:t>
            </a:r>
            <a:r>
              <a:rPr lang="en-US" sz="2000" dirty="0">
                <a:solidFill>
                  <a:schemeClr val="tx1"/>
                </a:solidFill>
              </a:rPr>
              <a:t>symmetric matrices, </a:t>
            </a:r>
            <a:r>
              <a:rPr lang="en-US" sz="2000" dirty="0" smtClean="0">
                <a:solidFill>
                  <a:schemeClr val="tx1"/>
                </a:solidFill>
              </a:rPr>
              <a:t>which depend </a:t>
            </a:r>
            <a:r>
              <a:rPr lang="en-US" sz="2000" dirty="0">
                <a:solidFill>
                  <a:schemeClr val="tx1"/>
                </a:solidFill>
              </a:rPr>
              <a:t>on a set of  scalar fields </a:t>
            </a:r>
            <a:r>
              <a:rPr lang="en-US" sz="2000" i="1" dirty="0">
                <a:solidFill>
                  <a:schemeClr val="tx1"/>
                </a:solidFill>
              </a:rPr>
              <a:t>{</a:t>
            </a:r>
            <a:r>
              <a:rPr lang="en-US" sz="2000" i="1" dirty="0" err="1">
                <a:solidFill>
                  <a:schemeClr val="tx1"/>
                </a:solidFill>
              </a:rPr>
              <a:t>φ</a:t>
            </a:r>
            <a:r>
              <a:rPr lang="en-US" sz="2000" i="1" dirty="0">
                <a:solidFill>
                  <a:schemeClr val="tx1"/>
                </a:solidFill>
              </a:rPr>
              <a:t>}</a:t>
            </a:r>
            <a:r>
              <a:rPr lang="en-US" sz="2000" dirty="0">
                <a:solidFill>
                  <a:schemeClr val="tx1"/>
                </a:solidFill>
              </a:rPr>
              <a:t>;</a:t>
            </a:r>
          </a:p>
          <a:p>
            <a:pPr algn="just"/>
            <a:r>
              <a:rPr lang="en-US" sz="2000" i="1" dirty="0" smtClean="0">
                <a:solidFill>
                  <a:srgbClr val="C0504D"/>
                </a:solidFill>
                <a:latin typeface="Lucida Calligraphy"/>
                <a:cs typeface="Lucida Calligraphy"/>
              </a:rPr>
              <a:t>M</a:t>
            </a:r>
            <a:r>
              <a:rPr lang="en-US" sz="2000" i="1" dirty="0" smtClean="0">
                <a:solidFill>
                  <a:srgbClr val="C0504D"/>
                </a:solidFill>
              </a:rPr>
              <a:t> </a:t>
            </a:r>
            <a:r>
              <a:rPr lang="en-US" sz="2000" dirty="0" smtClean="0">
                <a:solidFill>
                  <a:srgbClr val="C0504D"/>
                </a:solidFill>
              </a:rPr>
              <a:t>[</a:t>
            </a:r>
            <a:r>
              <a:rPr lang="en-US" sz="2000" i="1" dirty="0" err="1" smtClean="0">
                <a:solidFill>
                  <a:srgbClr val="C0504D"/>
                </a:solidFill>
              </a:rPr>
              <a:t>g,</a:t>
            </a:r>
            <a:r>
              <a:rPr lang="en-US" sz="2000" dirty="0" err="1" smtClean="0">
                <a:solidFill>
                  <a:srgbClr val="C0504D"/>
                </a:solidFill>
              </a:rPr>
              <a:t>θ</a:t>
            </a:r>
            <a:r>
              <a:rPr lang="en-US" sz="2000" dirty="0" smtClean="0">
                <a:solidFill>
                  <a:srgbClr val="C0504D"/>
                </a:solidFill>
              </a:rPr>
              <a:t>]</a:t>
            </a:r>
            <a:r>
              <a:rPr lang="en-US" sz="2000" i="1" dirty="0" smtClean="0">
                <a:solidFill>
                  <a:srgbClr val="C0504D"/>
                </a:solidFill>
              </a:rPr>
              <a:t> </a:t>
            </a:r>
            <a:r>
              <a:rPr lang="en-US" sz="2000" dirty="0" smtClean="0">
                <a:solidFill>
                  <a:srgbClr val="C0504D"/>
                </a:solidFill>
              </a:rPr>
              <a:t>is  a symplectic, symmetric matrix </a:t>
            </a:r>
            <a:r>
              <a:rPr lang="en-US" sz="2000" dirty="0" smtClean="0">
                <a:solidFill>
                  <a:schemeClr val="tx1"/>
                </a:solidFill>
              </a:rPr>
              <a:t>describing the </a:t>
            </a:r>
            <a:r>
              <a:rPr lang="en-US" sz="2000" dirty="0" err="1" smtClean="0">
                <a:solidFill>
                  <a:schemeClr val="tx1"/>
                </a:solidFill>
              </a:rPr>
              <a:t>coset</a:t>
            </a:r>
            <a:r>
              <a:rPr lang="en-US" sz="2000" dirty="0" smtClean="0">
                <a:solidFill>
                  <a:schemeClr val="tx1"/>
                </a:solidFill>
              </a:rPr>
              <a:t> representative     G/H (H on-shell duality group of the theory) and its embedding in </a:t>
            </a:r>
            <a:r>
              <a:rPr lang="tr-TR" sz="2000" dirty="0" err="1">
                <a:solidFill>
                  <a:srgbClr val="000000"/>
                </a:solidFill>
              </a:rPr>
              <a:t>Sp</a:t>
            </a:r>
            <a:r>
              <a:rPr lang="tr-TR" sz="2000" dirty="0">
                <a:solidFill>
                  <a:srgbClr val="000000"/>
                </a:solidFill>
              </a:rPr>
              <a:t>(2n)/U(n)</a:t>
            </a:r>
            <a:r>
              <a:rPr lang="en-US" sz="2000" dirty="0" smtClean="0">
                <a:solidFill>
                  <a:schemeClr val="tx1"/>
                </a:solidFill>
              </a:rPr>
              <a:t>. </a:t>
            </a:r>
          </a:p>
          <a:p>
            <a:pPr marL="342900" indent="-342900" algn="just">
              <a:buFont typeface="Arial"/>
              <a:buChar char="•"/>
            </a:pPr>
            <a:r>
              <a:rPr lang="en-US" sz="2000" dirty="0" smtClean="0">
                <a:solidFill>
                  <a:srgbClr val="C0504D"/>
                </a:solidFill>
              </a:rPr>
              <a:t>Integrating </a:t>
            </a:r>
            <a:r>
              <a:rPr lang="en-US" sz="2000" dirty="0">
                <a:solidFill>
                  <a:srgbClr val="C0504D"/>
                </a:solidFill>
              </a:rPr>
              <a:t>out the non-dynamical scalar (auxiliary) </a:t>
            </a:r>
            <a:r>
              <a:rPr lang="en-US" sz="2000" dirty="0" smtClean="0">
                <a:solidFill>
                  <a:srgbClr val="C0504D"/>
                </a:solidFill>
              </a:rPr>
              <a:t>sector </a:t>
            </a:r>
            <a:r>
              <a:rPr lang="en-US" sz="2000" dirty="0" smtClean="0">
                <a:solidFill>
                  <a:schemeClr val="tx1"/>
                </a:solidFill>
              </a:rPr>
              <a:t>through </a:t>
            </a:r>
            <a:r>
              <a:rPr lang="en-US" sz="2000" dirty="0">
                <a:solidFill>
                  <a:schemeClr val="tx1"/>
                </a:solidFill>
              </a:rPr>
              <a:t>its </a:t>
            </a:r>
            <a:r>
              <a:rPr lang="en-US" sz="2000" dirty="0">
                <a:solidFill>
                  <a:schemeClr val="accent2"/>
                </a:solidFill>
              </a:rPr>
              <a:t>algebraic equations of motion</a:t>
            </a:r>
            <a:r>
              <a:rPr lang="en-US" sz="2000" dirty="0">
                <a:solidFill>
                  <a:schemeClr val="tx1"/>
                </a:solidFill>
              </a:rPr>
              <a:t> yields a non-</a:t>
            </a:r>
            <a:r>
              <a:rPr lang="en-US" sz="2000" dirty="0" smtClean="0">
                <a:solidFill>
                  <a:schemeClr val="tx1"/>
                </a:solidFill>
              </a:rPr>
              <a:t>linear </a:t>
            </a:r>
            <a:r>
              <a:rPr lang="en-US" sz="2000" dirty="0">
                <a:solidFill>
                  <a:schemeClr val="tx1"/>
                </a:solidFill>
              </a:rPr>
              <a:t>n</a:t>
            </a:r>
            <a:r>
              <a:rPr lang="en-US" sz="2000" dirty="0" smtClean="0">
                <a:solidFill>
                  <a:schemeClr val="tx1"/>
                </a:solidFill>
              </a:rPr>
              <a:t>-</a:t>
            </a:r>
            <a:r>
              <a:rPr lang="en-US" sz="2000" dirty="0">
                <a:solidFill>
                  <a:schemeClr val="tx1"/>
                </a:solidFill>
              </a:rPr>
              <a:t>vector Born-</a:t>
            </a:r>
            <a:r>
              <a:rPr lang="en-US" sz="2000" dirty="0" err="1" smtClean="0">
                <a:solidFill>
                  <a:schemeClr val="tx1"/>
                </a:solidFill>
              </a:rPr>
              <a:t>Infeld</a:t>
            </a:r>
            <a:r>
              <a:rPr lang="en-US" sz="2000" dirty="0" smtClean="0">
                <a:solidFill>
                  <a:schemeClr val="tx1"/>
                </a:solidFill>
              </a:rPr>
              <a:t> type </a:t>
            </a:r>
            <a:r>
              <a:rPr lang="en-US" sz="2000" dirty="0" err="1" smtClean="0">
                <a:solidFill>
                  <a:schemeClr val="tx1"/>
                </a:solidFill>
              </a:rPr>
              <a:t>Lagrangian</a:t>
            </a:r>
            <a:r>
              <a:rPr lang="en-US" sz="2000" dirty="0" smtClean="0">
                <a:solidFill>
                  <a:schemeClr val="tx1"/>
                </a:solidFill>
              </a:rPr>
              <a:t>.</a:t>
            </a:r>
          </a:p>
          <a:p>
            <a:pPr marL="342900" indent="-342900" algn="just">
              <a:buFont typeface="Arial"/>
              <a:buChar char="•"/>
            </a:pPr>
            <a:r>
              <a:rPr lang="en-US" sz="2000" dirty="0" smtClean="0">
                <a:solidFill>
                  <a:srgbClr val="000000"/>
                </a:solidFill>
              </a:rPr>
              <a:t>Upon different choices for </a:t>
            </a:r>
            <a:r>
              <a:rPr lang="en-US" sz="2000" i="1" dirty="0" smtClean="0">
                <a:solidFill>
                  <a:srgbClr val="000000"/>
                </a:solidFill>
                <a:latin typeface="Lucida Calligraphy"/>
                <a:cs typeface="Lucida Calligraphy"/>
              </a:rPr>
              <a:t>M, </a:t>
            </a:r>
            <a:r>
              <a:rPr lang="en-US" sz="2000" dirty="0" smtClean="0">
                <a:solidFill>
                  <a:srgbClr val="000000"/>
                </a:solidFill>
              </a:rPr>
              <a:t>we have been able to </a:t>
            </a:r>
            <a:r>
              <a:rPr lang="en-US" sz="2000" dirty="0" smtClean="0">
                <a:solidFill>
                  <a:srgbClr val="C0504D"/>
                </a:solidFill>
              </a:rPr>
              <a:t>reproduce various previously known theories </a:t>
            </a:r>
            <a:r>
              <a:rPr lang="en-US" sz="2000" dirty="0" smtClean="0">
                <a:solidFill>
                  <a:srgbClr val="000000"/>
                </a:solidFill>
              </a:rPr>
              <a:t>with U(1), U(1) x U(1) and SU(2) duality </a:t>
            </a:r>
            <a:r>
              <a:rPr lang="en-US" sz="1800" dirty="0" smtClean="0">
                <a:solidFill>
                  <a:srgbClr val="FF0000"/>
                </a:solidFill>
              </a:rPr>
              <a:t>[S. Ferrara, </a:t>
            </a:r>
            <a:r>
              <a:rPr lang="tr-TR" sz="1800" dirty="0" smtClean="0">
                <a:solidFill>
                  <a:srgbClr val="FF0000"/>
                </a:solidFill>
              </a:rPr>
              <a:t>A. </a:t>
            </a:r>
            <a:r>
              <a:rPr lang="tr-TR" sz="1800" dirty="0" err="1" smtClean="0">
                <a:solidFill>
                  <a:srgbClr val="FF0000"/>
                </a:solidFill>
              </a:rPr>
              <a:t>Sagnotti</a:t>
            </a:r>
            <a:r>
              <a:rPr lang="tr-TR" sz="1800" dirty="0" smtClean="0">
                <a:solidFill>
                  <a:srgbClr val="FF0000"/>
                </a:solidFill>
              </a:rPr>
              <a:t>, A. </a:t>
            </a:r>
            <a:r>
              <a:rPr lang="tr-TR" sz="1800" dirty="0" err="1" smtClean="0">
                <a:solidFill>
                  <a:srgbClr val="FF0000"/>
                </a:solidFill>
              </a:rPr>
              <a:t>Yeranyan</a:t>
            </a:r>
            <a:r>
              <a:rPr lang="tr-TR" sz="1800" dirty="0" smtClean="0">
                <a:solidFill>
                  <a:srgbClr val="FF0000"/>
                </a:solidFill>
              </a:rPr>
              <a:t>, </a:t>
            </a:r>
            <a:r>
              <a:rPr lang="tr-TR" sz="1800" dirty="0" err="1" smtClean="0">
                <a:solidFill>
                  <a:srgbClr val="FF0000"/>
                </a:solidFill>
              </a:rPr>
              <a:t>arXiv</a:t>
            </a:r>
            <a:r>
              <a:rPr lang="tr-TR" sz="1800" dirty="0" smtClean="0">
                <a:solidFill>
                  <a:srgbClr val="FF0000"/>
                </a:solidFill>
              </a:rPr>
              <a:t>: 1503.04731, arXiv:1602.04566, </a:t>
            </a:r>
            <a:r>
              <a:rPr lang="tr-TR" sz="1800" dirty="0" err="1" smtClean="0">
                <a:solidFill>
                  <a:srgbClr val="FF0000"/>
                </a:solidFill>
              </a:rPr>
              <a:t>see</a:t>
            </a:r>
            <a:r>
              <a:rPr lang="tr-TR" sz="1800" dirty="0" smtClean="0">
                <a:solidFill>
                  <a:srgbClr val="FF0000"/>
                </a:solidFill>
              </a:rPr>
              <a:t> A. </a:t>
            </a:r>
            <a:r>
              <a:rPr lang="tr-TR" sz="1800" dirty="0" err="1" smtClean="0">
                <a:solidFill>
                  <a:srgbClr val="FF0000"/>
                </a:solidFill>
              </a:rPr>
              <a:t>Yeranyan’s</a:t>
            </a:r>
            <a:r>
              <a:rPr lang="tr-TR" sz="1800" dirty="0" smtClean="0">
                <a:solidFill>
                  <a:srgbClr val="FF0000"/>
                </a:solidFill>
              </a:rPr>
              <a:t> talk]</a:t>
            </a:r>
            <a:r>
              <a:rPr lang="tr-TR" sz="2000" dirty="0" smtClean="0">
                <a:solidFill>
                  <a:srgbClr val="000000"/>
                </a:solidFill>
              </a:rPr>
              <a:t>, </a:t>
            </a:r>
            <a:r>
              <a:rPr lang="tr-TR" sz="2000" dirty="0" err="1" smtClean="0">
                <a:solidFill>
                  <a:srgbClr val="000000"/>
                </a:solidFill>
              </a:rPr>
              <a:t>understanding</a:t>
            </a:r>
            <a:r>
              <a:rPr lang="tr-TR" sz="2000" dirty="0" smtClean="0">
                <a:solidFill>
                  <a:srgbClr val="000000"/>
                </a:solidFill>
              </a:rPr>
              <a:t> </a:t>
            </a:r>
            <a:r>
              <a:rPr lang="tr-TR" sz="2000" dirty="0" err="1" smtClean="0">
                <a:solidFill>
                  <a:srgbClr val="000000"/>
                </a:solidFill>
              </a:rPr>
              <a:t>systematically</a:t>
            </a:r>
            <a:r>
              <a:rPr lang="tr-TR" sz="2000" dirty="0" smtClean="0">
                <a:solidFill>
                  <a:srgbClr val="000000"/>
                </a:solidFill>
              </a:rPr>
              <a:t> how </a:t>
            </a:r>
            <a:r>
              <a:rPr lang="tr-TR" sz="2000" dirty="0" err="1" smtClean="0">
                <a:solidFill>
                  <a:srgbClr val="000000"/>
                </a:solidFill>
              </a:rPr>
              <a:t>they</a:t>
            </a:r>
            <a:r>
              <a:rPr lang="tr-TR" sz="2000" dirty="0" smtClean="0">
                <a:solidFill>
                  <a:srgbClr val="000000"/>
                </a:solidFill>
              </a:rPr>
              <a:t> </a:t>
            </a:r>
            <a:r>
              <a:rPr lang="tr-TR" sz="2000" dirty="0" err="1" smtClean="0">
                <a:solidFill>
                  <a:srgbClr val="000000"/>
                </a:solidFill>
              </a:rPr>
              <a:t>are</a:t>
            </a:r>
            <a:r>
              <a:rPr lang="tr-TR" sz="2000" dirty="0" smtClean="0">
                <a:solidFill>
                  <a:srgbClr val="000000"/>
                </a:solidFill>
              </a:rPr>
              <a:t> </a:t>
            </a:r>
            <a:r>
              <a:rPr lang="tr-TR" sz="2000" dirty="0" err="1" smtClean="0">
                <a:solidFill>
                  <a:srgbClr val="000000"/>
                </a:solidFill>
              </a:rPr>
              <a:t>related</a:t>
            </a:r>
            <a:r>
              <a:rPr lang="tr-TR" sz="2000" dirty="0">
                <a:solidFill>
                  <a:srgbClr val="000000"/>
                </a:solidFill>
              </a:rPr>
              <a:t> </a:t>
            </a:r>
            <a:r>
              <a:rPr lang="tr-TR" sz="2000" dirty="0" err="1" smtClean="0">
                <a:solidFill>
                  <a:srgbClr val="000000"/>
                </a:solidFill>
              </a:rPr>
              <a:t>and</a:t>
            </a:r>
            <a:r>
              <a:rPr lang="tr-TR" sz="2000" dirty="0" smtClean="0">
                <a:solidFill>
                  <a:srgbClr val="000000"/>
                </a:solidFill>
              </a:rPr>
              <a:t> </a:t>
            </a:r>
            <a:r>
              <a:rPr lang="tr-TR" sz="2000" dirty="0" err="1" smtClean="0">
                <a:solidFill>
                  <a:srgbClr val="000000"/>
                </a:solidFill>
              </a:rPr>
              <a:t>why</a:t>
            </a:r>
            <a:r>
              <a:rPr lang="tr-TR" sz="2000" dirty="0" smtClean="0">
                <a:solidFill>
                  <a:srgbClr val="000000"/>
                </a:solidFill>
              </a:rPr>
              <a:t> </a:t>
            </a:r>
            <a:r>
              <a:rPr lang="tr-TR" sz="2000" dirty="0" err="1" smtClean="0">
                <a:solidFill>
                  <a:srgbClr val="000000"/>
                </a:solidFill>
              </a:rPr>
              <a:t>they</a:t>
            </a:r>
            <a:r>
              <a:rPr lang="tr-TR" sz="2000" dirty="0" smtClean="0">
                <a:solidFill>
                  <a:srgbClr val="000000"/>
                </a:solidFill>
              </a:rPr>
              <a:t> </a:t>
            </a:r>
            <a:r>
              <a:rPr lang="tr-TR" sz="2000" dirty="0" err="1" smtClean="0">
                <a:solidFill>
                  <a:srgbClr val="000000"/>
                </a:solidFill>
              </a:rPr>
              <a:t>are</a:t>
            </a:r>
            <a:r>
              <a:rPr lang="tr-TR" sz="2000" dirty="0" smtClean="0">
                <a:solidFill>
                  <a:srgbClr val="000000"/>
                </a:solidFill>
              </a:rPr>
              <a:t> self-</a:t>
            </a:r>
            <a:r>
              <a:rPr lang="tr-TR" sz="2000" dirty="0" err="1" smtClean="0">
                <a:solidFill>
                  <a:srgbClr val="000000"/>
                </a:solidFill>
              </a:rPr>
              <a:t>dual</a:t>
            </a:r>
            <a:r>
              <a:rPr lang="tr-TR" sz="2000" dirty="0" smtClean="0">
                <a:solidFill>
                  <a:srgbClr val="000000"/>
                </a:solidFill>
              </a:rPr>
              <a:t>.</a:t>
            </a:r>
            <a:endParaRPr lang="tr-TR" sz="2000" dirty="0">
              <a:solidFill>
                <a:srgbClr val="000000"/>
              </a:solidFill>
            </a:endParaRPr>
          </a:p>
          <a:p>
            <a:pPr marL="342900" indent="-342900" algn="just">
              <a:buFont typeface="Arial"/>
              <a:buChar char="•"/>
            </a:pPr>
            <a:r>
              <a:rPr lang="tr-TR" sz="2000" dirty="0" err="1">
                <a:solidFill>
                  <a:srgbClr val="000000"/>
                </a:solidFill>
              </a:rPr>
              <a:t>W</a:t>
            </a:r>
            <a:r>
              <a:rPr lang="tr-TR" sz="2000" dirty="0" err="1" smtClean="0">
                <a:solidFill>
                  <a:srgbClr val="000000"/>
                </a:solidFill>
              </a:rPr>
              <a:t>e</a:t>
            </a:r>
            <a:r>
              <a:rPr lang="tr-TR" sz="2000" dirty="0" smtClean="0">
                <a:solidFill>
                  <a:srgbClr val="000000"/>
                </a:solidFill>
              </a:rPr>
              <a:t> </a:t>
            </a:r>
            <a:r>
              <a:rPr lang="tr-TR" sz="2000" dirty="0" err="1" smtClean="0">
                <a:solidFill>
                  <a:srgbClr val="000000"/>
                </a:solidFill>
              </a:rPr>
              <a:t>have</a:t>
            </a:r>
            <a:r>
              <a:rPr lang="tr-TR" sz="2000" dirty="0" smtClean="0">
                <a:solidFill>
                  <a:srgbClr val="000000"/>
                </a:solidFill>
              </a:rPr>
              <a:t> </a:t>
            </a:r>
            <a:r>
              <a:rPr lang="tr-TR" sz="2000" dirty="0" err="1" smtClean="0">
                <a:solidFill>
                  <a:srgbClr val="000000"/>
                </a:solidFill>
              </a:rPr>
              <a:t>built</a:t>
            </a:r>
            <a:r>
              <a:rPr lang="tr-TR" sz="2000" dirty="0" smtClean="0">
                <a:solidFill>
                  <a:srgbClr val="000000"/>
                </a:solidFill>
              </a:rPr>
              <a:t> a </a:t>
            </a:r>
            <a:r>
              <a:rPr lang="tr-TR" sz="2000" dirty="0" err="1" smtClean="0">
                <a:solidFill>
                  <a:srgbClr val="C0504D"/>
                </a:solidFill>
              </a:rPr>
              <a:t>new</a:t>
            </a:r>
            <a:r>
              <a:rPr lang="tr-TR" sz="2000" dirty="0" smtClean="0">
                <a:solidFill>
                  <a:srgbClr val="C0504D"/>
                </a:solidFill>
              </a:rPr>
              <a:t> </a:t>
            </a:r>
            <a:r>
              <a:rPr lang="tr-TR" sz="2000" dirty="0" err="1" smtClean="0">
                <a:solidFill>
                  <a:srgbClr val="C0504D"/>
                </a:solidFill>
              </a:rPr>
              <a:t>Born-like</a:t>
            </a:r>
            <a:r>
              <a:rPr lang="tr-TR" sz="2000" dirty="0" smtClean="0">
                <a:solidFill>
                  <a:srgbClr val="C0504D"/>
                </a:solidFill>
              </a:rPr>
              <a:t> </a:t>
            </a:r>
            <a:r>
              <a:rPr lang="tr-TR" sz="2000" dirty="0" err="1" smtClean="0">
                <a:solidFill>
                  <a:srgbClr val="C0504D"/>
                </a:solidFill>
              </a:rPr>
              <a:t>theory</a:t>
            </a:r>
            <a:r>
              <a:rPr lang="tr-TR" sz="2000" dirty="0" smtClean="0">
                <a:solidFill>
                  <a:srgbClr val="C0504D"/>
                </a:solidFill>
              </a:rPr>
              <a:t> </a:t>
            </a:r>
            <a:r>
              <a:rPr lang="tr-TR" sz="2000" dirty="0" err="1" smtClean="0">
                <a:solidFill>
                  <a:srgbClr val="C0504D"/>
                </a:solidFill>
              </a:rPr>
              <a:t>with</a:t>
            </a:r>
            <a:r>
              <a:rPr lang="tr-TR" sz="2000" dirty="0" smtClean="0">
                <a:solidFill>
                  <a:srgbClr val="C0504D"/>
                </a:solidFill>
              </a:rPr>
              <a:t> SO(</a:t>
            </a:r>
            <a:r>
              <a:rPr lang="en-US" sz="2000" dirty="0">
                <a:solidFill>
                  <a:srgbClr val="C0504D"/>
                </a:solidFill>
              </a:rPr>
              <a:t>n</a:t>
            </a:r>
            <a:r>
              <a:rPr lang="tr-TR" sz="2000" dirty="0" smtClean="0">
                <a:solidFill>
                  <a:srgbClr val="C0504D"/>
                </a:solidFill>
              </a:rPr>
              <a:t>) </a:t>
            </a:r>
            <a:r>
              <a:rPr lang="tr-TR" sz="2000" dirty="0" err="1" smtClean="0">
                <a:solidFill>
                  <a:srgbClr val="C0504D"/>
                </a:solidFill>
              </a:rPr>
              <a:t>duality</a:t>
            </a:r>
            <a:r>
              <a:rPr lang="tr-TR" sz="2000" dirty="0" smtClean="0">
                <a:solidFill>
                  <a:srgbClr val="C0504D"/>
                </a:solidFill>
              </a:rPr>
              <a:t> </a:t>
            </a:r>
            <a:r>
              <a:rPr lang="tr-TR" sz="2000" dirty="0" err="1" smtClean="0">
                <a:solidFill>
                  <a:srgbClr val="000000"/>
                </a:solidFill>
              </a:rPr>
              <a:t>obtained</a:t>
            </a:r>
            <a:r>
              <a:rPr lang="tr-TR" sz="2000" dirty="0" smtClean="0">
                <a:solidFill>
                  <a:srgbClr val="000000"/>
                </a:solidFill>
              </a:rPr>
              <a:t> </a:t>
            </a:r>
            <a:r>
              <a:rPr lang="tr-TR" sz="2000" dirty="0" err="1" smtClean="0">
                <a:solidFill>
                  <a:srgbClr val="000000"/>
                </a:solidFill>
              </a:rPr>
              <a:t>from</a:t>
            </a:r>
            <a:r>
              <a:rPr lang="tr-TR" sz="2000" dirty="0" smtClean="0">
                <a:solidFill>
                  <a:srgbClr val="000000"/>
                </a:solidFill>
              </a:rPr>
              <a:t> </a:t>
            </a:r>
            <a:r>
              <a:rPr lang="tr-TR" sz="2000" dirty="0" err="1" smtClean="0">
                <a:solidFill>
                  <a:srgbClr val="000000"/>
                </a:solidFill>
              </a:rPr>
              <a:t>the</a:t>
            </a:r>
            <a:r>
              <a:rPr lang="tr-TR" sz="2000" dirty="0" smtClean="0">
                <a:solidFill>
                  <a:srgbClr val="000000"/>
                </a:solidFill>
              </a:rPr>
              <a:t> </a:t>
            </a:r>
            <a:r>
              <a:rPr lang="tr-TR" sz="2000" dirty="0" err="1" smtClean="0">
                <a:solidFill>
                  <a:srgbClr val="000000"/>
                </a:solidFill>
              </a:rPr>
              <a:t>embedding</a:t>
            </a:r>
            <a:r>
              <a:rPr lang="tr-TR" sz="2000" dirty="0" smtClean="0">
                <a:solidFill>
                  <a:srgbClr val="000000"/>
                </a:solidFill>
              </a:rPr>
              <a:t> GL(n)/SO(n) in </a:t>
            </a:r>
            <a:r>
              <a:rPr lang="tr-TR" sz="2000" dirty="0" err="1" smtClean="0">
                <a:solidFill>
                  <a:srgbClr val="000000"/>
                </a:solidFill>
              </a:rPr>
              <a:t>Sp</a:t>
            </a:r>
            <a:r>
              <a:rPr lang="tr-TR" sz="2000" dirty="0" smtClean="0">
                <a:solidFill>
                  <a:srgbClr val="000000"/>
                </a:solidFill>
              </a:rPr>
              <a:t>(2n)/U(n), </a:t>
            </a:r>
            <a:r>
              <a:rPr lang="tr-TR" sz="2000" dirty="0" err="1" smtClean="0">
                <a:solidFill>
                  <a:srgbClr val="000000"/>
                </a:solidFill>
              </a:rPr>
              <a:t>which</a:t>
            </a:r>
            <a:r>
              <a:rPr lang="tr-TR" sz="2000" dirty="0" smtClean="0">
                <a:solidFill>
                  <a:srgbClr val="000000"/>
                </a:solidFill>
              </a:rPr>
              <a:t> can be </a:t>
            </a:r>
            <a:r>
              <a:rPr lang="tr-TR" sz="2000" dirty="0" err="1" smtClean="0">
                <a:solidFill>
                  <a:srgbClr val="000000"/>
                </a:solidFill>
              </a:rPr>
              <a:t>extended</a:t>
            </a:r>
            <a:r>
              <a:rPr lang="tr-TR" sz="2000" dirty="0" smtClean="0">
                <a:solidFill>
                  <a:srgbClr val="000000"/>
                </a:solidFill>
              </a:rPr>
              <a:t> </a:t>
            </a:r>
            <a:r>
              <a:rPr lang="tr-TR" sz="2000" dirty="0" err="1" smtClean="0">
                <a:solidFill>
                  <a:srgbClr val="000000"/>
                </a:solidFill>
              </a:rPr>
              <a:t>to</a:t>
            </a:r>
            <a:r>
              <a:rPr lang="tr-TR" sz="2000" dirty="0" smtClean="0">
                <a:solidFill>
                  <a:srgbClr val="000000"/>
                </a:solidFill>
              </a:rPr>
              <a:t> </a:t>
            </a:r>
            <a:r>
              <a:rPr lang="tr-TR" sz="2000" dirty="0" err="1" smtClean="0">
                <a:solidFill>
                  <a:srgbClr val="000000"/>
                </a:solidFill>
              </a:rPr>
              <a:t>non-Abelian</a:t>
            </a:r>
            <a:r>
              <a:rPr lang="tr-TR" sz="2000" dirty="0" smtClean="0">
                <a:solidFill>
                  <a:srgbClr val="000000"/>
                </a:solidFill>
              </a:rPr>
              <a:t> </a:t>
            </a:r>
            <a:r>
              <a:rPr lang="tr-TR" sz="2000" dirty="0" err="1" smtClean="0">
                <a:solidFill>
                  <a:srgbClr val="000000"/>
                </a:solidFill>
              </a:rPr>
              <a:t>fileld</a:t>
            </a:r>
            <a:r>
              <a:rPr lang="tr-TR" sz="2000" dirty="0" smtClean="0">
                <a:solidFill>
                  <a:srgbClr val="000000"/>
                </a:solidFill>
              </a:rPr>
              <a:t> </a:t>
            </a:r>
            <a:r>
              <a:rPr lang="tr-TR" sz="2000" dirty="0" err="1" smtClean="0">
                <a:solidFill>
                  <a:srgbClr val="000000"/>
                </a:solidFill>
              </a:rPr>
              <a:t>strengths</a:t>
            </a:r>
            <a:r>
              <a:rPr lang="tr-TR" sz="2000" dirty="0" smtClean="0">
                <a:solidFill>
                  <a:srgbClr val="000000"/>
                </a:solidFill>
              </a:rPr>
              <a:t>.</a:t>
            </a:r>
          </a:p>
        </p:txBody>
      </p:sp>
      <p:pic>
        <p:nvPicPr>
          <p:cNvPr id="4" name="Picture 3" descr="Logo_CF_de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47" y="6350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6</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3960257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095200"/>
            <a:ext cx="8713160" cy="5144517"/>
          </a:xfrm>
        </p:spPr>
        <p:txBody>
          <a:bodyPr>
            <a:noAutofit/>
          </a:bodyPr>
          <a:lstStyle/>
          <a:p>
            <a:pPr algn="just">
              <a:spcBef>
                <a:spcPts val="0"/>
              </a:spcBef>
            </a:pPr>
            <a:r>
              <a:rPr lang="en-US" sz="2400" dirty="0" smtClean="0">
                <a:solidFill>
                  <a:srgbClr val="0000FF"/>
                </a:solidFill>
                <a:latin typeface="Arial"/>
                <a:cs typeface="Arial"/>
              </a:rPr>
              <a:t>Workshops </a:t>
            </a:r>
            <a:r>
              <a:rPr lang="en-US" sz="2400" dirty="0">
                <a:solidFill>
                  <a:srgbClr val="0000FF"/>
                </a:solidFill>
                <a:latin typeface="Arial"/>
                <a:cs typeface="Arial"/>
              </a:rPr>
              <a:t>and Conferences</a:t>
            </a:r>
            <a:r>
              <a:rPr lang="en-US" sz="2400" dirty="0" smtClean="0">
                <a:solidFill>
                  <a:srgbClr val="0000FF"/>
                </a:solidFill>
                <a:latin typeface="Arial"/>
                <a:cs typeface="Arial"/>
              </a:rPr>
              <a:t>:</a:t>
            </a:r>
          </a:p>
          <a:p>
            <a:pPr marL="342900" indent="-342900" algn="just">
              <a:buFont typeface="Arial"/>
              <a:buChar char="•"/>
            </a:pPr>
            <a:r>
              <a:rPr lang="en-US" sz="1600" dirty="0" smtClean="0">
                <a:solidFill>
                  <a:schemeClr val="tx1"/>
                </a:solidFill>
              </a:rPr>
              <a:t>Workshop </a:t>
            </a:r>
            <a:r>
              <a:rPr lang="en-US" sz="1600" dirty="0">
                <a:solidFill>
                  <a:schemeClr val="tx1"/>
                </a:solidFill>
              </a:rPr>
              <a:t>on ‘Algebraic Geometry and Physics’, organized by the FIRB ‘Moduli Spaces and Applications’ (P.I. G. </a:t>
            </a:r>
            <a:r>
              <a:rPr lang="en-US" sz="1600" dirty="0" err="1">
                <a:solidFill>
                  <a:schemeClr val="tx1"/>
                </a:solidFill>
              </a:rPr>
              <a:t>Bini</a:t>
            </a:r>
            <a:r>
              <a:rPr lang="en-US" sz="1600" dirty="0">
                <a:solidFill>
                  <a:schemeClr val="tx1"/>
                </a:solidFill>
              </a:rPr>
              <a:t>, U. Milano, </a:t>
            </a:r>
            <a:r>
              <a:rPr lang="en-US" sz="1600" dirty="0" err="1">
                <a:solidFill>
                  <a:schemeClr val="tx1"/>
                </a:solidFill>
              </a:rPr>
              <a:t>Matematica</a:t>
            </a:r>
            <a:r>
              <a:rPr lang="en-US" sz="1600" dirty="0">
                <a:solidFill>
                  <a:schemeClr val="tx1"/>
                </a:solidFill>
              </a:rPr>
              <a:t>), Como, 20-22/01/2016</a:t>
            </a:r>
            <a:r>
              <a:rPr lang="en-US" sz="1600" dirty="0" smtClean="0">
                <a:solidFill>
                  <a:schemeClr val="tx1"/>
                </a:solidFill>
              </a:rPr>
              <a:t>;</a:t>
            </a:r>
          </a:p>
          <a:p>
            <a:pPr marL="342900" indent="-342900" algn="just">
              <a:buFont typeface="Arial"/>
              <a:buChar char="•"/>
            </a:pPr>
            <a:r>
              <a:rPr lang="en-US" sz="1600" dirty="0" smtClean="0">
                <a:solidFill>
                  <a:schemeClr val="tx1"/>
                </a:solidFill>
              </a:rPr>
              <a:t>Visits </a:t>
            </a:r>
            <a:r>
              <a:rPr lang="en-US" sz="1600" dirty="0">
                <a:solidFill>
                  <a:schemeClr val="tx1"/>
                </a:solidFill>
              </a:rPr>
              <a:t>at </a:t>
            </a:r>
            <a:r>
              <a:rPr lang="en-US" sz="1600" dirty="0" err="1">
                <a:solidFill>
                  <a:schemeClr val="tx1"/>
                </a:solidFill>
              </a:rPr>
              <a:t>Cern</a:t>
            </a:r>
            <a:r>
              <a:rPr lang="en-US" sz="1600" dirty="0">
                <a:solidFill>
                  <a:schemeClr val="tx1"/>
                </a:solidFill>
              </a:rPr>
              <a:t>, Geneva, 1-13/02, 15-18/03/2016 and 30/01-11/02/2017</a:t>
            </a:r>
            <a:r>
              <a:rPr lang="en-US" sz="1600" dirty="0" smtClean="0">
                <a:solidFill>
                  <a:schemeClr val="tx1"/>
                </a:solidFill>
              </a:rPr>
              <a:t>;</a:t>
            </a:r>
            <a:endParaRPr lang="en-US" sz="1600" dirty="0">
              <a:solidFill>
                <a:schemeClr val="tx1"/>
              </a:solidFill>
            </a:endParaRPr>
          </a:p>
          <a:p>
            <a:pPr marL="342900" indent="-342900" algn="just">
              <a:buFont typeface="Arial"/>
              <a:buChar char="•"/>
            </a:pPr>
            <a:r>
              <a:rPr lang="en-US" sz="1600" dirty="0" smtClean="0">
                <a:solidFill>
                  <a:schemeClr val="tx1"/>
                </a:solidFill>
              </a:rPr>
              <a:t>Cost </a:t>
            </a:r>
            <a:r>
              <a:rPr lang="en-US" sz="1600" dirty="0">
                <a:solidFill>
                  <a:schemeClr val="tx1"/>
                </a:solidFill>
              </a:rPr>
              <a:t>Network Meeting ‘Quantum Structure of </a:t>
            </a:r>
            <a:r>
              <a:rPr lang="en-US" sz="1600" dirty="0" err="1">
                <a:solidFill>
                  <a:schemeClr val="tx1"/>
                </a:solidFill>
              </a:rPr>
              <a:t>Spacetime</a:t>
            </a:r>
            <a:r>
              <a:rPr lang="en-US" sz="1600" dirty="0">
                <a:solidFill>
                  <a:schemeClr val="tx1"/>
                </a:solidFill>
              </a:rPr>
              <a:t>’ (Chair R. </a:t>
            </a:r>
            <a:r>
              <a:rPr lang="en-US" sz="1600" dirty="0" err="1">
                <a:solidFill>
                  <a:schemeClr val="tx1"/>
                </a:solidFill>
              </a:rPr>
              <a:t>Szabo</a:t>
            </a:r>
            <a:r>
              <a:rPr lang="en-US" sz="1600" dirty="0">
                <a:solidFill>
                  <a:schemeClr val="tx1"/>
                </a:solidFill>
              </a:rPr>
              <a:t>, U. </a:t>
            </a:r>
            <a:r>
              <a:rPr lang="en-US" sz="1600" dirty="0" smtClean="0">
                <a:solidFill>
                  <a:schemeClr val="tx1"/>
                </a:solidFill>
              </a:rPr>
              <a:t>Edinburgh</a:t>
            </a:r>
            <a:r>
              <a:rPr lang="en-US" sz="1600" dirty="0">
                <a:solidFill>
                  <a:schemeClr val="tx1"/>
                </a:solidFill>
              </a:rPr>
              <a:t>, UK; vice-chair P. </a:t>
            </a:r>
            <a:r>
              <a:rPr lang="en-US" sz="1600" dirty="0" err="1">
                <a:solidFill>
                  <a:schemeClr val="tx1"/>
                </a:solidFill>
              </a:rPr>
              <a:t>Aschieri</a:t>
            </a:r>
            <a:r>
              <a:rPr lang="en-US" sz="1600" dirty="0">
                <a:solidFill>
                  <a:schemeClr val="tx1"/>
                </a:solidFill>
              </a:rPr>
              <a:t>, U. </a:t>
            </a:r>
            <a:r>
              <a:rPr lang="en-US" sz="1600" dirty="0" err="1">
                <a:solidFill>
                  <a:schemeClr val="tx1"/>
                </a:solidFill>
              </a:rPr>
              <a:t>Piemonte</a:t>
            </a:r>
            <a:r>
              <a:rPr lang="en-US" sz="1600" dirty="0">
                <a:solidFill>
                  <a:schemeClr val="tx1"/>
                </a:solidFill>
              </a:rPr>
              <a:t> Orientale), </a:t>
            </a:r>
            <a:r>
              <a:rPr lang="en-US" sz="1600" dirty="0" err="1">
                <a:solidFill>
                  <a:schemeClr val="tx1"/>
                </a:solidFill>
              </a:rPr>
              <a:t>Bayrischzell</a:t>
            </a:r>
            <a:r>
              <a:rPr lang="en-US" sz="1600" dirty="0">
                <a:solidFill>
                  <a:schemeClr val="tx1"/>
                </a:solidFill>
              </a:rPr>
              <a:t>, Germany, 29/04-03/05/2016; </a:t>
            </a:r>
          </a:p>
          <a:p>
            <a:pPr marL="342900" indent="-342900" algn="just">
              <a:buFont typeface="Arial"/>
              <a:buChar char="•"/>
            </a:pPr>
            <a:r>
              <a:rPr lang="en-US" sz="1600" dirty="0" smtClean="0">
                <a:solidFill>
                  <a:schemeClr val="tx1"/>
                </a:solidFill>
              </a:rPr>
              <a:t>Talk </a:t>
            </a:r>
            <a:r>
              <a:rPr lang="en-US" sz="1600" dirty="0">
                <a:solidFill>
                  <a:schemeClr val="tx1"/>
                </a:solidFill>
              </a:rPr>
              <a:t>at the Symposium ‘</a:t>
            </a:r>
            <a:r>
              <a:rPr lang="en-US" sz="1600" dirty="0" err="1">
                <a:solidFill>
                  <a:schemeClr val="tx1"/>
                </a:solidFill>
              </a:rPr>
              <a:t>Cortona@GGI</a:t>
            </a:r>
            <a:r>
              <a:rPr lang="en-US" sz="1600" dirty="0">
                <a:solidFill>
                  <a:schemeClr val="tx1"/>
                </a:solidFill>
              </a:rPr>
              <a:t>’, Galileo </a:t>
            </a:r>
            <a:r>
              <a:rPr lang="en-US" sz="1600" dirty="0" err="1">
                <a:solidFill>
                  <a:schemeClr val="tx1"/>
                </a:solidFill>
              </a:rPr>
              <a:t>Galilei</a:t>
            </a:r>
            <a:r>
              <a:rPr lang="en-US" sz="1600" dirty="0">
                <a:solidFill>
                  <a:schemeClr val="tx1"/>
                </a:solidFill>
              </a:rPr>
              <a:t> Institute, </a:t>
            </a:r>
            <a:r>
              <a:rPr lang="en-US" sz="1600" dirty="0" err="1">
                <a:solidFill>
                  <a:schemeClr val="tx1"/>
                </a:solidFill>
              </a:rPr>
              <a:t>Arcetri</a:t>
            </a:r>
            <a:r>
              <a:rPr lang="en-US" sz="1600" dirty="0">
                <a:solidFill>
                  <a:schemeClr val="tx1"/>
                </a:solidFill>
              </a:rPr>
              <a:t>, Firenze, 17-20/05/2016</a:t>
            </a:r>
            <a:r>
              <a:rPr lang="en-US" sz="1600" dirty="0" smtClean="0">
                <a:solidFill>
                  <a:schemeClr val="tx1"/>
                </a:solidFill>
              </a:rPr>
              <a:t>;</a:t>
            </a:r>
            <a:endParaRPr lang="en-US" sz="1600" dirty="0">
              <a:solidFill>
                <a:schemeClr val="tx1"/>
              </a:solidFill>
            </a:endParaRPr>
          </a:p>
          <a:p>
            <a:pPr marL="342900" indent="-342900" algn="just">
              <a:buFont typeface="Arial"/>
              <a:buChar char="•"/>
            </a:pPr>
            <a:r>
              <a:rPr lang="en-US" sz="1600" dirty="0" smtClean="0">
                <a:solidFill>
                  <a:schemeClr val="tx1"/>
                </a:solidFill>
              </a:rPr>
              <a:t>Poster </a:t>
            </a:r>
            <a:r>
              <a:rPr lang="en-US" sz="1600" dirty="0">
                <a:solidFill>
                  <a:schemeClr val="tx1"/>
                </a:solidFill>
              </a:rPr>
              <a:t>at the 54 International School of </a:t>
            </a:r>
            <a:r>
              <a:rPr lang="en-US" sz="1600" dirty="0" err="1">
                <a:solidFill>
                  <a:schemeClr val="tx1"/>
                </a:solidFill>
              </a:rPr>
              <a:t>Subnuclear</a:t>
            </a:r>
            <a:r>
              <a:rPr lang="en-US" sz="1600" dirty="0">
                <a:solidFill>
                  <a:schemeClr val="tx1"/>
                </a:solidFill>
              </a:rPr>
              <a:t> Physics, Centro </a:t>
            </a:r>
            <a:r>
              <a:rPr lang="en-US" sz="1600" dirty="0" err="1">
                <a:solidFill>
                  <a:schemeClr val="tx1"/>
                </a:solidFill>
              </a:rPr>
              <a:t>Ettore</a:t>
            </a:r>
            <a:r>
              <a:rPr lang="en-US" sz="1600" dirty="0">
                <a:solidFill>
                  <a:schemeClr val="tx1"/>
                </a:solidFill>
              </a:rPr>
              <a:t> </a:t>
            </a:r>
            <a:r>
              <a:rPr lang="en-US" sz="1600" dirty="0" err="1">
                <a:solidFill>
                  <a:schemeClr val="tx1"/>
                </a:solidFill>
              </a:rPr>
              <a:t>Majorana</a:t>
            </a:r>
            <a:r>
              <a:rPr lang="en-US" sz="1600" dirty="0">
                <a:solidFill>
                  <a:schemeClr val="tx1"/>
                </a:solidFill>
              </a:rPr>
              <a:t>, </a:t>
            </a:r>
            <a:r>
              <a:rPr lang="en-US" sz="1600" dirty="0" err="1">
                <a:solidFill>
                  <a:schemeClr val="tx1"/>
                </a:solidFill>
              </a:rPr>
              <a:t>Erice</a:t>
            </a:r>
            <a:r>
              <a:rPr lang="en-US" sz="1600" dirty="0">
                <a:solidFill>
                  <a:schemeClr val="tx1"/>
                </a:solidFill>
              </a:rPr>
              <a:t> (TP), 14-23/06/2016; </a:t>
            </a:r>
          </a:p>
          <a:p>
            <a:pPr marL="342900" indent="-342900" algn="just">
              <a:buFont typeface="Arial"/>
              <a:buChar char="•"/>
            </a:pPr>
            <a:r>
              <a:rPr lang="en-US" sz="1600" dirty="0" smtClean="0">
                <a:solidFill>
                  <a:schemeClr val="tx1"/>
                </a:solidFill>
              </a:rPr>
              <a:t>Seminar </a:t>
            </a:r>
            <a:r>
              <a:rPr lang="en-US" sz="1600" dirty="0">
                <a:solidFill>
                  <a:schemeClr val="tx1"/>
                </a:solidFill>
              </a:rPr>
              <a:t>at the “String Theory Group Meeting”, University of California Berkeley Center for Theoretical Physics, CA, USA, 15-25/08/2016</a:t>
            </a:r>
            <a:r>
              <a:rPr lang="en-US" sz="1600" dirty="0" smtClean="0">
                <a:solidFill>
                  <a:schemeClr val="tx1"/>
                </a:solidFill>
              </a:rPr>
              <a:t>;</a:t>
            </a:r>
            <a:endParaRPr lang="en-US" sz="1600" dirty="0">
              <a:solidFill>
                <a:schemeClr val="tx1"/>
              </a:solidFill>
            </a:endParaRPr>
          </a:p>
          <a:p>
            <a:pPr marL="342900" indent="-342900" algn="just">
              <a:buFont typeface="Arial"/>
              <a:buChar char="•"/>
            </a:pPr>
            <a:r>
              <a:rPr lang="en-US" sz="1600" dirty="0" smtClean="0">
                <a:solidFill>
                  <a:schemeClr val="tx1"/>
                </a:solidFill>
              </a:rPr>
              <a:t>Talk </a:t>
            </a:r>
            <a:r>
              <a:rPr lang="en-US" sz="1600" dirty="0">
                <a:solidFill>
                  <a:schemeClr val="tx1"/>
                </a:solidFill>
              </a:rPr>
              <a:t>at the 102 Congress of the </a:t>
            </a:r>
            <a:r>
              <a:rPr lang="en-US" sz="1600" dirty="0" err="1" smtClean="0">
                <a:solidFill>
                  <a:schemeClr val="tx1"/>
                </a:solidFill>
              </a:rPr>
              <a:t>Società</a:t>
            </a:r>
            <a:r>
              <a:rPr lang="en-US" sz="1600" dirty="0" smtClean="0">
                <a:solidFill>
                  <a:schemeClr val="tx1"/>
                </a:solidFill>
              </a:rPr>
              <a:t> </a:t>
            </a:r>
            <a:r>
              <a:rPr lang="en-US" sz="1600" dirty="0" err="1">
                <a:solidFill>
                  <a:schemeClr val="tx1"/>
                </a:solidFill>
              </a:rPr>
              <a:t>Italiana</a:t>
            </a:r>
            <a:r>
              <a:rPr lang="en-US" sz="1600" dirty="0">
                <a:solidFill>
                  <a:schemeClr val="tx1"/>
                </a:solidFill>
              </a:rPr>
              <a:t> di </a:t>
            </a:r>
            <a:r>
              <a:rPr lang="en-US" sz="1600" dirty="0" err="1">
                <a:solidFill>
                  <a:schemeClr val="tx1"/>
                </a:solidFill>
              </a:rPr>
              <a:t>Fisica</a:t>
            </a:r>
            <a:r>
              <a:rPr lang="en-US" sz="1600" dirty="0">
                <a:solidFill>
                  <a:schemeClr val="tx1"/>
                </a:solidFill>
              </a:rPr>
              <a:t>, </a:t>
            </a:r>
            <a:r>
              <a:rPr lang="en-US" sz="1600" dirty="0" smtClean="0">
                <a:solidFill>
                  <a:schemeClr val="tx1"/>
                </a:solidFill>
              </a:rPr>
              <a:t>Università </a:t>
            </a:r>
            <a:r>
              <a:rPr lang="en-US" sz="1600" dirty="0">
                <a:solidFill>
                  <a:schemeClr val="tx1"/>
                </a:solidFill>
              </a:rPr>
              <a:t>di </a:t>
            </a:r>
            <a:r>
              <a:rPr lang="en-US" sz="1600" dirty="0" err="1">
                <a:solidFill>
                  <a:schemeClr val="tx1"/>
                </a:solidFill>
              </a:rPr>
              <a:t>Padova</a:t>
            </a:r>
            <a:r>
              <a:rPr lang="en-US" sz="1600" dirty="0">
                <a:solidFill>
                  <a:schemeClr val="tx1"/>
                </a:solidFill>
              </a:rPr>
              <a:t>, 26- 30/09/2016; </a:t>
            </a:r>
          </a:p>
          <a:p>
            <a:pPr marL="342900" indent="-342900" algn="just">
              <a:buFont typeface="Arial"/>
              <a:buChar char="•"/>
            </a:pPr>
            <a:r>
              <a:rPr lang="en-US" sz="1600" dirty="0" smtClean="0">
                <a:solidFill>
                  <a:schemeClr val="tx1"/>
                </a:solidFill>
              </a:rPr>
              <a:t>Invited </a:t>
            </a:r>
            <a:r>
              <a:rPr lang="en-US" sz="1600" dirty="0">
                <a:solidFill>
                  <a:schemeClr val="tx1"/>
                </a:solidFill>
              </a:rPr>
              <a:t>Talk at the XXII </a:t>
            </a:r>
            <a:r>
              <a:rPr lang="en-US" sz="1600" dirty="0" err="1">
                <a:solidFill>
                  <a:schemeClr val="tx1"/>
                </a:solidFill>
              </a:rPr>
              <a:t>Conferenza</a:t>
            </a:r>
            <a:r>
              <a:rPr lang="en-US" sz="1600" dirty="0">
                <a:solidFill>
                  <a:schemeClr val="tx1"/>
                </a:solidFill>
              </a:rPr>
              <a:t> </a:t>
            </a:r>
            <a:r>
              <a:rPr lang="en-US" sz="1600" dirty="0" err="1">
                <a:solidFill>
                  <a:schemeClr val="tx1"/>
                </a:solidFill>
              </a:rPr>
              <a:t>della</a:t>
            </a:r>
            <a:r>
              <a:rPr lang="en-US" sz="1600" dirty="0">
                <a:solidFill>
                  <a:schemeClr val="tx1"/>
                </a:solidFill>
              </a:rPr>
              <a:t> </a:t>
            </a:r>
            <a:r>
              <a:rPr lang="en-US" sz="1600" dirty="0" err="1" smtClean="0">
                <a:solidFill>
                  <a:schemeClr val="tx1"/>
                </a:solidFill>
              </a:rPr>
              <a:t>Società</a:t>
            </a:r>
            <a:r>
              <a:rPr lang="en-US" sz="1600" dirty="0" smtClean="0">
                <a:solidFill>
                  <a:schemeClr val="tx1"/>
                </a:solidFill>
              </a:rPr>
              <a:t> </a:t>
            </a:r>
            <a:r>
              <a:rPr lang="en-US" sz="1600" dirty="0" err="1">
                <a:solidFill>
                  <a:schemeClr val="tx1"/>
                </a:solidFill>
              </a:rPr>
              <a:t>Italiana</a:t>
            </a:r>
            <a:r>
              <a:rPr lang="en-US" sz="1600" dirty="0">
                <a:solidFill>
                  <a:schemeClr val="tx1"/>
                </a:solidFill>
              </a:rPr>
              <a:t> di </a:t>
            </a:r>
            <a:r>
              <a:rPr lang="en-US" sz="1600" dirty="0" err="1">
                <a:solidFill>
                  <a:schemeClr val="tx1"/>
                </a:solidFill>
              </a:rPr>
              <a:t>Gravitazione</a:t>
            </a:r>
            <a:r>
              <a:rPr lang="en-US" sz="1600" dirty="0">
                <a:solidFill>
                  <a:schemeClr val="tx1"/>
                </a:solidFill>
              </a:rPr>
              <a:t>, </a:t>
            </a:r>
            <a:r>
              <a:rPr lang="en-US" sz="1600" dirty="0" err="1" smtClean="0">
                <a:solidFill>
                  <a:schemeClr val="tx1"/>
                </a:solidFill>
              </a:rPr>
              <a:t>Cefalù</a:t>
            </a:r>
            <a:r>
              <a:rPr lang="en-US" sz="1600" dirty="0" smtClean="0">
                <a:solidFill>
                  <a:schemeClr val="tx1"/>
                </a:solidFill>
              </a:rPr>
              <a:t>, </a:t>
            </a:r>
            <a:r>
              <a:rPr lang="en-US" sz="1600" dirty="0">
                <a:solidFill>
                  <a:schemeClr val="tx1"/>
                </a:solidFill>
              </a:rPr>
              <a:t>11-17/09/2016</a:t>
            </a:r>
            <a:r>
              <a:rPr lang="en-US" sz="1600" dirty="0" smtClean="0">
                <a:solidFill>
                  <a:schemeClr val="tx1"/>
                </a:solidFill>
              </a:rPr>
              <a:t>;</a:t>
            </a:r>
            <a:endParaRPr lang="en-US" sz="1600" dirty="0">
              <a:solidFill>
                <a:schemeClr val="tx1"/>
              </a:solidFill>
            </a:endParaRPr>
          </a:p>
          <a:p>
            <a:pPr marL="342900" indent="-342900" algn="just">
              <a:buFont typeface="Arial"/>
              <a:buChar char="•"/>
            </a:pPr>
            <a:r>
              <a:rPr lang="en-US" sz="1600" dirty="0" smtClean="0">
                <a:solidFill>
                  <a:schemeClr val="tx1"/>
                </a:solidFill>
              </a:rPr>
              <a:t>M</a:t>
            </a:r>
            <a:r>
              <a:rPr lang="en-US" sz="1600" dirty="0">
                <a:solidFill>
                  <a:schemeClr val="tx1"/>
                </a:solidFill>
              </a:rPr>
              <a:t>. </a:t>
            </a:r>
            <a:r>
              <a:rPr lang="en-US" sz="1600" dirty="0" err="1">
                <a:solidFill>
                  <a:schemeClr val="tx1"/>
                </a:solidFill>
              </a:rPr>
              <a:t>Trigiante</a:t>
            </a:r>
            <a:r>
              <a:rPr lang="en-US" sz="1600" dirty="0">
                <a:solidFill>
                  <a:schemeClr val="tx1"/>
                </a:solidFill>
              </a:rPr>
              <a:t>, Invited Talk at the workshop ‘Supergravity: what next’, Galileo </a:t>
            </a:r>
            <a:r>
              <a:rPr lang="en-US" sz="1600" dirty="0" err="1">
                <a:solidFill>
                  <a:schemeClr val="tx1"/>
                </a:solidFill>
              </a:rPr>
              <a:t>Galilei</a:t>
            </a:r>
            <a:r>
              <a:rPr lang="en-US" sz="1600" dirty="0">
                <a:solidFill>
                  <a:schemeClr val="tx1"/>
                </a:solidFill>
              </a:rPr>
              <a:t> Institute, </a:t>
            </a:r>
            <a:r>
              <a:rPr lang="en-US" sz="1600" dirty="0" err="1">
                <a:solidFill>
                  <a:schemeClr val="tx1"/>
                </a:solidFill>
              </a:rPr>
              <a:t>Arcetri</a:t>
            </a:r>
            <a:r>
              <a:rPr lang="en-US" sz="1600" dirty="0">
                <a:solidFill>
                  <a:schemeClr val="tx1"/>
                </a:solidFill>
              </a:rPr>
              <a:t>, Firenze,17-28/10/2016; </a:t>
            </a:r>
          </a:p>
          <a:p>
            <a:pPr marL="342900" indent="-342900" algn="just">
              <a:buFont typeface="Arial"/>
              <a:buChar char="•"/>
            </a:pPr>
            <a:r>
              <a:rPr lang="en-US" sz="1600" dirty="0" smtClean="0">
                <a:solidFill>
                  <a:schemeClr val="tx1"/>
                </a:solidFill>
              </a:rPr>
              <a:t>Cost </a:t>
            </a:r>
            <a:r>
              <a:rPr lang="en-US" sz="1600" dirty="0">
                <a:solidFill>
                  <a:schemeClr val="tx1"/>
                </a:solidFill>
              </a:rPr>
              <a:t>Network Meeting ‘The String Theory Universe’ (Chair S. </a:t>
            </a:r>
            <a:r>
              <a:rPr lang="en-US" sz="1600" dirty="0" err="1">
                <a:solidFill>
                  <a:schemeClr val="tx1"/>
                </a:solidFill>
              </a:rPr>
              <a:t>Penati</a:t>
            </a:r>
            <a:r>
              <a:rPr lang="en-US" sz="1600" dirty="0">
                <a:solidFill>
                  <a:schemeClr val="tx1"/>
                </a:solidFill>
              </a:rPr>
              <a:t>, U. </a:t>
            </a:r>
            <a:r>
              <a:rPr lang="en-US" sz="1600" dirty="0" err="1">
                <a:solidFill>
                  <a:schemeClr val="tx1"/>
                </a:solidFill>
              </a:rPr>
              <a:t>Bicocca</a:t>
            </a:r>
            <a:r>
              <a:rPr lang="en-US" sz="1600" dirty="0">
                <a:solidFill>
                  <a:schemeClr val="tx1"/>
                </a:solidFill>
              </a:rPr>
              <a:t>; vice-chair Y. Lozano, U. Oviedo, ES), U. </a:t>
            </a:r>
            <a:r>
              <a:rPr lang="en-US" sz="1600" dirty="0" err="1">
                <a:solidFill>
                  <a:schemeClr val="tx1"/>
                </a:solidFill>
              </a:rPr>
              <a:t>Bicocca</a:t>
            </a:r>
            <a:r>
              <a:rPr lang="en-US" sz="1600" dirty="0">
                <a:solidFill>
                  <a:schemeClr val="tx1"/>
                </a:solidFill>
              </a:rPr>
              <a:t>, 20-24/02/2017 </a:t>
            </a:r>
          </a:p>
          <a:p>
            <a:pPr algn="just">
              <a:spcBef>
                <a:spcPts val="0"/>
              </a:spcBef>
            </a:pPr>
            <a:endParaRPr lang="en-US" sz="2400" dirty="0">
              <a:solidFill>
                <a:srgbClr val="0000FF"/>
              </a:solidFill>
              <a:latin typeface="Arial"/>
              <a:cs typeface="Aria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6350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7</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33132825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447" y="1204728"/>
            <a:ext cx="8919913" cy="5144517"/>
          </a:xfrm>
        </p:spPr>
        <p:txBody>
          <a:bodyPr>
            <a:normAutofit fontScale="85000" lnSpcReduction="20000"/>
          </a:bodyPr>
          <a:lstStyle/>
          <a:p>
            <a:pPr algn="l"/>
            <a:r>
              <a:rPr lang="en-US" sz="2400" b="1" dirty="0" smtClean="0">
                <a:solidFill>
                  <a:srgbClr val="000000"/>
                </a:solidFill>
                <a:latin typeface="Arial"/>
                <a:cs typeface="Arial"/>
              </a:rPr>
              <a:t>Plan of activities 2017 – </a:t>
            </a:r>
            <a:r>
              <a:rPr lang="is-IS" sz="2400" b="1" dirty="0" smtClean="0">
                <a:solidFill>
                  <a:srgbClr val="000000"/>
                </a:solidFill>
                <a:latin typeface="Arial"/>
                <a:cs typeface="Arial"/>
              </a:rPr>
              <a:t>2018</a:t>
            </a:r>
            <a:endParaRPr lang="en-US" sz="1400" b="1" dirty="0" smtClean="0">
              <a:solidFill>
                <a:srgbClr val="000000"/>
              </a:solidFill>
              <a:latin typeface="Arial"/>
              <a:cs typeface="Arial"/>
            </a:endParaRPr>
          </a:p>
          <a:p>
            <a:pPr marL="457200" indent="-457200">
              <a:buAutoNum type="arabicParenR"/>
            </a:pPr>
            <a:r>
              <a:rPr lang="en-US" sz="2600" dirty="0" smtClean="0">
                <a:solidFill>
                  <a:srgbClr val="0000FF"/>
                </a:solidFill>
              </a:rPr>
              <a:t>Born-</a:t>
            </a:r>
            <a:r>
              <a:rPr lang="en-US" sz="2600" dirty="0" err="1" smtClean="0">
                <a:solidFill>
                  <a:srgbClr val="0000FF"/>
                </a:solidFill>
              </a:rPr>
              <a:t>Infeld</a:t>
            </a:r>
            <a:r>
              <a:rPr lang="en-US" sz="2600" dirty="0" smtClean="0">
                <a:solidFill>
                  <a:srgbClr val="0000FF"/>
                </a:solidFill>
              </a:rPr>
              <a:t> theories (continued)</a:t>
            </a:r>
          </a:p>
          <a:p>
            <a:pPr algn="just"/>
            <a:r>
              <a:rPr lang="en-US" sz="2500" i="1" dirty="0">
                <a:solidFill>
                  <a:schemeClr val="tx1"/>
                </a:solidFill>
              </a:rPr>
              <a:t>• </a:t>
            </a:r>
            <a:r>
              <a:rPr lang="en-US" sz="2500" dirty="0">
                <a:solidFill>
                  <a:schemeClr val="tx1"/>
                </a:solidFill>
              </a:rPr>
              <a:t>The original Born-</a:t>
            </a:r>
            <a:r>
              <a:rPr lang="en-US" sz="2500" dirty="0" err="1">
                <a:solidFill>
                  <a:schemeClr val="tx1"/>
                </a:solidFill>
              </a:rPr>
              <a:t>Infeld</a:t>
            </a:r>
            <a:r>
              <a:rPr lang="en-US" sz="2500" dirty="0">
                <a:solidFill>
                  <a:schemeClr val="tx1"/>
                </a:solidFill>
              </a:rPr>
              <a:t> theory admits a </a:t>
            </a:r>
            <a:r>
              <a:rPr lang="en-US" sz="2500" dirty="0" err="1">
                <a:solidFill>
                  <a:srgbClr val="C0504D"/>
                </a:solidFill>
              </a:rPr>
              <a:t>supersymmetric</a:t>
            </a:r>
            <a:r>
              <a:rPr lang="en-US" sz="2500" dirty="0">
                <a:solidFill>
                  <a:srgbClr val="C0504D"/>
                </a:solidFill>
              </a:rPr>
              <a:t> </a:t>
            </a:r>
            <a:r>
              <a:rPr lang="en-US" sz="2500" dirty="0" smtClean="0">
                <a:solidFill>
                  <a:srgbClr val="C0504D"/>
                </a:solidFill>
              </a:rPr>
              <a:t>extension </a:t>
            </a:r>
            <a:r>
              <a:rPr lang="en-US" sz="2500" dirty="0">
                <a:solidFill>
                  <a:schemeClr val="tx1"/>
                </a:solidFill>
              </a:rPr>
              <a:t>and it turns out there is a second hidden </a:t>
            </a:r>
            <a:r>
              <a:rPr lang="en-US" sz="2500" dirty="0">
                <a:solidFill>
                  <a:srgbClr val="C0504D"/>
                </a:solidFill>
              </a:rPr>
              <a:t>non-linearly </a:t>
            </a:r>
            <a:r>
              <a:rPr lang="en-US" sz="2500" dirty="0" smtClean="0">
                <a:solidFill>
                  <a:srgbClr val="C0504D"/>
                </a:solidFill>
              </a:rPr>
              <a:t>realized </a:t>
            </a:r>
            <a:r>
              <a:rPr lang="en-US" sz="2500" dirty="0" err="1" smtClean="0">
                <a:solidFill>
                  <a:srgbClr val="C0504D"/>
                </a:solidFill>
              </a:rPr>
              <a:t>supersymmetry</a:t>
            </a:r>
            <a:r>
              <a:rPr lang="en-US" sz="2500" dirty="0" smtClean="0">
                <a:solidFill>
                  <a:schemeClr val="tx1"/>
                </a:solidFill>
              </a:rPr>
              <a:t>. </a:t>
            </a:r>
          </a:p>
          <a:p>
            <a:pPr algn="just"/>
            <a:r>
              <a:rPr lang="en-US" sz="2500" i="1" dirty="0" smtClean="0">
                <a:solidFill>
                  <a:schemeClr val="tx1"/>
                </a:solidFill>
              </a:rPr>
              <a:t>⇒ </a:t>
            </a:r>
            <a:r>
              <a:rPr lang="en-US" sz="2500" dirty="0">
                <a:solidFill>
                  <a:schemeClr val="tx1"/>
                </a:solidFill>
              </a:rPr>
              <a:t>The  </a:t>
            </a:r>
            <a:r>
              <a:rPr lang="en-US" sz="2500" dirty="0" err="1">
                <a:solidFill>
                  <a:schemeClr val="tx1"/>
                </a:solidFill>
              </a:rPr>
              <a:t>supersymmetric</a:t>
            </a:r>
            <a:r>
              <a:rPr lang="en-US" sz="2500" dirty="0">
                <a:solidFill>
                  <a:schemeClr val="tx1"/>
                </a:solidFill>
              </a:rPr>
              <a:t> version represents </a:t>
            </a:r>
            <a:r>
              <a:rPr lang="en-US" sz="2500" dirty="0" smtClean="0">
                <a:solidFill>
                  <a:schemeClr val="tx1"/>
                </a:solidFill>
              </a:rPr>
              <a:t>the invariant </a:t>
            </a:r>
            <a:r>
              <a:rPr lang="en-US" sz="2500" dirty="0">
                <a:solidFill>
                  <a:schemeClr val="tx1"/>
                </a:solidFill>
              </a:rPr>
              <a:t>action of </a:t>
            </a:r>
            <a:r>
              <a:rPr lang="en-US" sz="2500" dirty="0" smtClean="0">
                <a:solidFill>
                  <a:schemeClr val="tx1"/>
                </a:solidFill>
              </a:rPr>
              <a:t>the Goldstone </a:t>
            </a:r>
            <a:r>
              <a:rPr lang="en-US" sz="2500" dirty="0" err="1" smtClean="0">
                <a:solidFill>
                  <a:schemeClr val="tx1"/>
                </a:solidFill>
              </a:rPr>
              <a:t>multiplet</a:t>
            </a:r>
            <a:r>
              <a:rPr lang="en-US" sz="2500" dirty="0">
                <a:solidFill>
                  <a:schemeClr val="tx1"/>
                </a:solidFill>
              </a:rPr>
              <a:t> </a:t>
            </a:r>
            <a:r>
              <a:rPr lang="en-US" sz="2500" dirty="0" smtClean="0">
                <a:solidFill>
                  <a:schemeClr val="tx1"/>
                </a:solidFill>
              </a:rPr>
              <a:t>in  </a:t>
            </a:r>
            <a:r>
              <a:rPr lang="en-US" sz="2500" dirty="0">
                <a:solidFill>
                  <a:srgbClr val="C0504D"/>
                </a:solidFill>
              </a:rPr>
              <a:t>a </a:t>
            </a:r>
            <a:r>
              <a:rPr lang="en-US" sz="2500" i="1" dirty="0">
                <a:solidFill>
                  <a:srgbClr val="C0504D"/>
                </a:solidFill>
                <a:latin typeface="Lucida Calligraphy"/>
                <a:cs typeface="Lucida Calligraphy"/>
              </a:rPr>
              <a:t>N</a:t>
            </a:r>
            <a:r>
              <a:rPr lang="en-US" sz="2500" i="1" dirty="0">
                <a:solidFill>
                  <a:srgbClr val="C0504D"/>
                </a:solidFill>
              </a:rPr>
              <a:t> </a:t>
            </a:r>
            <a:r>
              <a:rPr lang="en-US" sz="2500" dirty="0">
                <a:solidFill>
                  <a:srgbClr val="C0504D"/>
                </a:solidFill>
              </a:rPr>
              <a:t>= 2 </a:t>
            </a:r>
            <a:r>
              <a:rPr lang="en-US" sz="2500" dirty="0" err="1">
                <a:solidFill>
                  <a:srgbClr val="C0504D"/>
                </a:solidFill>
              </a:rPr>
              <a:t>supersymmetric</a:t>
            </a:r>
            <a:r>
              <a:rPr lang="en-US" sz="2500" dirty="0">
                <a:solidFill>
                  <a:srgbClr val="C0504D"/>
                </a:solidFill>
              </a:rPr>
              <a:t> theory spontaneously broken </a:t>
            </a:r>
            <a:r>
              <a:rPr lang="en-US" sz="2500" dirty="0" smtClean="0">
                <a:solidFill>
                  <a:srgbClr val="C0504D"/>
                </a:solidFill>
              </a:rPr>
              <a:t>to </a:t>
            </a:r>
            <a:r>
              <a:rPr lang="en-US" sz="2500" i="1" dirty="0">
                <a:solidFill>
                  <a:srgbClr val="C0504D"/>
                </a:solidFill>
                <a:latin typeface="Lucida Calligraphy"/>
                <a:cs typeface="Lucida Calligraphy"/>
              </a:rPr>
              <a:t>N</a:t>
            </a:r>
            <a:r>
              <a:rPr lang="en-US" sz="2500" i="1" dirty="0">
                <a:solidFill>
                  <a:srgbClr val="C0504D"/>
                </a:solidFill>
              </a:rPr>
              <a:t> </a:t>
            </a:r>
            <a:r>
              <a:rPr lang="en-US" sz="2500" dirty="0" smtClean="0">
                <a:solidFill>
                  <a:srgbClr val="C0504D"/>
                </a:solidFill>
              </a:rPr>
              <a:t>= 1</a:t>
            </a:r>
            <a:r>
              <a:rPr lang="en-US" sz="2500" dirty="0" smtClean="0">
                <a:solidFill>
                  <a:schemeClr val="tx1"/>
                </a:solidFill>
              </a:rPr>
              <a:t>, with 1/</a:t>
            </a:r>
            <a:r>
              <a:rPr lang="en-US" sz="2500" i="1" dirty="0" smtClean="0">
                <a:solidFill>
                  <a:schemeClr val="tx1"/>
                </a:solidFill>
              </a:rPr>
              <a:t>µ</a:t>
            </a:r>
            <a:r>
              <a:rPr lang="en-US" sz="2500" i="1" baseline="30000" dirty="0" smtClean="0">
                <a:solidFill>
                  <a:schemeClr val="tx1"/>
                </a:solidFill>
              </a:rPr>
              <a:t>2</a:t>
            </a:r>
            <a:r>
              <a:rPr lang="en-US" sz="2500" dirty="0" smtClean="0">
                <a:solidFill>
                  <a:schemeClr val="tx1"/>
                </a:solidFill>
              </a:rPr>
              <a:t> the </a:t>
            </a:r>
            <a:r>
              <a:rPr lang="en-US" sz="2500" dirty="0" err="1" smtClean="0">
                <a:solidFill>
                  <a:schemeClr val="tx1"/>
                </a:solidFill>
              </a:rPr>
              <a:t>supersymmetry</a:t>
            </a:r>
            <a:r>
              <a:rPr lang="en-US" sz="2500" dirty="0">
                <a:solidFill>
                  <a:schemeClr val="tx1"/>
                </a:solidFill>
              </a:rPr>
              <a:t> </a:t>
            </a:r>
            <a:r>
              <a:rPr lang="en-US" sz="2500" dirty="0" smtClean="0">
                <a:solidFill>
                  <a:schemeClr val="tx1"/>
                </a:solidFill>
              </a:rPr>
              <a:t>breaking scale </a:t>
            </a:r>
            <a:r>
              <a:rPr lang="en-US" sz="2100" dirty="0">
                <a:solidFill>
                  <a:srgbClr val="FF0000"/>
                </a:solidFill>
              </a:rPr>
              <a:t>[J. Bagger, A.  </a:t>
            </a:r>
            <a:r>
              <a:rPr lang="en-US" sz="2100" dirty="0" err="1">
                <a:solidFill>
                  <a:srgbClr val="FF0000"/>
                </a:solidFill>
              </a:rPr>
              <a:t>Galperin</a:t>
            </a:r>
            <a:r>
              <a:rPr lang="en-US" sz="2100" dirty="0">
                <a:solidFill>
                  <a:srgbClr val="FF0000"/>
                </a:solidFill>
              </a:rPr>
              <a:t>, </a:t>
            </a:r>
            <a:r>
              <a:rPr lang="en-US" sz="2100" dirty="0" err="1">
                <a:solidFill>
                  <a:srgbClr val="FF0000"/>
                </a:solidFill>
              </a:rPr>
              <a:t>hep-th</a:t>
            </a:r>
            <a:r>
              <a:rPr lang="en-US" sz="2100" dirty="0">
                <a:solidFill>
                  <a:srgbClr val="FF0000"/>
                </a:solidFill>
              </a:rPr>
              <a:t>/9608177]; S. Ferrara, M.  </a:t>
            </a:r>
            <a:r>
              <a:rPr lang="en-US" sz="2100" dirty="0" err="1">
                <a:solidFill>
                  <a:srgbClr val="FF0000"/>
                </a:solidFill>
              </a:rPr>
              <a:t>Porrati</a:t>
            </a:r>
            <a:r>
              <a:rPr lang="en-US" sz="2100" dirty="0" smtClean="0">
                <a:solidFill>
                  <a:srgbClr val="FF0000"/>
                </a:solidFill>
              </a:rPr>
              <a:t>, A</a:t>
            </a:r>
            <a:r>
              <a:rPr lang="en-US" sz="2100" dirty="0">
                <a:solidFill>
                  <a:srgbClr val="FF0000"/>
                </a:solidFill>
              </a:rPr>
              <a:t>.  </a:t>
            </a:r>
            <a:r>
              <a:rPr lang="en-US" sz="2100" dirty="0" err="1">
                <a:solidFill>
                  <a:srgbClr val="FF0000"/>
                </a:solidFill>
              </a:rPr>
              <a:t>Sagnotti</a:t>
            </a:r>
            <a:r>
              <a:rPr lang="en-US" sz="2100" dirty="0">
                <a:solidFill>
                  <a:srgbClr val="FF0000"/>
                </a:solidFill>
              </a:rPr>
              <a:t>, arXiv:</a:t>
            </a:r>
            <a:r>
              <a:rPr lang="en-US" sz="2100" dirty="0" smtClean="0">
                <a:solidFill>
                  <a:srgbClr val="FF0000"/>
                </a:solidFill>
              </a:rPr>
              <a:t>1411.4954]</a:t>
            </a:r>
            <a:endParaRPr lang="en-US" sz="2500" dirty="0">
              <a:solidFill>
                <a:schemeClr val="tx1"/>
              </a:solidFill>
            </a:endParaRPr>
          </a:p>
          <a:p>
            <a:pPr algn="just"/>
            <a:r>
              <a:rPr lang="en-US" sz="2500" i="1" dirty="0" smtClean="0">
                <a:solidFill>
                  <a:schemeClr val="tx1"/>
                </a:solidFill>
              </a:rPr>
              <a:t>⇒ </a:t>
            </a:r>
            <a:r>
              <a:rPr lang="en-US" sz="2500" dirty="0" smtClean="0">
                <a:solidFill>
                  <a:schemeClr val="tx1"/>
                </a:solidFill>
              </a:rPr>
              <a:t>Important </a:t>
            </a:r>
            <a:r>
              <a:rPr lang="en-US" sz="2500" dirty="0">
                <a:solidFill>
                  <a:schemeClr val="tx1"/>
                </a:solidFill>
              </a:rPr>
              <a:t>to investigate possible </a:t>
            </a:r>
            <a:r>
              <a:rPr lang="en-US" sz="2500" dirty="0" err="1">
                <a:solidFill>
                  <a:schemeClr val="tx1"/>
                </a:solidFill>
              </a:rPr>
              <a:t>supersymmetric</a:t>
            </a:r>
            <a:r>
              <a:rPr lang="en-US" sz="2500" dirty="0">
                <a:solidFill>
                  <a:schemeClr val="tx1"/>
                </a:solidFill>
              </a:rPr>
              <a:t> </a:t>
            </a:r>
            <a:r>
              <a:rPr lang="en-US" sz="2500" dirty="0" smtClean="0">
                <a:solidFill>
                  <a:schemeClr val="tx1"/>
                </a:solidFill>
              </a:rPr>
              <a:t>extensions</a:t>
            </a:r>
            <a:r>
              <a:rPr lang="en-US" sz="2500" dirty="0">
                <a:solidFill>
                  <a:schemeClr val="tx1"/>
                </a:solidFill>
              </a:rPr>
              <a:t>.</a:t>
            </a:r>
          </a:p>
          <a:p>
            <a:pPr algn="just"/>
            <a:r>
              <a:rPr lang="en-US" sz="2500" i="1" dirty="0">
                <a:solidFill>
                  <a:schemeClr val="tx1"/>
                </a:solidFill>
              </a:rPr>
              <a:t>• </a:t>
            </a:r>
            <a:r>
              <a:rPr lang="en-US" sz="2500" dirty="0">
                <a:solidFill>
                  <a:schemeClr val="tx1"/>
                </a:solidFill>
              </a:rPr>
              <a:t>It would be interesting to </a:t>
            </a:r>
            <a:r>
              <a:rPr lang="en-US" sz="2500" dirty="0">
                <a:solidFill>
                  <a:srgbClr val="C0504D"/>
                </a:solidFill>
              </a:rPr>
              <a:t>couple these models to matter fields </a:t>
            </a:r>
            <a:r>
              <a:rPr lang="en-US" sz="2500" dirty="0">
                <a:solidFill>
                  <a:schemeClr val="tx1"/>
                </a:solidFill>
              </a:rPr>
              <a:t>and study their </a:t>
            </a:r>
            <a:r>
              <a:rPr lang="en-US" sz="2500" dirty="0" err="1">
                <a:solidFill>
                  <a:srgbClr val="C0504D"/>
                </a:solidFill>
              </a:rPr>
              <a:t>solitonic</a:t>
            </a:r>
            <a:r>
              <a:rPr lang="en-US" sz="2500" dirty="0">
                <a:solidFill>
                  <a:srgbClr val="C0504D"/>
                </a:solidFill>
              </a:rPr>
              <a:t> solutions</a:t>
            </a:r>
            <a:r>
              <a:rPr lang="en-US" sz="2500" dirty="0">
                <a:solidFill>
                  <a:schemeClr val="tx1"/>
                </a:solidFill>
              </a:rPr>
              <a:t>, such as monopole solutions to the simple Born theory with gauge group SO(3) with a triplet of scalar fields in the </a:t>
            </a:r>
            <a:r>
              <a:rPr lang="en-US" sz="2500" dirty="0" err="1">
                <a:solidFill>
                  <a:schemeClr val="tx1"/>
                </a:solidFill>
              </a:rPr>
              <a:t>adjoint</a:t>
            </a:r>
            <a:r>
              <a:rPr lang="en-US" sz="2500" dirty="0">
                <a:solidFill>
                  <a:schemeClr val="tx1"/>
                </a:solidFill>
              </a:rPr>
              <a:t> of the gauge group, minimally coupled to the vectors. These would represent a generalization of  the ’t </a:t>
            </a:r>
            <a:r>
              <a:rPr lang="en-US" sz="2500" dirty="0" err="1">
                <a:solidFill>
                  <a:schemeClr val="tx1"/>
                </a:solidFill>
              </a:rPr>
              <a:t>Hooft</a:t>
            </a:r>
            <a:r>
              <a:rPr lang="en-US" sz="2500" dirty="0">
                <a:solidFill>
                  <a:schemeClr val="tx1"/>
                </a:solidFill>
              </a:rPr>
              <a:t> </a:t>
            </a:r>
            <a:r>
              <a:rPr lang="en-US" sz="2500" dirty="0" err="1">
                <a:solidFill>
                  <a:schemeClr val="tx1"/>
                </a:solidFill>
              </a:rPr>
              <a:t>Polyakov</a:t>
            </a:r>
            <a:r>
              <a:rPr lang="en-US" sz="2500" dirty="0">
                <a:solidFill>
                  <a:schemeClr val="tx1"/>
                </a:solidFill>
              </a:rPr>
              <a:t> monopole</a:t>
            </a:r>
            <a:r>
              <a:rPr lang="en-US" sz="2500" dirty="0" smtClean="0">
                <a:solidFill>
                  <a:schemeClr val="tx1"/>
                </a:solidFill>
              </a:rPr>
              <a:t>.</a:t>
            </a:r>
            <a:endParaRPr lang="en-US" sz="2500" dirty="0">
              <a:solidFill>
                <a:schemeClr val="tx1"/>
              </a:solidFill>
            </a:endParaRPr>
          </a:p>
          <a:p>
            <a:pPr algn="just"/>
            <a:r>
              <a:rPr lang="en-US" sz="2500" i="1" dirty="0">
                <a:solidFill>
                  <a:schemeClr val="tx1"/>
                </a:solidFill>
              </a:rPr>
              <a:t>• </a:t>
            </a:r>
            <a:r>
              <a:rPr lang="en-US" sz="2500" dirty="0">
                <a:solidFill>
                  <a:schemeClr val="tx1"/>
                </a:solidFill>
              </a:rPr>
              <a:t>Another point to be clarified is the relation between the non </a:t>
            </a:r>
            <a:r>
              <a:rPr lang="en-US" sz="2500" dirty="0" err="1">
                <a:solidFill>
                  <a:schemeClr val="tx1"/>
                </a:solidFill>
              </a:rPr>
              <a:t>Abelian</a:t>
            </a:r>
            <a:r>
              <a:rPr lang="en-US" sz="2500" dirty="0">
                <a:solidFill>
                  <a:schemeClr val="tx1"/>
                </a:solidFill>
              </a:rPr>
              <a:t> theories discussed here and the  non </a:t>
            </a:r>
            <a:r>
              <a:rPr lang="en-US" sz="2500" dirty="0" err="1">
                <a:solidFill>
                  <a:schemeClr val="tx1"/>
                </a:solidFill>
              </a:rPr>
              <a:t>Abelian</a:t>
            </a:r>
            <a:r>
              <a:rPr lang="en-US" sz="2500" dirty="0">
                <a:solidFill>
                  <a:schemeClr val="tx1"/>
                </a:solidFill>
              </a:rPr>
              <a:t> Born</a:t>
            </a:r>
            <a:r>
              <a:rPr lang="en-US" sz="2500" dirty="0" smtClean="0">
                <a:solidFill>
                  <a:schemeClr val="tx1"/>
                </a:solidFill>
              </a:rPr>
              <a:t>-</a:t>
            </a:r>
            <a:r>
              <a:rPr lang="en-US" sz="2500" dirty="0" err="1" smtClean="0">
                <a:solidFill>
                  <a:schemeClr val="tx1"/>
                </a:solidFill>
              </a:rPr>
              <a:t>Infeld</a:t>
            </a:r>
            <a:r>
              <a:rPr lang="en-US" sz="2500" dirty="0" smtClean="0">
                <a:solidFill>
                  <a:schemeClr val="tx1"/>
                </a:solidFill>
              </a:rPr>
              <a:t> </a:t>
            </a:r>
            <a:r>
              <a:rPr lang="en-US" sz="2500" dirty="0">
                <a:solidFill>
                  <a:schemeClr val="tx1"/>
                </a:solidFill>
              </a:rPr>
              <a:t>models proposed </a:t>
            </a:r>
            <a:r>
              <a:rPr lang="en-US" sz="2100" dirty="0">
                <a:solidFill>
                  <a:schemeClr val="tx1"/>
                </a:solidFill>
              </a:rPr>
              <a:t>in  </a:t>
            </a:r>
            <a:r>
              <a:rPr lang="en-US" sz="2100" dirty="0">
                <a:solidFill>
                  <a:srgbClr val="FF0000"/>
                </a:solidFill>
              </a:rPr>
              <a:t>[C.-H. Liu, S.-</a:t>
            </a:r>
            <a:r>
              <a:rPr lang="en-US" sz="2100" dirty="0" smtClean="0">
                <a:solidFill>
                  <a:srgbClr val="FF0000"/>
                </a:solidFill>
              </a:rPr>
              <a:t>T. </a:t>
            </a:r>
            <a:r>
              <a:rPr lang="en-US" sz="2100" dirty="0" err="1" smtClean="0">
                <a:solidFill>
                  <a:srgbClr val="FF0000"/>
                </a:solidFill>
              </a:rPr>
              <a:t>Yau</a:t>
            </a:r>
            <a:r>
              <a:rPr lang="en-US" sz="2100" dirty="0">
                <a:solidFill>
                  <a:srgbClr val="FF0000"/>
                </a:solidFill>
              </a:rPr>
              <a:t>, arXiv:</a:t>
            </a:r>
            <a:r>
              <a:rPr lang="en-US" sz="2100" dirty="0" smtClean="0">
                <a:solidFill>
                  <a:srgbClr val="FF0000"/>
                </a:solidFill>
              </a:rPr>
              <a:t>1606.08529]</a:t>
            </a:r>
            <a:r>
              <a:rPr lang="en-US" sz="2500" dirty="0">
                <a:solidFill>
                  <a:schemeClr val="tx1"/>
                </a:solidFill>
              </a:rPr>
              <a:t>, to describe the effective action of  </a:t>
            </a:r>
            <a:r>
              <a:rPr lang="en-US" sz="2500" dirty="0">
                <a:solidFill>
                  <a:srgbClr val="C0504D"/>
                </a:solidFill>
              </a:rPr>
              <a:t>stacks of  </a:t>
            </a:r>
            <a:r>
              <a:rPr lang="en-US" sz="2500" dirty="0" smtClean="0">
                <a:solidFill>
                  <a:srgbClr val="C0504D"/>
                </a:solidFill>
              </a:rPr>
              <a:t>overlapping </a:t>
            </a:r>
            <a:r>
              <a:rPr lang="en-US" sz="2500" dirty="0">
                <a:solidFill>
                  <a:srgbClr val="C0504D"/>
                </a:solidFill>
              </a:rPr>
              <a:t>D3 </a:t>
            </a:r>
            <a:r>
              <a:rPr lang="en-US" sz="2500" dirty="0" err="1">
                <a:solidFill>
                  <a:srgbClr val="C0504D"/>
                </a:solidFill>
              </a:rPr>
              <a:t>branes</a:t>
            </a:r>
            <a:r>
              <a:rPr lang="en-US" sz="2500" dirty="0" smtClean="0">
                <a:solidFill>
                  <a:schemeClr val="tx1"/>
                </a:solidFill>
              </a:rPr>
              <a:t>.</a:t>
            </a:r>
            <a:endParaRPr lang="en-US" sz="2500" dirty="0">
              <a:solidFill>
                <a:schemeClr val="tx1"/>
              </a:solidFill>
            </a:endParaRPr>
          </a:p>
        </p:txBody>
      </p:sp>
      <p:pic>
        <p:nvPicPr>
          <p:cNvPr id="4" name="Picture 3" descr="Logo_CF_de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8</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A Geometric Approach to Quantum Gravity</a:t>
            </a:r>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9" name="Picture 8" descr="Motto_pol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2881216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1204728"/>
            <a:ext cx="8713160" cy="5144517"/>
          </a:xfrm>
        </p:spPr>
        <p:txBody>
          <a:bodyPr>
            <a:normAutofit fontScale="92500" lnSpcReduction="20000"/>
          </a:bodyPr>
          <a:lstStyle/>
          <a:p>
            <a:pPr algn="just"/>
            <a:r>
              <a:rPr lang="en-US" sz="2400" dirty="0" smtClean="0">
                <a:solidFill>
                  <a:srgbClr val="0000FF"/>
                </a:solidFill>
              </a:rPr>
              <a:t>			</a:t>
            </a:r>
            <a:r>
              <a:rPr lang="en-US" sz="2400" dirty="0">
                <a:solidFill>
                  <a:srgbClr val="0000FF"/>
                </a:solidFill>
              </a:rPr>
              <a:t>2</a:t>
            </a:r>
            <a:r>
              <a:rPr lang="en-US" sz="2400" dirty="0" smtClean="0">
                <a:solidFill>
                  <a:srgbClr val="0000FF"/>
                </a:solidFill>
              </a:rPr>
              <a:t>) Exceptional field theory </a:t>
            </a:r>
            <a:r>
              <a:rPr lang="en-US" sz="2400" dirty="0">
                <a:solidFill>
                  <a:srgbClr val="0000FF"/>
                </a:solidFill>
              </a:rPr>
              <a:t>and the embedding tensor </a:t>
            </a:r>
            <a:endParaRPr lang="en-US" sz="2400" dirty="0" smtClean="0">
              <a:solidFill>
                <a:srgbClr val="0000FF"/>
              </a:solidFill>
            </a:endParaRPr>
          </a:p>
          <a:p>
            <a:pPr algn="just"/>
            <a:r>
              <a:rPr lang="en-US" sz="2400" dirty="0" smtClean="0">
                <a:solidFill>
                  <a:srgbClr val="FF0000"/>
                </a:solidFill>
              </a:rPr>
              <a:t>[With M. </a:t>
            </a:r>
            <a:r>
              <a:rPr lang="en-US" sz="2400" dirty="0" err="1" smtClean="0">
                <a:solidFill>
                  <a:srgbClr val="FF0000"/>
                </a:solidFill>
              </a:rPr>
              <a:t>Trigiante</a:t>
            </a:r>
            <a:r>
              <a:rPr lang="en-US" sz="2400" dirty="0">
                <a:solidFill>
                  <a:srgbClr val="FF0000"/>
                </a:solidFill>
              </a:rPr>
              <a:t>,</a:t>
            </a:r>
            <a:r>
              <a:rPr lang="en-US" sz="2400" dirty="0" smtClean="0">
                <a:solidFill>
                  <a:srgbClr val="FF0000"/>
                </a:solidFill>
              </a:rPr>
              <a:t> L. </a:t>
            </a:r>
            <a:r>
              <a:rPr lang="en-US" sz="2400" dirty="0" err="1" smtClean="0">
                <a:solidFill>
                  <a:srgbClr val="FF0000"/>
                </a:solidFill>
              </a:rPr>
              <a:t>Andrianopoli</a:t>
            </a:r>
            <a:r>
              <a:rPr lang="en-US" sz="2400" dirty="0" smtClean="0">
                <a:solidFill>
                  <a:srgbClr val="FF0000"/>
                </a:solidFill>
              </a:rPr>
              <a:t>, M. </a:t>
            </a:r>
            <a:r>
              <a:rPr lang="en-US" sz="2400" dirty="0" err="1" smtClean="0">
                <a:solidFill>
                  <a:srgbClr val="FF0000"/>
                </a:solidFill>
              </a:rPr>
              <a:t>Ipinza</a:t>
            </a:r>
            <a:r>
              <a:rPr lang="en-US" sz="2400" dirty="0" smtClean="0">
                <a:solidFill>
                  <a:srgbClr val="FF0000"/>
                </a:solidFill>
              </a:rPr>
              <a:t>]</a:t>
            </a:r>
            <a:endParaRPr lang="en-US" sz="2400" dirty="0">
              <a:solidFill>
                <a:srgbClr val="FF0000"/>
              </a:solidFill>
            </a:endParaRPr>
          </a:p>
          <a:p>
            <a:pPr marL="342900" indent="-342900" algn="just">
              <a:buFont typeface="Arial"/>
              <a:buChar char="•"/>
            </a:pPr>
            <a:r>
              <a:rPr lang="en-US" sz="2400" dirty="0">
                <a:solidFill>
                  <a:schemeClr val="tx1"/>
                </a:solidFill>
                <a:latin typeface="Arial"/>
                <a:cs typeface="Arial"/>
              </a:rPr>
              <a:t>Exceptional </a:t>
            </a:r>
            <a:r>
              <a:rPr lang="en-US" sz="2400" dirty="0" smtClean="0">
                <a:solidFill>
                  <a:schemeClr val="tx1"/>
                </a:solidFill>
                <a:latin typeface="Arial"/>
                <a:cs typeface="Arial"/>
              </a:rPr>
              <a:t>field theory </a:t>
            </a:r>
            <a:r>
              <a:rPr lang="en-US" sz="2400" dirty="0">
                <a:solidFill>
                  <a:schemeClr val="tx1"/>
                </a:solidFill>
                <a:latin typeface="Arial"/>
                <a:cs typeface="Arial"/>
              </a:rPr>
              <a:t>is an attempt to </a:t>
            </a:r>
            <a:r>
              <a:rPr lang="en-US" sz="2400" dirty="0" smtClean="0">
                <a:solidFill>
                  <a:schemeClr val="accent2"/>
                </a:solidFill>
                <a:latin typeface="Arial"/>
                <a:cs typeface="Arial"/>
              </a:rPr>
              <a:t>make </a:t>
            </a:r>
            <a:r>
              <a:rPr lang="en-US" sz="2400" dirty="0">
                <a:solidFill>
                  <a:schemeClr val="accent2"/>
                </a:solidFill>
                <a:latin typeface="Arial"/>
                <a:cs typeface="Arial"/>
              </a:rPr>
              <a:t>the </a:t>
            </a:r>
            <a:r>
              <a:rPr lang="en-US" sz="2400" dirty="0" smtClean="0">
                <a:solidFill>
                  <a:schemeClr val="accent2"/>
                </a:solidFill>
                <a:latin typeface="Arial"/>
                <a:cs typeface="Arial"/>
              </a:rPr>
              <a:t>U-duality </a:t>
            </a:r>
            <a:r>
              <a:rPr lang="en-US" sz="2400" dirty="0">
                <a:solidFill>
                  <a:schemeClr val="accent2"/>
                </a:solidFill>
                <a:latin typeface="Arial"/>
                <a:cs typeface="Arial"/>
              </a:rPr>
              <a:t>symmetries </a:t>
            </a:r>
            <a:r>
              <a:rPr lang="en-US" sz="2400" dirty="0">
                <a:solidFill>
                  <a:schemeClr val="tx1"/>
                </a:solidFill>
                <a:latin typeface="Arial"/>
                <a:cs typeface="Arial"/>
              </a:rPr>
              <a:t>described by the exceptional Lie groups in lower dimensions </a:t>
            </a:r>
            <a:r>
              <a:rPr lang="en-US" sz="2400" dirty="0" smtClean="0">
                <a:solidFill>
                  <a:srgbClr val="C0504D"/>
                </a:solidFill>
                <a:latin typeface="Arial"/>
                <a:cs typeface="Arial"/>
              </a:rPr>
              <a:t>manifest </a:t>
            </a:r>
            <a:r>
              <a:rPr lang="en-US" sz="2400" dirty="0">
                <a:solidFill>
                  <a:srgbClr val="C0504D"/>
                </a:solidFill>
                <a:latin typeface="Arial"/>
                <a:cs typeface="Arial"/>
              </a:rPr>
              <a:t>in the 11-dimensional theory</a:t>
            </a:r>
            <a:r>
              <a:rPr lang="en-US" sz="2400" dirty="0">
                <a:solidFill>
                  <a:schemeClr val="tx1"/>
                </a:solidFill>
                <a:latin typeface="Arial"/>
                <a:cs typeface="Arial"/>
              </a:rPr>
              <a:t>. </a:t>
            </a:r>
          </a:p>
          <a:p>
            <a:pPr marL="342900" indent="-342900" algn="just">
              <a:buFont typeface="Arial"/>
              <a:buChar char="•"/>
            </a:pPr>
            <a:r>
              <a:rPr lang="en-US" sz="2400" dirty="0">
                <a:solidFill>
                  <a:schemeClr val="tx1"/>
                </a:solidFill>
                <a:latin typeface="Arial"/>
                <a:cs typeface="Arial"/>
              </a:rPr>
              <a:t>This requires </a:t>
            </a:r>
            <a:r>
              <a:rPr lang="en-US" sz="2400" dirty="0" smtClean="0">
                <a:solidFill>
                  <a:schemeClr val="tx1"/>
                </a:solidFill>
                <a:latin typeface="Arial"/>
                <a:cs typeface="Arial"/>
              </a:rPr>
              <a:t>the </a:t>
            </a:r>
            <a:r>
              <a:rPr lang="en-US" sz="2400" dirty="0" smtClean="0">
                <a:solidFill>
                  <a:srgbClr val="C0504D"/>
                </a:solidFill>
                <a:latin typeface="Arial"/>
                <a:cs typeface="Arial"/>
              </a:rPr>
              <a:t>addition </a:t>
            </a:r>
            <a:r>
              <a:rPr lang="en-US" sz="2400" dirty="0">
                <a:solidFill>
                  <a:srgbClr val="C0504D"/>
                </a:solidFill>
                <a:latin typeface="Arial"/>
                <a:cs typeface="Arial"/>
              </a:rPr>
              <a:t>of </a:t>
            </a:r>
            <a:r>
              <a:rPr lang="en-US" sz="2400" dirty="0" smtClean="0">
                <a:solidFill>
                  <a:srgbClr val="C0504D"/>
                </a:solidFill>
                <a:latin typeface="Arial"/>
                <a:cs typeface="Arial"/>
              </a:rPr>
              <a:t>a number of dual coordinates to the </a:t>
            </a:r>
            <a:r>
              <a:rPr lang="en-US" sz="2400" dirty="0">
                <a:solidFill>
                  <a:srgbClr val="C0504D"/>
                </a:solidFill>
                <a:latin typeface="Arial"/>
                <a:cs typeface="Arial"/>
              </a:rPr>
              <a:t>phase space</a:t>
            </a:r>
            <a:r>
              <a:rPr lang="en-US" sz="2400" dirty="0">
                <a:solidFill>
                  <a:schemeClr val="tx1"/>
                </a:solidFill>
                <a:latin typeface="Arial"/>
                <a:cs typeface="Arial"/>
              </a:rPr>
              <a:t>, analogous to </a:t>
            </a:r>
            <a:r>
              <a:rPr lang="en-US" sz="2400" dirty="0" smtClean="0">
                <a:solidFill>
                  <a:schemeClr val="tx1"/>
                </a:solidFill>
                <a:latin typeface="Arial"/>
                <a:cs typeface="Arial"/>
              </a:rPr>
              <a:t>the </a:t>
            </a:r>
            <a:r>
              <a:rPr lang="en-US" sz="2400" dirty="0">
                <a:solidFill>
                  <a:schemeClr val="tx1"/>
                </a:solidFill>
                <a:latin typeface="Arial"/>
                <a:cs typeface="Arial"/>
              </a:rPr>
              <a:t>double field theory formalism necessary to rewrite string theory in a manifestly T-</a:t>
            </a:r>
            <a:r>
              <a:rPr lang="en-US" sz="2400" dirty="0" smtClean="0">
                <a:solidFill>
                  <a:schemeClr val="tx1"/>
                </a:solidFill>
                <a:latin typeface="Arial"/>
                <a:cs typeface="Arial"/>
              </a:rPr>
              <a:t>dual </a:t>
            </a:r>
            <a:r>
              <a:rPr lang="en-US" sz="2400" dirty="0">
                <a:solidFill>
                  <a:schemeClr val="tx1"/>
                </a:solidFill>
                <a:latin typeface="Arial"/>
                <a:cs typeface="Arial"/>
              </a:rPr>
              <a:t>covariant </a:t>
            </a:r>
            <a:r>
              <a:rPr lang="en-US" sz="2400" dirty="0" smtClean="0">
                <a:solidFill>
                  <a:schemeClr val="tx1"/>
                </a:solidFill>
                <a:latin typeface="Arial"/>
                <a:cs typeface="Arial"/>
              </a:rPr>
              <a:t>way.</a:t>
            </a:r>
          </a:p>
          <a:p>
            <a:pPr algn="just"/>
            <a:r>
              <a:rPr lang="en-US" sz="2400" dirty="0">
                <a:solidFill>
                  <a:schemeClr val="tx1"/>
                </a:solidFill>
                <a:latin typeface="Arial"/>
                <a:cs typeface="Arial"/>
              </a:rPr>
              <a:t> </a:t>
            </a:r>
            <a:r>
              <a:rPr lang="en-US" sz="2400" dirty="0" smtClean="0">
                <a:solidFill>
                  <a:schemeClr val="tx1"/>
                </a:solidFill>
                <a:latin typeface="Arial"/>
                <a:cs typeface="Arial"/>
              </a:rPr>
              <a:t>   </a:t>
            </a:r>
            <a:r>
              <a:rPr lang="en-US" sz="2400" dirty="0" smtClean="0">
                <a:solidFill>
                  <a:srgbClr val="000000"/>
                </a:solidFill>
                <a:latin typeface="Arial"/>
                <a:cs typeface="Arial"/>
              </a:rPr>
              <a:t>⇒ </a:t>
            </a:r>
            <a:r>
              <a:rPr lang="en-US" sz="2400" dirty="0" smtClean="0">
                <a:solidFill>
                  <a:schemeClr val="tx1"/>
                </a:solidFill>
                <a:latin typeface="Arial"/>
                <a:cs typeface="Arial"/>
              </a:rPr>
              <a:t>A</a:t>
            </a:r>
            <a:r>
              <a:rPr lang="en-US" sz="2400" dirty="0" smtClean="0">
                <a:solidFill>
                  <a:srgbClr val="C0504D"/>
                </a:solidFill>
                <a:latin typeface="Arial"/>
                <a:cs typeface="Arial"/>
              </a:rPr>
              <a:t> (section) constraint</a:t>
            </a:r>
            <a:r>
              <a:rPr lang="en-US" sz="2400" dirty="0" smtClean="0">
                <a:solidFill>
                  <a:schemeClr val="tx1"/>
                </a:solidFill>
                <a:latin typeface="Arial"/>
                <a:cs typeface="Arial"/>
              </a:rPr>
              <a:t> </a:t>
            </a:r>
            <a:r>
              <a:rPr lang="en-US" sz="2400" dirty="0">
                <a:solidFill>
                  <a:schemeClr val="tx1"/>
                </a:solidFill>
                <a:latin typeface="Arial"/>
                <a:cs typeface="Arial"/>
              </a:rPr>
              <a:t>has to be imposed </a:t>
            </a:r>
            <a:r>
              <a:rPr lang="en-US" sz="2400" dirty="0">
                <a:solidFill>
                  <a:srgbClr val="C0504D"/>
                </a:solidFill>
                <a:latin typeface="Arial"/>
                <a:cs typeface="Arial"/>
              </a:rPr>
              <a:t>to reduce the degrees </a:t>
            </a:r>
            <a:r>
              <a:rPr lang="en-US" sz="2400" dirty="0" smtClean="0">
                <a:solidFill>
                  <a:srgbClr val="C0504D"/>
                </a:solidFill>
                <a:latin typeface="Arial"/>
                <a:cs typeface="Arial"/>
              </a:rPr>
              <a:t>     	of freedom</a:t>
            </a:r>
            <a:r>
              <a:rPr lang="en-US" sz="2400" dirty="0" smtClean="0">
                <a:solidFill>
                  <a:schemeClr val="tx1"/>
                </a:solidFill>
                <a:latin typeface="Arial"/>
                <a:cs typeface="Arial"/>
              </a:rPr>
              <a:t> </a:t>
            </a:r>
            <a:r>
              <a:rPr lang="en-US" sz="2400" dirty="0">
                <a:solidFill>
                  <a:schemeClr val="tx1"/>
                </a:solidFill>
                <a:latin typeface="Arial"/>
                <a:cs typeface="Arial"/>
              </a:rPr>
              <a:t>to the original ones. </a:t>
            </a:r>
          </a:p>
          <a:p>
            <a:pPr marL="342900" indent="-342900" algn="just">
              <a:buFont typeface="Arial"/>
              <a:buChar char="•"/>
            </a:pPr>
            <a:r>
              <a:rPr lang="en-US" sz="2400" dirty="0" smtClean="0">
                <a:solidFill>
                  <a:schemeClr val="tx1"/>
                </a:solidFill>
                <a:latin typeface="Arial"/>
                <a:cs typeface="Arial"/>
              </a:rPr>
              <a:t>But there is a </a:t>
            </a:r>
            <a:r>
              <a:rPr lang="en-US" sz="2400" dirty="0" smtClean="0">
                <a:solidFill>
                  <a:srgbClr val="C0504D"/>
                </a:solidFill>
                <a:latin typeface="Arial"/>
                <a:cs typeface="Arial"/>
              </a:rPr>
              <a:t>no-go theorem </a:t>
            </a:r>
            <a:r>
              <a:rPr lang="en-US" sz="1900" dirty="0" smtClean="0">
                <a:solidFill>
                  <a:srgbClr val="FF0000"/>
                </a:solidFill>
                <a:latin typeface="Arial"/>
                <a:cs typeface="Arial"/>
              </a:rPr>
              <a:t>[</a:t>
            </a:r>
            <a:r>
              <a:rPr lang="en-US" sz="1900" dirty="0">
                <a:solidFill>
                  <a:srgbClr val="FF0000"/>
                </a:solidFill>
                <a:latin typeface="Arial"/>
                <a:cs typeface="Arial"/>
              </a:rPr>
              <a:t>K. Lee, C. Strickland-Constable</a:t>
            </a:r>
            <a:r>
              <a:rPr lang="en-US" sz="1900" dirty="0" smtClean="0">
                <a:solidFill>
                  <a:srgbClr val="FF0000"/>
                </a:solidFill>
                <a:latin typeface="Arial"/>
                <a:cs typeface="Arial"/>
              </a:rPr>
              <a:t>, D</a:t>
            </a:r>
            <a:r>
              <a:rPr lang="en-US" sz="1900" dirty="0">
                <a:solidFill>
                  <a:srgbClr val="FF0000"/>
                </a:solidFill>
                <a:latin typeface="Arial"/>
                <a:cs typeface="Arial"/>
              </a:rPr>
              <a:t>. </a:t>
            </a:r>
            <a:r>
              <a:rPr lang="en-US" sz="1900" dirty="0" err="1">
                <a:solidFill>
                  <a:srgbClr val="FF0000"/>
                </a:solidFill>
                <a:latin typeface="Arial"/>
                <a:cs typeface="Arial"/>
              </a:rPr>
              <a:t>Waldram</a:t>
            </a:r>
            <a:r>
              <a:rPr lang="en-US" sz="1900" dirty="0">
                <a:solidFill>
                  <a:srgbClr val="FF0000"/>
                </a:solidFill>
                <a:latin typeface="Arial"/>
                <a:cs typeface="Arial"/>
              </a:rPr>
              <a:t>, arXiv:</a:t>
            </a:r>
            <a:r>
              <a:rPr lang="en-US" sz="1900" dirty="0" smtClean="0">
                <a:solidFill>
                  <a:srgbClr val="FF0000"/>
                </a:solidFill>
                <a:latin typeface="Arial"/>
                <a:cs typeface="Arial"/>
              </a:rPr>
              <a:t>1506.03457] </a:t>
            </a:r>
            <a:r>
              <a:rPr lang="en-US" sz="2400" dirty="0" smtClean="0">
                <a:solidFill>
                  <a:schemeClr val="tx1"/>
                </a:solidFill>
                <a:latin typeface="Arial"/>
                <a:cs typeface="Arial"/>
              </a:rPr>
              <a:t>implying the incompatibility of a certain family of </a:t>
            </a:r>
            <a:r>
              <a:rPr lang="en-US" sz="2400" dirty="0" err="1" smtClean="0">
                <a:solidFill>
                  <a:schemeClr val="tx1"/>
                </a:solidFill>
                <a:latin typeface="Arial"/>
                <a:cs typeface="Arial"/>
              </a:rPr>
              <a:t>ω</a:t>
            </a:r>
            <a:r>
              <a:rPr lang="en-US" sz="2400" dirty="0" smtClean="0">
                <a:solidFill>
                  <a:schemeClr val="tx1"/>
                </a:solidFill>
                <a:latin typeface="Arial"/>
                <a:cs typeface="Arial"/>
              </a:rPr>
              <a:t>-deformed SO(8) gauged </a:t>
            </a:r>
            <a:r>
              <a:rPr lang="en-US" sz="2400" dirty="0" smtClean="0">
                <a:solidFill>
                  <a:schemeClr val="tx1"/>
                </a:solidFill>
                <a:latin typeface="Lucida Calligraphy"/>
                <a:cs typeface="Lucida Calligraphy"/>
              </a:rPr>
              <a:t>N</a:t>
            </a:r>
            <a:r>
              <a:rPr lang="en-US" sz="2400" dirty="0" smtClean="0">
                <a:solidFill>
                  <a:schemeClr val="tx1"/>
                </a:solidFill>
                <a:latin typeface="Arial"/>
                <a:cs typeface="Arial"/>
              </a:rPr>
              <a:t>=8 D=4 supergravity theories   </a:t>
            </a:r>
            <a:r>
              <a:rPr lang="en-US" sz="1900" dirty="0" smtClean="0">
                <a:solidFill>
                  <a:srgbClr val="FF0000"/>
                </a:solidFill>
                <a:latin typeface="Arial"/>
                <a:cs typeface="Arial"/>
              </a:rPr>
              <a:t>[</a:t>
            </a:r>
            <a:r>
              <a:rPr lang="en-US" sz="1900" dirty="0">
                <a:solidFill>
                  <a:srgbClr val="FF0000"/>
                </a:solidFill>
                <a:latin typeface="Arial"/>
                <a:cs typeface="Arial"/>
              </a:rPr>
              <a:t>G. </a:t>
            </a:r>
            <a:r>
              <a:rPr lang="en-US" sz="1900" dirty="0" err="1">
                <a:solidFill>
                  <a:srgbClr val="FF0000"/>
                </a:solidFill>
                <a:latin typeface="Arial"/>
                <a:cs typeface="Arial"/>
              </a:rPr>
              <a:t>Dall’Agata</a:t>
            </a:r>
            <a:r>
              <a:rPr lang="en-US" sz="1900" dirty="0">
                <a:solidFill>
                  <a:srgbClr val="FF0000"/>
                </a:solidFill>
                <a:latin typeface="Arial"/>
                <a:cs typeface="Arial"/>
              </a:rPr>
              <a:t>, G. </a:t>
            </a:r>
            <a:r>
              <a:rPr lang="en-US" sz="1900" dirty="0" err="1" smtClean="0">
                <a:solidFill>
                  <a:srgbClr val="FF0000"/>
                </a:solidFill>
                <a:latin typeface="Arial"/>
                <a:cs typeface="Arial"/>
              </a:rPr>
              <a:t>Inverso</a:t>
            </a:r>
            <a:r>
              <a:rPr lang="en-US" sz="1900" dirty="0">
                <a:solidFill>
                  <a:srgbClr val="FF0000"/>
                </a:solidFill>
                <a:latin typeface="Arial"/>
                <a:cs typeface="Arial"/>
              </a:rPr>
              <a:t>, M. </a:t>
            </a:r>
            <a:r>
              <a:rPr lang="en-US" sz="1900" dirty="0" err="1">
                <a:solidFill>
                  <a:srgbClr val="FF0000"/>
                </a:solidFill>
                <a:latin typeface="Arial"/>
                <a:cs typeface="Arial"/>
              </a:rPr>
              <a:t>Trigiante</a:t>
            </a:r>
            <a:r>
              <a:rPr lang="en-US" sz="1900" dirty="0">
                <a:solidFill>
                  <a:srgbClr val="FF0000"/>
                </a:solidFill>
                <a:latin typeface="Arial"/>
                <a:cs typeface="Arial"/>
              </a:rPr>
              <a:t>, arXiv:1209.0760 [</a:t>
            </a:r>
            <a:r>
              <a:rPr lang="en-US" sz="1900" dirty="0" err="1">
                <a:solidFill>
                  <a:srgbClr val="FF0000"/>
                </a:solidFill>
                <a:latin typeface="Arial"/>
                <a:cs typeface="Arial"/>
              </a:rPr>
              <a:t>hep-th</a:t>
            </a:r>
            <a:r>
              <a:rPr lang="en-US" sz="1900" dirty="0">
                <a:solidFill>
                  <a:srgbClr val="FF0000"/>
                </a:solidFill>
                <a:latin typeface="Arial"/>
                <a:cs typeface="Arial"/>
              </a:rPr>
              <a:t>]</a:t>
            </a:r>
            <a:r>
              <a:rPr lang="en-US" sz="1900" dirty="0" smtClean="0">
                <a:solidFill>
                  <a:srgbClr val="FF0000"/>
                </a:solidFill>
                <a:latin typeface="Arial"/>
                <a:cs typeface="Arial"/>
              </a:rPr>
              <a:t>]</a:t>
            </a:r>
            <a:r>
              <a:rPr lang="en-US" sz="2400" dirty="0" smtClean="0">
                <a:solidFill>
                  <a:schemeClr val="tx1"/>
                </a:solidFill>
                <a:latin typeface="Arial"/>
                <a:cs typeface="Arial"/>
              </a:rPr>
              <a:t> with this constraint.</a:t>
            </a:r>
            <a:endParaRPr lang="en-US" sz="2400" dirty="0">
              <a:solidFill>
                <a:schemeClr val="tx1"/>
              </a:solidFill>
              <a:latin typeface="Arial"/>
              <a:cs typeface="Arial"/>
            </a:endParaRPr>
          </a:p>
        </p:txBody>
      </p:sp>
      <p:pic>
        <p:nvPicPr>
          <p:cNvPr id="4"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 y="0"/>
            <a:ext cx="1738724" cy="794687"/>
          </a:xfrm>
          <a:prstGeom prst="rect">
            <a:avLst/>
          </a:prstGeom>
        </p:spPr>
      </p:pic>
      <p:sp>
        <p:nvSpPr>
          <p:cNvPr id="7" name="Slide Number Placeholder 6"/>
          <p:cNvSpPr>
            <a:spLocks noGrp="1"/>
          </p:cNvSpPr>
          <p:nvPr>
            <p:ph type="sldNum" sz="quarter" idx="12"/>
          </p:nvPr>
        </p:nvSpPr>
        <p:spPr/>
        <p:txBody>
          <a:bodyPr/>
          <a:lstStyle/>
          <a:p>
            <a:fld id="{FAAF7FDE-11B9-AF4A-8390-A43FBA897EAE}" type="slidenum">
              <a:rPr lang="en-US" smtClean="0"/>
              <a:t>9</a:t>
            </a:fld>
            <a:endParaRPr lang="en-US"/>
          </a:p>
        </p:txBody>
      </p:sp>
      <p:sp>
        <p:nvSpPr>
          <p:cNvPr id="10" name="Title 1"/>
          <p:cNvSpPr txBox="1">
            <a:spLocks/>
          </p:cNvSpPr>
          <p:nvPr/>
        </p:nvSpPr>
        <p:spPr>
          <a:xfrm>
            <a:off x="2311948" y="1"/>
            <a:ext cx="5273140" cy="1074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 Geometric Approach to Quantum Gravity</a:t>
            </a:r>
            <a:endParaRPr lang="en-US" sz="3200" dirty="0"/>
          </a:p>
        </p:txBody>
      </p:sp>
      <p:sp>
        <p:nvSpPr>
          <p:cNvPr id="11" name="Footer Placeholder 5"/>
          <p:cNvSpPr>
            <a:spLocks noGrp="1"/>
          </p:cNvSpPr>
          <p:nvPr>
            <p:ph type="ftr" sz="quarter" idx="11"/>
          </p:nvPr>
        </p:nvSpPr>
        <p:spPr>
          <a:xfrm>
            <a:off x="3124200" y="6356350"/>
            <a:ext cx="2895600" cy="365125"/>
          </a:xfrm>
        </p:spPr>
        <p:txBody>
          <a:bodyPr/>
          <a:lstStyle/>
          <a:p>
            <a:r>
              <a:rPr lang="it-IT" dirty="0" smtClean="0"/>
              <a:t>Roma, 2 March 2017</a:t>
            </a:r>
            <a:endParaRPr lang="en-US" dirty="0"/>
          </a:p>
        </p:txBody>
      </p:sp>
      <p:pic>
        <p:nvPicPr>
          <p:cNvPr id="2" name="Picture 1" descr="Motto_poli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652" y="182039"/>
            <a:ext cx="1511808" cy="612648"/>
          </a:xfrm>
          <a:prstGeom prst="rect">
            <a:avLst/>
          </a:prstGeom>
        </p:spPr>
      </p:pic>
    </p:spTree>
    <p:extLst>
      <p:ext uri="{BB962C8B-B14F-4D97-AF65-F5344CB8AC3E}">
        <p14:creationId xmlns:p14="http://schemas.microsoft.com/office/powerpoint/2010/main" val="9333710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19777</TotalTime>
  <Words>2322</Words>
  <Application>Microsoft Macintosh PowerPoint</Application>
  <PresentationFormat>On-screen Show (4:3)</PresentationFormat>
  <Paragraphs>167</Paragraphs>
  <Slides>14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Centro Fermi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Progetto</dc:title>
  <dc:subject/>
  <dc:creator>Giancarlo Righini</dc:creator>
  <cp:keywords/>
  <dc:description/>
  <cp:lastModifiedBy>Bianca Letizia Cerchiai</cp:lastModifiedBy>
  <cp:revision>150</cp:revision>
  <dcterms:created xsi:type="dcterms:W3CDTF">2015-11-27T18:27:11Z</dcterms:created>
  <dcterms:modified xsi:type="dcterms:W3CDTF">2017-03-01T17:23:24Z</dcterms:modified>
  <cp:category/>
</cp:coreProperties>
</file>