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1" r:id="rId3"/>
    <p:sldId id="270" r:id="rId4"/>
    <p:sldId id="269" r:id="rId5"/>
    <p:sldId id="267" r:id="rId6"/>
    <p:sldId id="268" r:id="rId7"/>
    <p:sldId id="264" r:id="rId8"/>
    <p:sldId id="266" r:id="rId9"/>
    <p:sldId id="260" r:id="rId10"/>
    <p:sldId id="265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o Senesi" initials="RS" lastIdx="1" clrIdx="0"/>
  <p:cmAuthor id="1" name="Giulia Festa" initials="GF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5CEFF"/>
    <a:srgbClr val="BBD3FF"/>
    <a:srgbClr val="000099"/>
    <a:srgbClr val="FFFFCC"/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1" autoAdjust="0"/>
    <p:restoredTop sz="90421" autoAdjust="0"/>
  </p:normalViewPr>
  <p:slideViewPr>
    <p:cSldViewPr snapToGrid="0" snapToObjects="1">
      <p:cViewPr varScale="1">
        <p:scale>
          <a:sx n="80" d="100"/>
          <a:sy n="80" d="100"/>
        </p:scale>
        <p:origin x="16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0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125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Studentship</a:t>
            </a:r>
            <a:r>
              <a:rPr lang="en-GB" baseline="0" dirty="0" smtClean="0"/>
              <a:t> agreement to be signed between Centro Fermi, TOV and SEAHA, support for Master and PhD proposal for co-</a:t>
            </a:r>
            <a:r>
              <a:rPr lang="en-GB" baseline="0" dirty="0" err="1" smtClean="0"/>
              <a:t>financement</a:t>
            </a:r>
            <a:r>
              <a:rPr lang="en-GB" baseline="0" dirty="0" smtClean="0"/>
              <a:t> agreed on the 19</a:t>
            </a:r>
            <a:r>
              <a:rPr lang="en-GB" baseline="30000" dirty="0" smtClean="0"/>
              <a:t>th</a:t>
            </a:r>
            <a:r>
              <a:rPr lang="en-GB" baseline="0" dirty="0" smtClean="0"/>
              <a:t> January 2016 among the 3 institutions.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0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questa slide riassumiamo gli aspetti finanziari del progetto in particolare prevediamo due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grants</a:t>
            </a:r>
            <a:r>
              <a:rPr lang="it-IT" baseline="0" dirty="0" smtClean="0"/>
              <a:t> rispettivamente nel 2017-2018 ed un contributo per le spese</a:t>
            </a:r>
          </a:p>
          <a:p>
            <a:r>
              <a:rPr lang="it-IT" baseline="0" dirty="0" smtClean="0"/>
              <a:t>Vedete qui i dettagli della struttura di cofinanziamento del progetto ed i potenziali bandi per  eventuali </a:t>
            </a:r>
            <a:r>
              <a:rPr lang="it-IT" baseline="0" smtClean="0"/>
              <a:t>cofinanziamenti esterni.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7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questa slide riassumiamo gli aspetti finanziari del progetto in particolare prevediamo due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grants</a:t>
            </a:r>
            <a:r>
              <a:rPr lang="it-IT" baseline="0" dirty="0" smtClean="0"/>
              <a:t> rispettivamente nel 2017-2018 ed un contributo per le spese</a:t>
            </a:r>
          </a:p>
          <a:p>
            <a:r>
              <a:rPr lang="it-IT" baseline="0" dirty="0" smtClean="0"/>
              <a:t>Vedete qui i dettagli della struttura di cofinanziamento del progetto ed i potenziali bandi per  eventuali </a:t>
            </a:r>
            <a:r>
              <a:rPr lang="it-IT" baseline="0" smtClean="0"/>
              <a:t>cofinanziamenti esterni.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it-IT" dirty="0" smtClean="0"/>
              <a:t>Obiettivo è espandere</a:t>
            </a:r>
            <a:r>
              <a:rPr lang="it-IT" baseline="0" dirty="0" smtClean="0"/>
              <a:t> le capacità di analisi chimico-elementare tramite la tecnica di TPGAA</a:t>
            </a:r>
          </a:p>
          <a:p>
            <a:pPr marL="228600" indent="-228600">
              <a:buAutoNum type="arabicParenR"/>
            </a:pPr>
            <a:r>
              <a:rPr lang="it-IT" baseline="0" dirty="0" smtClean="0"/>
              <a:t>Rafforzare la nostra presenza internazionale in particolare in UK nell’ambito di attività di ricerca multidisciplinare</a:t>
            </a:r>
          </a:p>
          <a:p>
            <a:pPr marL="228600" indent="-228600">
              <a:buAutoNum type="arabicParenR"/>
            </a:pPr>
            <a:r>
              <a:rPr lang="it-IT" baseline="0" dirty="0" smtClean="0"/>
              <a:t>Ed infine applicare tecniche avanzate di neutroni nell’ambito BC e forense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5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Una delle principali</a:t>
            </a:r>
            <a:r>
              <a:rPr lang="it-IT" baseline="0" dirty="0" smtClean="0"/>
              <a:t> innovazioni del progetto è la possibilità di ottenere una migliore sensibilità elementare tramite la misura simultanea dell'energia dei gamma emessi a seguito di cattura neutronica radiativa e dell’energia del neutrone che ha prodotto il dato gamma.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7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Sono qui riportati alcuni dei principali</a:t>
            </a:r>
            <a:r>
              <a:rPr lang="it-IT" baseline="0" dirty="0" smtClean="0"/>
              <a:t> risultati relativi alle attività di ricerca e sviluppo relativi agli apparati sviluppati nell’ambito del progetto.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8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Nelle prossime due slide riportiamo alcuni degli principali studi effettuati. E’</a:t>
            </a:r>
            <a:r>
              <a:rPr lang="it-IT" baseline="0" dirty="0" smtClean="0"/>
              <a:t> stato ad esempio possibile avere informazioni circa il contenuto di vasi egizi sigillati in maniera non distruttiva e non invasiva.</a:t>
            </a:r>
          </a:p>
          <a:p>
            <a:r>
              <a:rPr lang="it-IT" baseline="0" dirty="0" smtClean="0"/>
              <a:t>Abbiamo effettuato uno srotolamento virtuale di alcuni papiri carbonizzati provenienti dal sito archeologico di Ercolano.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Abbiamo studiato</a:t>
            </a:r>
            <a:r>
              <a:rPr lang="it-IT" baseline="0" dirty="0" smtClean="0"/>
              <a:t> reperti umani ossei carbonizzati provenienti da sito archeologici del mediterraneo ed infine studiato il potere di diffusione di consolidanti in matrici carbonatiche per applicazioni BC.</a:t>
            </a:r>
          </a:p>
          <a:p>
            <a:r>
              <a:rPr lang="it-IT" baseline="0" dirty="0" smtClean="0"/>
              <a:t>Nel 2016 è uscita una monografia sugli argomenti trattati nel progetto pubblicato dalla </a:t>
            </a:r>
            <a:r>
              <a:rPr lang="it-IT" baseline="0" dirty="0" err="1" smtClean="0"/>
              <a:t>Springer</a:t>
            </a:r>
            <a:r>
              <a:rPr lang="it-IT" baseline="0" dirty="0" smtClean="0"/>
              <a:t> che ha visto una importante presenza di ricercatori e associati del centro fermi.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</a:t>
            </a:r>
            <a:r>
              <a:rPr lang="it-IT" baseline="0" dirty="0" smtClean="0"/>
              <a:t> questa slide sono riportate le attività previste nel prossimo periodo in particolare…..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0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Alcuni</a:t>
            </a:r>
            <a:r>
              <a:rPr lang="it-IT" baseline="0" dirty="0" smtClean="0"/>
              <a:t> degli obiettivi prefissati sono</a:t>
            </a:r>
            <a:r>
              <a:rPr lang="it-IT" dirty="0" smtClean="0"/>
              <a:t>….5 esperimenti….</a:t>
            </a:r>
            <a:r>
              <a:rPr lang="it-IT" dirty="0" err="1" smtClean="0"/>
              <a:t>etc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2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Inoltre prevediamo di….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4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3292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Roma, March 2017 - PTA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3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3292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Roma, March 2017 - PTA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Immagine 7" descr="Logo-Tor-Vergata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6333" y="0"/>
            <a:ext cx="991319" cy="1006930"/>
          </a:xfrm>
          <a:prstGeom prst="rect">
            <a:avLst/>
          </a:prstGeom>
        </p:spPr>
      </p:pic>
      <p:pic>
        <p:nvPicPr>
          <p:cNvPr id="8" name="Picture 7" descr="Logo_CF_def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ha-cdt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082842"/>
            <a:ext cx="9144000" cy="5775158"/>
          </a:xfrm>
          <a:solidFill>
            <a:srgbClr val="C5CEFF"/>
          </a:solidFill>
        </p:spPr>
        <p:txBody>
          <a:bodyPr>
            <a:noAutofit/>
          </a:bodyPr>
          <a:lstStyle/>
          <a:p>
            <a:pPr marL="1171575" indent="-1171575" algn="l">
              <a:lnSpc>
                <a:spcPct val="120000"/>
              </a:lnSpc>
            </a:pPr>
            <a:r>
              <a:rPr lang="en-US" sz="17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Coordinator: </a:t>
            </a:r>
            <a:r>
              <a:rPr lang="en-US" sz="17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Roberto Senesi, </a:t>
            </a:r>
            <a:r>
              <a:rPr lang="en-US" sz="17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US" sz="17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sz="17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US" sz="17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Roma Tor Vergata, </a:t>
            </a:r>
            <a:r>
              <a:rPr lang="en-US" sz="17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NAST</a:t>
            </a:r>
            <a:endParaRPr lang="en-US" sz="17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1575" indent="-1171575" algn="l">
              <a:lnSpc>
                <a:spcPct val="120000"/>
              </a:lnSpc>
            </a:pPr>
            <a:r>
              <a:rPr lang="en-GB" sz="17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Participants:</a:t>
            </a:r>
            <a:endParaRPr lang="it-IT" sz="17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 Tor Vergata </a:t>
            </a:r>
            <a:r>
              <a:rPr lang="it-IT" sz="1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Team: </a:t>
            </a:r>
            <a:r>
              <a:rPr lang="it-IT" sz="1400" i="1" u="sng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Andreani, R. Senesi</a:t>
            </a:r>
            <a:r>
              <a:rPr lang="it-IT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M. </a:t>
            </a:r>
            <a:r>
              <a:rPr lang="en-US" sz="1400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Labarga</a:t>
            </a:r>
            <a:r>
              <a:rPr lang="en-US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it-IT" sz="1400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Rickards</a:t>
            </a:r>
            <a:r>
              <a:rPr lang="it-IT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(Centro NAST</a:t>
            </a:r>
            <a:r>
              <a:rPr lang="it-IT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it-IT" sz="1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Fermi </a:t>
            </a:r>
            <a:r>
              <a:rPr lang="it-IT" sz="1400" b="1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it-IT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i="1" u="sng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Festa, L. </a:t>
            </a:r>
            <a:r>
              <a:rPr lang="it-IT" sz="1400" i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Arcidiacono </a:t>
            </a:r>
            <a:r>
              <a:rPr lang="it-IT" sz="14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4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2016 - </a:t>
            </a:r>
            <a:r>
              <a:rPr lang="it-IT" sz="1400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it-IT" sz="14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2017)</a:t>
            </a:r>
          </a:p>
          <a:p>
            <a:pPr algn="just"/>
            <a:r>
              <a:rPr lang="it-IT" sz="14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 di Firenze - </a:t>
            </a:r>
            <a:r>
              <a:rPr lang="it-IT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Team: </a:t>
            </a:r>
            <a:r>
              <a:rPr lang="it-IT" sz="1400" i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Baglioni; </a:t>
            </a:r>
            <a:r>
              <a:rPr lang="it-IT" sz="14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 di </a:t>
            </a:r>
            <a:r>
              <a:rPr lang="it-IT" sz="1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Milano-Bicocca – </a:t>
            </a:r>
            <a:r>
              <a:rPr lang="it-IT" sz="14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it-IT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it-IT" sz="1400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Gorini</a:t>
            </a:r>
            <a:r>
              <a:rPr lang="it-IT" sz="1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GB" sz="1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GB" sz="14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London (</a:t>
            </a:r>
            <a:r>
              <a:rPr lang="en-GB" sz="1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r>
              <a:rPr lang="en-GB" sz="14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Engineering in Art, Heritage and Archaeology (SEAHA) Centre for </a:t>
            </a:r>
            <a:r>
              <a:rPr lang="en-GB" sz="1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Training</a:t>
            </a:r>
            <a:r>
              <a:rPr lang="it-IT" sz="1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Team: Marcos </a:t>
            </a:r>
            <a:r>
              <a:rPr lang="it-IT" sz="1400" i="1" dirty="0" err="1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Martinon</a:t>
            </a:r>
            <a:r>
              <a:rPr lang="it-IT" sz="1400" i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-Torres</a:t>
            </a:r>
          </a:p>
          <a:p>
            <a:pPr algn="just"/>
            <a:endParaRPr lang="en-US" sz="1700" b="1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7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of work &amp; Collaborations:  </a:t>
            </a:r>
          </a:p>
          <a:p>
            <a:pPr marL="355600" indent="-266700" algn="l" defTabSz="266700"/>
            <a:r>
              <a:rPr lang="en-US" sz="15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of Work</a:t>
            </a:r>
            <a:endParaRPr lang="en-US" sz="15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Fermi -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Institution</a:t>
            </a: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Spallation Neutron Source (Harwell, UK)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Research Institution</a:t>
            </a: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London (UK) – SEAHA, 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http://www.seaha-cdt.ac.uk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Institution</a:t>
            </a: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Roma Tor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Institution </a:t>
            </a:r>
            <a:endParaRPr lang="en-US" sz="12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266700" algn="l" defTabSz="266700">
              <a:lnSpc>
                <a:spcPct val="120000"/>
              </a:lnSpc>
              <a:tabLst>
                <a:tab pos="352425" algn="l"/>
              </a:tabLst>
            </a:pPr>
            <a:r>
              <a:rPr lang="en-US" sz="15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</a:p>
          <a:p>
            <a:pPr marL="355600" lvl="1" indent="-266700" algn="l" defTabSz="266700">
              <a:buFont typeface="Wingdings" charset="2"/>
              <a:buChar char="v"/>
            </a:pPr>
            <a:r>
              <a:rPr lang="it-IT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Anthropological</a:t>
            </a:r>
            <a:r>
              <a:rPr lang="it-IT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Service, Soprintendenza Archeologia del Lazio e dell‘Etruria Meridionale - (MIBACT, I) 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Institution</a:t>
            </a:r>
            <a:endParaRPr lang="en-US" sz="12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266700" algn="l" defTabSz="266700">
              <a:buFont typeface="Wingdings" charset="2"/>
              <a:buChar char="v"/>
            </a:pP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Consiglio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Nazionale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Ricerche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CNR-IBAM Catania and CNR-IPCF Messina) -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 </a:t>
            </a:r>
            <a:endParaRPr lang="en-US" sz="12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MOLAB (I), Oak Ridge National Laboratory (USA), Helmholtz-</a:t>
            </a:r>
            <a:r>
              <a:rPr lang="en-US" sz="1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Zentrum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Berlin (G), Argonne National Laboratory (USA)</a:t>
            </a:r>
            <a:endParaRPr lang="en-US" sz="20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Museo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Egizio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Torino -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Institution, </a:t>
            </a:r>
            <a:r>
              <a:rPr lang="en-US" sz="1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Sapienza </a:t>
            </a:r>
            <a:r>
              <a:rPr lang="en-US" sz="1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US" sz="1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Roma</a:t>
            </a:r>
            <a:endParaRPr lang="en-US" sz="1200" dirty="0" smtClean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266700" algn="l" defTabSz="266700">
              <a:buFont typeface="Wingdings" charset="2"/>
              <a:buChar char="v"/>
            </a:pPr>
            <a:r>
              <a:rPr lang="en-US" sz="1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Tarisio</a:t>
            </a:r>
            <a:r>
              <a:rPr lang="en-US" sz="1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Fine Instrumentations &amp; Bows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</a:t>
            </a:r>
            <a:r>
              <a:rPr lang="en-US" sz="1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Fondazione Pro </a:t>
            </a:r>
            <a:r>
              <a:rPr lang="en-US" sz="12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Canale</a:t>
            </a:r>
            <a:r>
              <a:rPr lang="en-US" sz="1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Institution</a:t>
            </a:r>
            <a:endParaRPr lang="en-US" sz="1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266700" algn="l" defTabSz="266700">
              <a:buFont typeface="Wingdings" charset="2"/>
              <a:buChar char="v"/>
            </a:pPr>
            <a:r>
              <a:rPr lang="en-GB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GB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Coimbra (Portugal</a:t>
            </a:r>
            <a:r>
              <a:rPr lang="en-GB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di Firenze</a:t>
            </a:r>
            <a:r>
              <a:rPr lang="en-GB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 </a:t>
            </a:r>
            <a:r>
              <a:rPr lang="en-US" sz="12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Heritage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</a:t>
            </a:r>
            <a:endParaRPr lang="en-US" sz="12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266700" algn="l" defTabSz="266700">
              <a:buFont typeface="Wingdings" charset="2"/>
              <a:buChar char="v"/>
            </a:pP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di Milano 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Bicocca - 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Institution, </a:t>
            </a:r>
            <a:r>
              <a:rPr lang="en-US" sz="1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</a:t>
            </a:r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di </a:t>
            </a:r>
            <a:r>
              <a:rPr lang="en-US" sz="1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Palermo</a:t>
            </a:r>
            <a:r>
              <a:rPr lang="en-US" sz="12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Research Institution</a:t>
            </a:r>
            <a:endParaRPr lang="en-US" sz="20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 algn="l">
              <a:lnSpc>
                <a:spcPct val="120000"/>
              </a:lnSpc>
              <a:buFont typeface="Arial"/>
              <a:buChar char="•"/>
            </a:pPr>
            <a:endParaRPr lang="en-US" sz="20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endParaRPr lang="en-US" sz="2000" b="1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algn="l"/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521" y="1004469"/>
            <a:ext cx="8664767" cy="5717006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just"/>
            <a:r>
              <a:rPr lang="en-US" sz="1750" b="1" dirty="0">
                <a:solidFill>
                  <a:srgbClr val="0000FF"/>
                </a:solidFill>
                <a:latin typeface="Arial"/>
                <a:cs typeface="Arial"/>
              </a:rPr>
              <a:t>F</a:t>
            </a:r>
            <a:r>
              <a:rPr lang="en-US" sz="1750" b="1" dirty="0" smtClean="0">
                <a:solidFill>
                  <a:srgbClr val="0000FF"/>
                </a:solidFill>
                <a:latin typeface="Arial"/>
                <a:cs typeface="Arial"/>
              </a:rPr>
              <a:t>unding requested (total for the next 3 years):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750" b="1" dirty="0" smtClean="0">
                <a:solidFill>
                  <a:srgbClr val="0000FF"/>
                </a:solidFill>
                <a:latin typeface="Arial"/>
                <a:cs typeface="Arial"/>
              </a:rPr>
              <a:t>To Centro Fermi</a:t>
            </a:r>
          </a:p>
          <a:p>
            <a:pPr algn="just"/>
            <a:r>
              <a:rPr lang="en-US" sz="1750" b="1" dirty="0" smtClean="0">
                <a:solidFill>
                  <a:srgbClr val="000099"/>
                </a:solidFill>
                <a:latin typeface="Arial"/>
                <a:cs typeface="Arial"/>
              </a:rPr>
              <a:t>2 Grants					</a:t>
            </a:r>
            <a:r>
              <a:rPr lang="en-US" sz="1750" b="1" dirty="0" smtClean="0">
                <a:solidFill>
                  <a:srgbClr val="000099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750" b="1" dirty="0" smtClean="0">
                <a:solidFill>
                  <a:srgbClr val="000099"/>
                </a:solidFill>
                <a:latin typeface="Arial"/>
                <a:cs typeface="Arial"/>
              </a:rPr>
              <a:t>  </a:t>
            </a:r>
            <a:r>
              <a:rPr lang="en-US" sz="1750" dirty="0" smtClean="0">
                <a:solidFill>
                  <a:srgbClr val="000099"/>
                </a:solidFill>
                <a:latin typeface="Arial"/>
                <a:cs typeface="Arial"/>
              </a:rPr>
              <a:t>1 in 2017 + 1 in 2018</a:t>
            </a:r>
          </a:p>
          <a:p>
            <a:pPr algn="just"/>
            <a:r>
              <a:rPr lang="en-US" sz="1750" b="1" dirty="0" smtClean="0">
                <a:solidFill>
                  <a:srgbClr val="000099"/>
                </a:solidFill>
                <a:latin typeface="Arial"/>
                <a:cs typeface="Arial"/>
              </a:rPr>
              <a:t>Consumables,</a:t>
            </a:r>
            <a:r>
              <a:rPr lang="en-US" sz="1750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1750" b="1" dirty="0" smtClean="0">
                <a:solidFill>
                  <a:srgbClr val="000099"/>
                </a:solidFill>
                <a:latin typeface="Arial"/>
                <a:cs typeface="Arial"/>
              </a:rPr>
              <a:t>30 </a:t>
            </a:r>
            <a:r>
              <a:rPr lang="en-US" sz="1750" b="1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lang="en-US" sz="1750" b="1" dirty="0" smtClean="0">
                <a:solidFill>
                  <a:srgbClr val="000099"/>
                </a:solidFill>
                <a:latin typeface="Arial"/>
                <a:cs typeface="Arial"/>
              </a:rPr>
              <a:t>€ 			</a:t>
            </a:r>
            <a:r>
              <a:rPr lang="en-US" sz="1750" dirty="0" smtClean="0">
                <a:solidFill>
                  <a:srgbClr val="000099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750" dirty="0" smtClean="0">
                <a:solidFill>
                  <a:srgbClr val="000099"/>
                </a:solidFill>
                <a:latin typeface="Arial"/>
                <a:cs typeface="Arial"/>
              </a:rPr>
              <a:t>15 k€ (for 2017) and 15 k€  (for 2018)</a:t>
            </a:r>
            <a:endParaRPr lang="en-US" sz="1750" b="1" dirty="0">
              <a:solidFill>
                <a:srgbClr val="000099"/>
              </a:solidFill>
              <a:latin typeface="Arial"/>
              <a:cs typeface="Arial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750" b="1" dirty="0" smtClean="0">
                <a:solidFill>
                  <a:srgbClr val="0000FF"/>
                </a:solidFill>
                <a:latin typeface="Arial"/>
                <a:cs typeface="Arial"/>
              </a:rPr>
              <a:t>Co-funding</a:t>
            </a:r>
          </a:p>
          <a:p>
            <a:pPr marL="285750" indent="-285750" algn="just">
              <a:buFont typeface="Wingdings" charset="2"/>
              <a:buChar char="v"/>
            </a:pP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Instrumentation,</a:t>
            </a:r>
            <a:r>
              <a:rPr lang="en-GB" sz="175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30 </a:t>
            </a: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k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€ 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10 </a:t>
            </a:r>
            <a:r>
              <a:rPr lang="en-US" sz="1750" dirty="0" err="1">
                <a:solidFill>
                  <a:srgbClr val="000090"/>
                </a:solidFill>
                <a:latin typeface="Arial"/>
                <a:cs typeface="Arial"/>
              </a:rPr>
              <a:t>k</a:t>
            </a:r>
            <a:r>
              <a:rPr lang="en-US" sz="1750" dirty="0" err="1" smtClean="0">
                <a:solidFill>
                  <a:srgbClr val="000090"/>
                </a:solidFill>
                <a:latin typeface="Arial"/>
                <a:cs typeface="Arial"/>
              </a:rPr>
              <a:t>euro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/year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for 3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years (2017-2018-2019), </a:t>
            </a:r>
            <a:r>
              <a:rPr lang="en-GB" sz="1750" dirty="0" smtClean="0">
                <a:solidFill>
                  <a:srgbClr val="000090"/>
                </a:solidFill>
                <a:latin typeface="Arial"/>
                <a:cs typeface="Arial"/>
              </a:rPr>
              <a:t>supported by </a:t>
            </a:r>
            <a:r>
              <a:rPr lang="it-IT" sz="1750" dirty="0" smtClean="0">
                <a:solidFill>
                  <a:srgbClr val="000090"/>
                </a:solidFill>
                <a:latin typeface="Arial"/>
                <a:cs typeface="Arial"/>
              </a:rPr>
              <a:t>Università Roma Tor Vergata</a:t>
            </a:r>
            <a:endParaRPr lang="en-US" sz="175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 algn="just">
              <a:buFont typeface="Wingdings" charset="2"/>
              <a:buChar char="v"/>
            </a:pP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1 </a:t>
            </a:r>
            <a:r>
              <a:rPr lang="en-US" sz="1750" b="1" dirty="0" err="1">
                <a:solidFill>
                  <a:srgbClr val="000090"/>
                </a:solidFill>
                <a:latin typeface="Arial"/>
                <a:cs typeface="Arial"/>
              </a:rPr>
              <a:t>Assegno</a:t>
            </a: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 di </a:t>
            </a:r>
            <a:r>
              <a:rPr lang="en-US" sz="1750" b="1" dirty="0" err="1" smtClean="0">
                <a:solidFill>
                  <a:srgbClr val="000090"/>
                </a:solidFill>
                <a:latin typeface="Arial"/>
                <a:cs typeface="Arial"/>
              </a:rPr>
              <a:t>ricerca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, 25 k€ for 2017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, supported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by </a:t>
            </a:r>
            <a:r>
              <a:rPr lang="en-US" sz="1750" dirty="0" err="1">
                <a:solidFill>
                  <a:srgbClr val="000090"/>
                </a:solidFill>
                <a:latin typeface="Arial"/>
                <a:cs typeface="Arial"/>
              </a:rPr>
              <a:t>Università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di Roma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Tor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Vergata</a:t>
            </a:r>
          </a:p>
          <a:p>
            <a:pPr marL="285750" indent="-285750" algn="just">
              <a:buFont typeface="Wingdings" charset="2"/>
              <a:buChar char="v"/>
            </a:pP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1 </a:t>
            </a:r>
            <a:r>
              <a:rPr lang="en-US" sz="1750" b="1" dirty="0" err="1">
                <a:solidFill>
                  <a:srgbClr val="000090"/>
                </a:solidFill>
                <a:latin typeface="Arial"/>
                <a:cs typeface="Arial"/>
              </a:rPr>
              <a:t>Assegno</a:t>
            </a: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 di </a:t>
            </a:r>
            <a:r>
              <a:rPr lang="en-US" sz="1750" b="1" dirty="0" err="1">
                <a:solidFill>
                  <a:srgbClr val="000090"/>
                </a:solidFill>
                <a:latin typeface="Arial"/>
                <a:cs typeface="Arial"/>
              </a:rPr>
              <a:t>ricerca</a:t>
            </a: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, 25 k€ for 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2019 </a:t>
            </a:r>
            <a:r>
              <a:rPr lang="en-US" sz="1750" b="1" dirty="0">
                <a:solidFill>
                  <a:srgbClr val="000090"/>
                </a:solidFill>
                <a:latin typeface="Arial"/>
                <a:cs typeface="Arial"/>
              </a:rPr>
              <a:t>for LA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, supported by </a:t>
            </a:r>
            <a:r>
              <a:rPr lang="en-US" sz="1750" dirty="0" err="1">
                <a:solidFill>
                  <a:srgbClr val="000090"/>
                </a:solidFill>
                <a:latin typeface="Arial"/>
                <a:cs typeface="Arial"/>
              </a:rPr>
              <a:t>Università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 di Roma Tor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Vergata</a:t>
            </a:r>
          </a:p>
          <a:p>
            <a:pPr marL="285750" indent="-285750" algn="just">
              <a:buFont typeface="Wingdings" charset="2"/>
              <a:buChar char="v"/>
            </a:pP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Travel and consumables 45 k€ for LA=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consumables (30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k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€) and student accommodation support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(15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k€) in UK for 2017-2018-2019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supported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by </a:t>
            </a:r>
            <a:r>
              <a:rPr lang="en-US" sz="1750" dirty="0" err="1" smtClean="0">
                <a:solidFill>
                  <a:srgbClr val="000090"/>
                </a:solidFill>
                <a:latin typeface="Arial"/>
                <a:cs typeface="Arial"/>
              </a:rPr>
              <a:t>Università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 di Roma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Tor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Vergata</a:t>
            </a:r>
          </a:p>
          <a:p>
            <a:pPr marL="285750" indent="-285750" algn="just">
              <a:buFont typeface="Wingdings" charset="2"/>
              <a:buChar char="v"/>
            </a:pP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≈</a:t>
            </a:r>
            <a:r>
              <a:rPr lang="en-GB" sz="1750" b="1" dirty="0" smtClean="0">
                <a:solidFill>
                  <a:srgbClr val="000090"/>
                </a:solidFill>
                <a:latin typeface="Arial"/>
                <a:cs typeface="Arial"/>
              </a:rPr>
              <a:t>23 k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£ </a:t>
            </a:r>
            <a:r>
              <a:rPr lang="en-GB" sz="1750" b="1" dirty="0">
                <a:solidFill>
                  <a:srgbClr val="000090"/>
                </a:solidFill>
                <a:latin typeface="Arial"/>
                <a:cs typeface="Arial"/>
              </a:rPr>
              <a:t>Master </a:t>
            </a:r>
            <a:r>
              <a:rPr lang="en-GB" sz="1750" b="1" dirty="0" smtClean="0">
                <a:solidFill>
                  <a:srgbClr val="000090"/>
                </a:solidFill>
                <a:latin typeface="Arial"/>
                <a:cs typeface="Arial"/>
              </a:rPr>
              <a:t>(2017) and </a:t>
            </a:r>
            <a:r>
              <a:rPr lang="en-GB" sz="1750" b="1" dirty="0">
                <a:solidFill>
                  <a:srgbClr val="000090"/>
                </a:solidFill>
                <a:latin typeface="Arial"/>
                <a:cs typeface="Arial"/>
              </a:rPr>
              <a:t>PhD </a:t>
            </a:r>
            <a:r>
              <a:rPr lang="en-GB" sz="1750" b="1" dirty="0" smtClean="0">
                <a:solidFill>
                  <a:srgbClr val="000090"/>
                </a:solidFill>
                <a:latin typeface="Arial"/>
                <a:cs typeface="Arial"/>
              </a:rPr>
              <a:t>(2018-2019-2020) 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fees for LA </a:t>
            </a:r>
            <a:r>
              <a:rPr lang="en-GB" sz="1750" b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750" dirty="0">
                <a:solidFill>
                  <a:srgbClr val="000090"/>
                </a:solidFill>
                <a:latin typeface="Arial"/>
                <a:cs typeface="Arial"/>
              </a:rPr>
              <a:t>supported</a:t>
            </a:r>
            <a:r>
              <a:rPr lang="en-GB" sz="175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GB" sz="1750" dirty="0" smtClean="0">
                <a:solidFill>
                  <a:srgbClr val="000090"/>
                </a:solidFill>
                <a:latin typeface="Arial"/>
                <a:cs typeface="Arial"/>
              </a:rPr>
              <a:t>by </a:t>
            </a:r>
            <a:r>
              <a:rPr lang="en-US" sz="1750" dirty="0" smtClean="0">
                <a:solidFill>
                  <a:srgbClr val="000090"/>
                </a:solidFill>
                <a:latin typeface="Arial"/>
                <a:cs typeface="Arial"/>
              </a:rPr>
              <a:t>UCL, SEAHA Centre for Doctoral Training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750" b="1" dirty="0" smtClean="0">
                <a:solidFill>
                  <a:srgbClr val="0000FF"/>
                </a:solidFill>
                <a:latin typeface="Arial"/>
                <a:cs typeface="Arial"/>
              </a:rPr>
              <a:t>Potential external funding</a:t>
            </a:r>
            <a:endParaRPr lang="en-US" sz="175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just"/>
            <a:r>
              <a:rPr lang="en-US" sz="1750" b="1" dirty="0" err="1" smtClean="0">
                <a:solidFill>
                  <a:srgbClr val="000090"/>
                </a:solidFill>
                <a:latin typeface="Arial"/>
                <a:cs typeface="Arial"/>
              </a:rPr>
              <a:t>Bandi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b="1" dirty="0" err="1" smtClean="0">
                <a:solidFill>
                  <a:srgbClr val="000090"/>
                </a:solidFill>
                <a:latin typeface="Arial"/>
                <a:cs typeface="Arial"/>
              </a:rPr>
              <a:t>Distretto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50" b="1" dirty="0" err="1" smtClean="0">
                <a:solidFill>
                  <a:srgbClr val="000090"/>
                </a:solidFill>
                <a:latin typeface="Arial"/>
                <a:cs typeface="Arial"/>
              </a:rPr>
              <a:t>Regione</a:t>
            </a:r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 Lazio BC, expected in 2017</a:t>
            </a:r>
          </a:p>
          <a:p>
            <a:pPr algn="just"/>
            <a:r>
              <a:rPr lang="en-US" sz="1750" b="1" dirty="0" smtClean="0">
                <a:solidFill>
                  <a:srgbClr val="000090"/>
                </a:solidFill>
                <a:latin typeface="Arial"/>
                <a:cs typeface="Arial"/>
              </a:rPr>
              <a:t>Bando Horizon2020 call expected end  2017</a:t>
            </a:r>
            <a:endParaRPr lang="en-US" sz="175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1443784" y="1621582"/>
            <a:ext cx="6400800" cy="652389"/>
          </a:xfrm>
          <a:solidFill>
            <a:srgbClr val="C5CEFF"/>
          </a:solidFill>
        </p:spPr>
        <p:txBody>
          <a:bodyPr>
            <a:normAutofit/>
          </a:bodyPr>
          <a:lstStyle/>
          <a:p>
            <a:r>
              <a:rPr lang="it-IT" sz="35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it-IT" sz="35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5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35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35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35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5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it-IT" sz="35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7" y="2803104"/>
            <a:ext cx="3243616" cy="373580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09" y="2781779"/>
            <a:ext cx="4356520" cy="375713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452" y="1004121"/>
            <a:ext cx="4794370" cy="543848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700" b="1" u="sng" dirty="0" smtClean="0">
                <a:solidFill>
                  <a:srgbClr val="000099"/>
                </a:solidFill>
                <a:latin typeface="Arial"/>
                <a:cs typeface="Arial"/>
              </a:rPr>
              <a:t>Project main goals</a:t>
            </a:r>
          </a:p>
          <a:p>
            <a:pPr algn="l">
              <a:lnSpc>
                <a:spcPct val="120000"/>
              </a:lnSpc>
            </a:pPr>
            <a:r>
              <a:rPr lang="en-GB" sz="2700" dirty="0" smtClean="0">
                <a:solidFill>
                  <a:srgbClr val="000090"/>
                </a:solidFill>
                <a:latin typeface="Arial"/>
                <a:cs typeface="Arial"/>
              </a:rPr>
              <a:t>Project objectives: </a:t>
            </a:r>
            <a:r>
              <a:rPr lang="en-GB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Element/isotope analysis, DNA-collagen content, microstructure and spectroscopy on </a:t>
            </a:r>
            <a:r>
              <a:rPr lang="en-GB" sz="27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archaeometry</a:t>
            </a:r>
            <a:r>
              <a:rPr lang="en-GB" sz="27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and forensic analysis</a:t>
            </a:r>
            <a:r>
              <a:rPr lang="en-GB" sz="2700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sz="27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indent="-457200" algn="l">
              <a:lnSpc>
                <a:spcPct val="120000"/>
              </a:lnSpc>
              <a:buAutoNum type="arabicParenR"/>
            </a:pPr>
            <a:r>
              <a:rPr lang="en-US" sz="2700" dirty="0" smtClean="0">
                <a:solidFill>
                  <a:srgbClr val="000090"/>
                </a:solidFill>
                <a:latin typeface="Arial"/>
                <a:cs typeface="Arial"/>
              </a:rPr>
              <a:t>To realize a Time-Resolved Prompt Gamma Activation Analysis (T-PGAA) apparatus yet available at Spallation Neutron Sources</a:t>
            </a:r>
            <a:r>
              <a:rPr lang="en-US" sz="27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700" dirty="0" smtClean="0">
                <a:solidFill>
                  <a:srgbClr val="000090"/>
                </a:solidFill>
                <a:latin typeface="Arial"/>
                <a:cs typeface="Arial"/>
              </a:rPr>
              <a:t> to expand the needs of chemical/isotope analysis for Cultural Heritage and forensic studies.</a:t>
            </a:r>
          </a:p>
          <a:p>
            <a:pPr marL="457200" indent="-457200" algn="l">
              <a:lnSpc>
                <a:spcPct val="120000"/>
              </a:lnSpc>
              <a:buAutoNum type="arabicParenR"/>
            </a:pPr>
            <a:r>
              <a:rPr lang="en-US" sz="2700" dirty="0" smtClean="0">
                <a:solidFill>
                  <a:srgbClr val="000090"/>
                </a:solidFill>
                <a:latin typeface="Arial"/>
                <a:cs typeface="Arial"/>
              </a:rPr>
              <a:t>To create an outpost in UK of the Centro Fermi - TNAAF team (under the CNR-STFC Agreement) for interdisciplinary research activities and projects: Harwell, London. </a:t>
            </a:r>
          </a:p>
          <a:p>
            <a:pPr marL="457200" indent="-457200" algn="l">
              <a:lnSpc>
                <a:spcPct val="120000"/>
              </a:lnSpc>
              <a:buAutoNum type="arabicParenR"/>
            </a:pPr>
            <a:r>
              <a:rPr lang="en-US" sz="2700" dirty="0" smtClean="0">
                <a:solidFill>
                  <a:srgbClr val="000090"/>
                </a:solidFill>
                <a:latin typeface="Arial"/>
                <a:cs typeface="Arial"/>
              </a:rPr>
              <a:t>To Apply advanced neutron techniques for the study of cultural heritage artefacts, materials and forensic samples.</a:t>
            </a:r>
          </a:p>
          <a:p>
            <a:pPr marL="457200" indent="-457200" algn="l">
              <a:buAutoNum type="arabicParenR"/>
            </a:pPr>
            <a:endParaRPr lang="en-US" sz="16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4369294" y="6442605"/>
            <a:ext cx="14341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accent5">
                    <a:lumMod val="50000"/>
                  </a:schemeClr>
                </a:solidFill>
              </a:rPr>
              <a:t>PTA 2016-2018</a:t>
            </a:r>
            <a:endParaRPr lang="it-IT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929156" y="5731604"/>
            <a:ext cx="407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PGAA </a:t>
            </a:r>
            <a:r>
              <a:rPr lang="it-IT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IMAT </a:t>
            </a:r>
            <a:r>
              <a:rPr lang="it-IT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(ISIS </a:t>
            </a:r>
            <a:r>
              <a:rPr lang="it-IT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spallation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source)</a:t>
            </a:r>
            <a:endParaRPr lang="it-IT" sz="1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851400" y="3092725"/>
            <a:ext cx="432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PGAA set-up on IMAT </a:t>
            </a:r>
          </a:p>
          <a:p>
            <a:pPr algn="ctr"/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(ISIS </a:t>
            </a:r>
            <a:r>
              <a:rPr lang="it-IT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spallation</a:t>
            </a:r>
            <a:r>
              <a:rPr lang="it-IT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r>
              <a:rPr lang="it-IT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2" y="1016153"/>
            <a:ext cx="3982206" cy="200135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657741"/>
            <a:ext cx="3600450" cy="203312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46" y="1091366"/>
            <a:ext cx="8764791" cy="508834"/>
          </a:xfrm>
        </p:spPr>
        <p:txBody>
          <a:bodyPr>
            <a:normAutofit/>
          </a:bodyPr>
          <a:lstStyle/>
          <a:p>
            <a:pPr algn="l"/>
            <a:r>
              <a:rPr lang="en-US" sz="2200" b="1" u="sng" dirty="0" smtClean="0">
                <a:solidFill>
                  <a:srgbClr val="000099"/>
                </a:solidFill>
                <a:latin typeface="Arial"/>
                <a:cs typeface="Arial"/>
              </a:rPr>
              <a:t>Results - T-PGAA Neutron Energy Resolved PGAA</a:t>
            </a:r>
          </a:p>
          <a:p>
            <a:pPr algn="l"/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en-US" sz="20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46" y="1786970"/>
            <a:ext cx="4361233" cy="2339862"/>
          </a:xfrm>
          <a:prstGeom prst="rect">
            <a:avLst/>
          </a:prstGeom>
        </p:spPr>
      </p:pic>
      <p:pic>
        <p:nvPicPr>
          <p:cNvPr id="11" name="Picture 4" descr="Screen Shot 2016-09-29 at 11.11.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661" r="10168"/>
          <a:stretch/>
        </p:blipFill>
        <p:spPr>
          <a:xfrm>
            <a:off x="43678" y="4126832"/>
            <a:ext cx="4624575" cy="273116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4701638" y="1600200"/>
            <a:ext cx="4272567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T-PGAA: Simultaneous</a:t>
            </a:r>
            <a:r>
              <a:rPr lang="en-US" sz="175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 of the </a:t>
            </a:r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of gamma emitted from </a:t>
            </a:r>
            <a:r>
              <a:rPr lang="en-US" sz="17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75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</a:t>
            </a:r>
            <a:r>
              <a:rPr lang="en-US" sz="1750" b="1" dirty="0" err="1">
                <a:solidFill>
                  <a:srgbClr val="000099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17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reaction </a:t>
            </a:r>
            <a:r>
              <a:rPr lang="en-US" sz="175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(Prompt Gamma Activation Analysis) </a:t>
            </a:r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neutron </a:t>
            </a:r>
            <a:r>
              <a:rPr lang="en-US" sz="175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 that produce the detected gamma </a:t>
            </a:r>
            <a:r>
              <a:rPr lang="en-US" sz="175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(Neutron Resonance Capture Analysis).</a:t>
            </a:r>
          </a:p>
          <a:p>
            <a:endParaRPr lang="en-US" sz="175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PGAA</a:t>
            </a:r>
            <a:r>
              <a:rPr lang="en-US" sz="175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NRCA</a:t>
            </a:r>
            <a:r>
              <a:rPr lang="en-US" sz="175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sensitivity</a:t>
            </a:r>
            <a:r>
              <a:rPr lang="en-US" sz="175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specificity </a:t>
            </a:r>
            <a:r>
              <a:rPr lang="en-US" sz="175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individual elements</a:t>
            </a:r>
            <a:endParaRPr lang="en-US" sz="175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75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5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5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T-PGAA improve elemental selectivity (scanning and cutting through  neutron energy-gamma energy maps) </a:t>
            </a:r>
            <a:endParaRPr lang="it-IT" sz="175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6452910" y="4379495"/>
            <a:ext cx="770021" cy="3850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46" y="1091366"/>
            <a:ext cx="8764791" cy="508834"/>
          </a:xfrm>
        </p:spPr>
        <p:txBody>
          <a:bodyPr>
            <a:normAutofit/>
          </a:bodyPr>
          <a:lstStyle/>
          <a:p>
            <a:pPr algn="l"/>
            <a:r>
              <a:rPr lang="en-US" sz="2200" b="1" u="sng" dirty="0" smtClean="0">
                <a:solidFill>
                  <a:srgbClr val="000099"/>
                </a:solidFill>
                <a:latin typeface="Arial"/>
                <a:cs typeface="Arial"/>
              </a:rPr>
              <a:t>Results - T-PGAA/PGAA apparatus</a:t>
            </a:r>
          </a:p>
          <a:p>
            <a:pPr algn="l"/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en-US" sz="20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3290501" y="6317161"/>
            <a:ext cx="14341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accent5">
                    <a:lumMod val="50000"/>
                  </a:schemeClr>
                </a:solidFill>
              </a:rPr>
              <a:t>PTA 2016-2018</a:t>
            </a:r>
            <a:endParaRPr lang="it-IT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0" y="4260604"/>
            <a:ext cx="3316841" cy="211981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1624264"/>
            <a:ext cx="3134383" cy="255901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3290502" y="1599140"/>
            <a:ext cx="56008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G. Festa, L. Arcidiacono, T.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Minniti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W.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Kockelmann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G.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Burca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R. Senesi, 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‘Characterization of </a:t>
            </a:r>
            <a:r>
              <a:rPr lang="en-US" sz="1600" b="1" dirty="0">
                <a:solidFill>
                  <a:srgbClr val="000090"/>
                </a:solidFill>
                <a:latin typeface="Symbol" panose="05050102010706020507" pitchFamily="18" charset="2"/>
                <a:cs typeface="Arial"/>
              </a:rPr>
              <a:t>g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-ray signal on the IMAT imaging neutron beamline’,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article in preparation.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G. Festa, L. Arcidiacono,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Pappalardo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T.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Minniti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Cazzaniga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A.Scherillo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and R. Senesi, 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‘Isotope identification capabilities using time resolved prompt gamma emission from epithermal neutrons’,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Journal of Instrumentation,11, C03060, (2016).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I.S. Anderson,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J. M. Carpenter, G. Festa, G.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Gorini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C.K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. Loong, R. Senesi, 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‘Research Opportunities with Compact Accelerator-driven Neutron Sources’,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Physics Reports 654, 1-58 (2016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).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G. Festa, L. Arcidiacono,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Pappalardo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T.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Minniti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Cazzaniga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Scherillo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and R. Senesi, 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‘Time resolved prompt gamma activation analysis from epithermal neutrons applied to Cultural Heritage’,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SIF 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2016.</a:t>
            </a:r>
          </a:p>
          <a:p>
            <a:pPr marL="342900" indent="-342900">
              <a:buAutoNum type="arabicParenR"/>
            </a:pPr>
            <a:endParaRPr lang="en-US" sz="1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46" y="1007142"/>
            <a:ext cx="8865054" cy="615739"/>
          </a:xfrm>
        </p:spPr>
        <p:txBody>
          <a:bodyPr>
            <a:normAutofit/>
          </a:bodyPr>
          <a:lstStyle/>
          <a:p>
            <a:pPr algn="l"/>
            <a:r>
              <a:rPr lang="en-US" sz="2400" b="1" u="sng" dirty="0" smtClean="0">
                <a:solidFill>
                  <a:srgbClr val="000099"/>
                </a:solidFill>
                <a:latin typeface="Arial"/>
                <a:cs typeface="Arial"/>
              </a:rPr>
              <a:t>Results – Neutron applications to CH</a:t>
            </a:r>
            <a:endParaRPr lang="en-US" sz="1600" b="1" u="sng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grpSp>
        <p:nvGrpSpPr>
          <p:cNvPr id="2" name="Gruppo 21"/>
          <p:cNvGrpSpPr>
            <a:grpSpLocks/>
          </p:cNvGrpSpPr>
          <p:nvPr/>
        </p:nvGrpSpPr>
        <p:grpSpPr bwMode="auto">
          <a:xfrm>
            <a:off x="206802" y="1597196"/>
            <a:ext cx="1353699" cy="5058525"/>
            <a:chOff x="340" y="10630"/>
            <a:chExt cx="16192" cy="63286"/>
          </a:xfrm>
        </p:grpSpPr>
        <p:pic>
          <p:nvPicPr>
            <p:cNvPr id="12" name="Immagin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" y="42757"/>
              <a:ext cx="13537" cy="311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magin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0630"/>
              <a:ext cx="16192" cy="328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ubtitle 2"/>
          <p:cNvSpPr txBox="1">
            <a:spLocks/>
          </p:cNvSpPr>
          <p:nvPr/>
        </p:nvSpPr>
        <p:spPr>
          <a:xfrm>
            <a:off x="1567747" y="5305323"/>
            <a:ext cx="4224309" cy="1431283"/>
          </a:xfrm>
          <a:prstGeom prst="rect">
            <a:avLst/>
          </a:prstGeom>
          <a:solidFill>
            <a:srgbClr val="C5CEFF"/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Press coverage:</a:t>
            </a:r>
          </a:p>
          <a:p>
            <a:pPr marL="285750" indent="-285750" algn="l">
              <a:buFontTx/>
              <a:buChar char="-"/>
            </a:pPr>
            <a:r>
              <a:rPr lang="en-US" sz="1700" b="1" dirty="0" err="1" smtClean="0">
                <a:solidFill>
                  <a:srgbClr val="000090"/>
                </a:solidFill>
                <a:latin typeface="Arial"/>
                <a:cs typeface="Arial"/>
              </a:rPr>
              <a:t>TGLeonardo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on Egyptian Museum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measurements 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(14/11/2016)</a:t>
            </a:r>
          </a:p>
          <a:p>
            <a:pPr marL="285750" indent="-285750" algn="l">
              <a:buFontTx/>
              <a:buChar char="-"/>
            </a:pP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CNR 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00" b="1" dirty="0" err="1" smtClean="0">
                <a:solidFill>
                  <a:srgbClr val="000090"/>
                </a:solidFill>
                <a:latin typeface="Arial"/>
                <a:cs typeface="Arial"/>
              </a:rPr>
              <a:t>Università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00" b="1" dirty="0" err="1" smtClean="0">
                <a:solidFill>
                  <a:srgbClr val="000090"/>
                </a:solidFill>
                <a:latin typeface="Arial"/>
                <a:cs typeface="Arial"/>
              </a:rPr>
              <a:t>degli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700" b="1" dirty="0" err="1" smtClean="0">
                <a:solidFill>
                  <a:srgbClr val="000090"/>
                </a:solidFill>
                <a:latin typeface="Arial"/>
                <a:cs typeface="Arial"/>
              </a:rPr>
              <a:t>Studi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di Roma Tor </a:t>
            </a:r>
            <a:r>
              <a:rPr lang="en-US" sz="1700" b="1" dirty="0" err="1" smtClean="0">
                <a:solidFill>
                  <a:srgbClr val="000090"/>
                </a:solidFill>
                <a:latin typeface="Arial"/>
                <a:cs typeface="Arial"/>
              </a:rPr>
              <a:t>Vergata</a:t>
            </a:r>
            <a:r>
              <a:rPr lang="en-US" sz="1700" b="1" dirty="0" smtClean="0">
                <a:solidFill>
                  <a:srgbClr val="000090"/>
                </a:solidFill>
                <a:latin typeface="Arial"/>
                <a:cs typeface="Arial"/>
              </a:rPr>
              <a:t> press release on Egyptian Museum measurements</a:t>
            </a:r>
            <a:endParaRPr lang="en-US" sz="18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 algn="l">
              <a:buFontTx/>
              <a:buChar char="-"/>
            </a:pPr>
            <a:endParaRPr lang="it-IT" sz="18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en-US" sz="20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40757" y="1713056"/>
            <a:ext cx="70460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C. </a:t>
            </a:r>
            <a:r>
              <a:rPr lang="en-US" sz="1600" dirty="0" err="1" smtClean="0">
                <a:solidFill>
                  <a:srgbClr val="000090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F.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Aliotta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L. Arcidiacono, M.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Borla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E. P.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Cippo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D. Di Martino, F.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Facchetti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E. Ferraris, G. Festa, G.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Gorini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W.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Kockelmann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J. Kelleher, D.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Malfitana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D.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Micieli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T.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Minniti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V.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Mollica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Nardo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R.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Ponterio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G.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Salvato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R. Senesi, V.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Turina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Vasi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and C. Greco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, ‘A neutron study of sealed ceramic vases from the grave-goods of Kha and Merit’, 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article in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preparation</a:t>
            </a:r>
          </a:p>
          <a:p>
            <a:pPr marL="342900" indent="-342900">
              <a:buAutoNum type="arabicParenR"/>
            </a:pP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About 6 articles in preparation on </a:t>
            </a:r>
            <a:r>
              <a:rPr lang="en-US" sz="1600" b="1" dirty="0" err="1" smtClean="0">
                <a:solidFill>
                  <a:srgbClr val="000090"/>
                </a:solidFill>
                <a:latin typeface="Arial"/>
                <a:cs typeface="Arial"/>
              </a:rPr>
              <a:t>Museo</a:t>
            </a: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  <a:latin typeface="Arial"/>
                <a:cs typeface="Arial"/>
              </a:rPr>
              <a:t>Egizio</a:t>
            </a: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 measurements. </a:t>
            </a:r>
          </a:p>
          <a:p>
            <a:pPr marL="342900" indent="-342900">
              <a:buFontTx/>
              <a:buAutoNum type="arabicParenR"/>
            </a:pP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Bukreeva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Mittone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Bravin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G. Festa, M.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Alessandrelli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P.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Coan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V.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Formoso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R. G. Agostino, M.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Giocondo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F.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Ciuchi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M.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Fratini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L.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Massimi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Lamarra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C.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R.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Bartolino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G. Gigli, G.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Ranocchia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, A.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Cedola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, ‘Enhanced X-ray-phase-contrast-tomography brings new clarity to the 2000-year-old “voice”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of Epicurean philosopher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Philodemus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’, Scientific Reports 6:27227 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2016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).</a:t>
            </a:r>
            <a:endParaRPr lang="en-US" sz="16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endParaRPr lang="en-US" sz="1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60280" y="5306364"/>
            <a:ext cx="3211527" cy="1446550"/>
          </a:xfrm>
          <a:prstGeom prst="rect">
            <a:avLst/>
          </a:prstGeom>
          <a:solidFill>
            <a:srgbClr val="FFFFCC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9"/>
                </a:solidFill>
              </a:rPr>
              <a:t>APPLIED NEUTRON TECHNIQUES: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99"/>
                </a:solidFill>
              </a:rPr>
              <a:t>Imaging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99"/>
                </a:solidFill>
              </a:rPr>
              <a:t>Diffraction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99"/>
                </a:solidFill>
              </a:rPr>
              <a:t>Elemental analysis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99"/>
                </a:solidFill>
              </a:rPr>
              <a:t>Spectroscopy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46" y="1091366"/>
            <a:ext cx="8865054" cy="496802"/>
          </a:xfrm>
        </p:spPr>
        <p:txBody>
          <a:bodyPr>
            <a:normAutofit/>
          </a:bodyPr>
          <a:lstStyle/>
          <a:p>
            <a:pPr algn="l"/>
            <a:r>
              <a:rPr lang="en-US" sz="2400" b="1" u="sng" dirty="0" smtClean="0">
                <a:solidFill>
                  <a:srgbClr val="000099"/>
                </a:solidFill>
                <a:latin typeface="Arial"/>
                <a:cs typeface="Arial"/>
              </a:rPr>
              <a:t>Results - Neutron applications to CH and forensic study</a:t>
            </a:r>
          </a:p>
          <a:p>
            <a:pPr algn="l"/>
            <a:endParaRPr lang="en-US" sz="1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Immagine 8" descr="Figura_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647" y="4246453"/>
            <a:ext cx="3315373" cy="2164093"/>
          </a:xfrm>
          <a:prstGeom prst="rect">
            <a:avLst/>
          </a:prstGeom>
        </p:spPr>
      </p:pic>
      <p:pic>
        <p:nvPicPr>
          <p:cNvPr id="10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2" y="1774938"/>
            <a:ext cx="3244449" cy="228474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705726" y="1606490"/>
            <a:ext cx="5153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4"/>
            </a:pPr>
            <a:r>
              <a:rPr lang="en-US" sz="1600" dirty="0">
                <a:solidFill>
                  <a:srgbClr val="000099"/>
                </a:solidFill>
                <a:latin typeface="Arial"/>
                <a:cs typeface="Arial"/>
              </a:rPr>
              <a:t>M.P.M. Marques, D. </a:t>
            </a:r>
            <a:r>
              <a:rPr lang="en-US" sz="1600" dirty="0" err="1">
                <a:solidFill>
                  <a:srgbClr val="000099"/>
                </a:solidFill>
                <a:latin typeface="Arial"/>
                <a:cs typeface="Arial"/>
              </a:rPr>
              <a:t>Gonçalves</a:t>
            </a:r>
            <a:r>
              <a:rPr lang="en-US" sz="1600" dirty="0">
                <a:solidFill>
                  <a:srgbClr val="000099"/>
                </a:solidFill>
                <a:latin typeface="Arial"/>
                <a:cs typeface="Arial"/>
              </a:rPr>
              <a:t>, S.F. Parker, G. Festa, C. </a:t>
            </a:r>
            <a:r>
              <a:rPr lang="en-US" sz="1600" dirty="0" err="1">
                <a:solidFill>
                  <a:srgbClr val="000099"/>
                </a:solidFill>
                <a:latin typeface="Arial"/>
                <a:cs typeface="Arial"/>
              </a:rPr>
              <a:t>Andreani</a:t>
            </a:r>
            <a:r>
              <a:rPr lang="en-US" sz="1600" dirty="0">
                <a:solidFill>
                  <a:srgbClr val="000099"/>
                </a:solidFill>
                <a:latin typeface="Arial"/>
                <a:cs typeface="Arial"/>
              </a:rPr>
              <a:t> and L.A.E. Batista de </a:t>
            </a:r>
            <a:r>
              <a:rPr lang="en-US" sz="1600" dirty="0" err="1">
                <a:solidFill>
                  <a:srgbClr val="000099"/>
                </a:solidFill>
                <a:latin typeface="Arial"/>
                <a:cs typeface="Arial"/>
              </a:rPr>
              <a:t>Carvalho</a:t>
            </a:r>
            <a:r>
              <a:rPr lang="en-US" sz="1600" dirty="0">
                <a:solidFill>
                  <a:srgbClr val="000099"/>
                </a:solidFill>
                <a:latin typeface="Arial"/>
                <a:cs typeface="Arial"/>
              </a:rPr>
              <a:t>, </a:t>
            </a:r>
            <a:r>
              <a:rPr lang="en-US" sz="1600" b="1" dirty="0" smtClean="0">
                <a:solidFill>
                  <a:srgbClr val="000099"/>
                </a:solidFill>
                <a:latin typeface="Arial"/>
                <a:cs typeface="Arial"/>
              </a:rPr>
              <a:t>‘Burned Skeletal Human Remains Probed by Neutron and Optical Vibrational </a:t>
            </a:r>
            <a:r>
              <a:rPr lang="en-US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Spectroscopy’ </a:t>
            </a:r>
            <a:r>
              <a:rPr lang="en-US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 in preparation.</a:t>
            </a:r>
          </a:p>
          <a:p>
            <a:pPr marL="342900" indent="-342900">
              <a:buAutoNum type="arabicParenR" startAt="5"/>
            </a:pPr>
            <a:r>
              <a:rPr lang="it-IT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Conti, C. Colombo, G. Festa, J. </a:t>
            </a:r>
            <a:r>
              <a:rPr lang="it-IT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Hovind</a:t>
            </a:r>
            <a:r>
              <a:rPr lang="it-IT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Perelli Cippo, E. Possenti, M. </a:t>
            </a:r>
            <a:r>
              <a:rPr lang="it-IT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Realini</a:t>
            </a:r>
            <a:r>
              <a:rPr lang="it-IT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‘Investigation of ammonium oxalate diffusion in </a:t>
            </a:r>
            <a:r>
              <a:rPr lang="en-US" sz="16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carbonatic</a:t>
            </a: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substrates by </a:t>
            </a: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tomography’</a:t>
            </a: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Cultural Heritage</a:t>
            </a: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19, 463–466 (2016</a:t>
            </a:r>
            <a:r>
              <a:rPr lang="en-US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Tx/>
              <a:buAutoNum type="arabicParenR" startAt="5"/>
            </a:pP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G. Festa and N. </a:t>
            </a:r>
            <a:r>
              <a:rPr lang="en-US" sz="1600" dirty="0" err="1">
                <a:solidFill>
                  <a:srgbClr val="000090"/>
                </a:solidFill>
                <a:latin typeface="Arial"/>
                <a:cs typeface="Arial"/>
              </a:rPr>
              <a:t>Kardjilov</a:t>
            </a:r>
            <a:r>
              <a:rPr lang="en-US" sz="1600" b="1" dirty="0">
                <a:solidFill>
                  <a:srgbClr val="000090"/>
                </a:solidFill>
                <a:latin typeface="Arial"/>
                <a:cs typeface="Arial"/>
              </a:rPr>
              <a:t>, ‘Neutron Methods for Archeology and Cultural Heritage’, 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Springer International Publishing AG (2016).</a:t>
            </a:r>
          </a:p>
          <a:p>
            <a:pPr marL="342900" indent="-342900">
              <a:buAutoNum type="arabicParenR" startAt="5"/>
            </a:pPr>
            <a:endParaRPr lang="en-US" sz="16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717764" y="5193937"/>
            <a:ext cx="5165780" cy="1216610"/>
          </a:xfrm>
          <a:prstGeom prst="rect">
            <a:avLst/>
          </a:prstGeom>
          <a:solidFill>
            <a:srgbClr val="C5CEFF"/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300" b="1" dirty="0" smtClean="0">
                <a:solidFill>
                  <a:srgbClr val="000090"/>
                </a:solidFill>
                <a:latin typeface="Arial"/>
                <a:cs typeface="Arial"/>
              </a:rPr>
              <a:t>Press coverage:</a:t>
            </a:r>
          </a:p>
          <a:p>
            <a:pPr marL="342900" indent="-342900" algn="l">
              <a:buFontTx/>
              <a:buChar char="-"/>
            </a:pPr>
            <a:r>
              <a:rPr lang="en-US" sz="2400" b="1" dirty="0" smtClean="0">
                <a:solidFill>
                  <a:srgbClr val="000099"/>
                </a:solidFill>
                <a:latin typeface="Arial"/>
                <a:cs typeface="Arial"/>
              </a:rPr>
              <a:t>Bones - BBC </a:t>
            </a:r>
            <a:r>
              <a:rPr lang="en-US" sz="2400" b="1" dirty="0">
                <a:solidFill>
                  <a:srgbClr val="000099"/>
                </a:solidFill>
                <a:latin typeface="Arial"/>
                <a:cs typeface="Arial"/>
              </a:rPr>
              <a:t>South (</a:t>
            </a:r>
            <a:r>
              <a:rPr lang="en-US" sz="2400" b="1" dirty="0" smtClean="0">
                <a:solidFill>
                  <a:srgbClr val="000099"/>
                </a:solidFill>
                <a:latin typeface="Arial"/>
                <a:cs typeface="Arial"/>
              </a:rPr>
              <a:t>December </a:t>
            </a:r>
            <a:r>
              <a:rPr lang="en-US" sz="2400" b="1" dirty="0">
                <a:solidFill>
                  <a:srgbClr val="000099"/>
                </a:solidFill>
                <a:latin typeface="Arial"/>
                <a:cs typeface="Arial"/>
              </a:rPr>
              <a:t>2016) </a:t>
            </a:r>
          </a:p>
          <a:p>
            <a:pPr marL="342900" indent="-342900" algn="l">
              <a:buFontTx/>
              <a:buChar char="-"/>
            </a:pPr>
            <a:r>
              <a:rPr lang="en-US" sz="2400" b="1" dirty="0" smtClean="0">
                <a:solidFill>
                  <a:srgbClr val="000099"/>
                </a:solidFill>
                <a:latin typeface="Arial"/>
                <a:cs typeface="Arial"/>
              </a:rPr>
              <a:t>More than 10 articles on newspapers about ‘</a:t>
            </a:r>
            <a:r>
              <a:rPr lang="en-US" sz="2400" b="1" dirty="0">
                <a:solidFill>
                  <a:srgbClr val="000099"/>
                </a:solidFill>
                <a:latin typeface="Arial"/>
                <a:cs typeface="Arial"/>
              </a:rPr>
              <a:t>Enhanced X-ray-phase-contrast-tomography brings new clarity to the 2000-year-old “voice’</a:t>
            </a:r>
          </a:p>
          <a:p>
            <a:pPr algn="l"/>
            <a:endParaRPr lang="en-US" sz="23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it-IT" sz="18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en-US" sz="20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059" y="1211833"/>
            <a:ext cx="8615362" cy="514451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u="sng" dirty="0" smtClean="0">
                <a:solidFill>
                  <a:srgbClr val="000099"/>
                </a:solidFill>
                <a:latin typeface="Arial"/>
                <a:cs typeface="Arial"/>
              </a:rPr>
              <a:t>Plan of activities 2017 - 2019</a:t>
            </a:r>
            <a:r>
              <a:rPr lang="en-US" sz="1600" b="1" i="1" dirty="0" smtClean="0">
                <a:solidFill>
                  <a:srgbClr val="000099"/>
                </a:solidFill>
                <a:latin typeface="Arial"/>
                <a:cs typeface="Arial"/>
              </a:rPr>
              <a:t>	</a:t>
            </a:r>
          </a:p>
          <a:p>
            <a:pPr algn="l"/>
            <a:endParaRPr lang="en-US" sz="16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J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anuary – September 2017        </a:t>
            </a:r>
          </a:p>
          <a:p>
            <a:pPr algn="l"/>
            <a:r>
              <a:rPr lang="en-US" sz="2000" b="1" i="1" dirty="0" smtClean="0">
                <a:solidFill>
                  <a:srgbClr val="000099"/>
                </a:solidFill>
                <a:latin typeface="Arial"/>
                <a:cs typeface="Arial"/>
              </a:rPr>
              <a:t>Research Activities at ISIS Spallation Neutron Source (</a:t>
            </a:r>
            <a:r>
              <a:rPr lang="en-US" sz="2000" b="1" i="1" dirty="0">
                <a:solidFill>
                  <a:srgbClr val="000099"/>
                </a:solidFill>
                <a:latin typeface="Arial"/>
                <a:cs typeface="Arial"/>
              </a:rPr>
              <a:t>UK</a:t>
            </a:r>
            <a:r>
              <a:rPr lang="en-US" sz="2000" b="1" i="1" dirty="0" smtClean="0">
                <a:solidFill>
                  <a:srgbClr val="000099"/>
                </a:solidFill>
                <a:latin typeface="Arial"/>
                <a:cs typeface="Arial"/>
              </a:rPr>
              <a:t>): set-up </a:t>
            </a:r>
          </a:p>
          <a:p>
            <a:pPr algn="l"/>
            <a:r>
              <a:rPr lang="en-US" sz="2000" b="1" i="1" dirty="0" smtClean="0">
                <a:solidFill>
                  <a:srgbClr val="000099"/>
                </a:solidFill>
                <a:latin typeface="Arial"/>
                <a:cs typeface="Arial"/>
              </a:rPr>
              <a:t>T-PGAA and experimental measurements; three T-PGAA experiments planned at ISIS facility</a:t>
            </a:r>
          </a:p>
          <a:p>
            <a:pPr algn="l"/>
            <a:endParaRPr lang="en-US" sz="2000" b="1" i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l"/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January - September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2017   </a:t>
            </a:r>
          </a:p>
          <a:p>
            <a:pPr algn="l"/>
            <a:r>
              <a:rPr lang="en-US" sz="2000" b="1" i="1" dirty="0" smtClean="0">
                <a:solidFill>
                  <a:srgbClr val="000099"/>
                </a:solidFill>
                <a:latin typeface="Arial"/>
                <a:cs typeface="Arial"/>
              </a:rPr>
              <a:t>MASTER </a:t>
            </a:r>
            <a:r>
              <a:rPr lang="en-US" sz="2000" b="1" i="1" dirty="0">
                <a:solidFill>
                  <a:srgbClr val="000099"/>
                </a:solidFill>
                <a:latin typeface="Arial"/>
                <a:cs typeface="Arial"/>
              </a:rPr>
              <a:t>at SEAHA Centre for Doctoral Training, UCL (UK), research activities </a:t>
            </a:r>
            <a:r>
              <a:rPr lang="en-US" sz="2000" b="1" i="1" dirty="0" smtClean="0">
                <a:solidFill>
                  <a:srgbClr val="000099"/>
                </a:solidFill>
                <a:latin typeface="Arial"/>
                <a:cs typeface="Arial"/>
              </a:rPr>
              <a:t>are carried at Centro Fermi, ISIS and Tor </a:t>
            </a:r>
            <a:r>
              <a:rPr lang="en-US" sz="2000" b="1" i="1" dirty="0" err="1" smtClean="0">
                <a:solidFill>
                  <a:srgbClr val="000099"/>
                </a:solidFill>
                <a:latin typeface="Arial"/>
                <a:cs typeface="Arial"/>
              </a:rPr>
              <a:t>Vergata</a:t>
            </a:r>
            <a:endParaRPr lang="en-US" sz="2000" b="1" i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algn="l"/>
            <a:endParaRPr lang="en-US" sz="2000" b="1" i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l"/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From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September 2017  (to 2020)</a:t>
            </a:r>
          </a:p>
          <a:p>
            <a:pPr algn="l"/>
            <a:r>
              <a:rPr lang="en-US" sz="2000" b="1" i="1" dirty="0">
                <a:solidFill>
                  <a:srgbClr val="000099"/>
                </a:solidFill>
                <a:latin typeface="Arial"/>
                <a:cs typeface="Arial"/>
              </a:rPr>
              <a:t>PhD at SEAHA Centre for Doctoral Training, UCL (UK): research activities to be carried out at ISIS and Tor </a:t>
            </a:r>
            <a:r>
              <a:rPr lang="en-US" sz="2000" b="1" i="1" dirty="0" err="1" smtClean="0">
                <a:solidFill>
                  <a:srgbClr val="000099"/>
                </a:solidFill>
                <a:latin typeface="Arial"/>
                <a:cs typeface="Arial"/>
              </a:rPr>
              <a:t>Vergata</a:t>
            </a:r>
            <a:endParaRPr lang="en-US" sz="2000" b="1" i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algn="l"/>
            <a:endParaRPr lang="en-US" sz="1600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l"/>
            <a:r>
              <a:rPr lang="en-US" sz="1600" i="1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endParaRPr lang="en-US" sz="16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3290501" y="6317161"/>
            <a:ext cx="14341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accent5">
                    <a:lumMod val="50000"/>
                  </a:schemeClr>
                </a:solidFill>
              </a:rPr>
              <a:t>PTA 2016-2018</a:t>
            </a:r>
            <a:endParaRPr lang="it-IT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059" y="1211833"/>
            <a:ext cx="8127952" cy="514451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u="sng" dirty="0">
                <a:solidFill>
                  <a:srgbClr val="000099"/>
                </a:solidFill>
                <a:latin typeface="Arial"/>
                <a:cs typeface="Arial"/>
              </a:rPr>
              <a:t>Plan of activities 2017 - 2019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	</a:t>
            </a:r>
          </a:p>
          <a:p>
            <a:pPr algn="l"/>
            <a:endParaRPr lang="en-US" sz="16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en-US" sz="16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000" b="1" i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400" b="1" i="1" dirty="0" smtClean="0">
                <a:solidFill>
                  <a:srgbClr val="0000FF"/>
                </a:solidFill>
                <a:latin typeface="Arial"/>
                <a:cs typeface="Arial"/>
              </a:rPr>
              <a:t>January 2017 to December 2018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sz="2400" b="1" i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i="1" dirty="0">
                <a:solidFill>
                  <a:srgbClr val="000099"/>
                </a:solidFill>
                <a:latin typeface="Arial"/>
                <a:cs typeface="Arial"/>
              </a:rPr>
              <a:t>5</a:t>
            </a:r>
            <a:r>
              <a:rPr lang="en-US" sz="2400" b="1" i="1" dirty="0" smtClean="0">
                <a:solidFill>
                  <a:srgbClr val="000099"/>
                </a:solidFill>
                <a:latin typeface="Arial"/>
                <a:cs typeface="Arial"/>
              </a:rPr>
              <a:t> Experiments per year on PGAA and T-PGAA at ISIS spallation neutron source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i="1" dirty="0" smtClean="0">
                <a:solidFill>
                  <a:srgbClr val="000099"/>
                </a:solidFill>
                <a:latin typeface="Arial"/>
                <a:cs typeface="Arial"/>
              </a:rPr>
              <a:t>3 Experiments per year </a:t>
            </a:r>
            <a:r>
              <a:rPr lang="en-US" sz="2400" b="1" i="1" dirty="0">
                <a:solidFill>
                  <a:srgbClr val="000099"/>
                </a:solidFill>
                <a:latin typeface="Arial"/>
                <a:cs typeface="Arial"/>
              </a:rPr>
              <a:t>on archaeological </a:t>
            </a:r>
            <a:r>
              <a:rPr lang="en-US" sz="2400" b="1" i="1" dirty="0" smtClean="0">
                <a:solidFill>
                  <a:srgbClr val="000099"/>
                </a:solidFill>
                <a:latin typeface="Arial"/>
                <a:cs typeface="Arial"/>
              </a:rPr>
              <a:t>objects (i.e. ancient gold coins – in collaboration with UCL, ancient metals).</a:t>
            </a:r>
            <a:endParaRPr lang="en-US" sz="2400" b="1" i="1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i="1" dirty="0" smtClean="0">
                <a:solidFill>
                  <a:srgbClr val="000099"/>
                </a:solidFill>
                <a:latin typeface="Arial"/>
                <a:cs typeface="Arial"/>
              </a:rPr>
              <a:t>1 Experiment per year (“Xpress” access) using epithermal (eV)  neutrons  for  H content in burned bones (Collagen, DNA).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i="1" dirty="0" smtClean="0">
                <a:solidFill>
                  <a:srgbClr val="000099"/>
                </a:solidFill>
                <a:latin typeface="Arial"/>
                <a:cs typeface="Arial"/>
              </a:rPr>
              <a:t>2 Experiments per year on light </a:t>
            </a:r>
            <a:r>
              <a:rPr lang="en-US" sz="2400" b="1" i="1" dirty="0">
                <a:solidFill>
                  <a:srgbClr val="000099"/>
                </a:solidFill>
                <a:latin typeface="Arial"/>
                <a:cs typeface="Arial"/>
              </a:rPr>
              <a:t>spectroscopy </a:t>
            </a:r>
            <a:r>
              <a:rPr lang="en-US" sz="2400" b="1" i="1" dirty="0" smtClean="0">
                <a:solidFill>
                  <a:srgbClr val="000099"/>
                </a:solidFill>
                <a:latin typeface="Arial"/>
                <a:cs typeface="Arial"/>
              </a:rPr>
              <a:t>measurements on bones</a:t>
            </a:r>
            <a:r>
              <a:rPr lang="en-US" sz="2000" b="1" i="1" dirty="0" smtClean="0">
                <a:solidFill>
                  <a:srgbClr val="000099"/>
                </a:solidFill>
                <a:latin typeface="Arial"/>
                <a:cs typeface="Arial"/>
              </a:rPr>
              <a:t>.</a:t>
            </a:r>
            <a:endParaRPr lang="en-US" sz="2000" b="1" i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3290501" y="6317161"/>
            <a:ext cx="14341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accent5">
                    <a:lumMod val="50000"/>
                  </a:schemeClr>
                </a:solidFill>
              </a:rPr>
              <a:t>PTA 2016-2018</a:t>
            </a:r>
            <a:endParaRPr lang="it-IT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444" y="984600"/>
            <a:ext cx="7714958" cy="514451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Expected Products: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4 publications on the T-PGAA technique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6 publications on light/neutron measurements,  DNA analysis on burned remains and metallic artefacts.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Transportable T-PGAA device</a:t>
            </a:r>
            <a:endParaRPr lang="en-US" sz="1900" b="1" dirty="0">
              <a:solidFill>
                <a:srgbClr val="000099"/>
              </a:solidFill>
              <a:latin typeface="Arial"/>
              <a:cs typeface="Arial"/>
            </a:endParaRPr>
          </a:p>
          <a:p>
            <a:pPr algn="l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Impact of the research and outreach initiatives: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Enabling  techniques in Cultural Heritage, forensic </a:t>
            </a: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sciences. </a:t>
            </a:r>
            <a:r>
              <a:rPr lang="en-US" sz="1900" b="1" i="1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nhance </a:t>
            </a: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the range of  neutron techniques and integrated use of other  </a:t>
            </a: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techniques.</a:t>
            </a:r>
            <a:endParaRPr lang="en-US" sz="1900" b="1" i="1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Outreach through the ERICE annual School “NEUTRON SCIENCE AND INSTRUMENTATION”- the School of Neutron Scattering “Francesco Paolo Ricci” (</a:t>
            </a:r>
            <a:r>
              <a:rPr lang="en-US" sz="1900" b="1" i="1" dirty="0" err="1" smtClean="0">
                <a:solidFill>
                  <a:srgbClr val="000099"/>
                </a:solidFill>
                <a:latin typeface="Arial"/>
                <a:cs typeface="Arial"/>
              </a:rPr>
              <a:t>SoNS</a:t>
            </a:r>
            <a:r>
              <a:rPr lang="en-US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) - 2016, 2017, 2018</a:t>
            </a:r>
          </a:p>
          <a:p>
            <a:pPr algn="l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Agreements: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it-IT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Centro Fermi, Tor Vergata, </a:t>
            </a:r>
            <a:r>
              <a:rPr lang="it-IT" sz="1900" b="1" i="1" dirty="0">
                <a:solidFill>
                  <a:srgbClr val="000099"/>
                </a:solidFill>
                <a:latin typeface="Arial"/>
                <a:cs typeface="Arial"/>
              </a:rPr>
              <a:t>Milano </a:t>
            </a:r>
            <a:r>
              <a:rPr lang="it-IT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Bicocca and Museo Egizio – ARKHA Project</a:t>
            </a:r>
            <a:endParaRPr lang="it-IT" sz="1900" b="1" i="1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it-IT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Centro </a:t>
            </a:r>
            <a:r>
              <a:rPr lang="it-IT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Fermi, Scuola </a:t>
            </a:r>
            <a:r>
              <a:rPr lang="it-IT" sz="1900" b="1" i="1" dirty="0">
                <a:solidFill>
                  <a:srgbClr val="000099"/>
                </a:solidFill>
                <a:latin typeface="Arial"/>
                <a:cs typeface="Arial"/>
              </a:rPr>
              <a:t>Normale Superiore, </a:t>
            </a:r>
            <a:r>
              <a:rPr lang="it-IT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Tor </a:t>
            </a:r>
            <a:r>
              <a:rPr lang="it-IT" sz="1900" b="1" i="1" dirty="0" smtClean="0">
                <a:solidFill>
                  <a:srgbClr val="000099"/>
                </a:solidFill>
                <a:latin typeface="Arial"/>
                <a:cs typeface="Arial"/>
              </a:rPr>
              <a:t>Vergata and Milano </a:t>
            </a:r>
            <a:r>
              <a:rPr lang="it-IT" sz="1900" b="1" i="1" dirty="0">
                <a:solidFill>
                  <a:srgbClr val="000099"/>
                </a:solidFill>
                <a:latin typeface="Arial"/>
                <a:cs typeface="Arial"/>
              </a:rPr>
              <a:t>Bicocca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i="1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2000" i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3290501" y="6317161"/>
            <a:ext cx="14341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accent5">
                    <a:lumMod val="50000"/>
                  </a:schemeClr>
                </a:solidFill>
              </a:rPr>
              <a:t>PTA 2016-2018</a:t>
            </a:r>
            <a:endParaRPr lang="it-IT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64983" y="69997"/>
            <a:ext cx="6301131" cy="83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TNAAF -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Archaeology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it-IT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10377</TotalTime>
  <Words>1718</Words>
  <Application>Microsoft Office PowerPoint</Application>
  <PresentationFormat>Presentazione su schermo (4:3)</PresentationFormat>
  <Paragraphs>173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Symbol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Centro Fermi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Giulia Festa</cp:lastModifiedBy>
  <cp:revision>257</cp:revision>
  <dcterms:created xsi:type="dcterms:W3CDTF">2015-11-27T18:27:11Z</dcterms:created>
  <dcterms:modified xsi:type="dcterms:W3CDTF">2017-03-01T11:21:51Z</dcterms:modified>
</cp:coreProperties>
</file>