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1pPr>
    <a:lvl2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2pPr>
    <a:lvl3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3pPr>
    <a:lvl4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4pPr>
    <a:lvl5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5pPr>
    <a:lvl6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6pPr>
    <a:lvl7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7pPr>
    <a:lvl8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8pPr>
    <a:lvl9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3"/>
  </p:normalViewPr>
  <p:slideViewPr>
    <p:cSldViewPr snapToGrid="0" snapToObjects="1">
      <p:cViewPr varScale="1">
        <p:scale>
          <a:sx n="82" d="100"/>
          <a:sy n="82" d="100"/>
        </p:scale>
        <p:origin x="14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016000" y="2032000"/>
            <a:ext cx="10972800" cy="32258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Titolo Testo</a:t>
            </a:r>
          </a:p>
        </p:txBody>
      </p:sp>
      <p:sp>
        <p:nvSpPr>
          <p:cNvPr id="12" name="Corpo livello uno…"/>
          <p:cNvSpPr txBox="1">
            <a:spLocks noGrp="1"/>
          </p:cNvSpPr>
          <p:nvPr>
            <p:ph type="body" sz="quarter" idx="1"/>
          </p:nvPr>
        </p:nvSpPr>
        <p:spPr>
          <a:xfrm>
            <a:off x="1016000" y="5359400"/>
            <a:ext cx="10972800" cy="1231900"/>
          </a:xfrm>
          <a:prstGeom prst="rect">
            <a:avLst/>
          </a:prstGeom>
        </p:spPr>
        <p:txBody>
          <a:bodyPr anchor="t"/>
          <a:lstStyle>
            <a:lvl1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Giovanni Mela"/>
          <p:cNvSpPr txBox="1">
            <a:spLocks noGrp="1"/>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SzTx/>
              <a:buNone/>
              <a:defRPr sz="3400">
                <a:solidFill>
                  <a:srgbClr val="A29A85"/>
                </a:solidFill>
              </a:defRPr>
            </a:lvl1pPr>
          </a:lstStyle>
          <a:p>
            <a:r>
              <a:t>–Giovanni Mela</a:t>
            </a:r>
          </a:p>
        </p:txBody>
      </p:sp>
      <p:sp>
        <p:nvSpPr>
          <p:cNvPr id="94" name="“Inserisci qui una citazione”."/>
          <p:cNvSpPr txBox="1">
            <a:spLocks noGrp="1"/>
          </p:cNvSpPr>
          <p:nvPr>
            <p:ph type="body" sz="quarter" idx="14"/>
          </p:nvPr>
        </p:nvSpPr>
        <p:spPr>
          <a:xfrm>
            <a:off x="1270000" y="4210050"/>
            <a:ext cx="10464800" cy="800100"/>
          </a:xfrm>
          <a:prstGeom prst="rect">
            <a:avLst/>
          </a:prstGeom>
        </p:spPr>
        <p:txBody>
          <a:bodyPr>
            <a:spAutoFit/>
          </a:bodyPr>
          <a:lstStyle>
            <a:lvl1pPr marL="0" indent="0" algn="ctr">
              <a:spcBef>
                <a:spcPts val="3800"/>
              </a:spcBef>
              <a:buSzTx/>
              <a:buNone/>
              <a:defRPr sz="4800" i="1">
                <a:latin typeface="Baskerville SemiBold"/>
                <a:ea typeface="Baskerville SemiBold"/>
                <a:cs typeface="Baskerville SemiBold"/>
                <a:sym typeface="Baskerville SemiBold"/>
              </a:defRPr>
            </a:lvl1pPr>
          </a:lstStyle>
          <a:p>
            <a:r>
              <a:t>“Inserisci qui una citazione”.</a:t>
            </a:r>
          </a:p>
        </p:txBody>
      </p:sp>
      <p:sp>
        <p:nvSpPr>
          <p:cNvPr id="9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157638500_2257x3000.jpeg"/>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magine"/>
          <p:cNvSpPr>
            <a:spLocks noGrp="1"/>
          </p:cNvSpPr>
          <p:nvPr>
            <p:ph type="pic" sz="half" idx="13"/>
          </p:nvPr>
        </p:nvSpPr>
        <p:spPr>
          <a:xfrm>
            <a:off x="2819400" y="1257300"/>
            <a:ext cx="7366000" cy="5372100"/>
          </a:xfrm>
          <a:prstGeom prst="rect">
            <a:avLst/>
          </a:prstGeom>
          <a:ln w="9525">
            <a:round/>
          </a:ln>
        </p:spPr>
        <p:txBody>
          <a:bodyPr lIns="91439" tIns="45719" rIns="91439" bIns="45719" anchor="t">
            <a:noAutofit/>
          </a:bodyPr>
          <a:lstStyle/>
          <a:p>
            <a:endParaRPr/>
          </a:p>
        </p:txBody>
      </p:sp>
      <p:sp>
        <p:nvSpPr>
          <p:cNvPr id="21" name="Titolo Testo"/>
          <p:cNvSpPr txBox="1">
            <a:spLocks noGrp="1"/>
          </p:cNvSpPr>
          <p:nvPr>
            <p:ph type="title"/>
          </p:nvPr>
        </p:nvSpPr>
        <p:spPr>
          <a:xfrm>
            <a:off x="1028700" y="6743700"/>
            <a:ext cx="10972800" cy="15240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Titolo Testo</a:t>
            </a:r>
          </a:p>
        </p:txBody>
      </p:sp>
      <p:sp>
        <p:nvSpPr>
          <p:cNvPr id="22" name="Corpo livello uno…"/>
          <p:cNvSpPr txBox="1">
            <a:spLocks noGrp="1"/>
          </p:cNvSpPr>
          <p:nvPr>
            <p:ph type="body" sz="quarter" idx="1"/>
          </p:nvPr>
        </p:nvSpPr>
        <p:spPr>
          <a:xfrm>
            <a:off x="1028700" y="8255000"/>
            <a:ext cx="10972800" cy="1193800"/>
          </a:xfrm>
          <a:prstGeom prst="rect">
            <a:avLst/>
          </a:prstGeom>
        </p:spPr>
        <p:txBody>
          <a:bodyPr anchor="t"/>
          <a:lstStyle>
            <a:lvl1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olo Testo"/>
          <p:cNvSpPr txBox="1">
            <a:spLocks noGrp="1"/>
          </p:cNvSpPr>
          <p:nvPr>
            <p:ph type="title"/>
          </p:nvPr>
        </p:nvSpPr>
        <p:spPr>
          <a:xfrm>
            <a:off x="1016000" y="3263900"/>
            <a:ext cx="10972800" cy="3225800"/>
          </a:xfrm>
          <a:prstGeom prst="rect">
            <a:avLst/>
          </a:prstGeom>
        </p:spPr>
        <p:txBody>
          <a:bodyPr/>
          <a:lstStyle>
            <a:lvl1pPr>
              <a:defRPr>
                <a:solidFill>
                  <a:srgbClr val="FFFCF2"/>
                </a:solidFill>
                <a:effectLst>
                  <a:outerShdw blurRad="25400" dist="50800" dir="13500000" rotWithShape="0">
                    <a:srgbClr val="424242">
                      <a:alpha val="50000"/>
                    </a:srgbClr>
                  </a:outerShdw>
                </a:effectLst>
              </a:defRPr>
            </a:lvl1pPr>
          </a:lstStyle>
          <a:p>
            <a:r>
              <a:t>Titolo Testo</a:t>
            </a:r>
          </a:p>
        </p:txBody>
      </p:sp>
      <p:sp>
        <p:nvSpPr>
          <p:cNvPr id="31" name="Numero diapositiva"/>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Immagine"/>
          <p:cNvSpPr>
            <a:spLocks noGrp="1"/>
          </p:cNvSpPr>
          <p:nvPr>
            <p:ph type="pic" sz="quarter" idx="13"/>
          </p:nvPr>
        </p:nvSpPr>
        <p:spPr>
          <a:xfrm>
            <a:off x="7664450" y="2044700"/>
            <a:ext cx="4267200" cy="5638800"/>
          </a:xfrm>
          <a:prstGeom prst="rect">
            <a:avLst/>
          </a:prstGeom>
          <a:ln w="9525">
            <a:round/>
          </a:ln>
        </p:spPr>
        <p:txBody>
          <a:bodyPr lIns="91439" tIns="45719" rIns="91439" bIns="45719" anchor="t">
            <a:noAutofit/>
          </a:bodyPr>
          <a:lstStyle/>
          <a:p>
            <a:endParaRPr/>
          </a:p>
        </p:txBody>
      </p:sp>
      <p:sp>
        <p:nvSpPr>
          <p:cNvPr id="39" name="Titolo Testo"/>
          <p:cNvSpPr txBox="1">
            <a:spLocks noGrp="1"/>
          </p:cNvSpPr>
          <p:nvPr>
            <p:ph type="title"/>
          </p:nvPr>
        </p:nvSpPr>
        <p:spPr>
          <a:xfrm>
            <a:off x="762000" y="2311400"/>
            <a:ext cx="6324600" cy="3187700"/>
          </a:xfrm>
          <a:prstGeom prst="rect">
            <a:avLst/>
          </a:prstGeom>
        </p:spPr>
        <p:txBody>
          <a:bodyPr anchor="b"/>
          <a:lstStyle>
            <a:lvl1pPr>
              <a:defRPr>
                <a:solidFill>
                  <a:srgbClr val="FFFCF2"/>
                </a:solidFill>
                <a:effectLst>
                  <a:outerShdw blurRad="25400" dist="50800" dir="13500000" rotWithShape="0">
                    <a:srgbClr val="424242">
                      <a:alpha val="50000"/>
                    </a:srgbClr>
                  </a:outerShdw>
                </a:effectLst>
              </a:defRPr>
            </a:lvl1pPr>
          </a:lstStyle>
          <a:p>
            <a:r>
              <a:t>Titolo Testo</a:t>
            </a:r>
          </a:p>
        </p:txBody>
      </p:sp>
      <p:sp>
        <p:nvSpPr>
          <p:cNvPr id="40" name="Corpo livello uno…"/>
          <p:cNvSpPr txBox="1">
            <a:spLocks noGrp="1"/>
          </p:cNvSpPr>
          <p:nvPr>
            <p:ph type="body" sz="quarter" idx="1"/>
          </p:nvPr>
        </p:nvSpPr>
        <p:spPr>
          <a:xfrm>
            <a:off x="762000" y="5626100"/>
            <a:ext cx="6324600" cy="3238500"/>
          </a:xfrm>
          <a:prstGeom prst="rect">
            <a:avLst/>
          </a:prstGeom>
        </p:spPr>
        <p:txBody>
          <a:bodyPr anchor="t"/>
          <a:lstStyle>
            <a:lvl1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1pPr>
            <a:lvl2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2pPr>
            <a:lvl3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3pPr>
            <a:lvl4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4pPr>
            <a:lvl5pPr marL="0" indent="0" algn="ctr">
              <a:spcBef>
                <a:spcPts val="0"/>
              </a:spcBef>
              <a:buSzTx/>
              <a:buNone/>
              <a:defRPr sz="4200">
                <a:solidFill>
                  <a:srgbClr val="FFFCF2"/>
                </a:solidFill>
                <a:effectLst>
                  <a:outerShdw blurRad="25400" dist="25400" dir="13500000" rotWithShape="0">
                    <a:srgbClr val="424242">
                      <a:alpha val="50000"/>
                    </a:srgbClr>
                  </a:outerShdw>
                </a:effectLst>
                <a:latin typeface="+mn-lt"/>
                <a:ea typeface="+mn-ea"/>
                <a:cs typeface="+mn-cs"/>
                <a:sym typeface="Copperplate"/>
              </a:defRPr>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a:spLocks noGrp="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txBox="1">
            <a:spLocks noGrp="1"/>
          </p:cNvSpPr>
          <p:nvPr>
            <p:ph type="title"/>
          </p:nvPr>
        </p:nvSpPr>
        <p:spPr>
          <a:prstGeom prst="rect">
            <a:avLst/>
          </a:prstGeom>
        </p:spPr>
        <p:txBody>
          <a:bodyPr/>
          <a:lstStyle/>
          <a:p>
            <a:r>
              <a:t>Titolo Testo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idx="1"/>
          </p:nvPr>
        </p:nvSpPr>
        <p:spPr>
          <a:xfrm>
            <a:off x="1016000" y="2768600"/>
            <a:ext cx="10972800" cy="5715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sz="quarter" idx="13"/>
          </p:nvPr>
        </p:nvSpPr>
        <p:spPr>
          <a:xfrm>
            <a:off x="7410450" y="2806700"/>
            <a:ext cx="4267200" cy="5638800"/>
          </a:xfrm>
          <a:prstGeom prst="rect">
            <a:avLst/>
          </a:prstGeom>
          <a:ln w="9525">
            <a:round/>
          </a:ln>
        </p:spPr>
        <p:txBody>
          <a:bodyPr lIns="91439" tIns="45719" rIns="91439" bIns="45719" anchor="t">
            <a:noAutofit/>
          </a:bodyPr>
          <a:lstStyle/>
          <a:p>
            <a:endParaRPr/>
          </a:p>
        </p:txBody>
      </p:sp>
      <p:sp>
        <p:nvSpPr>
          <p:cNvPr id="66" name="Titolo Testo"/>
          <p:cNvSpPr txBox="1">
            <a:spLocks noGrp="1"/>
          </p:cNvSpPr>
          <p:nvPr>
            <p:ph type="title"/>
          </p:nvPr>
        </p:nvSpPr>
        <p:spPr>
          <a:prstGeom prst="rect">
            <a:avLst/>
          </a:prstGeom>
        </p:spPr>
        <p:txBody>
          <a:bodyPr/>
          <a:lstStyle/>
          <a:p>
            <a:r>
              <a:t>Titolo Testo</a:t>
            </a:r>
          </a:p>
        </p:txBody>
      </p:sp>
      <p:sp>
        <p:nvSpPr>
          <p:cNvPr id="67" name="Corpo livello uno…"/>
          <p:cNvSpPr txBox="1">
            <a:spLocks noGrp="1"/>
          </p:cNvSpPr>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sz="quarter" idx="13"/>
          </p:nvPr>
        </p:nvSpPr>
        <p:spPr>
          <a:xfrm>
            <a:off x="7394351" y="4637752"/>
            <a:ext cx="4686301" cy="4152901"/>
          </a:xfrm>
          <a:prstGeom prst="rect">
            <a:avLst/>
          </a:prstGeom>
          <a:ln w="9525">
            <a:round/>
          </a:ln>
        </p:spPr>
        <p:txBody>
          <a:bodyPr lIns="91439" tIns="45719" rIns="91439" bIns="45719" anchor="t">
            <a:noAutofit/>
          </a:bodyPr>
          <a:lstStyle/>
          <a:p>
            <a:endParaRPr/>
          </a:p>
        </p:txBody>
      </p:sp>
      <p:sp>
        <p:nvSpPr>
          <p:cNvPr id="84" name="Immagine"/>
          <p:cNvSpPr>
            <a:spLocks noGrp="1"/>
          </p:cNvSpPr>
          <p:nvPr>
            <p:ph type="pic" sz="quarter" idx="14"/>
          </p:nvPr>
        </p:nvSpPr>
        <p:spPr>
          <a:xfrm>
            <a:off x="7394351" y="927100"/>
            <a:ext cx="4686301" cy="2857500"/>
          </a:xfrm>
          <a:prstGeom prst="rect">
            <a:avLst/>
          </a:prstGeom>
          <a:ln w="9525">
            <a:round/>
          </a:ln>
        </p:spPr>
        <p:txBody>
          <a:bodyPr lIns="91439" tIns="45719" rIns="91439" bIns="45719" anchor="t">
            <a:noAutofit/>
          </a:bodyPr>
          <a:lstStyle/>
          <a:p>
            <a:endParaRPr/>
          </a:p>
        </p:txBody>
      </p:sp>
      <p:sp>
        <p:nvSpPr>
          <p:cNvPr id="85" name="Immagine"/>
          <p:cNvSpPr>
            <a:spLocks noGrp="1"/>
          </p:cNvSpPr>
          <p:nvPr>
            <p:ph type="pic" sz="half" idx="15"/>
          </p:nvPr>
        </p:nvSpPr>
        <p:spPr>
          <a:xfrm>
            <a:off x="914400" y="927100"/>
            <a:ext cx="5626100" cy="7861300"/>
          </a:xfrm>
          <a:prstGeom prst="rect">
            <a:avLst/>
          </a:prstGeom>
          <a:ln w="9525">
            <a:round/>
          </a:ln>
        </p:spPr>
        <p:txBody>
          <a:bodyPr lIns="91439" tIns="45719" rIns="91439" bIns="45719" anchor="t">
            <a:noAutofit/>
          </a:bodyPr>
          <a:lstStyle/>
          <a:p>
            <a:endParaRPr/>
          </a:p>
        </p:txBody>
      </p:sp>
      <p:sp>
        <p:nvSpPr>
          <p:cNvPr id="86" name="Numero diapositiva"/>
          <p:cNvSpPr txBox="1">
            <a:spLocks noGrp="1"/>
          </p:cNvSpPr>
          <p:nvPr>
            <p:ph type="sldNum" sz="quarter" idx="2"/>
          </p:nvPr>
        </p:nvSpPr>
        <p:spPr>
          <a:xfrm>
            <a:off x="6324599" y="9004300"/>
            <a:ext cx="342901" cy="368300"/>
          </a:xfrm>
          <a:prstGeom prst="rect">
            <a:avLst/>
          </a:prstGeom>
        </p:spPr>
        <p:txBody>
          <a:bodyPr/>
          <a:lstStyle>
            <a:lvl1pPr algn="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p:nvPr>
        </p:nvSpPr>
        <p:spPr>
          <a:xfrm>
            <a:off x="1016000" y="1270000"/>
            <a:ext cx="10972800" cy="7213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3" name="Titolo Testo"/>
          <p:cNvSpPr txBox="1">
            <a:spLocks noGrp="1"/>
          </p:cNvSpPr>
          <p:nvPr>
            <p:ph type="title"/>
          </p:nvPr>
        </p:nvSpPr>
        <p:spPr>
          <a:xfrm>
            <a:off x="1016000" y="546100"/>
            <a:ext cx="10972800" cy="1854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Titolo Testo</a:t>
            </a:r>
          </a:p>
        </p:txBody>
      </p:sp>
      <p:sp>
        <p:nvSpPr>
          <p:cNvPr id="4" name="Numero diapositiva"/>
          <p:cNvSpPr txBox="1">
            <a:spLocks noGrp="1"/>
          </p:cNvSpPr>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buClrTx/>
              <a:defRPr sz="1800">
                <a:latin typeface="Cochin"/>
                <a:ea typeface="Cochin"/>
                <a:cs typeface="Cochin"/>
                <a:sym typeface="Cochin"/>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ln>
            <a:noFill/>
          </a:ln>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6.xml"/><Relationship Id="rId4" Type="http://schemas.openxmlformats.org/officeDocument/2006/relationships/image" Target="../media/image7.tif"/></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Numero diapositiva"/>
          <p:cNvSpPr txBox="1">
            <a:spLocks noGrp="1"/>
          </p:cNvSpPr>
          <p:nvPr>
            <p:ph type="sldNum" sz="quarter" idx="4294967295"/>
          </p:nvPr>
        </p:nvSpPr>
        <p:spPr>
          <a:xfrm>
            <a:off x="6381749" y="9004300"/>
            <a:ext cx="228601" cy="3683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
        <p:nvSpPr>
          <p:cNvPr id="120" name="Nella città di Ipazia.…"/>
          <p:cNvSpPr txBox="1"/>
          <p:nvPr/>
        </p:nvSpPr>
        <p:spPr>
          <a:xfrm>
            <a:off x="2503293" y="959246"/>
            <a:ext cx="7998215" cy="593495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defTabSz="650240">
              <a:spcBef>
                <a:spcPts val="1700"/>
              </a:spcBef>
              <a:buClrTx/>
              <a:defRPr sz="2800" b="1">
                <a:latin typeface="Times"/>
                <a:ea typeface="Times"/>
                <a:cs typeface="Times"/>
                <a:sym typeface="Times"/>
              </a:defRPr>
            </a:pPr>
            <a:endParaRPr dirty="0"/>
          </a:p>
          <a:p>
            <a:pPr defTabSz="650240">
              <a:spcBef>
                <a:spcPts val="1700"/>
              </a:spcBef>
              <a:buClrTx/>
              <a:defRPr b="1">
                <a:latin typeface="Times"/>
                <a:ea typeface="Times"/>
                <a:cs typeface="Times"/>
                <a:sym typeface="Times"/>
              </a:defRPr>
            </a:pPr>
            <a:endParaRPr dirty="0"/>
          </a:p>
          <a:p>
            <a:pPr defTabSz="650240">
              <a:spcBef>
                <a:spcPts val="1700"/>
              </a:spcBef>
              <a:buClrTx/>
              <a:defRPr b="1" i="1">
                <a:latin typeface="Times"/>
                <a:ea typeface="Times"/>
                <a:cs typeface="Times"/>
                <a:sym typeface="Times"/>
              </a:defRPr>
            </a:pPr>
            <a:r>
              <a:rPr lang="it-IT" dirty="0"/>
              <a:t>Le nostre antenate</a:t>
            </a:r>
            <a:r>
              <a:rPr dirty="0"/>
              <a:t>. </a:t>
            </a:r>
          </a:p>
          <a:p>
            <a:pPr defTabSz="650240">
              <a:spcBef>
                <a:spcPts val="1700"/>
              </a:spcBef>
              <a:buClrTx/>
              <a:defRPr b="1" i="1">
                <a:latin typeface="Times"/>
                <a:ea typeface="Times"/>
                <a:cs typeface="Times"/>
                <a:sym typeface="Times"/>
              </a:defRPr>
            </a:pPr>
            <a:r>
              <a:rPr dirty="0"/>
              <a:t>Il </a:t>
            </a:r>
            <a:r>
              <a:rPr dirty="0" err="1"/>
              <a:t>pensiero</a:t>
            </a:r>
            <a:r>
              <a:rPr dirty="0"/>
              <a:t> </a:t>
            </a:r>
            <a:r>
              <a:rPr dirty="0" err="1"/>
              <a:t>scientifico</a:t>
            </a:r>
            <a:r>
              <a:rPr dirty="0"/>
              <a:t> al </a:t>
            </a:r>
            <a:r>
              <a:rPr dirty="0" err="1"/>
              <a:t>femminile</a:t>
            </a:r>
            <a:r>
              <a:rPr dirty="0"/>
              <a:t>.</a:t>
            </a:r>
          </a:p>
          <a:p>
            <a:pPr defTabSz="650240">
              <a:spcBef>
                <a:spcPts val="1700"/>
              </a:spcBef>
              <a:buClrTx/>
              <a:defRPr b="1">
                <a:latin typeface="Times"/>
                <a:ea typeface="Times"/>
                <a:cs typeface="Times"/>
                <a:sym typeface="Times"/>
              </a:defRPr>
            </a:pPr>
            <a:endParaRPr dirty="0"/>
          </a:p>
          <a:p>
            <a:pPr algn="r" defTabSz="650240">
              <a:spcBef>
                <a:spcPts val="1700"/>
              </a:spcBef>
              <a:buClrTx/>
              <a:defRPr sz="7000" b="1">
                <a:latin typeface="Times"/>
                <a:ea typeface="Times"/>
                <a:cs typeface="Times"/>
                <a:sym typeface="Times"/>
              </a:defRPr>
            </a:pPr>
            <a:r>
              <a:rPr dirty="0"/>
              <a:t>		</a:t>
            </a:r>
            <a:r>
              <a:rPr sz="2800" dirty="0"/>
              <a:t>Miriam Focaccia</a:t>
            </a:r>
          </a:p>
          <a:p>
            <a:pPr algn="r" defTabSz="650240">
              <a:spcBef>
                <a:spcPts val="1700"/>
              </a:spcBef>
              <a:buClrTx/>
              <a:defRPr sz="2800" b="1">
                <a:latin typeface="Times"/>
                <a:ea typeface="Times"/>
                <a:cs typeface="Times"/>
                <a:sym typeface="Times"/>
              </a:defRPr>
            </a:pPr>
            <a:r>
              <a:rPr dirty="0"/>
              <a:t>Centro </a:t>
            </a:r>
            <a:r>
              <a:rPr dirty="0" err="1"/>
              <a:t>Ricerche</a:t>
            </a:r>
            <a:r>
              <a:rPr dirty="0"/>
              <a:t> Enrico Fermi- Roma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LE LAUREATE"/>
          <p:cNvSpPr txBox="1">
            <a:spLocks noGrp="1"/>
          </p:cNvSpPr>
          <p:nvPr>
            <p:ph type="title" idx="4294967295"/>
          </p:nvPr>
        </p:nvSpPr>
        <p:spPr>
          <a:prstGeom prst="rect">
            <a:avLst/>
          </a:prstGeom>
        </p:spPr>
        <p:txBody>
          <a:bodyPr/>
          <a:lstStyle/>
          <a:p>
            <a:pPr defTabSz="1157427">
              <a:defRPr sz="4800" b="1">
                <a:latin typeface="Trebuchet MS"/>
                <a:ea typeface="Trebuchet MS"/>
                <a:cs typeface="Trebuchet MS"/>
                <a:sym typeface="Trebuchet MS"/>
              </a:defRPr>
            </a:pPr>
            <a:r>
              <a:t>LE LAUREATE</a:t>
            </a:r>
            <a:br/>
            <a:endParaRPr/>
          </a:p>
        </p:txBody>
      </p:sp>
      <p:sp>
        <p:nvSpPr>
          <p:cNvPr id="147" name="1902, BOLLETTINO UFFICIALE DEL MINISTERO DELL’ISTRUZIONE PUBBLICA: VENNE PUBBLICATO L’ELENCO DELLE PRIME 224 DONNE LAUREATE NEL REGNO.…"/>
          <p:cNvSpPr txBox="1">
            <a:spLocks noGrp="1"/>
          </p:cNvSpPr>
          <p:nvPr>
            <p:ph type="body" idx="4294967295"/>
          </p:nvPr>
        </p:nvSpPr>
        <p:spPr>
          <a:xfrm>
            <a:off x="1016000" y="2768600"/>
            <a:ext cx="10972800" cy="5715000"/>
          </a:xfrm>
          <a:prstGeom prst="rect">
            <a:avLst/>
          </a:prstGeom>
        </p:spPr>
        <p:txBody>
          <a:bodyPr/>
          <a:lstStyle/>
          <a:p>
            <a:pPr marL="407193" indent="-407193">
              <a:spcBef>
                <a:spcPts val="800"/>
              </a:spcBef>
              <a:defRPr sz="3800">
                <a:latin typeface="Times New Roman"/>
                <a:ea typeface="Times New Roman"/>
                <a:cs typeface="Times New Roman"/>
                <a:sym typeface="Times New Roman"/>
              </a:defRPr>
            </a:pPr>
            <a:r>
              <a:t>1902, BOLLETTINO UFFICIALE DEL MINISTERO DELL’ISTRUZIONE PUBBLICA: VENNE PUBBLICATO L’ELENCO DELLE PRIME 224 DONNE LAUREATE NEL REGNO.</a:t>
            </a:r>
          </a:p>
          <a:p>
            <a:pPr marL="407193" indent="-407193">
              <a:spcBef>
                <a:spcPts val="800"/>
              </a:spcBef>
              <a:defRPr sz="3800">
                <a:latin typeface="Times New Roman"/>
                <a:ea typeface="Times New Roman"/>
                <a:cs typeface="Times New Roman"/>
                <a:sym typeface="Times New Roman"/>
              </a:defRPr>
            </a:pPr>
            <a:r>
              <a:t> DI QUESTE, 72 CONSEGUIRONO UNA  LAUREA IN SCIENZE O MEDICINA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Nel resto del mondo?"/>
          <p:cNvSpPr txBox="1">
            <a:spLocks noGrp="1"/>
          </p:cNvSpPr>
          <p:nvPr>
            <p:ph type="title" idx="4294967295"/>
          </p:nvPr>
        </p:nvSpPr>
        <p:spPr>
          <a:prstGeom prst="rect">
            <a:avLst/>
          </a:prstGeom>
        </p:spPr>
        <p:txBody>
          <a:bodyPr/>
          <a:lstStyle>
            <a:lvl1pPr defTabSz="1248459">
              <a:defRPr sz="3600"/>
            </a:lvl1pPr>
          </a:lstStyle>
          <a:p>
            <a:r>
              <a:t>Nel resto del mondo?</a:t>
            </a:r>
          </a:p>
        </p:txBody>
      </p:sp>
      <p:sp>
        <p:nvSpPr>
          <p:cNvPr id="150" name="Francia, 1863, Lione; a Parigi la prima iscrizione femminile fu accettata nel 1867.…"/>
          <p:cNvSpPr txBox="1">
            <a:spLocks noGrp="1"/>
          </p:cNvSpPr>
          <p:nvPr>
            <p:ph type="body" idx="4294967295"/>
          </p:nvPr>
        </p:nvSpPr>
        <p:spPr>
          <a:xfrm>
            <a:off x="1016000" y="2768600"/>
            <a:ext cx="10972800" cy="5715000"/>
          </a:xfrm>
          <a:prstGeom prst="rect">
            <a:avLst/>
          </a:prstGeom>
        </p:spPr>
        <p:txBody>
          <a:bodyPr/>
          <a:lstStyle/>
          <a:p>
            <a:pPr marL="272757" indent="-272757" defTabSz="991354">
              <a:spcBef>
                <a:spcPts val="500"/>
              </a:spcBef>
              <a:defRPr sz="2464" b="1">
                <a:latin typeface="Trebuchet MS"/>
                <a:ea typeface="Trebuchet MS"/>
                <a:cs typeface="Trebuchet MS"/>
                <a:sym typeface="Trebuchet MS"/>
              </a:defRPr>
            </a:pPr>
            <a:r>
              <a:t>Francia</a:t>
            </a:r>
            <a:r>
              <a:rPr b="0">
                <a:latin typeface="Calibri"/>
                <a:ea typeface="Calibri"/>
                <a:cs typeface="Calibri"/>
                <a:sym typeface="Calibri"/>
              </a:rPr>
              <a:t>, 1863, Lione; a Parigi la prima iscrizione femminile fu accettata nel 1867. </a:t>
            </a:r>
          </a:p>
          <a:p>
            <a:pPr marL="272757" indent="-272757" defTabSz="991354">
              <a:spcBef>
                <a:spcPts val="500"/>
              </a:spcBef>
              <a:defRPr sz="2464" b="1">
                <a:latin typeface="Trebuchet MS"/>
                <a:ea typeface="Trebuchet MS"/>
                <a:cs typeface="Trebuchet MS"/>
                <a:sym typeface="Trebuchet MS"/>
              </a:defRPr>
            </a:pPr>
            <a:r>
              <a:t>Regno Unito</a:t>
            </a:r>
            <a:r>
              <a:rPr b="0">
                <a:latin typeface="Calibri"/>
                <a:ea typeface="Calibri"/>
                <a:cs typeface="Calibri"/>
                <a:sym typeface="Calibri"/>
              </a:rPr>
              <a:t>, fu l’Università di Londra, nel 1878 a concedere alle donne il titolo legale, una scelta seguita nel 1889 dalle università di Edimburgo e Aberdeen, eccezion fatta per le facoltà di medicina (Oxford concesse il titolo legale alle donne nel 1920, sebbene fin dal 1879 queste poterono studiare in college femminili; Cambridge concesse alle donne il diritto di conseguire il titolo legale nel 1947, ma fin dal 1873 esse poterono beneficiare dei femminili Girton College e, dal 1875, del Newnham College).</a:t>
            </a:r>
          </a:p>
          <a:p>
            <a:pPr marL="272757" indent="-272757" defTabSz="991354">
              <a:spcBef>
                <a:spcPts val="500"/>
              </a:spcBef>
              <a:defRPr sz="2464" b="1">
                <a:latin typeface="Trebuchet MS"/>
                <a:ea typeface="Trebuchet MS"/>
                <a:cs typeface="Trebuchet MS"/>
                <a:sym typeface="Trebuchet MS"/>
              </a:defRPr>
            </a:pPr>
            <a:r>
              <a:t>Mondo di lingua tedesca</a:t>
            </a:r>
            <a:r>
              <a:rPr b="0">
                <a:latin typeface="Calibri"/>
                <a:ea typeface="Calibri"/>
                <a:cs typeface="Calibri"/>
                <a:sym typeface="Calibri"/>
              </a:rPr>
              <a:t>, fu l’Università di Zurigo la prima, nel 1867, a consentire l’iscrizione alle donne. La Germania fu l’ultimo dei grandi paesi ad ammettere le donne all’università: un decreto del 1878 ammetteva le donne soltanto ad alcuni corsi, lasciando ai docenti la possibilità di decidere caso per caso.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Marie Skłodowska curie…"/>
          <p:cNvSpPr txBox="1">
            <a:spLocks noGrp="1"/>
          </p:cNvSpPr>
          <p:nvPr>
            <p:ph type="title"/>
          </p:nvPr>
        </p:nvSpPr>
        <p:spPr>
          <a:prstGeom prst="rect">
            <a:avLst/>
          </a:prstGeom>
        </p:spPr>
        <p:txBody>
          <a:bodyPr>
            <a:normAutofit fontScale="90000"/>
          </a:bodyPr>
          <a:lstStyle/>
          <a:p>
            <a:pPr defTabSz="502412">
              <a:defRPr sz="6708"/>
            </a:pPr>
            <a:r>
              <a:t>Marie Skłodowska curie</a:t>
            </a:r>
          </a:p>
          <a:p>
            <a:pPr defTabSz="502412">
              <a:defRPr sz="6708"/>
            </a:pPr>
            <a:r>
              <a:t>(1867-1934)</a:t>
            </a:r>
          </a:p>
        </p:txBody>
      </p:sp>
      <p:pic>
        <p:nvPicPr>
          <p:cNvPr id="153" name="Immagine" descr="Immagine"/>
          <p:cNvPicPr>
            <a:picLocks noChangeAspect="1"/>
          </p:cNvPicPr>
          <p:nvPr/>
        </p:nvPicPr>
        <p:blipFill>
          <a:blip r:embed="rId2"/>
          <a:stretch>
            <a:fillRect/>
          </a:stretch>
        </p:blipFill>
        <p:spPr>
          <a:xfrm>
            <a:off x="496852" y="2518389"/>
            <a:ext cx="3474275" cy="4997754"/>
          </a:xfrm>
          <a:prstGeom prst="rect">
            <a:avLst/>
          </a:prstGeom>
          <a:ln w="12700">
            <a:miter lim="400000"/>
          </a:ln>
        </p:spPr>
      </p:pic>
      <p:pic>
        <p:nvPicPr>
          <p:cNvPr id="154" name="Immagine" descr="Immagine"/>
          <p:cNvPicPr>
            <a:picLocks noChangeAspect="1"/>
          </p:cNvPicPr>
          <p:nvPr/>
        </p:nvPicPr>
        <p:blipFill>
          <a:blip r:embed="rId3"/>
          <a:stretch>
            <a:fillRect/>
          </a:stretch>
        </p:blipFill>
        <p:spPr>
          <a:xfrm>
            <a:off x="7974824" y="2763140"/>
            <a:ext cx="4686942" cy="5725920"/>
          </a:xfrm>
          <a:prstGeom prst="rect">
            <a:avLst/>
          </a:prstGeom>
          <a:ln w="12700">
            <a:miter lim="400000"/>
          </a:ln>
        </p:spPr>
      </p:pic>
      <p:pic>
        <p:nvPicPr>
          <p:cNvPr id="155" name="Immagine" descr="Immagine"/>
          <p:cNvPicPr>
            <a:picLocks noChangeAspect="1"/>
          </p:cNvPicPr>
          <p:nvPr/>
        </p:nvPicPr>
        <p:blipFill>
          <a:blip r:embed="rId4"/>
          <a:stretch>
            <a:fillRect/>
          </a:stretch>
        </p:blipFill>
        <p:spPr>
          <a:xfrm>
            <a:off x="4016681" y="5318151"/>
            <a:ext cx="3912589" cy="391258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oto ricordo, Roma, Istituto di Fisica, 1905."/>
          <p:cNvSpPr txBox="1">
            <a:spLocks noGrp="1"/>
          </p:cNvSpPr>
          <p:nvPr>
            <p:ph type="title" idx="4294967295"/>
          </p:nvPr>
        </p:nvSpPr>
        <p:spPr>
          <a:prstGeom prst="rect">
            <a:avLst/>
          </a:prstGeom>
        </p:spPr>
        <p:txBody>
          <a:bodyPr/>
          <a:lstStyle>
            <a:lvl1pPr defTabSz="1053387">
              <a:defRPr sz="4800"/>
            </a:lvl1pPr>
          </a:lstStyle>
          <a:p>
            <a:r>
              <a:t>Foto ricordo, Roma, Istituto di Fisica, 1905.</a:t>
            </a:r>
          </a:p>
        </p:txBody>
      </p:sp>
      <p:pic>
        <p:nvPicPr>
          <p:cNvPr id="158" name="H:\presentazione donne roma\Blaserna.jpg" descr="H:\presentazione donne roma\Blaserna.jpg"/>
          <p:cNvPicPr>
            <a:picLocks noChangeAspect="1"/>
          </p:cNvPicPr>
          <p:nvPr/>
        </p:nvPicPr>
        <p:blipFill>
          <a:blip r:embed="rId2"/>
          <a:stretch>
            <a:fillRect/>
          </a:stretch>
        </p:blipFill>
        <p:spPr>
          <a:xfrm>
            <a:off x="650239" y="4373314"/>
            <a:ext cx="5743788" cy="2241975"/>
          </a:xfrm>
          <a:prstGeom prst="rect">
            <a:avLst/>
          </a:prstGeom>
          <a:ln w="12700">
            <a:miter lim="400000"/>
          </a:ln>
        </p:spPr>
      </p:pic>
      <p:sp>
        <p:nvSpPr>
          <p:cNvPr id="159" name="Il fisico Pietro Blaserna posa con le prime due laureate del Regno:…"/>
          <p:cNvSpPr txBox="1">
            <a:spLocks noGrp="1"/>
          </p:cNvSpPr>
          <p:nvPr>
            <p:ph type="body" sz="half" idx="4294967295"/>
          </p:nvPr>
        </p:nvSpPr>
        <p:spPr>
          <a:xfrm>
            <a:off x="6971665" y="2955925"/>
            <a:ext cx="5017135" cy="5527675"/>
          </a:xfrm>
          <a:prstGeom prst="rect">
            <a:avLst/>
          </a:prstGeom>
        </p:spPr>
        <p:txBody>
          <a:bodyPr/>
          <a:lstStyle/>
          <a:p>
            <a:pPr marL="0" indent="0">
              <a:spcBef>
                <a:spcPts val="800"/>
              </a:spcBef>
              <a:buSzTx/>
              <a:buNone/>
              <a:defRPr sz="3800"/>
            </a:pPr>
            <a:endParaRPr/>
          </a:p>
          <a:p>
            <a:pPr marL="0" indent="0">
              <a:spcBef>
                <a:spcPts val="800"/>
              </a:spcBef>
              <a:buSzTx/>
              <a:buNone/>
              <a:defRPr sz="3800"/>
            </a:pPr>
            <a:r>
              <a:t>Il fisico Pietro Blaserna posa con le prime due laureate del Regno:</a:t>
            </a:r>
          </a:p>
          <a:p>
            <a:pPr marL="0" indent="0">
              <a:spcBef>
                <a:spcPts val="800"/>
              </a:spcBef>
              <a:buSzTx/>
              <a:buNone/>
              <a:defRPr sz="3800"/>
            </a:pPr>
            <a:r>
              <a:t>Evangelina Bottero Pagano  (1881) e</a:t>
            </a:r>
          </a:p>
          <a:p>
            <a:pPr marL="0" indent="0">
              <a:spcBef>
                <a:spcPts val="800"/>
              </a:spcBef>
              <a:buSzTx/>
              <a:buNone/>
              <a:defRPr sz="3800"/>
            </a:pPr>
            <a:r>
              <a:t>Carolina Magistrelli Sprega (1881)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LE PRIME CATTEDRE"/>
          <p:cNvSpPr txBox="1">
            <a:spLocks noGrp="1"/>
          </p:cNvSpPr>
          <p:nvPr>
            <p:ph type="title" idx="4294967295"/>
          </p:nvPr>
        </p:nvSpPr>
        <p:spPr>
          <a:prstGeom prst="rect">
            <a:avLst/>
          </a:prstGeom>
        </p:spPr>
        <p:txBody>
          <a:bodyPr/>
          <a:lstStyle/>
          <a:p>
            <a:pPr defTabSz="1157427">
              <a:defRPr sz="4800" b="1">
                <a:latin typeface="Trebuchet MS"/>
                <a:ea typeface="Trebuchet MS"/>
                <a:cs typeface="Trebuchet MS"/>
                <a:sym typeface="Trebuchet MS"/>
              </a:defRPr>
            </a:pPr>
            <a:r>
              <a:t>LE PRIME CATTEDRE IN ITALIA</a:t>
            </a:r>
            <a:br/>
            <a:endParaRPr/>
          </a:p>
        </p:txBody>
      </p:sp>
      <p:sp>
        <p:nvSpPr>
          <p:cNvPr id="162" name="Rina Monti (1907) naturalista…"/>
          <p:cNvSpPr txBox="1">
            <a:spLocks noGrp="1"/>
          </p:cNvSpPr>
          <p:nvPr>
            <p:ph type="body" idx="4294967295"/>
          </p:nvPr>
        </p:nvSpPr>
        <p:spPr>
          <a:xfrm>
            <a:off x="1016000" y="2768600"/>
            <a:ext cx="10972800" cy="5715000"/>
          </a:xfrm>
          <a:prstGeom prst="rect">
            <a:avLst/>
          </a:prstGeom>
        </p:spPr>
        <p:txBody>
          <a:bodyPr/>
          <a:lstStyle/>
          <a:p>
            <a:r>
              <a:t>Rina Monti (1907) naturalista</a:t>
            </a:r>
          </a:p>
          <a:p>
            <a:r>
              <a:t>Maria Bakunin (1912) chimica</a:t>
            </a:r>
          </a:p>
          <a:p>
            <a:r>
              <a:t>Anna Foà (1920) naturalista</a:t>
            </a:r>
          </a:p>
          <a:p>
            <a:r>
              <a:t>Pia Nalli (1921) matematica</a:t>
            </a:r>
          </a:p>
          <a:p>
            <a:r>
              <a:t>Rita Brunetti (1926) fisica</a:t>
            </a:r>
          </a:p>
          <a:p>
            <a:pPr marL="0" lvl="1" indent="529590">
              <a:spcBef>
                <a:spcPts val="800"/>
              </a:spcBef>
              <a:buSzTx/>
              <a:buNone/>
              <a:defRPr sz="3800"/>
            </a:pPr>
            <a: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ITA BRUNETTI 1890-1942"/>
          <p:cNvSpPr txBox="1">
            <a:spLocks noGrp="1"/>
          </p:cNvSpPr>
          <p:nvPr>
            <p:ph type="title" idx="4294967295"/>
          </p:nvPr>
        </p:nvSpPr>
        <p:spPr>
          <a:prstGeom prst="rect">
            <a:avLst/>
          </a:prstGeom>
        </p:spPr>
        <p:txBody>
          <a:bodyPr>
            <a:normAutofit fontScale="90000"/>
          </a:bodyPr>
          <a:lstStyle>
            <a:lvl1pPr defTabSz="502412">
              <a:defRPr sz="6708"/>
            </a:lvl1pPr>
          </a:lstStyle>
          <a:p>
            <a:r>
              <a:t>RITA BRUNETTI (1890-1942)</a:t>
            </a:r>
          </a:p>
        </p:txBody>
      </p:sp>
      <p:pic>
        <p:nvPicPr>
          <p:cNvPr id="165" name="BRUNETTI.jpg" descr="BRUNETTI.jpg"/>
          <p:cNvPicPr>
            <a:picLocks noChangeAspect="1"/>
          </p:cNvPicPr>
          <p:nvPr/>
        </p:nvPicPr>
        <p:blipFill>
          <a:blip r:embed="rId2"/>
          <a:stretch>
            <a:fillRect/>
          </a:stretch>
        </p:blipFill>
        <p:spPr>
          <a:xfrm>
            <a:off x="2282612" y="3759199"/>
            <a:ext cx="2479043" cy="3467949"/>
          </a:xfrm>
          <a:prstGeom prst="rect">
            <a:avLst/>
          </a:prstGeom>
          <a:ln w="12700">
            <a:miter lim="400000"/>
          </a:ln>
        </p:spPr>
      </p:pic>
      <p:sp>
        <p:nvSpPr>
          <p:cNvPr id="166" name="1913, laurea in fisica all’Università di Pisa…"/>
          <p:cNvSpPr txBox="1">
            <a:spLocks noGrp="1"/>
          </p:cNvSpPr>
          <p:nvPr>
            <p:ph type="body" sz="half" idx="4294967295"/>
          </p:nvPr>
        </p:nvSpPr>
        <p:spPr>
          <a:xfrm>
            <a:off x="5677746" y="2899198"/>
            <a:ext cx="6311054" cy="5584402"/>
          </a:xfrm>
          <a:prstGeom prst="rect">
            <a:avLst/>
          </a:prstGeom>
        </p:spPr>
        <p:txBody>
          <a:bodyPr/>
          <a:lstStyle/>
          <a:p>
            <a:pPr marL="342899" indent="-342899">
              <a:spcBef>
                <a:spcPts val="500"/>
              </a:spcBef>
              <a:defRPr sz="2800"/>
            </a:pPr>
            <a:r>
              <a:t>1913, laurea in fisica all’Università di Pisa</a:t>
            </a:r>
          </a:p>
          <a:p>
            <a:pPr marL="342899" indent="-342899">
              <a:spcBef>
                <a:spcPts val="500"/>
              </a:spcBef>
              <a:defRPr sz="2800"/>
            </a:pPr>
            <a:r>
              <a:t>1915-18 direzione temporanea dell’Istituto di Arcetri (Firenze) </a:t>
            </a:r>
          </a:p>
          <a:p>
            <a:pPr marL="342899" indent="-342899">
              <a:spcBef>
                <a:spcPts val="500"/>
              </a:spcBef>
              <a:defRPr sz="2800"/>
            </a:pPr>
            <a:r>
              <a:t>1926-1928, titolare della cattedra di fisica sperimentale a Ferrara</a:t>
            </a:r>
          </a:p>
          <a:p>
            <a:pPr marL="342899" indent="-342899">
              <a:spcBef>
                <a:spcPts val="500"/>
              </a:spcBef>
              <a:defRPr sz="2800"/>
            </a:pPr>
            <a:r>
              <a:t>1927  è socio corrispondente dell’Accademia di Bologna </a:t>
            </a:r>
          </a:p>
          <a:p>
            <a:pPr marL="342899" indent="-342899">
              <a:spcBef>
                <a:spcPts val="500"/>
              </a:spcBef>
              <a:defRPr sz="2800"/>
            </a:pPr>
            <a:r>
              <a:t>1928-1936 direttore dell’Istituto di fisica a Cagliari</a:t>
            </a:r>
          </a:p>
          <a:p>
            <a:pPr marL="342899" indent="-342899">
              <a:spcBef>
                <a:spcPts val="500"/>
              </a:spcBef>
              <a:defRPr sz="2800"/>
            </a:pPr>
            <a:r>
              <a:t>1936 direttore dell’Istituto di fisica di Pavia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LISE MEITNER (1878-1968)…"/>
          <p:cNvSpPr txBox="1">
            <a:spLocks noGrp="1"/>
          </p:cNvSpPr>
          <p:nvPr>
            <p:ph type="title"/>
          </p:nvPr>
        </p:nvSpPr>
        <p:spPr>
          <a:prstGeom prst="rect">
            <a:avLst/>
          </a:prstGeom>
        </p:spPr>
        <p:txBody>
          <a:bodyPr>
            <a:normAutofit fontScale="90000"/>
          </a:bodyPr>
          <a:lstStyle/>
          <a:p>
            <a:pPr defTabSz="473201">
              <a:defRPr sz="6318"/>
            </a:pPr>
            <a:r>
              <a:t>LISE MEITNER (1878-1968)</a:t>
            </a:r>
          </a:p>
          <a:p>
            <a:pPr defTabSz="473201">
              <a:defRPr sz="6318"/>
            </a:pPr>
            <a:r>
              <a:t> IDA NODDAK (1896-1978)</a:t>
            </a:r>
          </a:p>
        </p:txBody>
      </p:sp>
      <p:sp>
        <p:nvSpPr>
          <p:cNvPr id="169" name="Corpo"/>
          <p:cNvSpPr txBox="1">
            <a:spLocks noGrp="1"/>
          </p:cNvSpPr>
          <p:nvPr>
            <p:ph type="body" sz="quarter" idx="1"/>
          </p:nvPr>
        </p:nvSpPr>
        <p:spPr>
          <a:xfrm>
            <a:off x="7219174" y="5127625"/>
            <a:ext cx="3140146" cy="1542768"/>
          </a:xfrm>
          <a:prstGeom prst="rect">
            <a:avLst/>
          </a:prstGeom>
        </p:spPr>
        <p:txBody>
          <a:bodyPr/>
          <a:lstStyle/>
          <a:p>
            <a:pPr marL="372998" indent="-372998" defTabSz="519937">
              <a:spcBef>
                <a:spcPts val="2600"/>
              </a:spcBef>
              <a:defRPr sz="3559"/>
            </a:pPr>
            <a:endParaRPr/>
          </a:p>
        </p:txBody>
      </p:sp>
      <p:pic>
        <p:nvPicPr>
          <p:cNvPr id="170" name="Immagine" descr="Immagine"/>
          <p:cNvPicPr>
            <a:picLocks noChangeAspect="1"/>
          </p:cNvPicPr>
          <p:nvPr/>
        </p:nvPicPr>
        <p:blipFill>
          <a:blip r:embed="rId2"/>
          <a:stretch>
            <a:fillRect/>
          </a:stretch>
        </p:blipFill>
        <p:spPr>
          <a:xfrm>
            <a:off x="1153724" y="2768600"/>
            <a:ext cx="3887042" cy="5715000"/>
          </a:xfrm>
          <a:prstGeom prst="rect">
            <a:avLst/>
          </a:prstGeom>
          <a:ln w="12700">
            <a:miter lim="400000"/>
          </a:ln>
        </p:spPr>
      </p:pic>
      <p:pic>
        <p:nvPicPr>
          <p:cNvPr id="171" name="Immagine" descr="Immagine"/>
          <p:cNvPicPr>
            <a:picLocks noChangeAspect="1"/>
          </p:cNvPicPr>
          <p:nvPr/>
        </p:nvPicPr>
        <p:blipFill>
          <a:blip r:embed="rId3"/>
          <a:stretch>
            <a:fillRect/>
          </a:stretch>
        </p:blipFill>
        <p:spPr>
          <a:xfrm>
            <a:off x="5486087" y="3379913"/>
            <a:ext cx="6427917" cy="449237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LE PRIME DOTTORESSE"/>
          <p:cNvSpPr txBox="1">
            <a:spLocks noGrp="1"/>
          </p:cNvSpPr>
          <p:nvPr>
            <p:ph type="title" idx="4294967295"/>
          </p:nvPr>
        </p:nvSpPr>
        <p:spPr>
          <a:prstGeom prst="rect">
            <a:avLst/>
          </a:prstGeom>
        </p:spPr>
        <p:txBody>
          <a:bodyPr/>
          <a:lstStyle/>
          <a:p>
            <a:pPr defTabSz="1157427">
              <a:defRPr sz="4800" b="1">
                <a:latin typeface="Trebuchet MS"/>
                <a:ea typeface="Trebuchet MS"/>
                <a:cs typeface="Trebuchet MS"/>
                <a:sym typeface="Trebuchet MS"/>
              </a:defRPr>
            </a:pPr>
            <a:r>
              <a:t>LE PRIME DOTTORESSE</a:t>
            </a:r>
            <a:br/>
            <a:endParaRPr/>
          </a:p>
        </p:txBody>
      </p:sp>
      <p:sp>
        <p:nvSpPr>
          <p:cNvPr id="174" name="ERNESTINA PAPER (1877), FIRENZE…"/>
          <p:cNvSpPr txBox="1">
            <a:spLocks noGrp="1"/>
          </p:cNvSpPr>
          <p:nvPr>
            <p:ph type="body" idx="4294967295"/>
          </p:nvPr>
        </p:nvSpPr>
        <p:spPr>
          <a:xfrm>
            <a:off x="1016000" y="2768600"/>
            <a:ext cx="10972800" cy="5715000"/>
          </a:xfrm>
          <a:prstGeom prst="rect">
            <a:avLst/>
          </a:prstGeom>
        </p:spPr>
        <p:txBody>
          <a:bodyPr/>
          <a:lstStyle/>
          <a:p>
            <a:r>
              <a:t>ERNESTINA PAPER (1877), FIRENZE</a:t>
            </a:r>
          </a:p>
          <a:p>
            <a:r>
              <a:t>MARIA FARNE’ VELLEDA (1878), TORINO</a:t>
            </a:r>
          </a:p>
          <a:p>
            <a:r>
              <a:t>GIUSEPPINA CATTANI (1884), BOLOGNA</a:t>
            </a:r>
          </a:p>
          <a:p>
            <a:r>
              <a:t>ANNA KULISCIOFF (1887), NAPOLI</a:t>
            </a:r>
          </a:p>
          <a:p>
            <a:r>
              <a:t>MARIA MONTESSORI (1896), ROMA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iuseppina Cattani…"/>
          <p:cNvSpPr txBox="1">
            <a:spLocks noGrp="1"/>
          </p:cNvSpPr>
          <p:nvPr>
            <p:ph type="title" idx="4294967295"/>
          </p:nvPr>
        </p:nvSpPr>
        <p:spPr>
          <a:prstGeom prst="rect">
            <a:avLst/>
          </a:prstGeom>
        </p:spPr>
        <p:txBody>
          <a:bodyPr>
            <a:normAutofit fontScale="90000"/>
          </a:bodyPr>
          <a:lstStyle/>
          <a:p>
            <a:pPr defTabSz="572516">
              <a:defRPr sz="7644"/>
            </a:pPr>
            <a:r>
              <a:t>Giuseppina Cattani</a:t>
            </a:r>
          </a:p>
          <a:p>
            <a:pPr defTabSz="572516">
              <a:defRPr sz="5880"/>
            </a:pPr>
            <a:r>
              <a:t>(1859-1914)</a:t>
            </a:r>
          </a:p>
        </p:txBody>
      </p:sp>
      <p:pic>
        <p:nvPicPr>
          <p:cNvPr id="177" name="image.pdf" descr="image.pdf"/>
          <p:cNvPicPr>
            <a:picLocks noChangeAspect="1"/>
          </p:cNvPicPr>
          <p:nvPr/>
        </p:nvPicPr>
        <p:blipFill>
          <a:blip r:embed="rId2"/>
          <a:stretch>
            <a:fillRect/>
          </a:stretch>
        </p:blipFill>
        <p:spPr>
          <a:xfrm>
            <a:off x="4454594" y="3034453"/>
            <a:ext cx="4222047" cy="511838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olo"/>
          <p:cNvSpPr txBox="1">
            <a:spLocks noGrp="1"/>
          </p:cNvSpPr>
          <p:nvPr>
            <p:ph type="title" idx="4294967295"/>
          </p:nvPr>
        </p:nvSpPr>
        <p:spPr>
          <a:prstGeom prst="rect">
            <a:avLst/>
          </a:prstGeom>
        </p:spPr>
        <p:txBody>
          <a:bodyPr/>
          <a:lstStyle/>
          <a:p>
            <a:pPr algn="l" defTabSz="397256">
              <a:spcBef>
                <a:spcPts val="400"/>
              </a:spcBef>
              <a:buClr>
                <a:srgbClr val="A29A85"/>
              </a:buClr>
              <a:defRPr sz="2312" b="1">
                <a:latin typeface="Trebuchet MS"/>
                <a:ea typeface="Trebuchet MS"/>
                <a:cs typeface="Trebuchet MS"/>
                <a:sym typeface="Trebuchet MS"/>
              </a:defRPr>
            </a:pPr>
            <a:endParaRPr/>
          </a:p>
          <a:p>
            <a:pPr algn="l" defTabSz="397256">
              <a:spcBef>
                <a:spcPts val="400"/>
              </a:spcBef>
              <a:buClr>
                <a:srgbClr val="A29A85"/>
              </a:buClr>
              <a:defRPr sz="2924" b="1">
                <a:latin typeface="Calibri"/>
                <a:ea typeface="Calibri"/>
                <a:cs typeface="Calibri"/>
                <a:sym typeface="Calibri"/>
              </a:defRPr>
            </a:pPr>
            <a:r>
              <a:t>ANNA KULISCIOFF</a:t>
            </a:r>
          </a:p>
          <a:p>
            <a:pPr lvl="1" indent="583392" algn="l" defTabSz="397256">
              <a:spcBef>
                <a:spcPts val="400"/>
              </a:spcBef>
              <a:buClr>
                <a:srgbClr val="A29A85"/>
              </a:buClr>
              <a:defRPr sz="2924" b="1">
                <a:latin typeface="Calibri"/>
                <a:ea typeface="Calibri"/>
                <a:cs typeface="Calibri"/>
                <a:sym typeface="Calibri"/>
              </a:defRPr>
            </a:pPr>
            <a:r>
              <a:t>(1857-1925)</a:t>
            </a:r>
          </a:p>
        </p:txBody>
      </p:sp>
      <p:sp>
        <p:nvSpPr>
          <p:cNvPr id="180" name="ANNA KULISCIOFF"/>
          <p:cNvSpPr txBox="1">
            <a:spLocks noGrp="1"/>
          </p:cNvSpPr>
          <p:nvPr>
            <p:ph type="body" sz="quarter" idx="4294967295"/>
          </p:nvPr>
        </p:nvSpPr>
        <p:spPr>
          <a:xfrm>
            <a:off x="2551288" y="4358075"/>
            <a:ext cx="2899482" cy="4951660"/>
          </a:xfrm>
          <a:prstGeom prst="rect">
            <a:avLst/>
          </a:prstGeom>
        </p:spPr>
        <p:txBody>
          <a:bodyPr/>
          <a:lstStyle/>
          <a:p>
            <a:pPr marL="0" indent="0">
              <a:spcBef>
                <a:spcPts val="700"/>
              </a:spcBef>
              <a:buSzTx/>
              <a:buNone/>
              <a:defRPr sz="3400" b="1">
                <a:latin typeface="Trebuchet MS"/>
                <a:ea typeface="Trebuchet MS"/>
                <a:cs typeface="Trebuchet MS"/>
                <a:sym typeface="Trebuchet MS"/>
              </a:defRPr>
            </a:pPr>
            <a:endParaRPr/>
          </a:p>
        </p:txBody>
      </p:sp>
      <p:sp>
        <p:nvSpPr>
          <p:cNvPr id="181" name="MARIA MONTESSORI…"/>
          <p:cNvSpPr txBox="1"/>
          <p:nvPr/>
        </p:nvSpPr>
        <p:spPr>
          <a:xfrm>
            <a:off x="6603999" y="679591"/>
            <a:ext cx="5748305" cy="111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spcBef>
                <a:spcPts val="700"/>
              </a:spcBef>
              <a:buClrTx/>
              <a:defRPr sz="3400" b="1">
                <a:latin typeface="Calibri"/>
                <a:ea typeface="Calibri"/>
                <a:cs typeface="Calibri"/>
                <a:sym typeface="Calibri"/>
              </a:defRPr>
            </a:pPr>
            <a:r>
              <a:t>MARIA MONTESSORI</a:t>
            </a:r>
          </a:p>
          <a:p>
            <a:pPr defTabSz="650240">
              <a:buClrTx/>
              <a:defRPr sz="3400" b="1">
                <a:latin typeface="Trebuchet MS"/>
                <a:ea typeface="Trebuchet MS"/>
                <a:cs typeface="Trebuchet MS"/>
                <a:sym typeface="Trebuchet MS"/>
              </a:defRPr>
            </a:pPr>
            <a:r>
              <a:rPr>
                <a:latin typeface="Calibri"/>
                <a:ea typeface="Calibri"/>
                <a:cs typeface="Calibri"/>
                <a:sym typeface="Calibri"/>
              </a:rPr>
              <a:t>(</a:t>
            </a:r>
            <a:r>
              <a:t>1870-1952)</a:t>
            </a:r>
          </a:p>
        </p:txBody>
      </p:sp>
      <p:pic>
        <p:nvPicPr>
          <p:cNvPr id="182" name="image.png" descr="image.png"/>
          <p:cNvPicPr>
            <a:picLocks noChangeAspect="1"/>
          </p:cNvPicPr>
          <p:nvPr/>
        </p:nvPicPr>
        <p:blipFill>
          <a:blip r:embed="rId2"/>
          <a:stretch>
            <a:fillRect/>
          </a:stretch>
        </p:blipFill>
        <p:spPr>
          <a:xfrm>
            <a:off x="1609794" y="3009616"/>
            <a:ext cx="4199469" cy="5662510"/>
          </a:xfrm>
          <a:prstGeom prst="rect">
            <a:avLst/>
          </a:prstGeom>
          <a:ln w="12700">
            <a:miter lim="400000"/>
          </a:ln>
        </p:spPr>
      </p:pic>
      <p:pic>
        <p:nvPicPr>
          <p:cNvPr id="183" name="image.png" descr="image.png"/>
          <p:cNvPicPr>
            <a:picLocks noChangeAspect="1"/>
          </p:cNvPicPr>
          <p:nvPr/>
        </p:nvPicPr>
        <p:blipFill>
          <a:blip r:embed="rId3"/>
          <a:stretch>
            <a:fillRect/>
          </a:stretch>
        </p:blipFill>
        <p:spPr>
          <a:xfrm>
            <a:off x="8416995" y="2889182"/>
            <a:ext cx="2663900" cy="590337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he cos’è la Storia della Scienza?"/>
          <p:cNvSpPr txBox="1">
            <a:spLocks noGrp="1"/>
          </p:cNvSpPr>
          <p:nvPr>
            <p:ph type="title"/>
          </p:nvPr>
        </p:nvSpPr>
        <p:spPr>
          <a:prstGeom prst="rect">
            <a:avLst/>
          </a:prstGeom>
        </p:spPr>
        <p:txBody>
          <a:bodyPr>
            <a:normAutofit fontScale="90000"/>
          </a:bodyPr>
          <a:lstStyle>
            <a:lvl1pPr defTabSz="497387">
              <a:defRPr sz="6732"/>
            </a:lvl1pPr>
          </a:lstStyle>
          <a:p>
            <a:r>
              <a:rPr dirty="0"/>
              <a:t>Che </a:t>
            </a:r>
            <a:r>
              <a:rPr dirty="0" err="1"/>
              <a:t>cos’è</a:t>
            </a:r>
            <a:r>
              <a:rPr dirty="0"/>
              <a:t> la Storia </a:t>
            </a:r>
            <a:r>
              <a:rPr dirty="0" err="1"/>
              <a:t>della</a:t>
            </a:r>
            <a:r>
              <a:t> Scienza</a:t>
            </a:r>
            <a:r>
              <a:rPr dirty="0"/>
              <a:t>?</a:t>
            </a:r>
          </a:p>
        </p:txBody>
      </p:sp>
      <p:sp>
        <p:nvSpPr>
          <p:cNvPr id="123" name="Disciplina in cui convivono:…"/>
          <p:cNvSpPr txBox="1">
            <a:spLocks noGrp="1"/>
          </p:cNvSpPr>
          <p:nvPr>
            <p:ph type="body" idx="1"/>
          </p:nvPr>
        </p:nvSpPr>
        <p:spPr>
          <a:prstGeom prst="rect">
            <a:avLst/>
          </a:prstGeom>
        </p:spPr>
        <p:txBody>
          <a:bodyPr/>
          <a:lstStyle/>
          <a:p>
            <a:pPr marL="0" indent="0" defTabSz="578358">
              <a:spcBef>
                <a:spcPts val="2900"/>
              </a:spcBef>
              <a:buSzTx/>
              <a:buNone/>
              <a:defRPr sz="3959"/>
            </a:pPr>
            <a:r>
              <a:t>Disciplina in cui convivono:</a:t>
            </a:r>
          </a:p>
          <a:p>
            <a:pPr marL="0" indent="0" defTabSz="578358">
              <a:spcBef>
                <a:spcPts val="2900"/>
              </a:spcBef>
              <a:buSzTx/>
              <a:buNone/>
              <a:defRPr sz="3959">
                <a:solidFill>
                  <a:srgbClr val="017100"/>
                </a:solidFill>
              </a:defRPr>
            </a:pPr>
            <a:r>
              <a:t>STORIA</a:t>
            </a:r>
            <a:r>
              <a:rPr>
                <a:solidFill>
                  <a:srgbClr val="000000"/>
                </a:solidFill>
              </a:rPr>
              <a:t> → soggettiva, rivolta al passato, si occupa di          cultura, utilizza un linguaggio comune</a:t>
            </a:r>
          </a:p>
          <a:p>
            <a:pPr marL="0" indent="0" defTabSz="578358">
              <a:spcBef>
                <a:spcPts val="2900"/>
              </a:spcBef>
              <a:buSzTx/>
              <a:buNone/>
              <a:defRPr sz="5742" b="1">
                <a:latin typeface="Helvetica Neue"/>
                <a:ea typeface="Helvetica Neue"/>
                <a:cs typeface="Helvetica Neue"/>
                <a:sym typeface="Helvetica Neue"/>
              </a:defRPr>
            </a:pPr>
            <a:r>
              <a:t>+</a:t>
            </a:r>
          </a:p>
          <a:p>
            <a:pPr marL="0" indent="0" defTabSz="578358">
              <a:spcBef>
                <a:spcPts val="2900"/>
              </a:spcBef>
              <a:buSzTx/>
              <a:buNone/>
              <a:defRPr sz="3959">
                <a:solidFill>
                  <a:srgbClr val="017100"/>
                </a:solidFill>
              </a:defRPr>
            </a:pPr>
            <a:r>
              <a:t>SCIENZA</a:t>
            </a:r>
            <a:r>
              <a:rPr>
                <a:solidFill>
                  <a:srgbClr val="000000"/>
                </a:solidFill>
              </a:rPr>
              <a:t> → oggettiva, rivolta al futuro, si occupa di natura, utilizza un linguaggio specialistico e quantitativo</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ita Levi Montalcini 1909-2012"/>
          <p:cNvSpPr txBox="1">
            <a:spLocks noGrp="1"/>
          </p:cNvSpPr>
          <p:nvPr>
            <p:ph type="title" idx="4294967295"/>
          </p:nvPr>
        </p:nvSpPr>
        <p:spPr>
          <a:prstGeom prst="rect">
            <a:avLst/>
          </a:prstGeom>
        </p:spPr>
        <p:txBody>
          <a:bodyPr>
            <a:normAutofit fontScale="90000"/>
          </a:bodyPr>
          <a:lstStyle/>
          <a:p>
            <a:pPr defTabSz="572516">
              <a:defRPr sz="7644"/>
            </a:pPr>
            <a:r>
              <a:t>Rita Levi Montalcini</a:t>
            </a:r>
            <a:br/>
            <a:r>
              <a:rPr sz="5880"/>
              <a:t>(1909-2012)</a:t>
            </a:r>
          </a:p>
        </p:txBody>
      </p:sp>
      <p:pic>
        <p:nvPicPr>
          <p:cNvPr id="186" name="rita-levi-montalcini" descr="rita-levi-montalcini"/>
          <p:cNvPicPr>
            <a:picLocks noChangeAspect="1"/>
          </p:cNvPicPr>
          <p:nvPr/>
        </p:nvPicPr>
        <p:blipFill>
          <a:blip r:embed="rId2"/>
          <a:stretch>
            <a:fillRect/>
          </a:stretch>
        </p:blipFill>
        <p:spPr>
          <a:xfrm>
            <a:off x="1666239" y="2275839"/>
            <a:ext cx="9672322" cy="643692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E oggi?"/>
          <p:cNvSpPr txBox="1">
            <a:spLocks noGrp="1"/>
          </p:cNvSpPr>
          <p:nvPr>
            <p:ph type="title"/>
          </p:nvPr>
        </p:nvSpPr>
        <p:spPr>
          <a:xfrm>
            <a:off x="1016000" y="546100"/>
            <a:ext cx="10972800" cy="734766"/>
          </a:xfrm>
          <a:prstGeom prst="rect">
            <a:avLst/>
          </a:prstGeom>
        </p:spPr>
        <p:txBody>
          <a:bodyPr>
            <a:normAutofit fontScale="90000"/>
          </a:bodyPr>
          <a:lstStyle>
            <a:lvl1pPr defTabSz="368045">
              <a:defRPr sz="4914"/>
            </a:lvl1pPr>
          </a:lstStyle>
          <a:p>
            <a:r>
              <a:t>E oggi?</a:t>
            </a:r>
          </a:p>
        </p:txBody>
      </p:sp>
      <p:sp>
        <p:nvSpPr>
          <p:cNvPr id="189" name="11 febbraio- Giornata Internazionale per le Donne e le Ragazze nella Scienza…"/>
          <p:cNvSpPr txBox="1">
            <a:spLocks noGrp="1"/>
          </p:cNvSpPr>
          <p:nvPr>
            <p:ph type="body" idx="1"/>
          </p:nvPr>
        </p:nvSpPr>
        <p:spPr>
          <a:xfrm>
            <a:off x="362373" y="1270000"/>
            <a:ext cx="12280054" cy="8130682"/>
          </a:xfrm>
          <a:prstGeom prst="rect">
            <a:avLst/>
          </a:prstGeom>
        </p:spPr>
        <p:txBody>
          <a:bodyPr/>
          <a:lstStyle/>
          <a:p>
            <a:pPr marL="0" indent="0" defTabSz="379729">
              <a:spcBef>
                <a:spcPts val="1900"/>
              </a:spcBef>
              <a:buClrTx/>
              <a:buSzTx/>
              <a:buNone/>
              <a:defRPr sz="2600"/>
            </a:pPr>
            <a:r>
              <a:t>11 febbraio- Giornata Internazionale per le Donne e le Ragazze nella Scienza</a:t>
            </a:r>
          </a:p>
          <a:p>
            <a:pPr marL="0" indent="0" defTabSz="379729">
              <a:spcBef>
                <a:spcPts val="1900"/>
              </a:spcBef>
              <a:buClrTx/>
              <a:buSzTx/>
              <a:buNone/>
              <a:defRPr sz="2600"/>
            </a:pPr>
            <a:r>
              <a:t>Gender gap tra i laureati in facoltà STEM (Science, Technology, Engineering and Mathemathics) è ancora importante.</a:t>
            </a:r>
          </a:p>
          <a:p>
            <a:pPr marL="0" indent="0" algn="just" defTabSz="379729">
              <a:spcBef>
                <a:spcPts val="1900"/>
              </a:spcBef>
              <a:buClrTx/>
              <a:buSzTx/>
              <a:buNone/>
              <a:defRPr sz="2600">
                <a:latin typeface="Times New Roman"/>
                <a:ea typeface="Times New Roman"/>
                <a:cs typeface="Times New Roman"/>
                <a:sym typeface="Times New Roman"/>
              </a:defRPr>
            </a:pPr>
            <a:r>
              <a:t>Italia: 22% delle ragazze si diploma in istituti tecnici, il 16,5% delle giovani si laurea in facoltà scientifiche</a:t>
            </a:r>
          </a:p>
          <a:p>
            <a:pPr marL="0" indent="0" algn="just" defTabSz="379729">
              <a:spcBef>
                <a:spcPts val="1900"/>
              </a:spcBef>
              <a:buClrTx/>
              <a:buSzTx/>
              <a:buNone/>
              <a:defRPr sz="2600">
                <a:latin typeface="Times New Roman"/>
                <a:ea typeface="Times New Roman"/>
                <a:cs typeface="Times New Roman"/>
                <a:sym typeface="Times New Roman"/>
              </a:defRPr>
            </a:pPr>
            <a:r>
              <a:t>Media europea: 16%.</a:t>
            </a:r>
          </a:p>
          <a:p>
            <a:pPr marL="0" indent="0" algn="just" defTabSz="379729">
              <a:spcBef>
                <a:spcPts val="1900"/>
              </a:spcBef>
              <a:buClrTx/>
              <a:buSzTx/>
              <a:buNone/>
              <a:defRPr sz="2600">
                <a:latin typeface="Times New Roman"/>
                <a:ea typeface="Times New Roman"/>
                <a:cs typeface="Times New Roman"/>
                <a:sym typeface="Times New Roman"/>
              </a:defRPr>
            </a:pPr>
            <a:r>
              <a:t>Francia:15% </a:t>
            </a:r>
          </a:p>
          <a:p>
            <a:pPr marL="0" indent="0" algn="just" defTabSz="379729">
              <a:spcBef>
                <a:spcPts val="1900"/>
              </a:spcBef>
              <a:buClrTx/>
              <a:buSzTx/>
              <a:buNone/>
              <a:defRPr sz="2600">
                <a:latin typeface="Times New Roman"/>
                <a:ea typeface="Times New Roman"/>
                <a:cs typeface="Times New Roman"/>
                <a:sym typeface="Times New Roman"/>
              </a:defRPr>
            </a:pPr>
            <a:r>
              <a:t>Spagna: 13%</a:t>
            </a:r>
          </a:p>
          <a:p>
            <a:pPr marL="0" indent="0" algn="just" defTabSz="379729">
              <a:spcBef>
                <a:spcPts val="1900"/>
              </a:spcBef>
              <a:buClrTx/>
              <a:buSzTx/>
              <a:buNone/>
              <a:defRPr sz="2600">
                <a:latin typeface="Times New Roman"/>
                <a:ea typeface="Times New Roman"/>
                <a:cs typeface="Times New Roman"/>
                <a:sym typeface="Times New Roman"/>
              </a:defRPr>
            </a:pPr>
            <a:r>
              <a:t>Rendimento: voto di laurea delle donne 107, uomini 106,4</a:t>
            </a:r>
          </a:p>
          <a:p>
            <a:pPr marL="0" indent="0" algn="just" defTabSz="379729">
              <a:spcBef>
                <a:spcPts val="1900"/>
              </a:spcBef>
              <a:buClrTx/>
              <a:buSzTx/>
              <a:buNone/>
              <a:defRPr sz="2600">
                <a:latin typeface="Times New Roman"/>
                <a:ea typeface="Times New Roman"/>
                <a:cs typeface="Times New Roman"/>
                <a:sym typeface="Times New Roman"/>
              </a:defRPr>
            </a:pPr>
            <a:r>
              <a:t>Tasso di occupazione a un anno dalla laurea:</a:t>
            </a:r>
          </a:p>
          <a:p>
            <a:pPr marL="0" indent="0" algn="just" defTabSz="379729">
              <a:spcBef>
                <a:spcPts val="1900"/>
              </a:spcBef>
              <a:buClrTx/>
              <a:buSzTx/>
              <a:buNone/>
              <a:defRPr sz="2600">
                <a:latin typeface="Times New Roman"/>
                <a:ea typeface="Times New Roman"/>
                <a:cs typeface="Times New Roman"/>
                <a:sym typeface="Times New Roman"/>
              </a:defRPr>
            </a:pPr>
            <a:r>
              <a:t>uomini laureati nei corsi Stem:91,8%</a:t>
            </a:r>
          </a:p>
          <a:p>
            <a:pPr marL="0" indent="0" algn="just" defTabSz="379729">
              <a:spcBef>
                <a:spcPts val="1900"/>
              </a:spcBef>
              <a:buClrTx/>
              <a:buSzTx/>
              <a:buNone/>
              <a:defRPr sz="2600">
                <a:latin typeface="Times New Roman"/>
                <a:ea typeface="Times New Roman"/>
                <a:cs typeface="Times New Roman"/>
                <a:sym typeface="Times New Roman"/>
              </a:defRPr>
            </a:pPr>
            <a:r>
              <a:t>donne: 89,3%</a:t>
            </a:r>
          </a:p>
          <a:p>
            <a:pPr marL="0" indent="0" algn="just" defTabSz="379729">
              <a:spcBef>
                <a:spcPts val="1900"/>
              </a:spcBef>
              <a:buClrTx/>
              <a:buSzTx/>
              <a:buNone/>
              <a:defRPr sz="2600">
                <a:latin typeface="Times New Roman"/>
                <a:ea typeface="Times New Roman"/>
                <a:cs typeface="Times New Roman"/>
                <a:sym typeface="Times New Roman"/>
              </a:defRPr>
            </a:pPr>
            <a:r>
              <a:t>Divario a livello salariale: i laureati Stem dichiarano di percepire in media una retribuzione mensile di circa 1.510 euro, mentre le loro controparti femminili di 1.428 euro.</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ONO MOLTE LE DONNE CHE OGGI HANNO RAGGIUNTO RUOLI DI PRESTIGIO NELL’AMBITO SCIENTIFICO …"/>
          <p:cNvSpPr txBox="1">
            <a:spLocks noGrp="1"/>
          </p:cNvSpPr>
          <p:nvPr>
            <p:ph type="title"/>
          </p:nvPr>
        </p:nvSpPr>
        <p:spPr>
          <a:prstGeom prst="rect">
            <a:avLst/>
          </a:prstGeom>
        </p:spPr>
        <p:txBody>
          <a:bodyPr/>
          <a:lstStyle>
            <a:lvl1pPr algn="l" defTabSz="438150">
              <a:spcBef>
                <a:spcPts val="2200"/>
              </a:spcBef>
              <a:defRPr sz="3000">
                <a:latin typeface="Baskerville"/>
                <a:ea typeface="Baskerville"/>
                <a:cs typeface="Baskerville"/>
                <a:sym typeface="Baskerville"/>
              </a:defRPr>
            </a:lvl1pPr>
          </a:lstStyle>
          <a:p>
            <a:r>
              <a:t>SONO MOLTE LE DONNE CHE OGGI HANNO RAGGIUNTO RUOLI DI PRESTIGIO NELL’AMBITO SCIENTIFICO …</a:t>
            </a:r>
          </a:p>
        </p:txBody>
      </p:sp>
      <p:sp>
        <p:nvSpPr>
          <p:cNvPr id="192" name="Per fare alcuni nomi: da Fabiola Giannotti a Elena Cattaneo e Ilaria Capua…"/>
          <p:cNvSpPr txBox="1">
            <a:spLocks noGrp="1"/>
          </p:cNvSpPr>
          <p:nvPr>
            <p:ph type="body" idx="1"/>
          </p:nvPr>
        </p:nvSpPr>
        <p:spPr>
          <a:xfrm>
            <a:off x="1016000" y="1771579"/>
            <a:ext cx="10972800" cy="7452149"/>
          </a:xfrm>
          <a:prstGeom prst="rect">
            <a:avLst/>
          </a:prstGeom>
        </p:spPr>
        <p:txBody>
          <a:bodyPr/>
          <a:lstStyle/>
          <a:p>
            <a:pPr marL="284988" indent="-284988" defTabSz="397256">
              <a:spcBef>
                <a:spcPts val="2000"/>
              </a:spcBef>
              <a:defRPr sz="2720"/>
            </a:pPr>
            <a:endParaRPr dirty="0"/>
          </a:p>
          <a:p>
            <a:pPr marL="284988" indent="-284988" defTabSz="397256">
              <a:spcBef>
                <a:spcPts val="2000"/>
              </a:spcBef>
              <a:defRPr sz="2720"/>
            </a:pPr>
            <a:r>
              <a:rPr dirty="0"/>
              <a:t>Per fare </a:t>
            </a:r>
            <a:r>
              <a:rPr dirty="0" err="1"/>
              <a:t>alcuni</a:t>
            </a:r>
            <a:r>
              <a:rPr dirty="0"/>
              <a:t> </a:t>
            </a:r>
            <a:r>
              <a:rPr dirty="0" err="1"/>
              <a:t>nomi</a:t>
            </a:r>
            <a:r>
              <a:rPr dirty="0"/>
              <a:t>: da Fabiola Giannotti a Elena </a:t>
            </a:r>
            <a:r>
              <a:rPr dirty="0" err="1"/>
              <a:t>Cattaneo</a:t>
            </a:r>
            <a:r>
              <a:rPr dirty="0"/>
              <a:t> </a:t>
            </a:r>
            <a:endParaRPr lang="it-IT" dirty="0"/>
          </a:p>
          <a:p>
            <a:pPr marL="284988" indent="-284988" defTabSz="397256">
              <a:spcBef>
                <a:spcPts val="2000"/>
              </a:spcBef>
              <a:defRPr sz="2720"/>
            </a:pPr>
            <a:r>
              <a:rPr dirty="0" err="1"/>
              <a:t>Oggi</a:t>
            </a:r>
            <a:r>
              <a:rPr dirty="0"/>
              <a:t> </a:t>
            </a:r>
            <a:r>
              <a:rPr dirty="0" err="1"/>
              <a:t>il</a:t>
            </a:r>
            <a:r>
              <a:rPr dirty="0"/>
              <a:t> </a:t>
            </a:r>
            <a:r>
              <a:rPr dirty="0" err="1"/>
              <a:t>Rettore</a:t>
            </a:r>
            <a:r>
              <a:rPr dirty="0"/>
              <a:t> di Sapienza, </a:t>
            </a:r>
            <a:r>
              <a:rPr dirty="0" err="1"/>
              <a:t>è</a:t>
            </a:r>
            <a:r>
              <a:rPr dirty="0"/>
              <a:t> una donna; Antonella </a:t>
            </a:r>
            <a:r>
              <a:rPr dirty="0" err="1"/>
              <a:t>Polimeni</a:t>
            </a:r>
            <a:endParaRPr dirty="0"/>
          </a:p>
          <a:p>
            <a:pPr marL="284988" indent="-284988" defTabSz="397256">
              <a:spcBef>
                <a:spcPts val="2000"/>
              </a:spcBef>
              <a:defRPr sz="2720"/>
            </a:pPr>
            <a:r>
              <a:rPr dirty="0" err="1"/>
              <a:t>Molte</a:t>
            </a:r>
            <a:r>
              <a:rPr dirty="0"/>
              <a:t> </a:t>
            </a:r>
            <a:r>
              <a:rPr dirty="0" err="1"/>
              <a:t>donne</a:t>
            </a:r>
            <a:r>
              <a:rPr dirty="0"/>
              <a:t> </a:t>
            </a:r>
            <a:r>
              <a:rPr dirty="0" err="1"/>
              <a:t>sono</a:t>
            </a:r>
            <a:r>
              <a:rPr dirty="0"/>
              <a:t> a capo di </a:t>
            </a:r>
            <a:r>
              <a:rPr dirty="0" err="1"/>
              <a:t>società</a:t>
            </a:r>
            <a:r>
              <a:rPr dirty="0"/>
              <a:t> </a:t>
            </a:r>
            <a:r>
              <a:rPr dirty="0" err="1"/>
              <a:t>scientifiche</a:t>
            </a:r>
            <a:r>
              <a:rPr dirty="0"/>
              <a:t>: per </a:t>
            </a:r>
            <a:r>
              <a:rPr dirty="0" err="1"/>
              <a:t>esempio</a:t>
            </a:r>
            <a:r>
              <a:rPr dirty="0"/>
              <a:t> Petra Rudolf (EPS) o Angela Bracco (SIF)</a:t>
            </a:r>
          </a:p>
          <a:p>
            <a:pPr marL="284988" indent="-284988" defTabSz="397256">
              <a:spcBef>
                <a:spcPts val="2000"/>
              </a:spcBef>
              <a:defRPr sz="2720"/>
            </a:pPr>
            <a:r>
              <a:rPr dirty="0"/>
              <a:t>Premio Nobel 2020:  </a:t>
            </a:r>
            <a:r>
              <a:rPr b="1" dirty="0" err="1"/>
              <a:t>Chimica</a:t>
            </a:r>
            <a:r>
              <a:rPr dirty="0"/>
              <a:t> </a:t>
            </a:r>
            <a:r>
              <a:rPr dirty="0" err="1"/>
              <a:t>assegnato</a:t>
            </a:r>
            <a:r>
              <a:rPr dirty="0"/>
              <a:t> a </a:t>
            </a:r>
            <a:r>
              <a:rPr b="1" dirty="0"/>
              <a:t>Emmanuelle Charpentier</a:t>
            </a:r>
            <a:r>
              <a:rPr dirty="0"/>
              <a:t> e </a:t>
            </a:r>
            <a:r>
              <a:rPr b="1" dirty="0"/>
              <a:t>Jennifer A. </a:t>
            </a:r>
            <a:r>
              <a:rPr b="1" dirty="0" err="1"/>
              <a:t>Doudna</a:t>
            </a:r>
            <a:r>
              <a:rPr b="1" dirty="0"/>
              <a:t>; </a:t>
            </a:r>
            <a:r>
              <a:rPr b="1" dirty="0" err="1"/>
              <a:t>Fisica</a:t>
            </a:r>
            <a:r>
              <a:rPr dirty="0"/>
              <a:t> </a:t>
            </a:r>
            <a:r>
              <a:rPr dirty="0" err="1"/>
              <a:t>congiuntamente</a:t>
            </a:r>
            <a:r>
              <a:rPr dirty="0"/>
              <a:t> a Reinhard Genzel e </a:t>
            </a:r>
            <a:r>
              <a:rPr b="1" dirty="0"/>
              <a:t>Andrea </a:t>
            </a:r>
            <a:r>
              <a:rPr b="1" dirty="0" err="1"/>
              <a:t>Ghez</a:t>
            </a:r>
            <a:r>
              <a:rPr b="1" dirty="0"/>
              <a:t>: </a:t>
            </a:r>
            <a:r>
              <a:rPr dirty="0"/>
              <a:t>“I hope I can inspire other young women into the field. It’s a field that has so many pleasures, and if you are passionate about the science, there’s so much that can be done.”</a:t>
            </a:r>
          </a:p>
          <a:p>
            <a:pPr marL="284988" indent="-284988" defTabSz="397256">
              <a:spcBef>
                <a:spcPts val="2000"/>
              </a:spcBef>
              <a:defRPr sz="2720"/>
            </a:pPr>
            <a:r>
              <a:rPr dirty="0" err="1"/>
              <a:t>Molte</a:t>
            </a:r>
            <a:r>
              <a:rPr dirty="0"/>
              <a:t> </a:t>
            </a:r>
            <a:r>
              <a:rPr dirty="0" err="1"/>
              <a:t>donne</a:t>
            </a:r>
            <a:r>
              <a:rPr dirty="0"/>
              <a:t> </a:t>
            </a:r>
            <a:r>
              <a:rPr dirty="0" err="1"/>
              <a:t>sono</a:t>
            </a:r>
            <a:r>
              <a:rPr dirty="0"/>
              <a:t> in prima </a:t>
            </a:r>
            <a:r>
              <a:rPr dirty="0" err="1"/>
              <a:t>linea</a:t>
            </a:r>
            <a:r>
              <a:rPr dirty="0"/>
              <a:t> </a:t>
            </a:r>
            <a:r>
              <a:rPr dirty="0" err="1"/>
              <a:t>nella</a:t>
            </a:r>
            <a:r>
              <a:rPr dirty="0"/>
              <a:t> lotta al COVID_19: “Donne </a:t>
            </a:r>
            <a:r>
              <a:rPr dirty="0" err="1"/>
              <a:t>scienziate</a:t>
            </a:r>
            <a:r>
              <a:rPr dirty="0"/>
              <a:t> in prima </a:t>
            </a:r>
            <a:r>
              <a:rPr dirty="0" err="1"/>
              <a:t>linea</a:t>
            </a:r>
            <a:r>
              <a:rPr dirty="0"/>
              <a:t> </a:t>
            </a:r>
            <a:r>
              <a:rPr dirty="0" err="1"/>
              <a:t>nella</a:t>
            </a:r>
            <a:r>
              <a:rPr dirty="0"/>
              <a:t> lotta </a:t>
            </a:r>
            <a:r>
              <a:rPr dirty="0" err="1"/>
              <a:t>contro</a:t>
            </a:r>
            <a:r>
              <a:rPr dirty="0"/>
              <a:t> </a:t>
            </a:r>
            <a:r>
              <a:rPr dirty="0" err="1"/>
              <a:t>il</a:t>
            </a:r>
            <a:r>
              <a:rPr dirty="0"/>
              <a:t> COVID-19” </a:t>
            </a:r>
            <a:r>
              <a:rPr dirty="0" err="1"/>
              <a:t>è</a:t>
            </a:r>
            <a:r>
              <a:rPr dirty="0"/>
              <a:t> </a:t>
            </a:r>
            <a:r>
              <a:rPr dirty="0" err="1"/>
              <a:t>stato</a:t>
            </a:r>
            <a:r>
              <a:rPr dirty="0"/>
              <a:t> </a:t>
            </a:r>
            <a:r>
              <a:rPr dirty="0" err="1"/>
              <a:t>il</a:t>
            </a:r>
            <a:r>
              <a:rPr dirty="0"/>
              <a:t> </a:t>
            </a:r>
            <a:r>
              <a:rPr dirty="0" err="1"/>
              <a:t>tema</a:t>
            </a:r>
            <a:r>
              <a:rPr dirty="0"/>
              <a:t> </a:t>
            </a:r>
            <a:r>
              <a:rPr dirty="0" err="1"/>
              <a:t>su</a:t>
            </a:r>
            <a:r>
              <a:rPr dirty="0"/>
              <a:t> cui </a:t>
            </a:r>
            <a:r>
              <a:rPr dirty="0" err="1"/>
              <a:t>si</a:t>
            </a:r>
            <a:r>
              <a:rPr dirty="0"/>
              <a:t> </a:t>
            </a:r>
            <a:r>
              <a:rPr dirty="0" err="1"/>
              <a:t>è</a:t>
            </a:r>
            <a:r>
              <a:rPr dirty="0"/>
              <a:t> </a:t>
            </a:r>
            <a:r>
              <a:rPr dirty="0" err="1"/>
              <a:t>focalizzata</a:t>
            </a:r>
            <a:r>
              <a:rPr dirty="0"/>
              <a:t> </a:t>
            </a:r>
            <a:r>
              <a:rPr dirty="0" err="1"/>
              <a:t>l’edizione</a:t>
            </a:r>
            <a:r>
              <a:rPr dirty="0"/>
              <a:t> di </a:t>
            </a:r>
            <a:r>
              <a:rPr dirty="0" err="1"/>
              <a:t>quest’anno</a:t>
            </a:r>
            <a:r>
              <a:rPr dirty="0"/>
              <a:t> </a:t>
            </a:r>
            <a:r>
              <a:rPr dirty="0" err="1"/>
              <a:t>della</a:t>
            </a:r>
            <a:r>
              <a:rPr dirty="0"/>
              <a:t> “</a:t>
            </a:r>
            <a:r>
              <a:rPr dirty="0" err="1"/>
              <a:t>Giornata</a:t>
            </a:r>
            <a:r>
              <a:rPr dirty="0"/>
              <a:t> </a:t>
            </a:r>
            <a:r>
              <a:rPr dirty="0" err="1"/>
              <a:t>internazionale</a:t>
            </a:r>
            <a:r>
              <a:rPr dirty="0"/>
              <a:t> per le </a:t>
            </a:r>
            <a:r>
              <a:rPr dirty="0" err="1"/>
              <a:t>donne</a:t>
            </a:r>
            <a:r>
              <a:rPr dirty="0"/>
              <a:t> e le </a:t>
            </a:r>
            <a:r>
              <a:rPr dirty="0" err="1"/>
              <a:t>ragazze</a:t>
            </a:r>
            <a:r>
              <a:rPr dirty="0"/>
              <a:t> </a:t>
            </a:r>
            <a:r>
              <a:rPr dirty="0" err="1"/>
              <a:t>nella</a:t>
            </a:r>
            <a:r>
              <a:rPr dirty="0"/>
              <a:t> </a:t>
            </a:r>
            <a:r>
              <a:rPr dirty="0" err="1"/>
              <a:t>scienza</a:t>
            </a:r>
            <a:r>
              <a:rPr dirty="0"/>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olo"/>
          <p:cNvSpPr txBox="1">
            <a:spLocks noGrp="1"/>
          </p:cNvSpPr>
          <p:nvPr>
            <p:ph type="title"/>
          </p:nvPr>
        </p:nvSpPr>
        <p:spPr>
          <a:xfrm>
            <a:off x="1016000" y="546100"/>
            <a:ext cx="10972800" cy="14535"/>
          </a:xfrm>
          <a:prstGeom prst="rect">
            <a:avLst/>
          </a:prstGeom>
        </p:spPr>
        <p:txBody>
          <a:bodyPr>
            <a:normAutofit fontScale="90000"/>
          </a:bodyPr>
          <a:lstStyle/>
          <a:p>
            <a:pPr defTabSz="233679">
              <a:defRPr sz="3120"/>
            </a:pPr>
            <a:endParaRPr/>
          </a:p>
        </p:txBody>
      </p:sp>
      <p:sp>
        <p:nvSpPr>
          <p:cNvPr id="195" name="Un consiglio ……"/>
          <p:cNvSpPr txBox="1">
            <a:spLocks noGrp="1"/>
          </p:cNvSpPr>
          <p:nvPr>
            <p:ph type="body" idx="1"/>
          </p:nvPr>
        </p:nvSpPr>
        <p:spPr>
          <a:xfrm>
            <a:off x="1016000" y="536645"/>
            <a:ext cx="10972800" cy="7946955"/>
          </a:xfrm>
          <a:prstGeom prst="rect">
            <a:avLst/>
          </a:prstGeom>
        </p:spPr>
        <p:txBody>
          <a:bodyPr/>
          <a:lstStyle/>
          <a:p>
            <a:pPr marL="0" indent="0" algn="just" defTabSz="449580">
              <a:spcBef>
                <a:spcPts val="0"/>
              </a:spcBef>
              <a:buClrTx/>
              <a:buSzTx/>
              <a:buNone/>
              <a:defRPr sz="2000">
                <a:solidFill>
                  <a:srgbClr val="000000"/>
                </a:solidFill>
                <a:uFill>
                  <a:solidFill>
                    <a:srgbClr val="000000"/>
                  </a:solidFill>
                </a:uFill>
                <a:latin typeface="Times New Roman"/>
                <a:ea typeface="Times New Roman"/>
                <a:cs typeface="Times New Roman"/>
                <a:sym typeface="Times New Roman"/>
              </a:defRPr>
            </a:pPr>
            <a:endParaRPr/>
          </a:p>
          <a:p>
            <a:pPr marL="0" indent="0" algn="just" defTabSz="449580">
              <a:spcBef>
                <a:spcPts val="0"/>
              </a:spcBef>
              <a:buClrTx/>
              <a:buSzTx/>
              <a:buNone/>
              <a:defRPr sz="3000">
                <a:solidFill>
                  <a:srgbClr val="000000"/>
                </a:solidFill>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marL="0" indent="0" algn="just" defTabSz="449580">
              <a:spcBef>
                <a:spcPts val="0"/>
              </a:spcBef>
              <a:buClrTx/>
              <a:buSzTx/>
              <a:buNone/>
              <a:defRPr sz="6000">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Un consiglio …</a:t>
            </a:r>
          </a:p>
          <a:p>
            <a:pPr marL="0" indent="0" algn="just" defTabSz="449580">
              <a:spcBef>
                <a:spcPts val="0"/>
              </a:spcBef>
              <a:buClrTx/>
              <a:buSzTx/>
              <a:buNone/>
              <a:defRPr sz="6000">
                <a:solidFill>
                  <a:srgbClr val="000000"/>
                </a:solidFill>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marL="0" indent="0" algn="just" defTabSz="449580">
              <a:spcBef>
                <a:spcPts val="0"/>
              </a:spcBef>
              <a:buClrTx/>
              <a:buSzTx/>
              <a:buNone/>
              <a:defRPr sz="6000">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Una speranza … </a:t>
            </a:r>
          </a:p>
          <a:p>
            <a:pPr marL="0" indent="0" algn="just" defTabSz="449580">
              <a:spcBef>
                <a:spcPts val="0"/>
              </a:spcBef>
              <a:buClrTx/>
              <a:buSzTx/>
              <a:buNone/>
              <a:defRPr sz="6000">
                <a:solidFill>
                  <a:srgbClr val="000000"/>
                </a:solidFill>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marL="0" indent="0" algn="just" defTabSz="449580">
              <a:spcBef>
                <a:spcPts val="0"/>
              </a:spcBef>
              <a:buClrTx/>
              <a:buSzTx/>
              <a:buNone/>
              <a:defRPr sz="6000">
                <a:solidFill>
                  <a:srgbClr val="000000"/>
                </a:solidFill>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Un augurio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itolo"/>
          <p:cNvSpPr txBox="1">
            <a:spLocks noGrp="1"/>
          </p:cNvSpPr>
          <p:nvPr>
            <p:ph type="title" idx="4294967295"/>
          </p:nvPr>
        </p:nvSpPr>
        <p:spPr>
          <a:xfrm>
            <a:off x="1016000" y="546100"/>
            <a:ext cx="10972800" cy="1639147"/>
          </a:xfrm>
          <a:prstGeom prst="rect">
            <a:avLst/>
          </a:prstGeom>
        </p:spPr>
        <p:txBody>
          <a:bodyPr/>
          <a:lstStyle>
            <a:lvl1pPr defTabSz="520191">
              <a:defRPr sz="2400"/>
            </a:lvl1pPr>
          </a:lstStyle>
          <a:p>
            <a:r>
              <a:t>Bibliografia scelta</a:t>
            </a:r>
          </a:p>
        </p:txBody>
      </p:sp>
      <p:sp>
        <p:nvSpPr>
          <p:cNvPr id="198" name="P. Govoni, Che cos’è la Storia della Scienza, Carocci, 2019.…"/>
          <p:cNvSpPr txBox="1">
            <a:spLocks noGrp="1"/>
          </p:cNvSpPr>
          <p:nvPr>
            <p:ph type="body" idx="4294967295"/>
          </p:nvPr>
        </p:nvSpPr>
        <p:spPr>
          <a:xfrm>
            <a:off x="1016000" y="2768600"/>
            <a:ext cx="10972800" cy="5715000"/>
          </a:xfrm>
          <a:prstGeom prst="rect">
            <a:avLst/>
          </a:prstGeom>
        </p:spPr>
        <p:txBody>
          <a:bodyPr>
            <a:normAutofit fontScale="92500"/>
          </a:bodyPr>
          <a:lstStyle/>
          <a:p>
            <a:pPr marL="0" indent="0" defTabSz="931272">
              <a:spcBef>
                <a:spcPts val="300"/>
              </a:spcBef>
              <a:buNone/>
              <a:defRPr sz="1848">
                <a:latin typeface="Times New Roman"/>
                <a:ea typeface="Times New Roman"/>
                <a:cs typeface="Times New Roman"/>
                <a:sym typeface="Times New Roman"/>
              </a:defRPr>
            </a:pPr>
            <a:endParaRPr lang="it-IT" dirty="0"/>
          </a:p>
          <a:p>
            <a:pPr marL="327399" indent="-327399" defTabSz="931272">
              <a:spcBef>
                <a:spcPts val="300"/>
              </a:spcBef>
              <a:defRPr sz="1848">
                <a:latin typeface="Times New Roman"/>
                <a:ea typeface="Times New Roman"/>
                <a:cs typeface="Times New Roman"/>
                <a:sym typeface="Times New Roman"/>
              </a:defRPr>
            </a:pPr>
            <a:r>
              <a:rPr dirty="0"/>
              <a:t>P. </a:t>
            </a:r>
            <a:r>
              <a:rPr dirty="0" err="1"/>
              <a:t>Govoni</a:t>
            </a:r>
            <a:r>
              <a:rPr dirty="0"/>
              <a:t>, </a:t>
            </a:r>
            <a:r>
              <a:rPr b="1" i="1" dirty="0"/>
              <a:t>Che </a:t>
            </a:r>
            <a:r>
              <a:rPr b="1" i="1" dirty="0" err="1"/>
              <a:t>cos’è</a:t>
            </a:r>
            <a:r>
              <a:rPr b="1" i="1" dirty="0"/>
              <a:t> la Storia </a:t>
            </a:r>
            <a:r>
              <a:rPr b="1" i="1" dirty="0" err="1"/>
              <a:t>della</a:t>
            </a:r>
            <a:r>
              <a:rPr b="1" i="1" dirty="0"/>
              <a:t> </a:t>
            </a:r>
            <a:r>
              <a:rPr b="1" i="1" dirty="0" err="1"/>
              <a:t>Scienza</a:t>
            </a:r>
            <a:r>
              <a:rPr dirty="0"/>
              <a:t>, </a:t>
            </a:r>
            <a:r>
              <a:rPr dirty="0" err="1"/>
              <a:t>Carocci</a:t>
            </a:r>
            <a:r>
              <a:rPr dirty="0"/>
              <a:t>, 2019.</a:t>
            </a:r>
          </a:p>
          <a:p>
            <a:pPr marL="327400" indent="-327400" defTabSz="931272">
              <a:spcBef>
                <a:spcPts val="300"/>
              </a:spcBef>
              <a:defRPr sz="1848">
                <a:latin typeface="Times New Roman"/>
                <a:ea typeface="Times New Roman"/>
                <a:cs typeface="Times New Roman"/>
                <a:sym typeface="Times New Roman"/>
              </a:defRPr>
            </a:pPr>
            <a:endParaRPr dirty="0"/>
          </a:p>
          <a:p>
            <a:pPr marL="327400" indent="-327400" defTabSz="931272">
              <a:spcBef>
                <a:spcPts val="300"/>
              </a:spcBef>
              <a:defRPr sz="1848" b="1" i="1">
                <a:latin typeface="Times New Roman"/>
                <a:ea typeface="Times New Roman"/>
                <a:cs typeface="Times New Roman"/>
                <a:sym typeface="Times New Roman"/>
              </a:defRPr>
            </a:pPr>
            <a:r>
              <a:rPr dirty="0"/>
              <a:t>Women in Science: Antiquity</a:t>
            </a:r>
            <a:r>
              <a:rPr i="0" dirty="0"/>
              <a:t> </a:t>
            </a:r>
            <a:r>
              <a:rPr dirty="0"/>
              <a:t>Through the Nineteenth Century: A Biographical Dictionary with Annotated Bibliography</a:t>
            </a:r>
            <a:r>
              <a:rPr b="0" dirty="0"/>
              <a:t>, </a:t>
            </a:r>
            <a:r>
              <a:rPr b="0" i="0" dirty="0"/>
              <a:t>a </a:t>
            </a:r>
            <a:r>
              <a:rPr b="0" i="0" dirty="0" err="1"/>
              <a:t>cura</a:t>
            </a:r>
            <a:r>
              <a:rPr b="0" i="0" dirty="0"/>
              <a:t> di Marylin Bailey Ogilvie, 1986;</a:t>
            </a:r>
          </a:p>
          <a:p>
            <a:pPr marL="327400" indent="-327400" defTabSz="931272">
              <a:spcBef>
                <a:spcPts val="300"/>
              </a:spcBef>
              <a:defRPr sz="1848">
                <a:latin typeface="Times New Roman"/>
                <a:ea typeface="Times New Roman"/>
                <a:cs typeface="Times New Roman"/>
                <a:sym typeface="Times New Roman"/>
              </a:defRPr>
            </a:pPr>
            <a:r>
              <a:rPr dirty="0"/>
              <a:t>M. </a:t>
            </a:r>
            <a:r>
              <a:rPr dirty="0" err="1"/>
              <a:t>Cavazza</a:t>
            </a:r>
            <a:r>
              <a:rPr dirty="0"/>
              <a:t>, </a:t>
            </a:r>
            <a:r>
              <a:rPr b="1" i="1" dirty="0"/>
              <a:t>“</a:t>
            </a:r>
            <a:r>
              <a:rPr b="1" i="1" dirty="0" err="1"/>
              <a:t>Dottrici</a:t>
            </a:r>
            <a:r>
              <a:rPr b="1" i="1" dirty="0"/>
              <a:t>” e </a:t>
            </a:r>
            <a:r>
              <a:rPr b="1" i="1" dirty="0" err="1"/>
              <a:t>lettrici</a:t>
            </a:r>
            <a:r>
              <a:rPr b="1" i="1" dirty="0"/>
              <a:t> </a:t>
            </a:r>
            <a:r>
              <a:rPr b="1" i="1" dirty="0" err="1"/>
              <a:t>dell’Università</a:t>
            </a:r>
            <a:r>
              <a:rPr b="1" i="1" dirty="0"/>
              <a:t> di Bologna </a:t>
            </a:r>
            <a:r>
              <a:rPr b="1" i="1" dirty="0" err="1"/>
              <a:t>nel</a:t>
            </a:r>
            <a:r>
              <a:rPr b="1" i="1" dirty="0"/>
              <a:t> </a:t>
            </a:r>
            <a:r>
              <a:rPr b="1" i="1" dirty="0" err="1"/>
              <a:t>Settecento</a:t>
            </a:r>
            <a:r>
              <a:rPr dirty="0"/>
              <a:t>, 1997;</a:t>
            </a:r>
          </a:p>
          <a:p>
            <a:pPr marL="327400" indent="-327400" defTabSz="931272">
              <a:spcBef>
                <a:spcPts val="300"/>
              </a:spcBef>
              <a:defRPr sz="1848">
                <a:latin typeface="Times New Roman"/>
                <a:ea typeface="Times New Roman"/>
                <a:cs typeface="Times New Roman"/>
                <a:sym typeface="Times New Roman"/>
              </a:defRPr>
            </a:pPr>
            <a:r>
              <a:rPr dirty="0"/>
              <a:t>L. Moro, S. </a:t>
            </a:r>
            <a:r>
              <a:rPr dirty="0" err="1"/>
              <a:t>Sesti</a:t>
            </a:r>
            <a:r>
              <a:rPr dirty="0"/>
              <a:t>, </a:t>
            </a:r>
            <a:r>
              <a:rPr b="1" i="1" dirty="0"/>
              <a:t>Donne di </a:t>
            </a:r>
            <a:r>
              <a:rPr b="1" i="1" dirty="0" err="1"/>
              <a:t>scienza</a:t>
            </a:r>
            <a:r>
              <a:rPr b="1" i="1" dirty="0"/>
              <a:t>: 55 </a:t>
            </a:r>
            <a:r>
              <a:rPr b="1" i="1" dirty="0" err="1"/>
              <a:t>biografie</a:t>
            </a:r>
            <a:r>
              <a:rPr b="1" i="1" dirty="0"/>
              <a:t> </a:t>
            </a:r>
            <a:r>
              <a:rPr b="1" i="1" dirty="0" err="1"/>
              <a:t>dall’antichità</a:t>
            </a:r>
            <a:r>
              <a:rPr b="1" i="1" dirty="0"/>
              <a:t> al </a:t>
            </a:r>
            <a:r>
              <a:rPr b="1" i="1" dirty="0" err="1"/>
              <a:t>duemila</a:t>
            </a:r>
            <a:r>
              <a:rPr dirty="0"/>
              <a:t>, 2002; </a:t>
            </a:r>
          </a:p>
          <a:p>
            <a:pPr marL="327400" indent="-327400" defTabSz="931272">
              <a:spcBef>
                <a:spcPts val="300"/>
              </a:spcBef>
              <a:defRPr sz="1848" b="1" i="1">
                <a:latin typeface="Times New Roman"/>
                <a:ea typeface="Times New Roman"/>
                <a:cs typeface="Times New Roman"/>
                <a:sym typeface="Times New Roman"/>
              </a:defRPr>
            </a:pPr>
            <a:r>
              <a:rPr dirty="0" err="1"/>
              <a:t>Scienza</a:t>
            </a:r>
            <a:r>
              <a:rPr dirty="0"/>
              <a:t> a due </a:t>
            </a:r>
            <a:r>
              <a:rPr dirty="0" err="1"/>
              <a:t>voci</a:t>
            </a:r>
            <a:r>
              <a:rPr dirty="0"/>
              <a:t>, </a:t>
            </a:r>
            <a:r>
              <a:rPr b="0" i="0" dirty="0"/>
              <a:t>a </a:t>
            </a:r>
            <a:r>
              <a:rPr b="0" i="0" dirty="0" err="1"/>
              <a:t>cura</a:t>
            </a:r>
            <a:r>
              <a:rPr b="0" i="0" dirty="0"/>
              <a:t> di R. </a:t>
            </a:r>
            <a:r>
              <a:rPr b="0" i="0" dirty="0" err="1"/>
              <a:t>Simili</a:t>
            </a:r>
            <a:r>
              <a:rPr b="0" i="0" dirty="0"/>
              <a:t>, 2006;</a:t>
            </a:r>
          </a:p>
          <a:p>
            <a:pPr marL="327400" indent="-327400" defTabSz="931272">
              <a:spcBef>
                <a:spcPts val="300"/>
              </a:spcBef>
              <a:defRPr sz="1848">
                <a:latin typeface="Times New Roman"/>
                <a:ea typeface="Times New Roman"/>
                <a:cs typeface="Times New Roman"/>
                <a:sym typeface="Times New Roman"/>
              </a:defRPr>
            </a:pPr>
            <a:r>
              <a:rPr b="1" i="1" dirty="0"/>
              <a:t>More than Pupils. Italian Women in Science at the Turn of the 20th Century</a:t>
            </a:r>
            <a:r>
              <a:rPr dirty="0"/>
              <a:t>, ed. by V.P. </a:t>
            </a:r>
            <a:r>
              <a:rPr dirty="0" err="1"/>
              <a:t>Babini</a:t>
            </a:r>
            <a:r>
              <a:rPr dirty="0"/>
              <a:t>, R. </a:t>
            </a:r>
            <a:r>
              <a:rPr dirty="0" err="1"/>
              <a:t>Simili</a:t>
            </a:r>
            <a:r>
              <a:rPr dirty="0"/>
              <a:t>, 2007;</a:t>
            </a:r>
            <a:endParaRPr b="1" i="1" dirty="0"/>
          </a:p>
          <a:p>
            <a:pPr marL="327400" indent="-327400" defTabSz="931272">
              <a:spcBef>
                <a:spcPts val="300"/>
              </a:spcBef>
              <a:defRPr sz="1848">
                <a:latin typeface="Times New Roman"/>
                <a:ea typeface="Times New Roman"/>
                <a:cs typeface="Times New Roman"/>
                <a:sym typeface="Times New Roman"/>
              </a:defRPr>
            </a:pPr>
            <a:r>
              <a:rPr dirty="0"/>
              <a:t>R. Levi Montalcini, G. </a:t>
            </a:r>
            <a:r>
              <a:rPr dirty="0" err="1"/>
              <a:t>Tripodi</a:t>
            </a:r>
            <a:r>
              <a:rPr b="1" i="1" dirty="0"/>
              <a:t>, Le </a:t>
            </a:r>
            <a:r>
              <a:rPr b="1" i="1" dirty="0" err="1"/>
              <a:t>tue</a:t>
            </a:r>
            <a:r>
              <a:rPr b="1" i="1" dirty="0"/>
              <a:t> </a:t>
            </a:r>
            <a:r>
              <a:rPr b="1" i="1" dirty="0" err="1"/>
              <a:t>antenate</a:t>
            </a:r>
            <a:r>
              <a:rPr b="1" i="1" dirty="0"/>
              <a:t>: </a:t>
            </a:r>
            <a:r>
              <a:rPr b="1" i="1" dirty="0" err="1"/>
              <a:t>donne</a:t>
            </a:r>
            <a:r>
              <a:rPr b="1" i="1" dirty="0"/>
              <a:t> </a:t>
            </a:r>
            <a:r>
              <a:rPr b="1" i="1" dirty="0" err="1"/>
              <a:t>pioniere</a:t>
            </a:r>
            <a:r>
              <a:rPr b="1" i="1" dirty="0"/>
              <a:t> </a:t>
            </a:r>
            <a:r>
              <a:rPr b="1" i="1" dirty="0" err="1"/>
              <a:t>nella</a:t>
            </a:r>
            <a:r>
              <a:rPr b="1" i="1" dirty="0"/>
              <a:t> </a:t>
            </a:r>
            <a:r>
              <a:rPr b="1" i="1" dirty="0" err="1"/>
              <a:t>società</a:t>
            </a:r>
            <a:r>
              <a:rPr b="1" i="1" dirty="0"/>
              <a:t> e </a:t>
            </a:r>
            <a:r>
              <a:rPr b="1" i="1" dirty="0" err="1"/>
              <a:t>nella</a:t>
            </a:r>
            <a:r>
              <a:rPr b="1" i="1" dirty="0"/>
              <a:t> </a:t>
            </a:r>
            <a:r>
              <a:rPr b="1" i="1" dirty="0" err="1"/>
              <a:t>scienza</a:t>
            </a:r>
            <a:r>
              <a:rPr b="1" i="1" dirty="0"/>
              <a:t> </a:t>
            </a:r>
            <a:r>
              <a:rPr b="1" i="1" dirty="0" err="1"/>
              <a:t>dall’antichità</a:t>
            </a:r>
            <a:r>
              <a:rPr b="1" i="1" dirty="0"/>
              <a:t> ai </a:t>
            </a:r>
            <a:r>
              <a:rPr b="1" i="1" dirty="0" err="1"/>
              <a:t>giorni</a:t>
            </a:r>
            <a:r>
              <a:rPr b="1" i="1" dirty="0"/>
              <a:t> </a:t>
            </a:r>
            <a:r>
              <a:rPr b="1" i="1" dirty="0" err="1"/>
              <a:t>nostri</a:t>
            </a:r>
            <a:r>
              <a:rPr b="1" i="1" dirty="0"/>
              <a:t>, </a:t>
            </a:r>
            <a:r>
              <a:rPr dirty="0"/>
              <a:t>2008</a:t>
            </a:r>
            <a:r>
              <a:rPr b="1" i="1" dirty="0"/>
              <a:t>; </a:t>
            </a:r>
          </a:p>
          <a:p>
            <a:pPr marL="327400" indent="-327400" defTabSz="931272">
              <a:spcBef>
                <a:spcPts val="300"/>
              </a:spcBef>
              <a:defRPr sz="1848">
                <a:latin typeface="Times New Roman"/>
                <a:ea typeface="Times New Roman"/>
                <a:cs typeface="Times New Roman"/>
                <a:sym typeface="Times New Roman"/>
              </a:defRPr>
            </a:pPr>
            <a:r>
              <a:rPr dirty="0"/>
              <a:t> P. </a:t>
            </a:r>
            <a:r>
              <a:rPr dirty="0" err="1"/>
              <a:t>Govoni</a:t>
            </a:r>
            <a:r>
              <a:rPr dirty="0"/>
              <a:t>, </a:t>
            </a:r>
            <a:r>
              <a:rPr b="1" i="1" dirty="0"/>
              <a:t>«Donne in un </a:t>
            </a:r>
            <a:r>
              <a:rPr b="1" i="1" dirty="0" err="1"/>
              <a:t>mondo</a:t>
            </a:r>
            <a:r>
              <a:rPr b="1" i="1" dirty="0"/>
              <a:t> senza </a:t>
            </a:r>
            <a:r>
              <a:rPr b="1" i="1" dirty="0" err="1"/>
              <a:t>donne</a:t>
            </a:r>
            <a:r>
              <a:rPr b="1" i="1" dirty="0"/>
              <a:t>». Le </a:t>
            </a:r>
            <a:r>
              <a:rPr b="1" i="1" dirty="0" err="1"/>
              <a:t>studentesse</a:t>
            </a:r>
            <a:r>
              <a:rPr b="1" i="1" dirty="0"/>
              <a:t> </a:t>
            </a:r>
            <a:r>
              <a:rPr b="1" i="1" dirty="0" err="1"/>
              <a:t>delle</a:t>
            </a:r>
            <a:r>
              <a:rPr b="1" i="1" dirty="0"/>
              <a:t> </a:t>
            </a:r>
            <a:r>
              <a:rPr b="1" i="1" dirty="0" err="1"/>
              <a:t>facoltà</a:t>
            </a:r>
            <a:r>
              <a:rPr b="1" i="1" dirty="0"/>
              <a:t> </a:t>
            </a:r>
            <a:r>
              <a:rPr b="1" i="1" dirty="0" err="1"/>
              <a:t>scientifiche</a:t>
            </a:r>
            <a:r>
              <a:rPr b="1" i="1" dirty="0"/>
              <a:t> in Italia, 1877-2005</a:t>
            </a:r>
            <a:r>
              <a:rPr dirty="0"/>
              <a:t>, 2009;</a:t>
            </a:r>
          </a:p>
          <a:p>
            <a:pPr marL="327400" indent="-327400" defTabSz="931272">
              <a:spcBef>
                <a:spcPts val="300"/>
              </a:spcBef>
              <a:defRPr sz="1848">
                <a:latin typeface="Times New Roman"/>
                <a:ea typeface="Times New Roman"/>
                <a:cs typeface="Times New Roman"/>
                <a:sym typeface="Times New Roman"/>
              </a:defRPr>
            </a:pPr>
            <a:r>
              <a:rPr dirty="0"/>
              <a:t>R. </a:t>
            </a:r>
            <a:r>
              <a:rPr dirty="0" err="1"/>
              <a:t>Simili</a:t>
            </a:r>
            <a:r>
              <a:rPr dirty="0"/>
              <a:t>; E. </a:t>
            </a:r>
            <a:r>
              <a:rPr dirty="0" err="1"/>
              <a:t>Reale</a:t>
            </a:r>
            <a:r>
              <a:rPr dirty="0"/>
              <a:t>, </a:t>
            </a:r>
            <a:r>
              <a:rPr b="1" i="1" dirty="0"/>
              <a:t>Nella </a:t>
            </a:r>
            <a:r>
              <a:rPr b="1" i="1" dirty="0" err="1"/>
              <a:t>città</a:t>
            </a:r>
            <a:r>
              <a:rPr b="1" i="1" dirty="0"/>
              <a:t> di </a:t>
            </a:r>
            <a:r>
              <a:rPr b="1" i="1" dirty="0" err="1"/>
              <a:t>Ipazia</a:t>
            </a:r>
            <a:r>
              <a:rPr b="1" i="1" dirty="0"/>
              <a:t>. Donne di </a:t>
            </a:r>
            <a:r>
              <a:rPr b="1" i="1" dirty="0" err="1"/>
              <a:t>scienza</a:t>
            </a:r>
            <a:r>
              <a:rPr dirty="0"/>
              <a:t>, 2011.</a:t>
            </a:r>
          </a:p>
          <a:p>
            <a:pPr marL="327400" indent="-327400" defTabSz="931272">
              <a:spcBef>
                <a:spcPts val="300"/>
              </a:spcBef>
              <a:defRPr sz="1848">
                <a:latin typeface="Times New Roman"/>
                <a:ea typeface="Times New Roman"/>
                <a:cs typeface="Times New Roman"/>
                <a:sym typeface="Times New Roman"/>
              </a:defRPr>
            </a:pPr>
            <a:r>
              <a:rPr dirty="0"/>
              <a:t>M. Focaccia-S. </a:t>
            </a:r>
            <a:r>
              <a:rPr dirty="0" err="1"/>
              <a:t>Linguerri</a:t>
            </a:r>
            <a:r>
              <a:rPr dirty="0"/>
              <a:t>, </a:t>
            </a:r>
            <a:r>
              <a:rPr b="1" i="1" dirty="0" err="1"/>
              <a:t>Dizionario</a:t>
            </a:r>
            <a:r>
              <a:rPr b="1" i="1" dirty="0"/>
              <a:t> </a:t>
            </a:r>
            <a:r>
              <a:rPr b="1" i="1" dirty="0" err="1"/>
              <a:t>biografico</a:t>
            </a:r>
            <a:r>
              <a:rPr b="1" i="1" dirty="0"/>
              <a:t> </a:t>
            </a:r>
            <a:r>
              <a:rPr b="1" i="1" dirty="0" err="1"/>
              <a:t>delle</a:t>
            </a:r>
            <a:r>
              <a:rPr b="1" i="1" dirty="0"/>
              <a:t> </a:t>
            </a:r>
            <a:r>
              <a:rPr b="1" i="1" dirty="0" err="1"/>
              <a:t>scienziate</a:t>
            </a:r>
            <a:r>
              <a:rPr b="1" i="1" dirty="0"/>
              <a:t> </a:t>
            </a:r>
            <a:r>
              <a:rPr b="1" i="1" dirty="0" err="1"/>
              <a:t>italiane</a:t>
            </a:r>
            <a:r>
              <a:rPr b="1" i="1" dirty="0"/>
              <a:t> (XVIII-XX </a:t>
            </a:r>
            <a:r>
              <a:rPr b="1" i="1" dirty="0" err="1"/>
              <a:t>secolo</a:t>
            </a:r>
            <a:r>
              <a:rPr b="1" i="1" dirty="0"/>
              <a:t>)</a:t>
            </a:r>
            <a:r>
              <a:rPr i="1" dirty="0"/>
              <a:t>, </a:t>
            </a:r>
            <a:r>
              <a:rPr dirty="0"/>
              <a:t>2012;</a:t>
            </a:r>
          </a:p>
          <a:p>
            <a:pPr marL="327400" indent="-327400" defTabSz="931272">
              <a:spcBef>
                <a:spcPts val="300"/>
              </a:spcBef>
              <a:defRPr sz="1848">
                <a:latin typeface="Times New Roman"/>
                <a:ea typeface="Times New Roman"/>
                <a:cs typeface="Times New Roman"/>
                <a:sym typeface="Times New Roman"/>
              </a:defRPr>
            </a:pPr>
            <a:r>
              <a:rPr dirty="0"/>
              <a:t>P. </a:t>
            </a:r>
            <a:r>
              <a:rPr dirty="0" err="1"/>
              <a:t>Odifreddi</a:t>
            </a:r>
            <a:r>
              <a:rPr dirty="0"/>
              <a:t>, </a:t>
            </a:r>
            <a:r>
              <a:rPr b="1" i="1" dirty="0"/>
              <a:t>Il </a:t>
            </a:r>
            <a:r>
              <a:rPr b="1" i="1" dirty="0" err="1"/>
              <a:t>genio</a:t>
            </a:r>
            <a:r>
              <a:rPr b="1" i="1" dirty="0"/>
              <a:t> </a:t>
            </a:r>
            <a:r>
              <a:rPr b="1" i="1" dirty="0" err="1"/>
              <a:t>delle</a:t>
            </a:r>
            <a:r>
              <a:rPr b="1" i="1" dirty="0"/>
              <a:t> </a:t>
            </a:r>
            <a:r>
              <a:rPr b="1" i="1" dirty="0" err="1"/>
              <a:t>donne</a:t>
            </a:r>
            <a:r>
              <a:rPr b="1" i="1" dirty="0"/>
              <a:t>. Breve </a:t>
            </a:r>
            <a:r>
              <a:rPr b="1" i="1" dirty="0" err="1"/>
              <a:t>storia</a:t>
            </a:r>
            <a:r>
              <a:rPr b="1" i="1" dirty="0"/>
              <a:t> </a:t>
            </a:r>
            <a:r>
              <a:rPr b="1" i="1" dirty="0" err="1"/>
              <a:t>della</a:t>
            </a:r>
            <a:r>
              <a:rPr b="1" i="1" dirty="0"/>
              <a:t> </a:t>
            </a:r>
            <a:r>
              <a:rPr b="1" i="1" dirty="0" err="1"/>
              <a:t>scienza</a:t>
            </a:r>
            <a:r>
              <a:rPr b="1" i="1" dirty="0"/>
              <a:t> al </a:t>
            </a:r>
            <a:r>
              <a:rPr b="1" i="1" dirty="0" err="1"/>
              <a:t>femminile</a:t>
            </a:r>
            <a:r>
              <a:rPr b="1" i="1" dirty="0"/>
              <a:t>, </a:t>
            </a:r>
            <a:r>
              <a:rPr dirty="0"/>
              <a:t>2019</a:t>
            </a:r>
          </a:p>
          <a:p>
            <a:pPr marL="327400" indent="-327400" defTabSz="931272">
              <a:spcBef>
                <a:spcPts val="300"/>
              </a:spcBef>
              <a:defRPr sz="1848" i="1">
                <a:latin typeface="Times New Roman"/>
                <a:ea typeface="Times New Roman"/>
                <a:cs typeface="Times New Roman"/>
                <a:sym typeface="Times New Roman"/>
              </a:defRPr>
            </a:pPr>
            <a:r>
              <a:rPr b="1" dirty="0"/>
              <a:t>Laura </a:t>
            </a:r>
            <a:r>
              <a:rPr b="1" dirty="0" err="1"/>
              <a:t>Bassi</a:t>
            </a:r>
            <a:r>
              <a:rPr b="1" dirty="0"/>
              <a:t>- The World’s First Woman Professor in Natural Philosophy,</a:t>
            </a:r>
            <a:r>
              <a:rPr dirty="0"/>
              <a:t> </a:t>
            </a:r>
            <a:r>
              <a:rPr i="0" dirty="0"/>
              <a:t>ed by L. </a:t>
            </a:r>
            <a:r>
              <a:rPr i="0" dirty="0" err="1"/>
              <a:t>Cifarelli</a:t>
            </a:r>
            <a:r>
              <a:rPr i="0" dirty="0"/>
              <a:t>, R. </a:t>
            </a:r>
            <a:r>
              <a:rPr i="0" dirty="0" err="1"/>
              <a:t>Simili</a:t>
            </a:r>
            <a:r>
              <a:rPr i="0" dirty="0"/>
              <a:t>, Springer , 2020</a:t>
            </a:r>
            <a:endParaRPr lang="it-IT" i="0" dirty="0"/>
          </a:p>
          <a:p>
            <a:pPr marL="327400" indent="-327400" defTabSz="931272">
              <a:spcBef>
                <a:spcPts val="300"/>
              </a:spcBef>
              <a:defRPr sz="1848" i="1">
                <a:latin typeface="Times New Roman"/>
                <a:ea typeface="Times New Roman"/>
                <a:cs typeface="Times New Roman"/>
                <a:sym typeface="Times New Roman"/>
              </a:defRPr>
            </a:pPr>
            <a:endParaRPr lang="it-IT" dirty="0"/>
          </a:p>
          <a:p>
            <a:pPr marL="0" indent="0" defTabSz="931272">
              <a:spcBef>
                <a:spcPts val="300"/>
              </a:spcBef>
              <a:buNone/>
              <a:defRPr sz="1848" i="1">
                <a:latin typeface="Times New Roman"/>
                <a:ea typeface="Times New Roman"/>
                <a:cs typeface="Times New Roman"/>
                <a:sym typeface="Times New Roman"/>
              </a:defRPr>
            </a:pPr>
            <a:r>
              <a:rPr lang="it-IT" dirty="0"/>
              <a:t>	Una cattedra per Laura Bassi. Bologna 1732, in Italiani di Paolo Mieli- </a:t>
            </a:r>
            <a:r>
              <a:rPr lang="it-IT" dirty="0" err="1"/>
              <a:t>RaiPlay</a:t>
            </a:r>
            <a:endParaRPr lang="it-IT" dirty="0"/>
          </a:p>
          <a:p>
            <a:pPr marL="0" indent="0" defTabSz="931272">
              <a:spcBef>
                <a:spcPts val="300"/>
              </a:spcBef>
              <a:buNone/>
              <a:defRPr sz="1848" i="1">
                <a:latin typeface="Times New Roman"/>
                <a:ea typeface="Times New Roman"/>
                <a:cs typeface="Times New Roman"/>
                <a:sym typeface="Times New Roman"/>
              </a:defRPr>
            </a:pPr>
            <a:endParaRPr lang="it-IT" dirty="0"/>
          </a:p>
          <a:p>
            <a:pPr marL="0" indent="0" defTabSz="931272">
              <a:spcBef>
                <a:spcPts val="300"/>
              </a:spcBef>
              <a:buNone/>
              <a:defRPr sz="1848" i="1">
                <a:latin typeface="Times New Roman"/>
                <a:ea typeface="Times New Roman"/>
                <a:cs typeface="Times New Roman"/>
                <a:sym typeface="Times New Roman"/>
              </a:defRPr>
            </a:pPr>
            <a:endParaRPr i="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sto"/>
          <p:cNvSpPr txBox="1">
            <a:spLocks noGrp="1"/>
          </p:cNvSpPr>
          <p:nvPr>
            <p:ph type="body" idx="13"/>
          </p:nvPr>
        </p:nvSpPr>
        <p:spPr>
          <a:xfrm>
            <a:off x="-283352" y="5784708"/>
            <a:ext cx="37043" cy="2578101"/>
          </a:xfrm>
          <a:prstGeom prst="rect">
            <a:avLst/>
          </a:prstGeom>
        </p:spPr>
        <p:txBody>
          <a:bodyPr/>
          <a:lstStyle/>
          <a:p>
            <a:endParaRPr/>
          </a:p>
        </p:txBody>
      </p:sp>
      <p:sp>
        <p:nvSpPr>
          <p:cNvPr id="201" name="Grazie per la vostra attenzione!"/>
          <p:cNvSpPr txBox="1">
            <a:spLocks noGrp="1"/>
          </p:cNvSpPr>
          <p:nvPr>
            <p:ph type="body" idx="14"/>
          </p:nvPr>
        </p:nvSpPr>
        <p:spPr>
          <a:xfrm>
            <a:off x="1270000" y="4189472"/>
            <a:ext cx="10464800" cy="841256"/>
          </a:xfrm>
          <a:prstGeom prst="rect">
            <a:avLst/>
          </a:prstGeom>
        </p:spPr>
        <p:txBody>
          <a:bodyPr/>
          <a:lstStyle/>
          <a:p>
            <a:r>
              <a:rPr dirty="0" err="1"/>
              <a:t>Grazie</a:t>
            </a:r>
            <a:r>
              <a:rPr dirty="0"/>
              <a:t> per la </a:t>
            </a:r>
            <a:r>
              <a:rPr dirty="0" err="1"/>
              <a:t>vostra</a:t>
            </a:r>
            <a:r>
              <a:rPr dirty="0"/>
              <a:t> </a:t>
            </a:r>
            <a:r>
              <a:rPr dirty="0" err="1"/>
              <a:t>attenzione</a:t>
            </a:r>
            <a:r>
              <a:rPr dirty="0"/>
              <a:t>!</a:t>
            </a:r>
            <a:endParaRPr lang="it-IT"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olo"/>
          <p:cNvSpPr txBox="1">
            <a:spLocks noGrp="1"/>
          </p:cNvSpPr>
          <p:nvPr>
            <p:ph type="title"/>
          </p:nvPr>
        </p:nvSpPr>
        <p:spPr>
          <a:xfrm>
            <a:off x="1016000" y="546100"/>
            <a:ext cx="10708076" cy="12700"/>
          </a:xfrm>
          <a:prstGeom prst="rect">
            <a:avLst/>
          </a:prstGeom>
        </p:spPr>
        <p:txBody>
          <a:bodyPr>
            <a:normAutofit fontScale="90000"/>
          </a:bodyPr>
          <a:lstStyle/>
          <a:p>
            <a:pPr defTabSz="93471">
              <a:defRPr sz="1200"/>
            </a:pPr>
            <a:endParaRPr/>
          </a:p>
        </p:txBody>
      </p:sp>
      <p:sp>
        <p:nvSpPr>
          <p:cNvPr id="126" name="Nella nostra società, tecnologica e post-industriale, porsi il problema della scienza e di come funziona è irrinunciabile per tentare di capire il mondo in cui viviamo…"/>
          <p:cNvSpPr txBox="1">
            <a:spLocks noGrp="1"/>
          </p:cNvSpPr>
          <p:nvPr>
            <p:ph type="body" idx="1"/>
          </p:nvPr>
        </p:nvSpPr>
        <p:spPr>
          <a:xfrm>
            <a:off x="1016000" y="804685"/>
            <a:ext cx="10972800" cy="7678915"/>
          </a:xfrm>
          <a:prstGeom prst="rect">
            <a:avLst/>
          </a:prstGeom>
        </p:spPr>
        <p:txBody>
          <a:bodyPr/>
          <a:lstStyle/>
          <a:p>
            <a:pPr marL="0" indent="0">
              <a:buSzTx/>
              <a:buNone/>
              <a:defRPr>
                <a:latin typeface="Times New Roman"/>
                <a:ea typeface="Times New Roman"/>
                <a:cs typeface="Times New Roman"/>
                <a:sym typeface="Times New Roman"/>
              </a:defRPr>
            </a:pPr>
            <a:r>
              <a:t>Nella nostra società, tecnologica e post-industriale, porsi il problema della scienza e di come funziona è irrinunciabile per tentare di capire il mondo in cui viviamo</a:t>
            </a:r>
          </a:p>
          <a:p>
            <a:pPr marL="0" indent="0">
              <a:buSzTx/>
              <a:buNone/>
              <a:defRPr>
                <a:latin typeface="Times New Roman"/>
                <a:ea typeface="Times New Roman"/>
                <a:cs typeface="Times New Roman"/>
                <a:sym typeface="Times New Roman"/>
              </a:defRPr>
            </a:pPr>
            <a:r>
              <a:t> ⬇︎</a:t>
            </a:r>
          </a:p>
          <a:p>
            <a:pPr marL="0" indent="0">
              <a:buSzTx/>
              <a:buNone/>
              <a:defRPr>
                <a:latin typeface="Times New Roman"/>
                <a:ea typeface="Times New Roman"/>
                <a:cs typeface="Times New Roman"/>
                <a:sym typeface="Times New Roman"/>
              </a:defRPr>
            </a:pPr>
            <a:r>
              <a:t>la Storia della scienza ci aiuta nella ricerca di un’autonomia di giudizio su temi che sempre più irrompono nel nostro quotidiano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olo"/>
          <p:cNvSpPr txBox="1">
            <a:spLocks noGrp="1"/>
          </p:cNvSpPr>
          <p:nvPr>
            <p:ph type="title"/>
          </p:nvPr>
        </p:nvSpPr>
        <p:spPr>
          <a:xfrm>
            <a:off x="1016000" y="546100"/>
            <a:ext cx="10972800" cy="15382"/>
          </a:xfrm>
          <a:prstGeom prst="rect">
            <a:avLst/>
          </a:prstGeom>
        </p:spPr>
        <p:txBody>
          <a:bodyPr>
            <a:normAutofit fontScale="90000"/>
          </a:bodyPr>
          <a:lstStyle/>
          <a:p>
            <a:pPr defTabSz="93471">
              <a:defRPr sz="1200"/>
            </a:pPr>
            <a:endParaRPr/>
          </a:p>
        </p:txBody>
      </p:sp>
      <p:sp>
        <p:nvSpPr>
          <p:cNvPr id="129" name="La scienza fa parte del nostro bagaglio culturale: accedere al sapere scientifico è un nostro diritto!…"/>
          <p:cNvSpPr txBox="1">
            <a:spLocks noGrp="1"/>
          </p:cNvSpPr>
          <p:nvPr>
            <p:ph type="body" idx="1"/>
          </p:nvPr>
        </p:nvSpPr>
        <p:spPr>
          <a:xfrm>
            <a:off x="1016000" y="688128"/>
            <a:ext cx="10972800" cy="7795472"/>
          </a:xfrm>
          <a:prstGeom prst="rect">
            <a:avLst/>
          </a:prstGeom>
        </p:spPr>
        <p:txBody>
          <a:bodyPr/>
          <a:lstStyle/>
          <a:p>
            <a:pPr marL="0" indent="0" algn="ctr" defTabSz="461516">
              <a:spcBef>
                <a:spcPts val="3200"/>
              </a:spcBef>
              <a:buSzTx/>
              <a:buNone/>
              <a:defRPr sz="2500"/>
            </a:pPr>
            <a:r>
              <a:t>La scienza fa parte del nostro bagaglio culturale: accedere al sapere scientifico è un nostro diritto!</a:t>
            </a:r>
          </a:p>
          <a:p>
            <a:pPr marL="0" indent="0" algn="ctr" defTabSz="461516">
              <a:spcBef>
                <a:spcPts val="3200"/>
              </a:spcBef>
              <a:buSzTx/>
              <a:buNone/>
              <a:defRPr sz="2500"/>
            </a:pPr>
            <a:r>
              <a:t>Oggi, molte delle nostre scelte quotidiane -come mangiare; come riscaldarci; come viaggiare; come salvaguardare l’ambiente e i beni culturali- richiedono una dose di conoscenze scientifiche</a:t>
            </a:r>
          </a:p>
          <a:p>
            <a:pPr marL="0" indent="0" algn="ctr" defTabSz="461516">
              <a:spcBef>
                <a:spcPts val="3200"/>
              </a:spcBef>
              <a:buSzTx/>
              <a:buNone/>
              <a:defRPr sz="2500">
                <a:latin typeface="ヒラギノ明朝 ProN W6"/>
                <a:ea typeface="ヒラギノ明朝 ProN W6"/>
                <a:cs typeface="ヒラギノ明朝 ProN W6"/>
                <a:sym typeface="ヒラギノ明朝 ProN W6"/>
              </a:defRPr>
            </a:pPr>
            <a:r>
              <a:t>⬇︎</a:t>
            </a:r>
          </a:p>
          <a:p>
            <a:pPr marL="0" indent="0" algn="ctr" defTabSz="461516">
              <a:spcBef>
                <a:spcPts val="3200"/>
              </a:spcBef>
              <a:buSzTx/>
              <a:buNone/>
              <a:defRPr sz="2500">
                <a:latin typeface="ヒラギノ明朝 ProN W6"/>
                <a:ea typeface="ヒラギノ明朝 ProN W6"/>
                <a:cs typeface="ヒラギノ明朝 ProN W6"/>
                <a:sym typeface="ヒラギノ明朝 ProN W6"/>
              </a:defRPr>
            </a:pPr>
            <a:r>
              <a:t>confrontarsi col pubblico, soprattutto quello più giovane, è una priorità</a:t>
            </a:r>
          </a:p>
          <a:p>
            <a:pPr marL="0" indent="0" defTabSz="461516">
              <a:spcBef>
                <a:spcPts val="3200"/>
              </a:spcBef>
              <a:buSzTx/>
              <a:buNone/>
              <a:defRPr sz="2500">
                <a:latin typeface="ヒラギノ明朝 ProN W6"/>
                <a:ea typeface="ヒラギノ明朝 ProN W6"/>
                <a:cs typeface="ヒラギノ明朝 ProN W6"/>
                <a:sym typeface="ヒラギノ明朝 ProN W6"/>
              </a:defRPr>
            </a:pPr>
            <a:endParaRPr/>
          </a:p>
          <a:p>
            <a:pPr marL="0" indent="0" algn="ctr" defTabSz="461516">
              <a:spcBef>
                <a:spcPts val="3200"/>
              </a:spcBef>
              <a:buSzTx/>
              <a:buNone/>
              <a:defRPr sz="3000" b="1"/>
            </a:pPr>
            <a:r>
              <a:t>La testimonianza di scienziati e scienziate, la loro storia, ci possono aiutare a trovare nuovi strumenti utili per orientarci nel presente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olo"/>
          <p:cNvSpPr txBox="1">
            <a:spLocks noGrp="1"/>
          </p:cNvSpPr>
          <p:nvPr>
            <p:ph type="title" idx="4294967295"/>
          </p:nvPr>
        </p:nvSpPr>
        <p:spPr>
          <a:xfrm>
            <a:off x="1016000" y="546100"/>
            <a:ext cx="10972800" cy="12700"/>
          </a:xfrm>
          <a:prstGeom prst="rect">
            <a:avLst/>
          </a:prstGeom>
        </p:spPr>
        <p:txBody>
          <a:bodyPr>
            <a:normAutofit fontScale="90000"/>
          </a:bodyPr>
          <a:lstStyle/>
          <a:p>
            <a:pPr defTabSz="233679">
              <a:defRPr sz="3120"/>
            </a:pPr>
            <a:endParaRPr/>
          </a:p>
        </p:txBody>
      </p:sp>
      <p:sp>
        <p:nvSpPr>
          <p:cNvPr id="132" name="Nel 1897 venne pubblicato il primo dizionario totalmente dedicato alle donne scienziate: Les femmes dans la science, del matematico Alphonse Rebière, nel quale vengono ricordate 617 scienziate, di cui 58 italiane."/>
          <p:cNvSpPr txBox="1">
            <a:spLocks noGrp="1"/>
          </p:cNvSpPr>
          <p:nvPr>
            <p:ph type="body" idx="4294967295"/>
          </p:nvPr>
        </p:nvSpPr>
        <p:spPr>
          <a:xfrm>
            <a:off x="1016000" y="688058"/>
            <a:ext cx="10972800" cy="7795542"/>
          </a:xfrm>
          <a:prstGeom prst="rect">
            <a:avLst/>
          </a:prstGeom>
        </p:spPr>
        <p:txBody>
          <a:bodyPr/>
          <a:lstStyle/>
          <a:p>
            <a:pPr marL="485775" indent="-485775">
              <a:spcBef>
                <a:spcPts val="500"/>
              </a:spcBef>
              <a:defRPr sz="3400"/>
            </a:pPr>
            <a:endParaRPr/>
          </a:p>
          <a:p>
            <a:pPr marL="485775" indent="-485775">
              <a:spcBef>
                <a:spcPts val="500"/>
              </a:spcBef>
              <a:defRPr sz="3400"/>
            </a:pPr>
            <a:endParaRPr/>
          </a:p>
          <a:p>
            <a:pPr marL="485775" indent="-485775">
              <a:spcBef>
                <a:spcPts val="500"/>
              </a:spcBef>
              <a:defRPr sz="3400"/>
            </a:pPr>
            <a:r>
              <a:t>Nel 1897 venne pubblicato il primo dizionario totalmente dedicato alle donne scienziate: </a:t>
            </a:r>
            <a:r>
              <a:rPr i="1">
                <a:latin typeface="Calibri"/>
                <a:ea typeface="Calibri"/>
                <a:cs typeface="Calibri"/>
                <a:sym typeface="Calibri"/>
              </a:rPr>
              <a:t>Les femmes dans la science, </a:t>
            </a:r>
            <a:r>
              <a:t>del matematico Alphonse Rebière, nel quale vengono ricordate 617 scienziate, di cui 58 italiane.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 LORIA, Donne matematiche, 1901"/>
          <p:cNvSpPr txBox="1">
            <a:spLocks noGrp="1"/>
          </p:cNvSpPr>
          <p:nvPr>
            <p:ph type="title" idx="4294967295"/>
          </p:nvPr>
        </p:nvSpPr>
        <p:spPr>
          <a:prstGeom prst="rect">
            <a:avLst/>
          </a:prstGeom>
        </p:spPr>
        <p:txBody>
          <a:bodyPr/>
          <a:lstStyle/>
          <a:p>
            <a:pPr defTabSz="1144422">
              <a:defRPr sz="5400"/>
            </a:pPr>
            <a:r>
              <a:t>G. LORIA, </a:t>
            </a:r>
            <a:r>
              <a:rPr i="1">
                <a:latin typeface="Calibri"/>
                <a:ea typeface="Calibri"/>
                <a:cs typeface="Calibri"/>
                <a:sym typeface="Calibri"/>
              </a:rPr>
              <a:t>Donne matematiche</a:t>
            </a:r>
            <a:r>
              <a:t>, 1901</a:t>
            </a:r>
          </a:p>
        </p:txBody>
      </p:sp>
      <p:sp>
        <p:nvSpPr>
          <p:cNvPr id="135" name="«mentre […] per i matematici il periodo del noviziato è transitorio, tanto che in molti giovani è visibile l’impazienza di emanciparsi da ogni scolastica soggezione, di liberarsi da tutto che possa menomare la completa libertà, si direbbe che la donna, negli studi più ardui, mai cessi di essere scolara; che la larva possa bensì raggiungere lo stato di crisalide, ma le siano vietati i liberi voli della farfalla»"/>
          <p:cNvSpPr txBox="1">
            <a:spLocks noGrp="1"/>
          </p:cNvSpPr>
          <p:nvPr>
            <p:ph type="body" idx="4294967295"/>
          </p:nvPr>
        </p:nvSpPr>
        <p:spPr>
          <a:xfrm>
            <a:off x="1016000" y="2768600"/>
            <a:ext cx="10972800" cy="5715000"/>
          </a:xfrm>
          <a:prstGeom prst="rect">
            <a:avLst/>
          </a:prstGeom>
        </p:spPr>
        <p:txBody>
          <a:bodyPr/>
          <a:lstStyle>
            <a:lvl1pPr marL="430398" indent="-430398" defTabSz="1183436">
              <a:spcBef>
                <a:spcPts val="800"/>
              </a:spcBef>
            </a:lvl1pPr>
          </a:lstStyle>
          <a:p>
            <a:r>
              <a:t>«mentre […] per i matematici il periodo del noviziato è transitorio, tanto che in molti giovani è visibile l’impazienza di emanciparsi da ogni scolastica soggezione, di liberarsi da tutto che possa menomare la completa libertà, si direbbe che la donna, negli studi più ardui, mai cessi di essere scolara; che la larva possa bensì raggiungere lo stato di crisalide, ma le siano vietati i liberi voli della farfalla»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LE PIONIERE…"/>
          <p:cNvSpPr txBox="1">
            <a:spLocks noGrp="1"/>
          </p:cNvSpPr>
          <p:nvPr>
            <p:ph type="body" idx="4294967295"/>
          </p:nvPr>
        </p:nvSpPr>
        <p:spPr>
          <a:xfrm>
            <a:off x="1016000" y="281658"/>
            <a:ext cx="10972800" cy="8201942"/>
          </a:xfrm>
          <a:prstGeom prst="rect">
            <a:avLst/>
          </a:prstGeom>
        </p:spPr>
        <p:txBody>
          <a:bodyPr>
            <a:normAutofit lnSpcReduction="10000"/>
          </a:bodyPr>
          <a:lstStyle/>
          <a:p>
            <a:pPr marL="356553" indent="-356553" defTabSz="952730">
              <a:spcBef>
                <a:spcPts val="400"/>
              </a:spcBef>
              <a:defRPr sz="3256"/>
            </a:pPr>
            <a:r>
              <a:rPr dirty="0"/>
              <a:t>LE PIONIERE</a:t>
            </a:r>
          </a:p>
          <a:p>
            <a:pPr marL="0" indent="0" defTabSz="952730">
              <a:spcBef>
                <a:spcPts val="400"/>
              </a:spcBef>
              <a:buClrTx/>
              <a:buSzTx/>
              <a:buNone/>
              <a:defRPr sz="3256"/>
            </a:pPr>
            <a:endParaRPr dirty="0"/>
          </a:p>
          <a:p>
            <a:pPr marL="330536" indent="-330536" algn="just" defTabSz="432308">
              <a:spcBef>
                <a:spcPts val="2200"/>
              </a:spcBef>
              <a:defRPr sz="2960">
                <a:latin typeface="Times New Roman"/>
                <a:ea typeface="Times New Roman"/>
                <a:cs typeface="Times New Roman"/>
                <a:sym typeface="Times New Roman"/>
              </a:defRPr>
            </a:pPr>
            <a:endParaRPr dirty="0"/>
          </a:p>
          <a:p>
            <a:pPr marL="330536" indent="-330536" algn="just" defTabSz="432308">
              <a:spcBef>
                <a:spcPts val="2200"/>
              </a:spcBef>
              <a:defRPr sz="2960">
                <a:latin typeface="Times New Roman"/>
                <a:ea typeface="Times New Roman"/>
                <a:cs typeface="Times New Roman"/>
                <a:sym typeface="Times New Roman"/>
              </a:defRPr>
            </a:pPr>
            <a:r>
              <a:rPr dirty="0">
                <a:latin typeface="Calibri"/>
                <a:ea typeface="Calibri"/>
                <a:cs typeface="Calibri"/>
                <a:sym typeface="Calibri"/>
              </a:rPr>
              <a:t>ÉMILIE DU CHÂTELET (1706-1749) </a:t>
            </a:r>
          </a:p>
          <a:p>
            <a:pPr marL="330536" indent="-330536" algn="just" defTabSz="432308">
              <a:spcBef>
                <a:spcPts val="2200"/>
              </a:spcBef>
              <a:defRPr sz="2960">
                <a:latin typeface="Times New Roman"/>
                <a:ea typeface="Times New Roman"/>
                <a:cs typeface="Times New Roman"/>
                <a:sym typeface="Times New Roman"/>
              </a:defRPr>
            </a:pPr>
            <a:r>
              <a:rPr dirty="0"/>
              <a:t>LAURA BASSI (1711-1776)</a:t>
            </a:r>
          </a:p>
          <a:p>
            <a:pPr marL="330536" indent="-330536" algn="just" defTabSz="432308">
              <a:spcBef>
                <a:spcPts val="2200"/>
              </a:spcBef>
              <a:defRPr sz="2960">
                <a:latin typeface="Times New Roman"/>
                <a:ea typeface="Times New Roman"/>
                <a:cs typeface="Times New Roman"/>
                <a:sym typeface="Times New Roman"/>
              </a:defRPr>
            </a:pPr>
            <a:r>
              <a:rPr dirty="0"/>
              <a:t>ANNA MORANDI MANZOLINI (1714-1774)</a:t>
            </a:r>
          </a:p>
          <a:p>
            <a:pPr marL="330536" indent="-330536" algn="just" defTabSz="432308">
              <a:spcBef>
                <a:spcPts val="2200"/>
              </a:spcBef>
              <a:defRPr sz="2960">
                <a:latin typeface="Times New Roman"/>
                <a:ea typeface="Times New Roman"/>
                <a:cs typeface="Times New Roman"/>
                <a:sym typeface="Times New Roman"/>
              </a:defRPr>
            </a:pPr>
            <a:r>
              <a:rPr dirty="0"/>
              <a:t>DOROTHEA ERXLEBEN (1715-1762)</a:t>
            </a:r>
          </a:p>
          <a:p>
            <a:pPr marL="330536" indent="-330536" algn="just" defTabSz="432308">
              <a:spcBef>
                <a:spcPts val="2200"/>
              </a:spcBef>
              <a:defRPr sz="2960">
                <a:latin typeface="Times New Roman"/>
                <a:ea typeface="Times New Roman"/>
                <a:cs typeface="Times New Roman"/>
                <a:sym typeface="Times New Roman"/>
              </a:defRPr>
            </a:pPr>
            <a:r>
              <a:rPr dirty="0"/>
              <a:t>MARIA GAETANA AGNESI ( 1718-1799)</a:t>
            </a:r>
          </a:p>
          <a:p>
            <a:pPr marL="330536" indent="-330536" algn="just" defTabSz="432308">
              <a:spcBef>
                <a:spcPts val="2200"/>
              </a:spcBef>
              <a:defRPr sz="2960">
                <a:latin typeface="Times New Roman"/>
                <a:ea typeface="Times New Roman"/>
                <a:cs typeface="Times New Roman"/>
                <a:sym typeface="Times New Roman"/>
              </a:defRPr>
            </a:pPr>
            <a:r>
              <a:rPr dirty="0"/>
              <a:t>MARIA ANGELA ARDINGHELLI (1730-1825)</a:t>
            </a:r>
            <a:endParaRPr dirty="0">
              <a:latin typeface="Calibri"/>
              <a:ea typeface="Calibri"/>
              <a:cs typeface="Calibri"/>
              <a:sym typeface="Calibri"/>
            </a:endParaRPr>
          </a:p>
          <a:p>
            <a:pPr marL="330536" indent="-330536" algn="just" defTabSz="432308">
              <a:spcBef>
                <a:spcPts val="2200"/>
              </a:spcBef>
              <a:defRPr sz="2960">
                <a:latin typeface="Times New Roman"/>
                <a:ea typeface="Times New Roman"/>
                <a:cs typeface="Times New Roman"/>
                <a:sym typeface="Times New Roman"/>
              </a:defRPr>
            </a:pPr>
            <a:r>
              <a:rPr dirty="0">
                <a:latin typeface="Calibri"/>
                <a:ea typeface="Calibri"/>
                <a:cs typeface="Calibri"/>
                <a:sym typeface="Calibri"/>
              </a:rPr>
              <a:t>CAROLINE HERSCHEL (1750-1848)</a:t>
            </a:r>
          </a:p>
          <a:p>
            <a:pPr marL="330536" indent="-330536" algn="just" defTabSz="432308">
              <a:spcBef>
                <a:spcPts val="2200"/>
              </a:spcBef>
              <a:defRPr sz="2960">
                <a:latin typeface="Times New Roman"/>
                <a:ea typeface="Times New Roman"/>
                <a:cs typeface="Times New Roman"/>
                <a:sym typeface="Times New Roman"/>
              </a:defRPr>
            </a:pPr>
            <a:r>
              <a:rPr dirty="0">
                <a:latin typeface="Calibri"/>
                <a:ea typeface="Calibri"/>
                <a:cs typeface="Calibri"/>
                <a:sym typeface="Calibri"/>
              </a:rPr>
              <a:t>MARIE-ANNE PAULZE, MADAME DE LAVOISIER (1758-1836)</a:t>
            </a:r>
          </a:p>
          <a:p>
            <a:pPr marL="330536" indent="-330536" algn="just" defTabSz="432308">
              <a:spcBef>
                <a:spcPts val="2200"/>
              </a:spcBef>
              <a:defRPr sz="2960">
                <a:latin typeface="Times New Roman"/>
                <a:ea typeface="Times New Roman"/>
                <a:cs typeface="Times New Roman"/>
                <a:sym typeface="Times New Roman"/>
              </a:defRPr>
            </a:pPr>
            <a:r>
              <a:rPr dirty="0">
                <a:latin typeface="Calibri"/>
                <a:ea typeface="Calibri"/>
                <a:cs typeface="Calibri"/>
                <a:sym typeface="Calibri"/>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aura Bassi"/>
          <p:cNvSpPr txBox="1">
            <a:spLocks noGrp="1"/>
          </p:cNvSpPr>
          <p:nvPr>
            <p:ph type="title" idx="4294967295"/>
          </p:nvPr>
        </p:nvSpPr>
        <p:spPr>
          <a:xfrm>
            <a:off x="1016000" y="546100"/>
            <a:ext cx="10972800" cy="647066"/>
          </a:xfrm>
          <a:prstGeom prst="rect">
            <a:avLst/>
          </a:prstGeom>
        </p:spPr>
        <p:txBody>
          <a:bodyPr>
            <a:normAutofit fontScale="90000"/>
          </a:bodyPr>
          <a:lstStyle>
            <a:lvl1pPr defTabSz="315468">
              <a:defRPr sz="4212"/>
            </a:lvl1pPr>
          </a:lstStyle>
          <a:p>
            <a:r>
              <a:rPr dirty="0"/>
              <a:t>Laura </a:t>
            </a:r>
            <a:r>
              <a:rPr dirty="0" err="1"/>
              <a:t>Bassi</a:t>
            </a:r>
            <a:r>
              <a:rPr dirty="0"/>
              <a:t> (1711-177</a:t>
            </a:r>
            <a:r>
              <a:rPr lang="it-IT" dirty="0"/>
              <a:t>8</a:t>
            </a:r>
            <a:r>
              <a:rPr dirty="0"/>
              <a:t>)</a:t>
            </a:r>
          </a:p>
        </p:txBody>
      </p:sp>
      <p:sp>
        <p:nvSpPr>
          <p:cNvPr id="140" name="Corpo"/>
          <p:cNvSpPr txBox="1">
            <a:spLocks noGrp="1"/>
          </p:cNvSpPr>
          <p:nvPr>
            <p:ph type="body" sz="quarter" idx="4294967295"/>
          </p:nvPr>
        </p:nvSpPr>
        <p:spPr>
          <a:xfrm>
            <a:off x="5085785" y="2768600"/>
            <a:ext cx="2219326" cy="4308334"/>
          </a:xfrm>
          <a:prstGeom prst="rect">
            <a:avLst/>
          </a:prstGeom>
        </p:spPr>
        <p:txBody>
          <a:bodyPr/>
          <a:lstStyle/>
          <a:p>
            <a:endParaRPr/>
          </a:p>
        </p:txBody>
      </p:sp>
      <p:pic>
        <p:nvPicPr>
          <p:cNvPr id="141" name="image.png" descr="image.png"/>
          <p:cNvPicPr>
            <a:picLocks noChangeAspect="1"/>
          </p:cNvPicPr>
          <p:nvPr/>
        </p:nvPicPr>
        <p:blipFill>
          <a:blip r:embed="rId2"/>
          <a:stretch>
            <a:fillRect/>
          </a:stretch>
        </p:blipFill>
        <p:spPr>
          <a:xfrm>
            <a:off x="3720816" y="1381759"/>
            <a:ext cx="6100442" cy="797392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1874"/>
          <p:cNvSpPr txBox="1">
            <a:spLocks noGrp="1"/>
          </p:cNvSpPr>
          <p:nvPr>
            <p:ph type="title" idx="4294967295"/>
          </p:nvPr>
        </p:nvSpPr>
        <p:spPr>
          <a:prstGeom prst="rect">
            <a:avLst/>
          </a:prstGeom>
        </p:spPr>
        <p:txBody>
          <a:bodyPr/>
          <a:lstStyle/>
          <a:p>
            <a:r>
              <a:t>Italia,1874</a:t>
            </a:r>
          </a:p>
        </p:txBody>
      </p:sp>
      <p:sp>
        <p:nvSpPr>
          <p:cNvPr id="144" name="Nel 1874 vennero approvati, durante il ministero Bonghi, nuovi regolamenti per i quali le donne potevano iscriversi all’università se in possesso di valida documentazione"/>
          <p:cNvSpPr txBox="1">
            <a:spLocks noGrp="1"/>
          </p:cNvSpPr>
          <p:nvPr>
            <p:ph type="body" idx="4294967295"/>
          </p:nvPr>
        </p:nvSpPr>
        <p:spPr>
          <a:xfrm>
            <a:off x="1016000" y="2768600"/>
            <a:ext cx="10972800" cy="5715000"/>
          </a:xfrm>
          <a:prstGeom prst="rect">
            <a:avLst/>
          </a:prstGeom>
        </p:spPr>
        <p:txBody>
          <a:bodyPr/>
          <a:lstStyle/>
          <a:p>
            <a:r>
              <a:t>Nel 1874 vennero approvati, durante il ministero Bonghi, nuovi regolamenti per i quali le donne potevano iscriversi all’università se in possesso di valida documentazione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
            <a:srgbClr val="A29A85"/>
          </a:buClr>
          <a:buSzTx/>
          <a:buFontTx/>
          <a:buNone/>
          <a:tabLst/>
          <a:defRPr kumimoji="0" sz="4200" b="0" i="0" u="none" strike="noStrike" cap="none" spc="0" normalizeH="0" baseline="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187</TotalTime>
  <Words>1410</Words>
  <Application>Microsoft Macintosh PowerPoint</Application>
  <PresentationFormat>Personalizzato</PresentationFormat>
  <Paragraphs>130</Paragraphs>
  <Slides>25</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25</vt:i4>
      </vt:variant>
    </vt:vector>
  </HeadingPairs>
  <TitlesOfParts>
    <vt:vector size="36" baseType="lpstr">
      <vt:lpstr>ヒラギノ明朝 ProN W6</vt:lpstr>
      <vt:lpstr>Baskerville</vt:lpstr>
      <vt:lpstr>Baskerville SemiBold</vt:lpstr>
      <vt:lpstr>Calibri</vt:lpstr>
      <vt:lpstr>Cochin</vt:lpstr>
      <vt:lpstr>Copperplate</vt:lpstr>
      <vt:lpstr>Helvetica Neue</vt:lpstr>
      <vt:lpstr>Times</vt:lpstr>
      <vt:lpstr>Times New Roman</vt:lpstr>
      <vt:lpstr>Trebuchet MS</vt:lpstr>
      <vt:lpstr>Vintage</vt:lpstr>
      <vt:lpstr>Presentazione standard di PowerPoint</vt:lpstr>
      <vt:lpstr>Che cos’è la Storia della Scienza?</vt:lpstr>
      <vt:lpstr>Presentazione standard di PowerPoint</vt:lpstr>
      <vt:lpstr>Presentazione standard di PowerPoint</vt:lpstr>
      <vt:lpstr>Presentazione standard di PowerPoint</vt:lpstr>
      <vt:lpstr>G. LORIA, Donne matematiche, 1901</vt:lpstr>
      <vt:lpstr>Presentazione standard di PowerPoint</vt:lpstr>
      <vt:lpstr>Laura Bassi (1711-1778)</vt:lpstr>
      <vt:lpstr>Italia,1874</vt:lpstr>
      <vt:lpstr>LE LAUREATE </vt:lpstr>
      <vt:lpstr>Nel resto del mondo?</vt:lpstr>
      <vt:lpstr>Marie Skłodowska curie (1867-1934)</vt:lpstr>
      <vt:lpstr>Foto ricordo, Roma, Istituto di Fisica, 1905.</vt:lpstr>
      <vt:lpstr>LE PRIME CATTEDRE IN ITALIA </vt:lpstr>
      <vt:lpstr>RITA BRUNETTI (1890-1942)</vt:lpstr>
      <vt:lpstr>LISE MEITNER (1878-1968)  IDA NODDAK (1896-1978)</vt:lpstr>
      <vt:lpstr>LE PRIME DOTTORESSE </vt:lpstr>
      <vt:lpstr>Giuseppina Cattani (1859-1914)</vt:lpstr>
      <vt:lpstr> ANNA KULISCIOFF (1857-1925)</vt:lpstr>
      <vt:lpstr>Rita Levi Montalcini (1909-2012)</vt:lpstr>
      <vt:lpstr>E oggi?</vt:lpstr>
      <vt:lpstr>SONO MOLTE LE DONNE CHE OGGI HANNO RAGGIUNTO RUOLI DI PRESTIGIO NELL’AMBITO SCIENTIFICO …</vt:lpstr>
      <vt:lpstr>Presentazione standard di PowerPoint</vt:lpstr>
      <vt:lpstr>Bibliografia scelta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miriam focaccia</cp:lastModifiedBy>
  <cp:revision>9</cp:revision>
  <dcterms:modified xsi:type="dcterms:W3CDTF">2021-03-10T09:45:01Z</dcterms:modified>
</cp:coreProperties>
</file>