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5" r:id="rId2"/>
    <p:sldId id="323" r:id="rId3"/>
    <p:sldId id="318" r:id="rId4"/>
    <p:sldId id="316" r:id="rId5"/>
    <p:sldId id="317" r:id="rId6"/>
    <p:sldId id="324" r:id="rId7"/>
    <p:sldId id="322" r:id="rId8"/>
    <p:sldId id="319" r:id="rId9"/>
    <p:sldId id="320" r:id="rId10"/>
    <p:sldId id="321" r:id="rId11"/>
    <p:sldId id="325" r:id="rId12"/>
  </p:sldIdLst>
  <p:sldSz cx="9144000" cy="6858000" type="screen4x3"/>
  <p:notesSz cx="6858000" cy="9144000"/>
  <p:defaultTextStyle>
    <a:defPPr>
      <a:defRPr lang="it-IT"/>
    </a:defPPr>
    <a:lvl1pPr marL="0" algn="l" defTabSz="9109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493" algn="l" defTabSz="9109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994" algn="l" defTabSz="9109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494" algn="l" defTabSz="9109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1987" algn="l" defTabSz="9109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487" algn="l" defTabSz="9109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2983" algn="l" defTabSz="9109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469" algn="l" defTabSz="9109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3972" algn="l" defTabSz="9109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9999"/>
    <a:srgbClr val="00FF99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2141F-C046-4865-B34A-E885E41ADEF4}" type="datetimeFigureOut">
              <a:rPr lang="it-IT" smtClean="0"/>
              <a:pPr/>
              <a:t>25/01/2017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A6FFA-ACE8-4932-A3EA-1D380669250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09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493" algn="l" defTabSz="9109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994" algn="l" defTabSz="9109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494" algn="l" defTabSz="9109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1987" algn="l" defTabSz="9109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487" algn="l" defTabSz="9109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2983" algn="l" defTabSz="9109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469" algn="l" defTabSz="9109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3972" algn="l" defTabSz="9109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33794" name="Image" r:id="rId3" imgW="13003175" imgH="583921" progId="">
              <p:embed/>
            </p:oleObj>
          </a:graphicData>
        </a:graphic>
      </p:graphicFrame>
      <p:graphicFrame>
        <p:nvGraphicFramePr>
          <p:cNvPr id="3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33795" name="Image" r:id="rId4" imgW="13003175" imgH="520635" progId="">
              <p:embed/>
            </p:oleObj>
          </a:graphicData>
        </a:graphic>
      </p:graphicFrame>
      <p:sp>
        <p:nvSpPr>
          <p:cNvPr id="4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5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6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8343" y="6502400"/>
            <a:ext cx="1512169" cy="355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M. </a:t>
            </a:r>
            <a:r>
              <a:rPr lang="en-US" altLang="en-US" dirty="0" err="1" smtClean="0"/>
              <a:t>Abrescia</a:t>
            </a:r>
            <a:r>
              <a:rPr lang="en-US" altLang="en-US" dirty="0" smtClean="0"/>
              <a:t>   pg. </a:t>
            </a:r>
            <a:fld id="{CAC25ABE-01D0-4E3E-ADD9-3B2B263440FC}" type="slidenum">
              <a:rPr lang="en-US" altLang="en-US" smtClean="0"/>
              <a:pPr>
                <a:defRPr/>
              </a:pPr>
              <a:t>‹N›</a:t>
            </a:fld>
            <a:r>
              <a:rPr lang="en-US" altLang="en-US" dirty="0" smtClean="0"/>
              <a:t> </a:t>
            </a:r>
            <a:endParaRPr lang="en-US" alt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66"/>
          <p:cNvGraphicFramePr>
            <a:graphicFrameLocks noChangeAspect="1"/>
          </p:cNvGraphicFramePr>
          <p:nvPr/>
        </p:nvGraphicFramePr>
        <p:xfrm>
          <a:off x="36" y="6459538"/>
          <a:ext cx="9147175" cy="412750"/>
        </p:xfrm>
        <a:graphic>
          <a:graphicData uri="http://schemas.openxmlformats.org/presentationml/2006/ole">
            <p:oleObj spid="_x0000_s1026" name="Image" r:id="rId4" imgW="13003175" imgH="583921" progId="">
              <p:embed/>
            </p:oleObj>
          </a:graphicData>
        </a:graphic>
      </p:graphicFrame>
      <p:graphicFrame>
        <p:nvGraphicFramePr>
          <p:cNvPr id="1027" name="Object 265"/>
          <p:cNvGraphicFramePr>
            <a:graphicFrameLocks noChangeAspect="1"/>
          </p:cNvGraphicFramePr>
          <p:nvPr/>
        </p:nvGraphicFramePr>
        <p:xfrm>
          <a:off x="0" y="-1552"/>
          <a:ext cx="9144000" cy="366713"/>
        </p:xfrm>
        <a:graphic>
          <a:graphicData uri="http://schemas.openxmlformats.org/presentationml/2006/ole">
            <p:oleObj spid="_x0000_s1027" name="Image" r:id="rId5" imgW="13003175" imgH="520635" progId="">
              <p:embed/>
            </p:oleObj>
          </a:graphicData>
        </a:graphic>
      </p:graphicFrame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622300"/>
            <a:ext cx="824547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086" tIns="45545" rIns="91086" bIns="4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2838" y="1776449"/>
            <a:ext cx="734853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6" tIns="45545" rIns="91086" bIns="4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156176" y="6502436"/>
            <a:ext cx="2808313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086" tIns="45545" rIns="91086" bIns="4554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dirty="0" smtClean="0"/>
              <a:t>RPC2012, </a:t>
            </a:r>
            <a:r>
              <a:rPr lang="en-US" altLang="en-US" dirty="0" err="1" smtClean="0"/>
              <a:t>Frascati</a:t>
            </a:r>
            <a:r>
              <a:rPr lang="en-US" altLang="en-US" dirty="0" smtClean="0"/>
              <a:t>, 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February 2012, </a:t>
            </a:r>
            <a:fld id="{731C71A6-EB7D-4845-9B5F-6292CD3D990C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‹N›</a:t>
            </a:fld>
            <a:endParaRPr lang="en-US" altLang="en-US" dirty="0"/>
          </a:p>
        </p:txBody>
      </p:sp>
      <p:sp>
        <p:nvSpPr>
          <p:cNvPr id="32990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086" tIns="45545" rIns="91086" bIns="4554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33001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086" tIns="45545" rIns="91086" bIns="4554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srgbClr val="FFFFFF"/>
              </a:solidFill>
            </a:endParaRPr>
          </a:p>
        </p:txBody>
      </p:sp>
      <p:sp>
        <p:nvSpPr>
          <p:cNvPr id="33004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086" tIns="45545" rIns="91086" bIns="4554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 userDrawn="1"/>
        </p:nvSpPr>
        <p:spPr bwMode="black">
          <a:xfrm>
            <a:off x="35532" y="6492737"/>
            <a:ext cx="1006475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086" tIns="45545" rIns="91086" bIns="4554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dirty="0" smtClean="0"/>
              <a:t>M. </a:t>
            </a:r>
            <a:r>
              <a:rPr lang="en-US" altLang="en-US" dirty="0" err="1" smtClean="0"/>
              <a:t>Abbrescia</a:t>
            </a:r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5pPr>
      <a:lvl6pPr marL="455493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6pPr>
      <a:lvl7pPr marL="910994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7pPr>
      <a:lvl8pPr marL="1366494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8pPr>
      <a:lvl9pPr marL="1821987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9pPr>
    </p:titleStyle>
    <p:bodyStyle>
      <a:lvl1pPr marL="227747" indent="-227747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8084" indent="-284692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charset="0"/>
        <a:buChar char="–"/>
        <a:defRPr sz="1600">
          <a:solidFill>
            <a:schemeClr val="bg1"/>
          </a:solidFill>
          <a:latin typeface="+mn-lt"/>
          <a:cs typeface="+mn-cs"/>
        </a:defRPr>
      </a:lvl2pPr>
      <a:lvl3pPr marL="1138746" indent="-22774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600">
          <a:solidFill>
            <a:schemeClr val="bg1"/>
          </a:solidFill>
          <a:latin typeface="+mn-lt"/>
          <a:cs typeface="+mn-cs"/>
        </a:defRPr>
      </a:lvl3pPr>
      <a:lvl4pPr marL="1594226" indent="-22774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cs typeface="+mn-cs"/>
        </a:defRPr>
      </a:lvl4pPr>
      <a:lvl5pPr marL="2049735" indent="-22774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2505232" indent="-227747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6pPr>
      <a:lvl7pPr marL="2960730" indent="-227747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7pPr>
      <a:lvl8pPr marL="3416226" indent="-227747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8pPr>
      <a:lvl9pPr marL="3871726" indent="-227747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3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94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94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987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487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983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469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972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5496" y="332656"/>
            <a:ext cx="90364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C00000"/>
                </a:solidFill>
              </a:rPr>
              <a:t>Nuova scheda di trigger/GPS</a:t>
            </a:r>
          </a:p>
          <a:p>
            <a:endParaRPr lang="it-IT" sz="36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 u="sng" dirty="0" smtClean="0">
                <a:solidFill>
                  <a:srgbClr val="FF0000"/>
                </a:solidFill>
              </a:rPr>
              <a:t>Tanti </a:t>
            </a:r>
            <a:r>
              <a:rPr lang="en-US" sz="3200" u="sng" dirty="0" err="1" smtClean="0">
                <a:solidFill>
                  <a:srgbClr val="FF0000"/>
                </a:solidFill>
              </a:rPr>
              <a:t>complimenti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a </a:t>
            </a:r>
            <a:r>
              <a:rPr lang="en-US" sz="3200" dirty="0" err="1" smtClean="0">
                <a:solidFill>
                  <a:srgbClr val="FF0000"/>
                </a:solidFill>
              </a:rPr>
              <a:t>tutte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le </a:t>
            </a:r>
            <a:r>
              <a:rPr lang="en-US" sz="3200" dirty="0" err="1" smtClean="0">
                <a:solidFill>
                  <a:srgbClr val="FF0000"/>
                </a:solidFill>
              </a:rPr>
              <a:t>persone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coinvolte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In </a:t>
            </a:r>
            <a:r>
              <a:rPr lang="en-US" sz="2800" dirty="0" err="1" smtClean="0">
                <a:solidFill>
                  <a:schemeClr val="bg1"/>
                </a:solidFill>
              </a:rPr>
              <a:t>funzione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ieri</a:t>
            </a:r>
            <a:r>
              <a:rPr lang="en-US" sz="2800" dirty="0" smtClean="0">
                <a:solidFill>
                  <a:schemeClr val="bg1"/>
                </a:solidFill>
              </a:rPr>
              <a:t> a LODI-02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Testata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in </a:t>
            </a:r>
            <a:r>
              <a:rPr lang="en-US" sz="2800" dirty="0" err="1" smtClean="0">
                <a:solidFill>
                  <a:schemeClr val="bg1"/>
                </a:solidFill>
              </a:rPr>
              <a:t>varie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occasioni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Librerie</a:t>
            </a:r>
            <a:r>
              <a:rPr lang="en-US" sz="2800" dirty="0" smtClean="0">
                <a:solidFill>
                  <a:schemeClr val="bg1"/>
                </a:solidFill>
              </a:rPr>
              <a:t> EEE in </a:t>
            </a:r>
            <a:r>
              <a:rPr lang="en-US" sz="2800" dirty="0" err="1" smtClean="0">
                <a:solidFill>
                  <a:schemeClr val="bg1"/>
                </a:solidFill>
              </a:rPr>
              <a:t>fase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scrittura</a:t>
            </a:r>
            <a:r>
              <a:rPr lang="en-US" sz="2800" dirty="0" smtClean="0">
                <a:solidFill>
                  <a:schemeClr val="bg1"/>
                </a:solidFill>
              </a:rPr>
              <a:t> al CERN (Roman)</a:t>
            </a:r>
          </a:p>
          <a:p>
            <a:pPr lvl="1"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Luce </a:t>
            </a:r>
            <a:r>
              <a:rPr lang="en-US" sz="2800" dirty="0" err="1" smtClean="0">
                <a:solidFill>
                  <a:schemeClr val="bg1"/>
                </a:solidFill>
              </a:rPr>
              <a:t>verde</a:t>
            </a:r>
            <a:r>
              <a:rPr lang="en-US" sz="2800" dirty="0" smtClean="0">
                <a:solidFill>
                  <a:schemeClr val="bg1"/>
                </a:solidFill>
              </a:rPr>
              <a:t> per la </a:t>
            </a:r>
            <a:r>
              <a:rPr lang="en-US" sz="2800" dirty="0" err="1" smtClean="0">
                <a:solidFill>
                  <a:schemeClr val="bg1"/>
                </a:solidFill>
              </a:rPr>
              <a:t>costruzione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altre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sette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schede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previste</a:t>
            </a:r>
            <a:r>
              <a:rPr lang="en-US" sz="2800" dirty="0" smtClean="0">
                <a:solidFill>
                  <a:schemeClr val="bg1"/>
                </a:solidFill>
              </a:rPr>
              <a:t> per la </a:t>
            </a:r>
            <a:r>
              <a:rPr lang="en-US" sz="2800" dirty="0" err="1" smtClean="0">
                <a:solidFill>
                  <a:schemeClr val="bg1"/>
                </a:solidFill>
              </a:rPr>
              <a:t>seconda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metà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marzo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Acquisto</a:t>
            </a:r>
            <a:r>
              <a:rPr lang="en-US" sz="2800" dirty="0" smtClean="0">
                <a:solidFill>
                  <a:schemeClr val="bg1"/>
                </a:solidFill>
              </a:rPr>
              <a:t> a </a:t>
            </a:r>
            <a:r>
              <a:rPr lang="en-US" sz="2800" dirty="0" err="1" smtClean="0">
                <a:solidFill>
                  <a:schemeClr val="bg1"/>
                </a:solidFill>
              </a:rPr>
              <a:t>breve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nuove</a:t>
            </a:r>
            <a:r>
              <a:rPr lang="en-US" sz="2800" dirty="0" smtClean="0">
                <a:solidFill>
                  <a:schemeClr val="bg1"/>
                </a:solidFill>
              </a:rPr>
              <a:t> FPGA</a:t>
            </a:r>
          </a:p>
        </p:txBody>
      </p:sp>
      <p:pic>
        <p:nvPicPr>
          <p:cNvPr id="48130" name="Picture 2" descr="Risultati immagini per congratulations"/>
          <p:cNvPicPr>
            <a:picLocks noChangeAspect="1" noChangeArrowheads="1"/>
          </p:cNvPicPr>
          <p:nvPr/>
        </p:nvPicPr>
        <p:blipFill>
          <a:blip r:embed="rId3" cstate="print"/>
          <a:srcRect l="53740"/>
          <a:stretch>
            <a:fillRect/>
          </a:stretch>
        </p:blipFill>
        <p:spPr bwMode="auto">
          <a:xfrm>
            <a:off x="6588224" y="980727"/>
            <a:ext cx="2178080" cy="2648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5496" y="332656"/>
            <a:ext cx="9036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C00000"/>
                </a:solidFill>
              </a:rPr>
              <a:t>Misura angolo rispetto al Nord</a:t>
            </a:r>
          </a:p>
          <a:p>
            <a:endParaRPr lang="it-IT" sz="36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Ri-mandata</a:t>
            </a:r>
            <a:r>
              <a:rPr lang="en-US" sz="2800" dirty="0" smtClean="0">
                <a:solidFill>
                  <a:schemeClr val="bg1"/>
                </a:solidFill>
              </a:rPr>
              <a:t> la nota con email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sollecito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alle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scuole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Deadline: 28 </a:t>
            </a:r>
            <a:r>
              <a:rPr lang="en-US" sz="2800" dirty="0" err="1" smtClean="0">
                <a:solidFill>
                  <a:srgbClr val="FF0000"/>
                </a:solidFill>
              </a:rPr>
              <a:t>febbraio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70C0"/>
                </a:solidFill>
              </a:rPr>
              <a:t>Coordinatori</a:t>
            </a:r>
            <a:r>
              <a:rPr lang="en-US" sz="2800" dirty="0" smtClean="0">
                <a:solidFill>
                  <a:srgbClr val="0070C0"/>
                </a:solidFill>
              </a:rPr>
              <a:t> “</a:t>
            </a:r>
            <a:r>
              <a:rPr lang="en-US" sz="2800" dirty="0" err="1" smtClean="0">
                <a:solidFill>
                  <a:srgbClr val="0070C0"/>
                </a:solidFill>
              </a:rPr>
              <a:t>di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zona</a:t>
            </a:r>
            <a:r>
              <a:rPr lang="en-US" sz="2800" dirty="0" smtClean="0">
                <a:solidFill>
                  <a:srgbClr val="0070C0"/>
                </a:solidFill>
              </a:rPr>
              <a:t>” </a:t>
            </a:r>
            <a:r>
              <a:rPr lang="en-US" sz="2800" dirty="0" err="1" smtClean="0">
                <a:solidFill>
                  <a:srgbClr val="0070C0"/>
                </a:solidFill>
              </a:rPr>
              <a:t>che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raccolgono</a:t>
            </a:r>
            <a:r>
              <a:rPr lang="en-US" sz="2800" dirty="0" smtClean="0">
                <a:solidFill>
                  <a:srgbClr val="0070C0"/>
                </a:solidFill>
              </a:rPr>
              <a:t> le </a:t>
            </a:r>
            <a:r>
              <a:rPr lang="en-US" sz="2800" dirty="0" err="1" smtClean="0">
                <a:solidFill>
                  <a:srgbClr val="0070C0"/>
                </a:solidFill>
              </a:rPr>
              <a:t>misure</a:t>
            </a:r>
            <a:r>
              <a:rPr lang="en-US" sz="2800" dirty="0" smtClean="0">
                <a:solidFill>
                  <a:srgbClr val="0070C0"/>
                </a:solidFill>
              </a:rPr>
              <a:t> e </a:t>
            </a:r>
            <a:r>
              <a:rPr lang="en-US" sz="2800" dirty="0" err="1" smtClean="0">
                <a:solidFill>
                  <a:srgbClr val="0070C0"/>
                </a:solidFill>
              </a:rPr>
              <a:t>relazionano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durante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il</a:t>
            </a:r>
            <a:r>
              <a:rPr lang="en-US" sz="2800" dirty="0" smtClean="0">
                <a:solidFill>
                  <a:srgbClr val="0070C0"/>
                </a:solidFill>
              </a:rPr>
              <a:t> Run coordination meeting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bg1"/>
                </a:solidFill>
              </a:rPr>
              <a:t>Giusto</a:t>
            </a:r>
            <a:r>
              <a:rPr lang="en-US" sz="2800" dirty="0" smtClean="0">
                <a:solidFill>
                  <a:schemeClr val="bg1"/>
                </a:solidFill>
              </a:rPr>
              <a:t> due “</a:t>
            </a:r>
            <a:r>
              <a:rPr lang="en-US" sz="2800" dirty="0" err="1" smtClean="0">
                <a:solidFill>
                  <a:schemeClr val="bg1"/>
                </a:solidFill>
              </a:rPr>
              <a:t>nominati</a:t>
            </a:r>
            <a:r>
              <a:rPr lang="en-US" sz="2800" dirty="0" smtClean="0">
                <a:solidFill>
                  <a:schemeClr val="bg1"/>
                </a:solidFill>
              </a:rPr>
              <a:t>” </a:t>
            </a:r>
            <a:r>
              <a:rPr lang="en-US" sz="2800" dirty="0" err="1" smtClean="0">
                <a:solidFill>
                  <a:schemeClr val="bg1"/>
                </a:solidFill>
              </a:rPr>
              <a:t>finora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</a:rPr>
              <a:t>urgente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procedere</a:t>
            </a:r>
            <a:r>
              <a:rPr lang="en-US" sz="2800" dirty="0" smtClean="0">
                <a:solidFill>
                  <a:schemeClr val="bg1"/>
                </a:solidFill>
              </a:rPr>
              <a:t>!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Edoardo</a:t>
            </a:r>
            <a:r>
              <a:rPr lang="en-US" sz="2800" dirty="0" smtClean="0">
                <a:solidFill>
                  <a:schemeClr val="bg1"/>
                </a:solidFill>
              </a:rPr>
              <a:t> e Stefano </a:t>
            </a:r>
            <a:r>
              <a:rPr lang="en-US" sz="2800" dirty="0" err="1" smtClean="0">
                <a:solidFill>
                  <a:schemeClr val="bg1"/>
                </a:solidFill>
              </a:rPr>
              <a:t>coordinano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raccolgono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tutte</a:t>
            </a:r>
            <a:r>
              <a:rPr lang="en-US" sz="2800" dirty="0" smtClean="0">
                <a:solidFill>
                  <a:schemeClr val="bg1"/>
                </a:solidFill>
              </a:rPr>
              <a:t> le </a:t>
            </a:r>
            <a:r>
              <a:rPr lang="en-US" sz="2800" dirty="0" err="1" smtClean="0">
                <a:solidFill>
                  <a:schemeClr val="bg1"/>
                </a:solidFill>
              </a:rPr>
              <a:t>misure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assicurano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il</a:t>
            </a:r>
            <a:r>
              <a:rPr lang="en-US" sz="2800" dirty="0" smtClean="0">
                <a:solidFill>
                  <a:schemeClr val="bg1"/>
                </a:solidFill>
              </a:rPr>
              <a:t> DB </a:t>
            </a:r>
            <a:r>
              <a:rPr lang="en-US" sz="2800" dirty="0" err="1" smtClean="0">
                <a:solidFill>
                  <a:schemeClr val="bg1"/>
                </a:solidFill>
              </a:rPr>
              <a:t>sia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aggiornato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37890" name="Picture 2" descr="Risultati immagini per nord geograf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014704"/>
            <a:ext cx="1728192" cy="227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5496" y="332656"/>
            <a:ext cx="903649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C00000"/>
                </a:solidFill>
              </a:rPr>
              <a:t>Prossimo EEE </a:t>
            </a:r>
            <a:r>
              <a:rPr lang="it-IT" sz="4400" dirty="0" err="1" smtClean="0">
                <a:solidFill>
                  <a:srgbClr val="C00000"/>
                </a:solidFill>
              </a:rPr>
              <a:t>Run</a:t>
            </a:r>
            <a:r>
              <a:rPr lang="it-IT" sz="4400" dirty="0" smtClean="0">
                <a:solidFill>
                  <a:srgbClr val="C00000"/>
                </a:solidFill>
              </a:rPr>
              <a:t> meeting aperto alle scuole</a:t>
            </a:r>
            <a:endParaRPr lang="it-IT" sz="36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Ottima</a:t>
            </a:r>
            <a:r>
              <a:rPr lang="en-US" sz="2800" dirty="0" smtClean="0">
                <a:solidFill>
                  <a:schemeClr val="bg1"/>
                </a:solidFill>
              </a:rPr>
              <a:t> attendance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50-60 </a:t>
            </a:r>
            <a:r>
              <a:rPr lang="en-US" sz="2800" dirty="0" err="1" smtClean="0">
                <a:solidFill>
                  <a:schemeClr val="bg1"/>
                </a:solidFill>
              </a:rPr>
              <a:t>scuole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collegate</a:t>
            </a:r>
            <a:r>
              <a:rPr lang="en-US" sz="2800" dirty="0" smtClean="0">
                <a:solidFill>
                  <a:schemeClr val="bg1"/>
                </a:solidFill>
              </a:rPr>
              <a:t> in media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Prime </a:t>
            </a:r>
            <a:r>
              <a:rPr lang="en-US" sz="2800" dirty="0" err="1" smtClean="0">
                <a:solidFill>
                  <a:schemeClr val="bg1"/>
                </a:solidFill>
              </a:rPr>
              <a:t>presentazioni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dagli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studenti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</a:rPr>
              <a:t>Dobbiamo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rendere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più</a:t>
            </a:r>
            <a:r>
              <a:rPr lang="en-US" sz="2800" dirty="0" smtClean="0">
                <a:solidFill>
                  <a:srgbClr val="FF0000"/>
                </a:solidFill>
              </a:rPr>
              <a:t> “</a:t>
            </a:r>
            <a:r>
              <a:rPr lang="en-US" sz="2800" dirty="0" err="1" smtClean="0">
                <a:solidFill>
                  <a:srgbClr val="FF0000"/>
                </a:solidFill>
              </a:rPr>
              <a:t>pratiche</a:t>
            </a:r>
            <a:r>
              <a:rPr lang="en-US" sz="2800" dirty="0" smtClean="0">
                <a:solidFill>
                  <a:srgbClr val="FF0000"/>
                </a:solidFill>
              </a:rPr>
              <a:t>” le </a:t>
            </a:r>
            <a:r>
              <a:rPr lang="en-US" sz="2800" dirty="0" err="1" smtClean="0">
                <a:solidFill>
                  <a:srgbClr val="FF0000"/>
                </a:solidFill>
              </a:rPr>
              <a:t>informazioni</a:t>
            </a:r>
            <a:r>
              <a:rPr lang="en-US" sz="2800" dirty="0" smtClean="0">
                <a:solidFill>
                  <a:srgbClr val="FF0000"/>
                </a:solidFill>
              </a:rPr>
              <a:t> date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Per </a:t>
            </a:r>
            <a:r>
              <a:rPr lang="en-US" sz="2800" dirty="0" err="1" smtClean="0">
                <a:solidFill>
                  <a:schemeClr val="bg1"/>
                </a:solidFill>
              </a:rPr>
              <a:t>esempio</a:t>
            </a:r>
            <a:r>
              <a:rPr lang="en-US" sz="2800" dirty="0" smtClean="0">
                <a:solidFill>
                  <a:schemeClr val="bg1"/>
                </a:solidFill>
              </a:rPr>
              <a:t>: come fare </a:t>
            </a:r>
            <a:r>
              <a:rPr lang="en-US" sz="2800" dirty="0" err="1" smtClean="0">
                <a:solidFill>
                  <a:schemeClr val="bg1"/>
                </a:solidFill>
              </a:rPr>
              <a:t>funzionare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telescopio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accendere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spegnere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sistema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gas, </a:t>
            </a:r>
            <a:r>
              <a:rPr lang="en-US" sz="2800" dirty="0" err="1" smtClean="0">
                <a:solidFill>
                  <a:schemeClr val="bg1"/>
                </a:solidFill>
              </a:rPr>
              <a:t>accendere</a:t>
            </a:r>
            <a:r>
              <a:rPr lang="en-US" sz="2800" dirty="0" smtClean="0">
                <a:solidFill>
                  <a:schemeClr val="bg1"/>
                </a:solidFill>
              </a:rPr>
              <a:t> le </a:t>
            </a:r>
            <a:r>
              <a:rPr lang="en-US" sz="2800" dirty="0" err="1" smtClean="0">
                <a:solidFill>
                  <a:schemeClr val="bg1"/>
                </a:solidFill>
              </a:rPr>
              <a:t>camere</a:t>
            </a:r>
            <a:r>
              <a:rPr lang="en-US" sz="2800" dirty="0" smtClean="0">
                <a:solidFill>
                  <a:schemeClr val="bg1"/>
                </a:solidFill>
              </a:rPr>
              <a:t>, fare un monitoring “</a:t>
            </a:r>
            <a:r>
              <a:rPr lang="en-US" sz="2800" dirty="0" err="1" smtClean="0">
                <a:solidFill>
                  <a:schemeClr val="bg1"/>
                </a:solidFill>
              </a:rPr>
              <a:t>intelligente</a:t>
            </a:r>
            <a:r>
              <a:rPr lang="en-US" sz="2800" dirty="0" smtClean="0">
                <a:solidFill>
                  <a:schemeClr val="bg1"/>
                </a:solidFill>
              </a:rPr>
              <a:t>”)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</a:rPr>
              <a:t>Obiettivo</a:t>
            </a:r>
            <a:r>
              <a:rPr lang="en-US" sz="2800" dirty="0" smtClean="0">
                <a:solidFill>
                  <a:srgbClr val="FF0000"/>
                </a:solidFill>
              </a:rPr>
              <a:t> è </a:t>
            </a:r>
            <a:r>
              <a:rPr lang="en-US" sz="2800" dirty="0" err="1" smtClean="0">
                <a:solidFill>
                  <a:srgbClr val="FF0000"/>
                </a:solidFill>
              </a:rPr>
              <a:t>di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rendere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più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autonome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possibili</a:t>
            </a:r>
            <a:r>
              <a:rPr lang="en-US" sz="2800" dirty="0" smtClean="0">
                <a:solidFill>
                  <a:srgbClr val="FF0000"/>
                </a:solidFill>
              </a:rPr>
              <a:t> le </a:t>
            </a:r>
            <a:r>
              <a:rPr lang="en-US" sz="2800" dirty="0" err="1" smtClean="0">
                <a:solidFill>
                  <a:srgbClr val="FF0000"/>
                </a:solidFill>
              </a:rPr>
              <a:t>scuole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“</a:t>
            </a:r>
            <a:r>
              <a:rPr lang="en-US" sz="2800" dirty="0" err="1" smtClean="0">
                <a:solidFill>
                  <a:srgbClr val="002060"/>
                </a:solidFill>
              </a:rPr>
              <a:t>Volontario</a:t>
            </a:r>
            <a:r>
              <a:rPr lang="en-US" sz="2800" dirty="0" smtClean="0">
                <a:solidFill>
                  <a:srgbClr val="002060"/>
                </a:solidFill>
              </a:rPr>
              <a:t>” per </a:t>
            </a:r>
            <a:r>
              <a:rPr lang="en-US" sz="2800" dirty="0" err="1" smtClean="0">
                <a:solidFill>
                  <a:srgbClr val="002060"/>
                </a:solidFill>
              </a:rPr>
              <a:t>una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presentazione</a:t>
            </a:r>
            <a:r>
              <a:rPr lang="en-US" sz="2800" dirty="0" smtClean="0">
                <a:solidFill>
                  <a:srgbClr val="002060"/>
                </a:solidFill>
              </a:rPr>
              <a:t> al </a:t>
            </a:r>
            <a:r>
              <a:rPr lang="en-US" sz="2800" dirty="0" err="1" smtClean="0">
                <a:solidFill>
                  <a:srgbClr val="002060"/>
                </a:solidFill>
              </a:rPr>
              <a:t>prossimo</a:t>
            </a:r>
            <a:r>
              <a:rPr lang="en-US" sz="2800" dirty="0" smtClean="0">
                <a:solidFill>
                  <a:srgbClr val="002060"/>
                </a:solidFill>
              </a:rPr>
              <a:t> meeting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35842" name="Picture 2" descr="Risultati immagini per run mee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7057" y="1124744"/>
            <a:ext cx="259743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5496" y="260648"/>
            <a:ext cx="90364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C00000"/>
                </a:solidFill>
              </a:rPr>
              <a:t>Primo intervento della task-force</a:t>
            </a:r>
          </a:p>
          <a:p>
            <a:endParaRPr lang="it-IT" sz="36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 u="sng" dirty="0" smtClean="0">
                <a:solidFill>
                  <a:srgbClr val="FF0000"/>
                </a:solidFill>
              </a:rPr>
              <a:t>Tanti </a:t>
            </a:r>
            <a:r>
              <a:rPr lang="en-US" sz="3200" u="sng" dirty="0" err="1" smtClean="0">
                <a:solidFill>
                  <a:srgbClr val="FF0000"/>
                </a:solidFill>
              </a:rPr>
              <a:t>complimenti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a </a:t>
            </a:r>
            <a:r>
              <a:rPr lang="en-US" sz="3200" dirty="0" err="1" smtClean="0">
                <a:solidFill>
                  <a:srgbClr val="FF0000"/>
                </a:solidFill>
              </a:rPr>
              <a:t>tutte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le </a:t>
            </a:r>
            <a:r>
              <a:rPr lang="en-US" sz="3200" dirty="0" err="1" smtClean="0">
                <a:solidFill>
                  <a:srgbClr val="FF0000"/>
                </a:solidFill>
              </a:rPr>
              <a:t>persone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coinvolte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28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TREV-01 in </a:t>
            </a:r>
            <a:r>
              <a:rPr lang="en-US" sz="2800" dirty="0" err="1" smtClean="0">
                <a:solidFill>
                  <a:schemeClr val="bg1"/>
                </a:solidFill>
              </a:rPr>
              <a:t>funzione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ieri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regolamente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cavo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difettoso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polarità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invertita</a:t>
            </a:r>
            <a:r>
              <a:rPr lang="en-US" sz="2800" dirty="0" smtClean="0">
                <a:solidFill>
                  <a:schemeClr val="bg1"/>
                </a:solidFill>
              </a:rPr>
              <a:t>, pin </a:t>
            </a:r>
            <a:r>
              <a:rPr lang="en-US" sz="2800" dirty="0" err="1" smtClean="0">
                <a:solidFill>
                  <a:schemeClr val="bg1"/>
                </a:solidFill>
              </a:rPr>
              <a:t>anomalo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Prossimo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intervento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zona</a:t>
            </a:r>
            <a:r>
              <a:rPr lang="en-US" sz="2800" dirty="0" smtClean="0">
                <a:solidFill>
                  <a:schemeClr val="bg1"/>
                </a:solidFill>
              </a:rPr>
              <a:t> Roma-</a:t>
            </a:r>
            <a:r>
              <a:rPr lang="en-US" sz="2800" dirty="0" err="1" smtClean="0">
                <a:solidFill>
                  <a:schemeClr val="bg1"/>
                </a:solidFill>
              </a:rPr>
              <a:t>Frascati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E poi man </a:t>
            </a:r>
            <a:r>
              <a:rPr lang="en-US" sz="2800" dirty="0" err="1" smtClean="0">
                <a:solidFill>
                  <a:schemeClr val="bg1"/>
                </a:solidFill>
              </a:rPr>
              <a:t>mano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gli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altri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telescopi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Chi </a:t>
            </a:r>
            <a:r>
              <a:rPr lang="en-US" sz="3200" dirty="0" err="1" smtClean="0">
                <a:solidFill>
                  <a:srgbClr val="0070C0"/>
                </a:solidFill>
              </a:rPr>
              <a:t>vuole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aggiunge</a:t>
            </a:r>
            <a:r>
              <a:rPr lang="en-US" sz="3200" dirty="0" smtClean="0">
                <a:solidFill>
                  <a:srgbClr val="0070C0"/>
                </a:solidFill>
              </a:rPr>
              <a:t>!!!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Per la prima </a:t>
            </a:r>
            <a:r>
              <a:rPr lang="en-US" sz="2800" dirty="0" err="1" smtClean="0">
                <a:solidFill>
                  <a:srgbClr val="FF0000"/>
                </a:solidFill>
              </a:rPr>
              <a:t>volta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oltre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 100 </a:t>
            </a:r>
            <a:r>
              <a:rPr lang="en-US" sz="2800" dirty="0" err="1" smtClean="0">
                <a:solidFill>
                  <a:srgbClr val="FF0000"/>
                </a:solidFill>
              </a:rPr>
              <a:t>Mtracce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</a:rPr>
              <a:t>giorno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durante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il</a:t>
            </a:r>
            <a:r>
              <a:rPr lang="en-US" sz="2800" dirty="0" smtClean="0">
                <a:solidFill>
                  <a:srgbClr val="FF0000"/>
                </a:solidFill>
              </a:rPr>
              <a:t> Run-2 in media circa 60 </a:t>
            </a:r>
            <a:r>
              <a:rPr lang="en-US" sz="2800" dirty="0" err="1" smtClean="0">
                <a:solidFill>
                  <a:srgbClr val="FF0000"/>
                </a:solidFill>
              </a:rPr>
              <a:t>Mtracce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</a:rPr>
              <a:t>giorno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5842" name="AutoShape 2" descr="Risultati immagini per task force"/>
          <p:cNvSpPr>
            <a:spLocks noChangeAspect="1" noChangeArrowheads="1"/>
          </p:cNvSpPr>
          <p:nvPr/>
        </p:nvSpPr>
        <p:spPr bwMode="auto">
          <a:xfrm>
            <a:off x="155575" y="-2193925"/>
            <a:ext cx="7915275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44" name="AutoShape 4" descr="Risultati immagini per task force"/>
          <p:cNvSpPr>
            <a:spLocks noChangeAspect="1" noChangeArrowheads="1"/>
          </p:cNvSpPr>
          <p:nvPr/>
        </p:nvSpPr>
        <p:spPr bwMode="auto">
          <a:xfrm>
            <a:off x="155575" y="-2193925"/>
            <a:ext cx="7915275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46" name="AutoShape 6" descr="Risultati immagini per task force"/>
          <p:cNvSpPr>
            <a:spLocks noChangeAspect="1" noChangeArrowheads="1"/>
          </p:cNvSpPr>
          <p:nvPr/>
        </p:nvSpPr>
        <p:spPr bwMode="auto">
          <a:xfrm>
            <a:off x="155575" y="-2193925"/>
            <a:ext cx="7915275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48" name="AutoShape 8" descr="Risultati immagini per task force"/>
          <p:cNvSpPr>
            <a:spLocks noChangeAspect="1" noChangeArrowheads="1"/>
          </p:cNvSpPr>
          <p:nvPr/>
        </p:nvSpPr>
        <p:spPr bwMode="auto">
          <a:xfrm>
            <a:off x="155575" y="-2193925"/>
            <a:ext cx="7915275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50" name="AutoShape 10" descr="Risultati immagini per task force"/>
          <p:cNvSpPr>
            <a:spLocks noChangeAspect="1" noChangeArrowheads="1"/>
          </p:cNvSpPr>
          <p:nvPr/>
        </p:nvSpPr>
        <p:spPr bwMode="auto">
          <a:xfrm>
            <a:off x="155575" y="-2193925"/>
            <a:ext cx="7915275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5851" name="Picture 11" descr="C:\Users\Marcello\Desktop\Task_Force_141_by_Gig5yZ73.jpg"/>
          <p:cNvPicPr>
            <a:picLocks noChangeAspect="1" noChangeArrowheads="1"/>
          </p:cNvPicPr>
          <p:nvPr/>
        </p:nvPicPr>
        <p:blipFill>
          <a:blip r:embed="rId3" cstate="print">
            <a:lum bright="9000"/>
          </a:blip>
          <a:srcRect/>
          <a:stretch>
            <a:fillRect/>
          </a:stretch>
        </p:blipFill>
        <p:spPr bwMode="auto">
          <a:xfrm>
            <a:off x="5652120" y="980728"/>
            <a:ext cx="3165550" cy="182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5496" y="332656"/>
            <a:ext cx="903649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 smtClean="0">
                <a:solidFill>
                  <a:srgbClr val="C00000"/>
                </a:solidFill>
              </a:rPr>
              <a:t>Construction</a:t>
            </a:r>
            <a:r>
              <a:rPr lang="it-IT" sz="4400" dirty="0" smtClean="0">
                <a:solidFill>
                  <a:srgbClr val="C00000"/>
                </a:solidFill>
              </a:rPr>
              <a:t> </a:t>
            </a:r>
            <a:r>
              <a:rPr lang="it-IT" sz="4400" dirty="0" err="1" smtClean="0">
                <a:solidFill>
                  <a:srgbClr val="C00000"/>
                </a:solidFill>
              </a:rPr>
              <a:t>slots</a:t>
            </a:r>
            <a:endParaRPr lang="it-IT" sz="4400" dirty="0" smtClean="0">
              <a:solidFill>
                <a:srgbClr val="C00000"/>
              </a:solidFill>
            </a:endParaRPr>
          </a:p>
          <a:p>
            <a:endParaRPr lang="it-IT" sz="36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20-27 February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Lampedusa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12-18 March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INFN </a:t>
            </a:r>
            <a:r>
              <a:rPr lang="en-US" sz="2800" dirty="0" err="1" smtClean="0">
                <a:solidFill>
                  <a:schemeClr val="bg1"/>
                </a:solidFill>
                <a:sym typeface="Wingdings" pitchFamily="2" charset="2"/>
              </a:rPr>
              <a:t>Genova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2-8 April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SIEN-02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23-29 April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800" dirty="0" err="1" smtClean="0">
                <a:solidFill>
                  <a:schemeClr val="bg1"/>
                </a:solidFill>
                <a:sym typeface="Wingdings" pitchFamily="2" charset="2"/>
              </a:rPr>
              <a:t>Cariati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7-13 May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TORI-05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21-27 May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LODI-03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9-15 July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chemeClr val="bg1"/>
                </a:solidFill>
              </a:rPr>
              <a:t> CAGL-04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Assegnate</a:t>
            </a:r>
            <a:r>
              <a:rPr lang="en-US" sz="2800" dirty="0" smtClean="0">
                <a:solidFill>
                  <a:srgbClr val="FF0000"/>
                </a:solidFill>
              </a:rPr>
              <a:t> in </a:t>
            </a:r>
            <a:r>
              <a:rPr lang="en-US" sz="2800" dirty="0" err="1" smtClean="0">
                <a:solidFill>
                  <a:srgbClr val="FF0000"/>
                </a:solidFill>
              </a:rPr>
              <a:t>maniera</a:t>
            </a:r>
            <a:r>
              <a:rPr lang="en-US" sz="2800" dirty="0" smtClean="0">
                <a:solidFill>
                  <a:srgbClr val="FF0000"/>
                </a:solidFill>
              </a:rPr>
              <a:t> “</a:t>
            </a:r>
            <a:r>
              <a:rPr lang="en-US" sz="2800" dirty="0" err="1" smtClean="0">
                <a:solidFill>
                  <a:srgbClr val="FF0000"/>
                </a:solidFill>
              </a:rPr>
              <a:t>definitiva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Secondo</a:t>
            </a:r>
            <a:r>
              <a:rPr lang="en-US" sz="2800" dirty="0" smtClean="0">
                <a:solidFill>
                  <a:schemeClr val="bg1"/>
                </a:solidFill>
              </a:rPr>
              <a:t> bunch </a:t>
            </a:r>
            <a:r>
              <a:rPr lang="en-US" sz="2800" dirty="0" err="1" smtClean="0">
                <a:solidFill>
                  <a:schemeClr val="bg1"/>
                </a:solidFill>
              </a:rPr>
              <a:t>previsto</a:t>
            </a:r>
            <a:r>
              <a:rPr lang="en-US" sz="2800" dirty="0" smtClean="0">
                <a:solidFill>
                  <a:schemeClr val="bg1"/>
                </a:solidFill>
              </a:rPr>
              <a:t> in </a:t>
            </a:r>
            <a:r>
              <a:rPr lang="en-US" sz="2800" dirty="0" err="1" smtClean="0">
                <a:solidFill>
                  <a:schemeClr val="bg1"/>
                </a:solidFill>
              </a:rPr>
              <a:t>autunno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</a:rPr>
              <a:t>discuteremo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delle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proposte</a:t>
            </a:r>
            <a:r>
              <a:rPr lang="en-US" sz="2800" dirty="0" smtClean="0">
                <a:solidFill>
                  <a:schemeClr val="bg1"/>
                </a:solidFill>
              </a:rPr>
              <a:t> ad </a:t>
            </a:r>
            <a:r>
              <a:rPr lang="en-US" sz="2800" dirty="0" err="1" smtClean="0">
                <a:solidFill>
                  <a:schemeClr val="bg1"/>
                </a:solidFill>
              </a:rPr>
              <a:t>aprile-maggio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46082" name="Picture 2" descr="Risultati immagini per lavoro di costru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2696"/>
            <a:ext cx="3384376" cy="2884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5496" y="404664"/>
            <a:ext cx="90364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C00000"/>
                </a:solidFill>
              </a:rPr>
              <a:t>Informazioni pratiche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 err="1" smtClean="0">
                <a:solidFill>
                  <a:schemeClr val="bg1"/>
                </a:solidFill>
              </a:rPr>
              <a:t>carico</a:t>
            </a:r>
            <a:r>
              <a:rPr lang="en-US" sz="2800" dirty="0" smtClean="0">
                <a:solidFill>
                  <a:schemeClr val="bg1"/>
                </a:solidFill>
              </a:rPr>
              <a:t> Centro Fermi: 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bg1"/>
                </a:solidFill>
              </a:rPr>
              <a:t>spesa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vitto</a:t>
            </a:r>
            <a:r>
              <a:rPr lang="en-US" sz="2800" dirty="0" smtClean="0">
                <a:solidFill>
                  <a:schemeClr val="bg1"/>
                </a:solidFill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</a:rPr>
              <a:t>alloggio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4 studenti+1 </a:t>
            </a:r>
            <a:r>
              <a:rPr lang="en-US" sz="2800" dirty="0" err="1" smtClean="0">
                <a:solidFill>
                  <a:schemeClr val="bg1"/>
                </a:solidFill>
              </a:rPr>
              <a:t>docente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bg1"/>
                </a:solidFill>
              </a:rPr>
              <a:t>Stiamo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verificando</a:t>
            </a:r>
            <a:r>
              <a:rPr lang="en-US" sz="2800" dirty="0" smtClean="0">
                <a:solidFill>
                  <a:schemeClr val="bg1"/>
                </a:solidFill>
              </a:rPr>
              <a:t> se CF </a:t>
            </a:r>
            <a:r>
              <a:rPr lang="en-US" sz="2800" dirty="0" err="1" smtClean="0">
                <a:solidFill>
                  <a:schemeClr val="bg1"/>
                </a:solidFill>
              </a:rPr>
              <a:t>può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pagare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direttamente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altrimenti</a:t>
            </a:r>
            <a:r>
              <a:rPr lang="en-US" sz="2800" dirty="0" smtClean="0">
                <a:solidFill>
                  <a:schemeClr val="bg1"/>
                </a:solidFill>
              </a:rPr>
              <a:t> le </a:t>
            </a:r>
            <a:r>
              <a:rPr lang="en-US" sz="2800" dirty="0" err="1" smtClean="0">
                <a:solidFill>
                  <a:schemeClr val="bg1"/>
                </a:solidFill>
              </a:rPr>
              <a:t>scuole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devono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anticipare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 err="1" smtClean="0">
                <a:solidFill>
                  <a:schemeClr val="bg1"/>
                </a:solidFill>
              </a:rPr>
              <a:t>carico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della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scuola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bg1"/>
                </a:solidFill>
              </a:rPr>
              <a:t>spese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u="sng" dirty="0" err="1" smtClean="0">
                <a:solidFill>
                  <a:schemeClr val="bg1"/>
                </a:solidFill>
              </a:rPr>
              <a:t>l’organizzazione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viaggio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bg1"/>
                </a:solidFill>
              </a:rPr>
              <a:t>Altri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studenti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docenti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previa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autorizzazione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Si </a:t>
            </a:r>
            <a:r>
              <a:rPr lang="en-US" sz="2800" dirty="0" err="1" smtClean="0">
                <a:solidFill>
                  <a:schemeClr val="bg1"/>
                </a:solidFill>
              </a:rPr>
              <a:t>arriva</a:t>
            </a:r>
            <a:r>
              <a:rPr lang="en-US" sz="2800" dirty="0" smtClean="0">
                <a:solidFill>
                  <a:schemeClr val="bg1"/>
                </a:solidFill>
              </a:rPr>
              <a:t> la </a:t>
            </a:r>
            <a:r>
              <a:rPr lang="en-US" sz="2800" dirty="0" err="1" smtClean="0">
                <a:solidFill>
                  <a:schemeClr val="bg1"/>
                </a:solidFill>
              </a:rPr>
              <a:t>domenica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riparte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sabato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Urgente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inviare</a:t>
            </a:r>
            <a:r>
              <a:rPr lang="en-US" sz="2800" dirty="0" smtClean="0">
                <a:solidFill>
                  <a:srgbClr val="FF0000"/>
                </a:solidFill>
              </a:rPr>
              <a:t> la </a:t>
            </a:r>
            <a:r>
              <a:rPr lang="en-US" sz="2800" dirty="0" err="1" smtClean="0">
                <a:solidFill>
                  <a:srgbClr val="FF0000"/>
                </a:solidFill>
              </a:rPr>
              <a:t>lista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dei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partecipanti</a:t>
            </a:r>
            <a:r>
              <a:rPr lang="en-US" sz="2800" dirty="0" smtClean="0">
                <a:solidFill>
                  <a:srgbClr val="FF0000"/>
                </a:solidFill>
              </a:rPr>
              <a:t> a Marta, </a:t>
            </a:r>
            <a:r>
              <a:rPr lang="en-US" sz="2800" dirty="0" err="1" smtClean="0">
                <a:solidFill>
                  <a:srgbClr val="FF0000"/>
                </a:solidFill>
              </a:rPr>
              <a:t>che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provvederà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alla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prenotazione</a:t>
            </a:r>
            <a:r>
              <a:rPr lang="en-US" sz="2800" dirty="0" smtClean="0">
                <a:solidFill>
                  <a:srgbClr val="FF0000"/>
                </a:solidFill>
              </a:rPr>
              <a:t> Foyer, </a:t>
            </a:r>
            <a:r>
              <a:rPr lang="en-US" sz="2800" dirty="0" err="1" smtClean="0">
                <a:solidFill>
                  <a:srgbClr val="FF0000"/>
                </a:solidFill>
              </a:rPr>
              <a:t>permessi</a:t>
            </a:r>
            <a:r>
              <a:rPr lang="en-US" sz="2800" dirty="0" smtClean="0">
                <a:solidFill>
                  <a:srgbClr val="FF0000"/>
                </a:solidFill>
              </a:rPr>
              <a:t>, etc.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44034" name="Picture 2" descr="Risultati immagini per informazioni prat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16632"/>
            <a:ext cx="2088232" cy="1392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5496" y="332656"/>
            <a:ext cx="90364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C00000"/>
                </a:solidFill>
              </a:rPr>
              <a:t>Produzione di nuove camere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</a:rPr>
              <a:t>Camere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da</a:t>
            </a:r>
            <a:r>
              <a:rPr lang="en-US" sz="2800" dirty="0" smtClean="0">
                <a:solidFill>
                  <a:srgbClr val="FF0000"/>
                </a:solidFill>
              </a:rPr>
              <a:t> 250 µm per </a:t>
            </a:r>
            <a:r>
              <a:rPr lang="en-US" sz="28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nuovi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telescopi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Si </a:t>
            </a:r>
            <a:r>
              <a:rPr lang="en-US" sz="2800" dirty="0" err="1" smtClean="0">
                <a:solidFill>
                  <a:schemeClr val="bg1"/>
                </a:solidFill>
              </a:rPr>
              <a:t>perde</a:t>
            </a:r>
            <a:r>
              <a:rPr lang="en-US" sz="2800" dirty="0" smtClean="0">
                <a:solidFill>
                  <a:schemeClr val="bg1"/>
                </a:solidFill>
              </a:rPr>
              <a:t> un </a:t>
            </a:r>
            <a:r>
              <a:rPr lang="en-US" sz="2800" dirty="0" err="1" smtClean="0">
                <a:solidFill>
                  <a:schemeClr val="bg1"/>
                </a:solidFill>
              </a:rPr>
              <a:t>po</a:t>
            </a:r>
            <a:r>
              <a:rPr lang="en-US" sz="2800" dirty="0" smtClean="0">
                <a:solidFill>
                  <a:schemeClr val="bg1"/>
                </a:solidFill>
              </a:rPr>
              <a:t>’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efficienza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800" dirty="0" err="1" smtClean="0">
                <a:solidFill>
                  <a:schemeClr val="bg1"/>
                </a:solidFill>
              </a:rPr>
              <a:t>diminuisce</a:t>
            </a:r>
            <a:r>
              <a:rPr lang="en-US" sz="2800" dirty="0" smtClean="0">
                <a:solidFill>
                  <a:schemeClr val="bg1"/>
                </a:solidFill>
              </a:rPr>
              <a:t> la </a:t>
            </a:r>
            <a:r>
              <a:rPr lang="en-US" sz="2800" dirty="0" err="1" smtClean="0">
                <a:solidFill>
                  <a:schemeClr val="bg1"/>
                </a:solidFill>
              </a:rPr>
              <a:t>tensione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operazione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guadagna</a:t>
            </a:r>
            <a:r>
              <a:rPr lang="en-US" sz="2800" dirty="0" smtClean="0">
                <a:solidFill>
                  <a:schemeClr val="bg1"/>
                </a:solidFill>
              </a:rPr>
              <a:t> in </a:t>
            </a:r>
            <a:r>
              <a:rPr lang="en-US" sz="2800" dirty="0" err="1" smtClean="0">
                <a:solidFill>
                  <a:schemeClr val="bg1"/>
                </a:solidFill>
              </a:rPr>
              <a:t>risoluzione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temporale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bg1"/>
                </a:solidFill>
              </a:rPr>
              <a:t>Pensate</a:t>
            </a:r>
            <a:r>
              <a:rPr lang="en-US" sz="2800" dirty="0" smtClean="0">
                <a:solidFill>
                  <a:schemeClr val="bg1"/>
                </a:solidFill>
              </a:rPr>
              <a:t> per </a:t>
            </a:r>
            <a:r>
              <a:rPr lang="en-US" sz="2800" dirty="0" err="1" smtClean="0">
                <a:solidFill>
                  <a:schemeClr val="bg1"/>
                </a:solidFill>
              </a:rPr>
              <a:t>nuove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miscele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ecologiche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</a:rPr>
              <a:t>Camere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da</a:t>
            </a:r>
            <a:r>
              <a:rPr lang="en-US" sz="2800" dirty="0" smtClean="0">
                <a:solidFill>
                  <a:srgbClr val="FF0000"/>
                </a:solidFill>
              </a:rPr>
              <a:t> 300 µm per </a:t>
            </a:r>
            <a:r>
              <a:rPr lang="en-US" sz="28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vecchi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telescopi</a:t>
            </a:r>
            <a:r>
              <a:rPr lang="en-US" sz="2800" dirty="0" smtClean="0">
                <a:solidFill>
                  <a:srgbClr val="FF0000"/>
                </a:solidFill>
              </a:rPr>
              <a:t>? 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bg1"/>
                </a:solidFill>
              </a:rPr>
              <a:t>Evitiamo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mescolare</a:t>
            </a:r>
            <a:r>
              <a:rPr lang="en-US" sz="2800" dirty="0" smtClean="0">
                <a:solidFill>
                  <a:schemeClr val="bg1"/>
                </a:solidFill>
              </a:rPr>
              <a:t> “</a:t>
            </a:r>
            <a:r>
              <a:rPr lang="en-US" sz="2800" dirty="0" err="1" smtClean="0">
                <a:solidFill>
                  <a:schemeClr val="bg1"/>
                </a:solidFill>
              </a:rPr>
              <a:t>vecchie</a:t>
            </a:r>
            <a:r>
              <a:rPr lang="en-US" sz="2800" dirty="0" smtClean="0">
                <a:solidFill>
                  <a:schemeClr val="bg1"/>
                </a:solidFill>
              </a:rPr>
              <a:t>” e “</a:t>
            </a:r>
            <a:r>
              <a:rPr lang="en-US" sz="2800" dirty="0" err="1" smtClean="0">
                <a:solidFill>
                  <a:schemeClr val="bg1"/>
                </a:solidFill>
              </a:rPr>
              <a:t>nuove</a:t>
            </a:r>
            <a:r>
              <a:rPr lang="en-US" sz="2800" dirty="0" smtClean="0">
                <a:solidFill>
                  <a:schemeClr val="bg1"/>
                </a:solidFill>
              </a:rPr>
              <a:t>” gap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bg1"/>
                </a:solidFill>
              </a:rPr>
              <a:t>Vanno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tracciate</a:t>
            </a:r>
            <a:r>
              <a:rPr lang="en-US" sz="2800" dirty="0" smtClean="0">
                <a:solidFill>
                  <a:schemeClr val="bg1"/>
                </a:solidFill>
              </a:rPr>
              <a:t> con </a:t>
            </a:r>
            <a:r>
              <a:rPr lang="en-US" sz="2800" dirty="0" err="1" smtClean="0">
                <a:solidFill>
                  <a:schemeClr val="bg1"/>
                </a:solidFill>
              </a:rPr>
              <a:t>il</a:t>
            </a:r>
            <a:r>
              <a:rPr lang="en-US" sz="2800" dirty="0" smtClean="0">
                <a:solidFill>
                  <a:schemeClr val="bg1"/>
                </a:solidFill>
              </a:rPr>
              <a:t> DB</a:t>
            </a:r>
          </a:p>
        </p:txBody>
      </p:sp>
      <p:pic>
        <p:nvPicPr>
          <p:cNvPr id="41986" name="Picture 2" descr="Risultati immagini per scel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052736"/>
            <a:ext cx="1656184" cy="1197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5496" y="332656"/>
            <a:ext cx="90364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C00000"/>
                </a:solidFill>
              </a:rPr>
              <a:t>Produzione nuove schede </a:t>
            </a:r>
          </a:p>
          <a:p>
            <a:r>
              <a:rPr lang="it-IT" sz="4400" dirty="0" smtClean="0">
                <a:solidFill>
                  <a:srgbClr val="C00000"/>
                </a:solidFill>
              </a:rPr>
              <a:t>di </a:t>
            </a:r>
            <a:r>
              <a:rPr lang="it-IT" sz="4400" dirty="0" err="1" smtClean="0">
                <a:solidFill>
                  <a:srgbClr val="C00000"/>
                </a:solidFill>
              </a:rPr>
              <a:t>front-end</a:t>
            </a:r>
            <a:endParaRPr lang="it-IT" sz="4400" dirty="0" smtClean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</a:rPr>
              <a:t>Deciso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eliminare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connettori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</a:rPr>
              <a:t>cavi</a:t>
            </a:r>
            <a:r>
              <a:rPr lang="en-US" sz="2800" dirty="0" smtClean="0">
                <a:solidFill>
                  <a:srgbClr val="FF0000"/>
                </a:solidFill>
              </a:rPr>
              <a:t> Amphenol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bg1"/>
                </a:solidFill>
              </a:rPr>
              <a:t>Sostituiti</a:t>
            </a:r>
            <a:r>
              <a:rPr lang="en-US" sz="2800" dirty="0" smtClean="0">
                <a:solidFill>
                  <a:schemeClr val="bg1"/>
                </a:solidFill>
              </a:rPr>
              <a:t> con </a:t>
            </a:r>
            <a:r>
              <a:rPr lang="en-US" sz="2800" dirty="0" err="1" smtClean="0">
                <a:solidFill>
                  <a:schemeClr val="bg1"/>
                </a:solidFill>
              </a:rPr>
              <a:t>connettori</a:t>
            </a:r>
            <a:r>
              <a:rPr lang="en-US" sz="2800" dirty="0" smtClean="0">
                <a:solidFill>
                  <a:schemeClr val="bg1"/>
                </a:solidFill>
              </a:rPr>
              <a:t> Nugent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Crispin </a:t>
            </a:r>
            <a:r>
              <a:rPr lang="en-US" sz="2800" dirty="0" err="1" smtClean="0">
                <a:solidFill>
                  <a:schemeClr val="bg1"/>
                </a:solidFill>
              </a:rPr>
              <a:t>si</a:t>
            </a:r>
            <a:r>
              <a:rPr lang="en-US" sz="2800" dirty="0" smtClean="0">
                <a:solidFill>
                  <a:schemeClr val="bg1"/>
                </a:solidFill>
              </a:rPr>
              <a:t> è </a:t>
            </a:r>
            <a:r>
              <a:rPr lang="en-US" sz="2800" dirty="0" err="1" smtClean="0">
                <a:solidFill>
                  <a:schemeClr val="bg1"/>
                </a:solidFill>
              </a:rPr>
              <a:t>occupato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far </a:t>
            </a:r>
            <a:r>
              <a:rPr lang="en-US" sz="2800" dirty="0" err="1" smtClean="0">
                <a:solidFill>
                  <a:schemeClr val="bg1"/>
                </a:solidFill>
              </a:rPr>
              <a:t>riprogettare</a:t>
            </a:r>
            <a:r>
              <a:rPr lang="en-US" sz="2800" dirty="0" smtClean="0">
                <a:solidFill>
                  <a:schemeClr val="bg1"/>
                </a:solidFill>
              </a:rPr>
              <a:t> le </a:t>
            </a:r>
            <a:r>
              <a:rPr lang="en-US" sz="2800" dirty="0" err="1" smtClean="0">
                <a:solidFill>
                  <a:schemeClr val="bg1"/>
                </a:solidFill>
              </a:rPr>
              <a:t>schede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File </a:t>
            </a:r>
            <a:r>
              <a:rPr lang="en-US" sz="2800" dirty="0" err="1" smtClean="0">
                <a:solidFill>
                  <a:srgbClr val="FF0000"/>
                </a:solidFill>
              </a:rPr>
              <a:t>di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produzione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pronti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ditte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contattare</a:t>
            </a:r>
            <a:r>
              <a:rPr lang="en-US" sz="2800" dirty="0" smtClean="0">
                <a:solidFill>
                  <a:srgbClr val="FF0000"/>
                </a:solidFill>
              </a:rPr>
              <a:t> per: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Pre-</a:t>
            </a:r>
            <a:r>
              <a:rPr lang="en-US" sz="2800" dirty="0" err="1" smtClean="0">
                <a:solidFill>
                  <a:schemeClr val="bg1"/>
                </a:solidFill>
              </a:rPr>
              <a:t>produzione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poche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schede</a:t>
            </a:r>
            <a:r>
              <a:rPr lang="en-US" sz="2800" dirty="0" smtClean="0">
                <a:solidFill>
                  <a:schemeClr val="bg1"/>
                </a:solidFill>
              </a:rPr>
              <a:t> per test)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bg1"/>
                </a:solidFill>
              </a:rPr>
              <a:t>Produzione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completa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35842" name="Picture 2" descr="Risultati immagini per new electronic boards"/>
          <p:cNvPicPr>
            <a:picLocks noChangeAspect="1" noChangeArrowheads="1"/>
          </p:cNvPicPr>
          <p:nvPr/>
        </p:nvPicPr>
        <p:blipFill>
          <a:blip r:embed="rId3" cstate="print"/>
          <a:srcRect b="11108"/>
          <a:stretch>
            <a:fillRect/>
          </a:stretch>
        </p:blipFill>
        <p:spPr bwMode="auto">
          <a:xfrm>
            <a:off x="6084168" y="1078943"/>
            <a:ext cx="2822610" cy="184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5496" y="332656"/>
            <a:ext cx="903649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C00000"/>
                </a:solidFill>
              </a:rPr>
              <a:t>Test al CERN sulle nuove camere</a:t>
            </a:r>
          </a:p>
          <a:p>
            <a:endParaRPr lang="it-IT" sz="3600" dirty="0" smtClean="0">
              <a:solidFill>
                <a:srgbClr val="C00000"/>
              </a:solidFill>
            </a:endParaRPr>
          </a:p>
          <a:p>
            <a:r>
              <a:rPr lang="it-IT" sz="2800" dirty="0" smtClean="0">
                <a:solidFill>
                  <a:srgbClr val="0070C0"/>
                </a:solidFill>
              </a:rPr>
              <a:t>Va stabilito un protocollo e messo </a:t>
            </a:r>
          </a:p>
          <a:p>
            <a:r>
              <a:rPr lang="it-IT" sz="2800" dirty="0" smtClean="0">
                <a:solidFill>
                  <a:srgbClr val="0070C0"/>
                </a:solidFill>
              </a:rPr>
              <a:t>su un </a:t>
            </a:r>
            <a:r>
              <a:rPr lang="it-IT" sz="2800" dirty="0" err="1" smtClean="0">
                <a:solidFill>
                  <a:srgbClr val="0070C0"/>
                </a:solidFill>
              </a:rPr>
              <a:t>bench</a:t>
            </a:r>
            <a:r>
              <a:rPr lang="it-IT" sz="2800" dirty="0" smtClean="0">
                <a:solidFill>
                  <a:srgbClr val="0070C0"/>
                </a:solidFill>
              </a:rPr>
              <a:t> per testare le nuove </a:t>
            </a:r>
          </a:p>
          <a:p>
            <a:r>
              <a:rPr lang="it-IT" sz="2800" dirty="0" smtClean="0">
                <a:solidFill>
                  <a:srgbClr val="0070C0"/>
                </a:solidFill>
              </a:rPr>
              <a:t>camere: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Tenuta</a:t>
            </a:r>
            <a:r>
              <a:rPr lang="en-US" sz="2800" dirty="0" smtClean="0">
                <a:solidFill>
                  <a:schemeClr val="bg1"/>
                </a:solidFill>
              </a:rPr>
              <a:t> gas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Caratteristica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Tensione</a:t>
            </a:r>
            <a:r>
              <a:rPr lang="en-US" sz="2800" dirty="0" smtClean="0">
                <a:solidFill>
                  <a:schemeClr val="bg1"/>
                </a:solidFill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</a:rPr>
              <a:t>Corrente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Connettività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elettrica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Bossini’s</a:t>
            </a:r>
            <a:r>
              <a:rPr lang="en-US" sz="2800" dirty="0" smtClean="0">
                <a:solidFill>
                  <a:schemeClr val="bg1"/>
                </a:solidFill>
              </a:rPr>
              <a:t> magic box)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Altro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Efficienza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polarità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alimentazione</a:t>
            </a:r>
            <a:r>
              <a:rPr lang="en-US" sz="2800" dirty="0" smtClean="0">
                <a:solidFill>
                  <a:schemeClr val="bg1"/>
                </a:solidFill>
              </a:rPr>
              <a:t>)?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Due “</a:t>
            </a:r>
            <a:r>
              <a:rPr lang="en-US" sz="2800" dirty="0" err="1" smtClean="0">
                <a:solidFill>
                  <a:srgbClr val="FF0000"/>
                </a:solidFill>
              </a:rPr>
              <a:t>volontari</a:t>
            </a:r>
            <a:r>
              <a:rPr lang="en-US" sz="2800" dirty="0" smtClean="0">
                <a:solidFill>
                  <a:srgbClr val="FF0000"/>
                </a:solidFill>
              </a:rPr>
              <a:t>” con </a:t>
            </a:r>
            <a:r>
              <a:rPr lang="en-US" sz="2800" dirty="0" err="1" smtClean="0">
                <a:solidFill>
                  <a:srgbClr val="FF0000"/>
                </a:solidFill>
              </a:rPr>
              <a:t>Despina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DB </a:t>
            </a:r>
            <a:r>
              <a:rPr lang="en-US" sz="2800" dirty="0" err="1" smtClean="0">
                <a:solidFill>
                  <a:schemeClr val="bg1"/>
                </a:solidFill>
              </a:rPr>
              <a:t>delle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nuove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camere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prodotte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dei</a:t>
            </a:r>
            <a:r>
              <a:rPr lang="en-US" sz="2800" dirty="0" smtClean="0">
                <a:solidFill>
                  <a:schemeClr val="bg1"/>
                </a:solidFill>
              </a:rPr>
              <a:t> test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Uno-due “</a:t>
            </a:r>
            <a:r>
              <a:rPr lang="en-US" sz="2800" dirty="0" err="1" smtClean="0">
                <a:solidFill>
                  <a:srgbClr val="FF0000"/>
                </a:solidFill>
              </a:rPr>
              <a:t>volontari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51202" name="Picture 2" descr="Risultati immagini per 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7421" y="1107508"/>
            <a:ext cx="3287067" cy="2321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14476" y="332656"/>
            <a:ext cx="9036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C00000"/>
                </a:solidFill>
              </a:rPr>
              <a:t>Report dai sotto-gruppi di analisi</a:t>
            </a:r>
          </a:p>
          <a:p>
            <a:endParaRPr lang="it-IT" sz="36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</a:rPr>
              <a:t>Da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ora</a:t>
            </a:r>
            <a:r>
              <a:rPr lang="en-US" sz="2800" dirty="0" smtClean="0">
                <a:solidFill>
                  <a:srgbClr val="FF0000"/>
                </a:solidFill>
              </a:rPr>
              <a:t> in poi a </a:t>
            </a:r>
            <a:r>
              <a:rPr lang="en-US" sz="2800" dirty="0" err="1" smtClean="0">
                <a:solidFill>
                  <a:srgbClr val="FF0000"/>
                </a:solidFill>
              </a:rPr>
              <a:t>turno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una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presentazione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da</a:t>
            </a:r>
            <a:r>
              <a:rPr lang="en-US" sz="2800" dirty="0" smtClean="0">
                <a:solidFill>
                  <a:srgbClr val="FF0000"/>
                </a:solidFill>
              </a:rPr>
              <a:t> un </a:t>
            </a:r>
            <a:r>
              <a:rPr lang="en-US" sz="2800" dirty="0" err="1" smtClean="0">
                <a:solidFill>
                  <a:srgbClr val="FF0000"/>
                </a:solidFill>
              </a:rPr>
              <a:t>gruppo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analisi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durante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ogni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EEE  general meeting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Iniziamo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prossimo</a:t>
            </a:r>
            <a:r>
              <a:rPr lang="en-US" sz="2800" dirty="0" smtClean="0">
                <a:solidFill>
                  <a:schemeClr val="bg1"/>
                </a:solidFill>
              </a:rPr>
              <a:t> -8 </a:t>
            </a:r>
            <a:r>
              <a:rPr lang="en-US" sz="2800" dirty="0" err="1" smtClean="0">
                <a:solidFill>
                  <a:schemeClr val="bg1"/>
                </a:solidFill>
              </a:rPr>
              <a:t>febbraio</a:t>
            </a:r>
            <a:r>
              <a:rPr lang="en-US" sz="2800" dirty="0" smtClean="0">
                <a:solidFill>
                  <a:schemeClr val="bg1"/>
                </a:solidFill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</a:rPr>
              <a:t>dal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gruppo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sulla</a:t>
            </a:r>
            <a:r>
              <a:rPr lang="en-US" sz="2800" dirty="0" smtClean="0">
                <a:solidFill>
                  <a:schemeClr val="bg1"/>
                </a:solidFill>
              </a:rPr>
              <a:t> performance </a:t>
            </a:r>
            <a:r>
              <a:rPr lang="en-US" sz="2800" dirty="0" err="1" smtClean="0">
                <a:solidFill>
                  <a:schemeClr val="bg1"/>
                </a:solidFill>
              </a:rPr>
              <a:t>delle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camere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dei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telescopi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2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Poi a </a:t>
            </a:r>
            <a:r>
              <a:rPr lang="en-US" sz="2800" dirty="0" err="1" smtClean="0">
                <a:solidFill>
                  <a:schemeClr val="bg1"/>
                </a:solidFill>
              </a:rPr>
              <a:t>rotazione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</a:rPr>
              <a:t>Coincidenze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Forbush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2">
              <a:buFont typeface="Wingdings" pitchFamily="2" charset="2"/>
              <a:buChar char="ü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Ovviamente</a:t>
            </a:r>
            <a:r>
              <a:rPr lang="en-US" sz="2800" dirty="0" smtClean="0">
                <a:solidFill>
                  <a:schemeClr val="bg1"/>
                </a:solidFill>
              </a:rPr>
              <a:t> report </a:t>
            </a:r>
            <a:r>
              <a:rPr lang="en-US" sz="2800" dirty="0" err="1" smtClean="0">
                <a:solidFill>
                  <a:schemeClr val="bg1"/>
                </a:solidFill>
              </a:rPr>
              <a:t>da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altre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analisi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benvenuti</a:t>
            </a:r>
            <a:r>
              <a:rPr lang="en-US" sz="2800" dirty="0" smtClean="0">
                <a:solidFill>
                  <a:schemeClr val="bg1"/>
                </a:solidFill>
              </a:rPr>
              <a:t>!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9938" name="AutoShape 2" descr="Risultati immagini per report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0" name="AutoShape 4" descr="Risultati immagini per report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9944" name="Picture 8" descr="Risultati immagini per presenta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1252" y="908720"/>
            <a:ext cx="2376264" cy="1871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5496" y="332656"/>
            <a:ext cx="90364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C00000"/>
                </a:solidFill>
              </a:rPr>
              <a:t>Convenzioni</a:t>
            </a:r>
          </a:p>
          <a:p>
            <a:endParaRPr lang="it-IT" sz="3600" dirty="0" smtClean="0">
              <a:solidFill>
                <a:srgbClr val="C0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Lunedì</a:t>
            </a:r>
            <a:r>
              <a:rPr lang="en-US" sz="2800" dirty="0" smtClean="0">
                <a:solidFill>
                  <a:srgbClr val="FF0000"/>
                </a:solidFill>
              </a:rPr>
              <a:t> la </a:t>
            </a:r>
            <a:r>
              <a:rPr lang="en-US" sz="2800" dirty="0" err="1" smtClean="0">
                <a:solidFill>
                  <a:srgbClr val="FF0000"/>
                </a:solidFill>
              </a:rPr>
              <a:t>situazione</a:t>
            </a:r>
            <a:r>
              <a:rPr lang="en-US" sz="2800" dirty="0" smtClean="0">
                <a:solidFill>
                  <a:srgbClr val="FF0000"/>
                </a:solidFill>
              </a:rPr>
              <a:t> era la </a:t>
            </a:r>
            <a:r>
              <a:rPr lang="en-US" sz="2800" dirty="0" err="1" smtClean="0">
                <a:solidFill>
                  <a:srgbClr val="FF0000"/>
                </a:solidFill>
              </a:rPr>
              <a:t>seguente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Convenzione</a:t>
            </a:r>
            <a:r>
              <a:rPr lang="en-US" sz="2800" dirty="0" smtClean="0">
                <a:solidFill>
                  <a:schemeClr val="bg1"/>
                </a:solidFill>
              </a:rPr>
              <a:t> EEE: 47 </a:t>
            </a:r>
            <a:r>
              <a:rPr lang="en-US" sz="2800" dirty="0" err="1" smtClean="0">
                <a:solidFill>
                  <a:schemeClr val="bg1"/>
                </a:solidFill>
              </a:rPr>
              <a:t>pervenute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Convenzione</a:t>
            </a:r>
            <a:r>
              <a:rPr lang="en-US" sz="2800" dirty="0" smtClean="0">
                <a:solidFill>
                  <a:schemeClr val="bg1"/>
                </a:solidFill>
              </a:rPr>
              <a:t> ASL:   5 </a:t>
            </a:r>
            <a:r>
              <a:rPr lang="en-US" sz="2800" dirty="0" err="1" smtClean="0">
                <a:solidFill>
                  <a:schemeClr val="bg1"/>
                </a:solidFill>
              </a:rPr>
              <a:t>pervenute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bg1"/>
                </a:solidFill>
              </a:rPr>
              <a:t>Lampedusa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Albertelli</a:t>
            </a:r>
            <a:r>
              <a:rPr lang="en-US" sz="2800" dirty="0" smtClean="0">
                <a:solidFill>
                  <a:schemeClr val="bg1"/>
                </a:solidFill>
              </a:rPr>
              <a:t> RM, </a:t>
            </a:r>
            <a:r>
              <a:rPr lang="en-US" sz="2800" dirty="0" err="1" smtClean="0">
                <a:solidFill>
                  <a:schemeClr val="bg1"/>
                </a:solidFill>
              </a:rPr>
              <a:t>Voghera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Carcare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Scacchi</a:t>
            </a:r>
            <a:r>
              <a:rPr lang="en-US" sz="2800" dirty="0" smtClean="0">
                <a:solidFill>
                  <a:schemeClr val="bg1"/>
                </a:solidFill>
              </a:rPr>
              <a:t> BA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Per le </a:t>
            </a:r>
            <a:r>
              <a:rPr lang="en-US" sz="2800" dirty="0" err="1" smtClean="0">
                <a:solidFill>
                  <a:schemeClr val="bg1"/>
                </a:solidFill>
              </a:rPr>
              <a:t>convenzioni</a:t>
            </a:r>
            <a:r>
              <a:rPr lang="en-US" sz="2800" dirty="0" smtClean="0">
                <a:solidFill>
                  <a:schemeClr val="bg1"/>
                </a:solidFill>
              </a:rPr>
              <a:t> EEE la </a:t>
            </a:r>
            <a:r>
              <a:rPr lang="en-US" sz="2800" dirty="0" err="1" smtClean="0">
                <a:solidFill>
                  <a:schemeClr val="bg1"/>
                </a:solidFill>
              </a:rPr>
              <a:t>procedura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</a:t>
            </a:r>
            <a:r>
              <a:rPr lang="en-US" sz="2800" dirty="0" smtClean="0">
                <a:solidFill>
                  <a:schemeClr val="bg1"/>
                </a:solidFill>
              </a:rPr>
              <a:t> parte </a:t>
            </a:r>
            <a:r>
              <a:rPr lang="en-US" sz="2800" dirty="0" err="1" smtClean="0">
                <a:solidFill>
                  <a:schemeClr val="bg1"/>
                </a:solidFill>
              </a:rPr>
              <a:t>delle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scuole</a:t>
            </a:r>
            <a:r>
              <a:rPr lang="en-US" sz="2800" dirty="0" smtClean="0">
                <a:solidFill>
                  <a:schemeClr val="bg1"/>
                </a:solidFill>
              </a:rPr>
              <a:t> è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prendere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contatto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u="sng" dirty="0" smtClean="0">
                <a:solidFill>
                  <a:schemeClr val="bg1"/>
                </a:solidFill>
              </a:rPr>
              <a:t>prima</a:t>
            </a:r>
            <a:r>
              <a:rPr lang="en-US" sz="2800" dirty="0" smtClean="0">
                <a:solidFill>
                  <a:schemeClr val="bg1"/>
                </a:solidFill>
              </a:rPr>
              <a:t> con </a:t>
            </a:r>
            <a:r>
              <a:rPr lang="en-US" sz="2800" dirty="0" err="1" smtClean="0">
                <a:solidFill>
                  <a:schemeClr val="bg1"/>
                </a:solidFill>
              </a:rPr>
              <a:t>il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referente</a:t>
            </a:r>
            <a:r>
              <a:rPr lang="en-US" sz="2800" dirty="0" smtClean="0">
                <a:solidFill>
                  <a:schemeClr val="bg1"/>
                </a:solidFill>
              </a:rPr>
              <a:t> locale/tutor </a:t>
            </a:r>
            <a:r>
              <a:rPr lang="en-US" sz="2800" dirty="0" err="1" smtClean="0">
                <a:solidFill>
                  <a:schemeClr val="bg1"/>
                </a:solidFill>
              </a:rPr>
              <a:t>esterno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concordare</a:t>
            </a:r>
            <a:r>
              <a:rPr lang="en-US" sz="2800" dirty="0" smtClean="0">
                <a:solidFill>
                  <a:schemeClr val="bg1"/>
                </a:solidFill>
              </a:rPr>
              <a:t> le </a:t>
            </a:r>
            <a:r>
              <a:rPr lang="en-US" sz="2800" dirty="0" err="1" smtClean="0">
                <a:solidFill>
                  <a:schemeClr val="bg1"/>
                </a:solidFill>
              </a:rPr>
              <a:t>attività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svolgere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37892" name="Picture 4" descr="Risultati immagini per convenzio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735314"/>
            <a:ext cx="3059832" cy="1757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2sm">
  <a:themeElements>
    <a:clrScheme name="eb2sm 1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eb2s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eb2sm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663</Words>
  <Application>Microsoft Office PowerPoint</Application>
  <PresentationFormat>Presentazione su schermo (4:3)</PresentationFormat>
  <Paragraphs>129</Paragraphs>
  <Slides>11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eb2sm</vt:lpstr>
      <vt:lpstr>Image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sulle analisi in corso</dc:title>
  <dc:creator>Marcello</dc:creator>
  <cp:lastModifiedBy>Marcello</cp:lastModifiedBy>
  <cp:revision>165</cp:revision>
  <dcterms:created xsi:type="dcterms:W3CDTF">2013-12-04T15:03:56Z</dcterms:created>
  <dcterms:modified xsi:type="dcterms:W3CDTF">2017-01-25T12:08:38Z</dcterms:modified>
</cp:coreProperties>
</file>