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6" r:id="rId3"/>
    <p:sldId id="263" r:id="rId4"/>
    <p:sldId id="272" r:id="rId5"/>
    <p:sldId id="273" r:id="rId6"/>
    <p:sldId id="268" r:id="rId7"/>
    <p:sldId id="269" r:id="rId8"/>
    <p:sldId id="270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941" autoAdjust="0"/>
  </p:normalViewPr>
  <p:slideViewPr>
    <p:cSldViewPr>
      <p:cViewPr varScale="1">
        <p:scale>
          <a:sx n="55" d="100"/>
          <a:sy n="55" d="100"/>
        </p:scale>
        <p:origin x="123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3A6CEB-2863-4184-9962-C343133B96C3}" type="datetimeFigureOut">
              <a:rPr lang="it-IT" smtClean="0"/>
              <a:t>27/01/2021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B58254-8488-42CC-8DE2-7B80858C4CB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5968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A9FF2-3C61-4564-9685-0173E422AEF3}" type="datetime1">
              <a:rPr lang="it-IT" smtClean="0"/>
              <a:t>27/01/2021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643F6-AB8B-47FC-A186-FB797EA462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1835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02649-1FF9-4C71-8F1D-89007C1453F0}" type="datetime1">
              <a:rPr lang="it-IT" smtClean="0"/>
              <a:t>27/01/2021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643F6-AB8B-47FC-A186-FB797EA462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7866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087BF-67CC-4AEA-BFFE-73ECC2E4BF3B}" type="datetime1">
              <a:rPr lang="it-IT" smtClean="0"/>
              <a:t>27/01/2021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643F6-AB8B-47FC-A186-FB797EA462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5414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93C82-AC9C-463E-8099-D3E85B24438B}" type="datetime1">
              <a:rPr lang="it-IT" smtClean="0"/>
              <a:t>27/01/2021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643F6-AB8B-47FC-A186-FB797EA462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8252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6C9C-9916-4C0B-A9D7-360423EFF971}" type="datetime1">
              <a:rPr lang="it-IT" smtClean="0"/>
              <a:t>27/01/2021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643F6-AB8B-47FC-A186-FB797EA462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9444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9C6E1-DF55-4245-91A6-7AF7721A21BA}" type="datetime1">
              <a:rPr lang="it-IT" smtClean="0"/>
              <a:t>27/01/2021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643F6-AB8B-47FC-A186-FB797EA462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3104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0CD4D-869C-401C-9EAE-09891CBA4CBC}" type="datetime1">
              <a:rPr lang="it-IT" smtClean="0"/>
              <a:t>27/01/2021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643F6-AB8B-47FC-A186-FB797EA462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1980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557AB-4904-4B33-98D2-C16A26D8E77E}" type="datetime1">
              <a:rPr lang="it-IT" smtClean="0"/>
              <a:t>27/01/2021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643F6-AB8B-47FC-A186-FB797EA462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0375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EAC51-7106-413E-85EB-267089CD9D57}" type="datetime1">
              <a:rPr lang="it-IT" smtClean="0"/>
              <a:t>27/01/2021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643F6-AB8B-47FC-A186-FB797EA462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0521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BF919-8962-46E3-9C2A-98B4C1830DB3}" type="datetime1">
              <a:rPr lang="it-IT" smtClean="0"/>
              <a:t>27/01/2021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643F6-AB8B-47FC-A186-FB797EA462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6169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02430-302A-4D4B-B9F4-5AFE8DE7F2DF}" type="datetime1">
              <a:rPr lang="it-IT" smtClean="0"/>
              <a:t>27/01/2021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643F6-AB8B-47FC-A186-FB797EA462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1881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301F8-D151-42AE-BD97-EE510F4E190B}" type="datetime1">
              <a:rPr lang="it-IT" smtClean="0"/>
              <a:t>27/01/2021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E643F6-AB8B-47FC-A186-FB797EA462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2129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3107668" y="2394048"/>
            <a:ext cx="59766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dirty="0">
                <a:solidFill>
                  <a:srgbClr val="C00000"/>
                </a:solidFill>
                <a:latin typeface="Arial Black" pitchFamily="34" charset="0"/>
              </a:rPr>
              <a:t>Report from the </a:t>
            </a:r>
            <a:r>
              <a:rPr lang="it-IT" sz="2000" dirty="0" err="1">
                <a:solidFill>
                  <a:srgbClr val="C00000"/>
                </a:solidFill>
                <a:latin typeface="Arial Black" pitchFamily="34" charset="0"/>
              </a:rPr>
              <a:t>Editorial</a:t>
            </a:r>
            <a:r>
              <a:rPr lang="it-IT" sz="2000" dirty="0">
                <a:solidFill>
                  <a:srgbClr val="C00000"/>
                </a:solidFill>
                <a:latin typeface="Arial Black" pitchFamily="34" charset="0"/>
              </a:rPr>
              <a:t> and Conference Committee Board</a:t>
            </a:r>
          </a:p>
          <a:p>
            <a:pPr algn="just"/>
            <a:r>
              <a:rPr lang="it-IT" sz="2000" dirty="0">
                <a:solidFill>
                  <a:srgbClr val="C00000"/>
                </a:solidFill>
                <a:latin typeface="Arial Black" pitchFamily="34" charset="0"/>
              </a:rPr>
              <a:t>             </a:t>
            </a:r>
            <a:r>
              <a:rPr lang="it-IT" sz="2000" dirty="0" err="1">
                <a:solidFill>
                  <a:srgbClr val="002060"/>
                </a:solidFill>
                <a:latin typeface="Arial Black" pitchFamily="34" charset="0"/>
              </a:rPr>
              <a:t>M.Battaglieri</a:t>
            </a:r>
            <a:r>
              <a:rPr lang="it-IT" sz="2000" dirty="0">
                <a:solidFill>
                  <a:srgbClr val="002060"/>
                </a:solidFill>
                <a:latin typeface="Arial Black" pitchFamily="34" charset="0"/>
              </a:rPr>
              <a:t> &amp; </a:t>
            </a:r>
            <a:r>
              <a:rPr lang="it-IT" sz="2000" dirty="0" err="1">
                <a:solidFill>
                  <a:srgbClr val="002060"/>
                </a:solidFill>
                <a:latin typeface="Arial Black" pitchFamily="34" charset="0"/>
              </a:rPr>
              <a:t>F.Riggi</a:t>
            </a:r>
            <a:endParaRPr lang="it-IT" sz="2000" dirty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5951984" y="6021289"/>
            <a:ext cx="4608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>
              <a:solidFill>
                <a:srgbClr val="C00000"/>
              </a:solidFill>
              <a:latin typeface="Arial Black" pitchFamily="34" charset="0"/>
            </a:endParaRPr>
          </a:p>
          <a:p>
            <a:r>
              <a:rPr lang="it-IT" dirty="0">
                <a:solidFill>
                  <a:srgbClr val="C00000"/>
                </a:solidFill>
                <a:latin typeface="Arial Black" pitchFamily="34" charset="0"/>
              </a:rPr>
              <a:t>EEE Meeting, </a:t>
            </a:r>
            <a:r>
              <a:rPr lang="it-IT" dirty="0" err="1">
                <a:solidFill>
                  <a:srgbClr val="C00000"/>
                </a:solidFill>
                <a:latin typeface="Arial Black" pitchFamily="34" charset="0"/>
              </a:rPr>
              <a:t>January</a:t>
            </a:r>
            <a:r>
              <a:rPr lang="it-IT" dirty="0">
                <a:solidFill>
                  <a:srgbClr val="C00000"/>
                </a:solidFill>
                <a:latin typeface="Arial Black" pitchFamily="34" charset="0"/>
              </a:rPr>
              <a:t> 27, 2021</a:t>
            </a:r>
          </a:p>
        </p:txBody>
      </p:sp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A55CFF8E-B033-4D99-8387-347FA13C0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643F6-AB8B-47FC-A186-FB797EA462D7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3927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0" y="0"/>
            <a:ext cx="12192000" cy="692696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407368" y="146293"/>
            <a:ext cx="61926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err="1">
                <a:solidFill>
                  <a:schemeClr val="bg1"/>
                </a:solidFill>
                <a:latin typeface="Arial Black" pitchFamily="34" charset="0"/>
              </a:rPr>
              <a:t>Summary</a:t>
            </a:r>
            <a:endParaRPr lang="it-IT" sz="20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3503712" y="2564905"/>
            <a:ext cx="739856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Arial Black" pitchFamily="34" charset="0"/>
              </a:rPr>
              <a:t>Report </a:t>
            </a:r>
            <a:r>
              <a:rPr lang="it-IT" dirty="0" err="1">
                <a:solidFill>
                  <a:srgbClr val="0070C0"/>
                </a:solidFill>
                <a:latin typeface="Arial Black" pitchFamily="34" charset="0"/>
              </a:rPr>
              <a:t>summary</a:t>
            </a:r>
            <a:r>
              <a:rPr lang="it-IT" dirty="0">
                <a:solidFill>
                  <a:srgbClr val="0070C0"/>
                </a:solidFill>
                <a:latin typeface="Arial Black" pitchFamily="34" charset="0"/>
              </a:rPr>
              <a:t>:</a:t>
            </a:r>
          </a:p>
          <a:p>
            <a:endParaRPr lang="it-IT" dirty="0">
              <a:solidFill>
                <a:srgbClr val="C00000"/>
              </a:solidFill>
              <a:latin typeface="Arial Black" pitchFamily="34" charset="0"/>
            </a:endParaRPr>
          </a:p>
          <a:p>
            <a:r>
              <a:rPr lang="it-IT" dirty="0">
                <a:solidFill>
                  <a:srgbClr val="C00000"/>
                </a:solidFill>
                <a:latin typeface="Calibri"/>
                <a:cs typeface="Calibri"/>
              </a:rPr>
              <a:t>● </a:t>
            </a:r>
            <a:r>
              <a:rPr lang="it-IT" dirty="0">
                <a:solidFill>
                  <a:srgbClr val="C00000"/>
                </a:solidFill>
                <a:latin typeface="Arial Black" pitchFamily="34" charset="0"/>
              </a:rPr>
              <a:t>Some </a:t>
            </a:r>
            <a:r>
              <a:rPr lang="it-IT" dirty="0" err="1">
                <a:solidFill>
                  <a:srgbClr val="C00000"/>
                </a:solidFill>
                <a:latin typeface="Arial Black" pitchFamily="34" charset="0"/>
              </a:rPr>
              <a:t>statistics</a:t>
            </a:r>
            <a:r>
              <a:rPr lang="it-IT" dirty="0">
                <a:solidFill>
                  <a:srgbClr val="C00000"/>
                </a:solidFill>
                <a:latin typeface="Arial Black" pitchFamily="34" charset="0"/>
              </a:rPr>
              <a:t> on EEE </a:t>
            </a:r>
            <a:r>
              <a:rPr lang="it-IT" dirty="0" err="1">
                <a:solidFill>
                  <a:srgbClr val="C00000"/>
                </a:solidFill>
                <a:latin typeface="Arial Black" pitchFamily="34" charset="0"/>
              </a:rPr>
              <a:t>publications</a:t>
            </a:r>
            <a:endParaRPr lang="it-IT" dirty="0">
              <a:solidFill>
                <a:srgbClr val="C00000"/>
              </a:solidFill>
              <a:latin typeface="Arial Black" pitchFamily="34" charset="0"/>
            </a:endParaRPr>
          </a:p>
          <a:p>
            <a:r>
              <a:rPr lang="it-IT" dirty="0">
                <a:solidFill>
                  <a:srgbClr val="C00000"/>
                </a:solidFill>
                <a:latin typeface="Calibri"/>
                <a:cs typeface="Calibri"/>
              </a:rPr>
              <a:t>● </a:t>
            </a:r>
            <a:r>
              <a:rPr lang="it-IT" dirty="0" err="1">
                <a:solidFill>
                  <a:srgbClr val="C00000"/>
                </a:solidFill>
                <a:latin typeface="Arial Black" pitchFamily="34" charset="0"/>
              </a:rPr>
              <a:t>Latest</a:t>
            </a:r>
            <a:r>
              <a:rPr lang="it-IT" dirty="0">
                <a:solidFill>
                  <a:srgbClr val="C00000"/>
                </a:solidFill>
                <a:latin typeface="Arial Black" pitchFamily="34" charset="0"/>
              </a:rPr>
              <a:t> and on-</a:t>
            </a:r>
            <a:r>
              <a:rPr lang="it-IT" dirty="0" err="1">
                <a:solidFill>
                  <a:srgbClr val="C00000"/>
                </a:solidFill>
                <a:latin typeface="Arial Black" pitchFamily="34" charset="0"/>
              </a:rPr>
              <a:t>going</a:t>
            </a:r>
            <a:r>
              <a:rPr lang="it-IT" dirty="0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it-IT" dirty="0" err="1">
                <a:solidFill>
                  <a:srgbClr val="C00000"/>
                </a:solidFill>
                <a:latin typeface="Arial Black" pitchFamily="34" charset="0"/>
              </a:rPr>
              <a:t>papers</a:t>
            </a:r>
            <a:endParaRPr lang="it-IT" dirty="0">
              <a:solidFill>
                <a:srgbClr val="C00000"/>
              </a:solidFill>
              <a:latin typeface="Arial Black" pitchFamily="34" charset="0"/>
            </a:endParaRPr>
          </a:p>
          <a:p>
            <a:r>
              <a:rPr lang="it-IT" dirty="0">
                <a:solidFill>
                  <a:srgbClr val="C00000"/>
                </a:solidFill>
                <a:latin typeface="Calibri"/>
                <a:cs typeface="Calibri"/>
              </a:rPr>
              <a:t>● </a:t>
            </a:r>
            <a:r>
              <a:rPr lang="it-IT" dirty="0" err="1">
                <a:solidFill>
                  <a:srgbClr val="C00000"/>
                </a:solidFill>
                <a:latin typeface="Arial Black" pitchFamily="34" charset="0"/>
                <a:cs typeface="Calibri"/>
              </a:rPr>
              <a:t>U</a:t>
            </a:r>
            <a:r>
              <a:rPr lang="it-IT" dirty="0" err="1">
                <a:solidFill>
                  <a:srgbClr val="C00000"/>
                </a:solidFill>
                <a:latin typeface="Arial Black" pitchFamily="34" charset="0"/>
              </a:rPr>
              <a:t>pcoming</a:t>
            </a:r>
            <a:r>
              <a:rPr lang="it-IT" dirty="0">
                <a:solidFill>
                  <a:srgbClr val="C00000"/>
                </a:solidFill>
                <a:latin typeface="Arial Black" pitchFamily="34" charset="0"/>
              </a:rPr>
              <a:t> Conferences</a:t>
            </a:r>
          </a:p>
          <a:p>
            <a:r>
              <a:rPr lang="it-IT" dirty="0">
                <a:solidFill>
                  <a:srgbClr val="C00000"/>
                </a:solidFill>
                <a:latin typeface="Calibri"/>
                <a:cs typeface="Calibri"/>
              </a:rPr>
              <a:t>● </a:t>
            </a:r>
            <a:r>
              <a:rPr lang="it-IT" dirty="0">
                <a:solidFill>
                  <a:srgbClr val="C00000"/>
                </a:solidFill>
                <a:latin typeface="Arial Black" pitchFamily="34" charset="0"/>
              </a:rPr>
              <a:t>Short </a:t>
            </a:r>
            <a:r>
              <a:rPr lang="it-IT" dirty="0" err="1">
                <a:solidFill>
                  <a:srgbClr val="C00000"/>
                </a:solidFill>
                <a:latin typeface="Arial Black" pitchFamily="34" charset="0"/>
              </a:rPr>
              <a:t>comments</a:t>
            </a:r>
            <a:r>
              <a:rPr lang="it-IT" dirty="0">
                <a:solidFill>
                  <a:srgbClr val="C00000"/>
                </a:solidFill>
                <a:latin typeface="Arial Black" pitchFamily="34" charset="0"/>
              </a:rPr>
              <a:t> and </a:t>
            </a:r>
            <a:r>
              <a:rPr lang="it-IT" dirty="0" err="1">
                <a:solidFill>
                  <a:srgbClr val="C00000"/>
                </a:solidFill>
                <a:latin typeface="Arial Black" pitchFamily="34" charset="0"/>
              </a:rPr>
              <a:t>remarks</a:t>
            </a:r>
            <a:r>
              <a:rPr lang="it-IT" dirty="0">
                <a:solidFill>
                  <a:srgbClr val="C00000"/>
                </a:solidFill>
                <a:latin typeface="Arial Black" pitchFamily="34" charset="0"/>
              </a:rPr>
              <a:t> </a:t>
            </a:r>
          </a:p>
          <a:p>
            <a:endParaRPr lang="it-IT" dirty="0">
              <a:solidFill>
                <a:srgbClr val="C00000"/>
              </a:solidFill>
              <a:latin typeface="Arial Black" pitchFamily="34" charset="0"/>
            </a:endParaRPr>
          </a:p>
          <a:p>
            <a:endParaRPr lang="it-IT" dirty="0">
              <a:solidFill>
                <a:srgbClr val="C00000"/>
              </a:solidFill>
              <a:latin typeface="Arial Black" pitchFamily="34" charset="0"/>
            </a:endParaRPr>
          </a:p>
          <a:p>
            <a:endParaRPr lang="it-IT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2AB7FBD0-9B15-4386-8EC4-770E9E05E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643F6-AB8B-47FC-A186-FB797EA462D7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0173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919536" y="5373217"/>
            <a:ext cx="76783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C00000"/>
                </a:solidFill>
                <a:latin typeface="Calibri"/>
                <a:cs typeface="Calibri"/>
              </a:rPr>
              <a:t>● </a:t>
            </a:r>
            <a:r>
              <a:rPr lang="it-IT" sz="1600" dirty="0">
                <a:solidFill>
                  <a:srgbClr val="C00000"/>
                </a:solidFill>
                <a:latin typeface="Arial Black" pitchFamily="34" charset="0"/>
                <a:cs typeface="Calibri"/>
              </a:rPr>
              <a:t>56</a:t>
            </a:r>
            <a:r>
              <a:rPr lang="it-IT" sz="1600" dirty="0">
                <a:solidFill>
                  <a:srgbClr val="C00000"/>
                </a:solidFill>
                <a:latin typeface="Arial Black" pitchFamily="34" charset="0"/>
              </a:rPr>
              <a:t> in </a:t>
            </a:r>
            <a:r>
              <a:rPr lang="it-IT" sz="1600" dirty="0" err="1">
                <a:solidFill>
                  <a:srgbClr val="C00000"/>
                </a:solidFill>
                <a:latin typeface="Arial Black" pitchFamily="34" charset="0"/>
              </a:rPr>
              <a:t>total</a:t>
            </a:r>
            <a:r>
              <a:rPr lang="it-IT" sz="1600" dirty="0">
                <a:solidFill>
                  <a:srgbClr val="C00000"/>
                </a:solidFill>
                <a:latin typeface="Arial Black" pitchFamily="34" charset="0"/>
              </a:rPr>
              <a:t> (to </a:t>
            </a:r>
            <a:r>
              <a:rPr lang="it-IT" sz="1600" dirty="0" err="1">
                <a:solidFill>
                  <a:srgbClr val="C00000"/>
                </a:solidFill>
                <a:latin typeface="Arial Black" pitchFamily="34" charset="0"/>
              </a:rPr>
              <a:t>our</a:t>
            </a:r>
            <a:r>
              <a:rPr lang="it-IT" sz="1600" dirty="0">
                <a:solidFill>
                  <a:srgbClr val="C00000"/>
                </a:solidFill>
                <a:latin typeface="Arial Black" pitchFamily="34" charset="0"/>
              </a:rPr>
              <a:t> knowledge), </a:t>
            </a:r>
            <a:r>
              <a:rPr lang="it-IT" sz="1600" dirty="0" err="1">
                <a:solidFill>
                  <a:srgbClr val="C00000"/>
                </a:solidFill>
                <a:latin typeface="Arial Black" pitchFamily="34" charset="0"/>
              </a:rPr>
              <a:t>also</a:t>
            </a:r>
            <a:r>
              <a:rPr lang="it-IT" sz="1600" dirty="0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it-IT" sz="1600" dirty="0" err="1">
                <a:solidFill>
                  <a:srgbClr val="C00000"/>
                </a:solidFill>
                <a:latin typeface="Arial Black" pitchFamily="34" charset="0"/>
              </a:rPr>
              <a:t>including</a:t>
            </a:r>
            <a:r>
              <a:rPr lang="it-IT" sz="1600" dirty="0">
                <a:solidFill>
                  <a:srgbClr val="C00000"/>
                </a:solidFill>
                <a:latin typeface="Arial Black" pitchFamily="34" charset="0"/>
              </a:rPr>
              <a:t> Conference </a:t>
            </a:r>
            <a:r>
              <a:rPr lang="it-IT" sz="1600" dirty="0" err="1">
                <a:solidFill>
                  <a:srgbClr val="C00000"/>
                </a:solidFill>
                <a:latin typeface="Arial Black" pitchFamily="34" charset="0"/>
              </a:rPr>
              <a:t>Proceedings</a:t>
            </a:r>
            <a:r>
              <a:rPr lang="it-IT" sz="1600" dirty="0">
                <a:solidFill>
                  <a:srgbClr val="C00000"/>
                </a:solidFill>
                <a:latin typeface="Arial Black" pitchFamily="34" charset="0"/>
              </a:rPr>
              <a:t> in </a:t>
            </a:r>
            <a:r>
              <a:rPr lang="it-IT" sz="1600" dirty="0" err="1">
                <a:solidFill>
                  <a:srgbClr val="C00000"/>
                </a:solidFill>
                <a:latin typeface="Arial Black" pitchFamily="34" charset="0"/>
              </a:rPr>
              <a:t>refereed</a:t>
            </a:r>
            <a:r>
              <a:rPr lang="it-IT" sz="1600" dirty="0">
                <a:solidFill>
                  <a:srgbClr val="C00000"/>
                </a:solidFill>
                <a:latin typeface="Arial Black" pitchFamily="34" charset="0"/>
              </a:rPr>
              <a:t> Journals</a:t>
            </a:r>
          </a:p>
          <a:p>
            <a:endParaRPr lang="it-IT" sz="1600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0" y="0"/>
            <a:ext cx="12192000" cy="692696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263352" y="146293"/>
            <a:ext cx="61926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schemeClr val="bg1"/>
                </a:solidFill>
                <a:latin typeface="Arial Black" pitchFamily="34" charset="0"/>
              </a:rPr>
              <a:t>EEE Publications </a:t>
            </a:r>
            <a:r>
              <a:rPr lang="it-IT" sz="2000" dirty="0" err="1">
                <a:solidFill>
                  <a:schemeClr val="bg1"/>
                </a:solidFill>
                <a:latin typeface="Arial Black" pitchFamily="34" charset="0"/>
              </a:rPr>
              <a:t>statistics</a:t>
            </a:r>
            <a:r>
              <a:rPr lang="it-IT" sz="2000" dirty="0">
                <a:solidFill>
                  <a:schemeClr val="bg1"/>
                </a:solidFill>
                <a:latin typeface="Arial Black" pitchFamily="34" charset="0"/>
              </a:rPr>
              <a:t> 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E7515B78-5ED3-469A-943B-64914CD06A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5520" y="778890"/>
            <a:ext cx="6506381" cy="4418373"/>
          </a:xfrm>
          <a:prstGeom prst="rect">
            <a:avLst/>
          </a:prstGeom>
        </p:spPr>
      </p:pic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86A91FE3-507C-4FB3-8635-6A6F5FB77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643F6-AB8B-47FC-A186-FB797EA462D7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0656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991544" y="764705"/>
            <a:ext cx="767838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600" dirty="0">
              <a:solidFill>
                <a:srgbClr val="C00000"/>
              </a:solidFill>
              <a:latin typeface="Arial Black" pitchFamily="34" charset="0"/>
            </a:endParaRPr>
          </a:p>
          <a:p>
            <a:endParaRPr lang="en-US" sz="1600" dirty="0">
              <a:solidFill>
                <a:srgbClr val="C00000"/>
              </a:solidFill>
              <a:latin typeface="Arial Black" pitchFamily="34" charset="0"/>
            </a:endParaRPr>
          </a:p>
          <a:p>
            <a:r>
              <a:rPr lang="en-US" sz="1600" dirty="0">
                <a:solidFill>
                  <a:srgbClr val="C00000"/>
                </a:solidFill>
                <a:latin typeface="Arial Black" pitchFamily="34" charset="0"/>
              </a:rPr>
              <a:t>The cosmic muon and detector simulation framework of the EEE experiment</a:t>
            </a:r>
          </a:p>
          <a:p>
            <a:r>
              <a:rPr lang="en-US" sz="1600" dirty="0">
                <a:solidFill>
                  <a:srgbClr val="002060"/>
                </a:solidFill>
                <a:latin typeface="Arial Black" pitchFamily="34" charset="0"/>
              </a:rPr>
              <a:t>   EPJ C (2021)</a:t>
            </a:r>
          </a:p>
          <a:p>
            <a:endParaRPr lang="en-US" sz="1600" dirty="0">
              <a:solidFill>
                <a:srgbClr val="002060"/>
              </a:solidFill>
              <a:latin typeface="Arial Black" pitchFamily="34" charset="0"/>
            </a:endParaRPr>
          </a:p>
          <a:p>
            <a:endParaRPr lang="en-US" sz="1600" dirty="0">
              <a:solidFill>
                <a:srgbClr val="002060"/>
              </a:solidFill>
              <a:latin typeface="Arial Black" pitchFamily="34" charset="0"/>
            </a:endParaRPr>
          </a:p>
          <a:p>
            <a:r>
              <a:rPr lang="en-GB" sz="1600" b="1" dirty="0">
                <a:solidFill>
                  <a:srgbClr val="C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EEE Multigap Resistive Plate Chambers as tracking devices to monitor the stability of a civil building</a:t>
            </a:r>
            <a:endParaRPr lang="it-IT" sz="1600" b="1" dirty="0">
              <a:solidFill>
                <a:srgbClr val="C00000"/>
              </a:solidFill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solidFill>
                  <a:srgbClr val="002060"/>
                </a:solidFill>
                <a:latin typeface="Arial Black" pitchFamily="34" charset="0"/>
              </a:rPr>
              <a:t>   JINST (last of four contributions to Proceedings of RPC2020)</a:t>
            </a:r>
          </a:p>
          <a:p>
            <a:endParaRPr lang="en-US" sz="1600" dirty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0" y="0"/>
            <a:ext cx="12192000" cy="692696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263352" y="121114"/>
            <a:ext cx="61926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schemeClr val="bg1"/>
                </a:solidFill>
                <a:latin typeface="Arial Black" pitchFamily="34" charset="0"/>
              </a:rPr>
              <a:t>Papers in press </a:t>
            </a:r>
          </a:p>
        </p:txBody>
      </p:sp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B7691645-D8D3-47E5-8B67-44AE0161B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643F6-AB8B-47FC-A186-FB797EA462D7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8431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919536" y="836713"/>
            <a:ext cx="7678382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C00000"/>
                </a:solidFill>
                <a:latin typeface="Arial Black" pitchFamily="34" charset="0"/>
              </a:rPr>
              <a:t>Papers in </a:t>
            </a:r>
            <a:r>
              <a:rPr lang="it-IT" sz="1600" dirty="0" err="1">
                <a:solidFill>
                  <a:srgbClr val="C00000"/>
                </a:solidFill>
                <a:latin typeface="Arial Black" pitchFamily="34" charset="0"/>
              </a:rPr>
              <a:t>preparation</a:t>
            </a:r>
            <a:r>
              <a:rPr lang="it-IT" sz="1600" dirty="0">
                <a:solidFill>
                  <a:srgbClr val="C00000"/>
                </a:solidFill>
                <a:latin typeface="Arial Black" pitchFamily="34" charset="0"/>
              </a:rPr>
              <a:t>:</a:t>
            </a:r>
          </a:p>
          <a:p>
            <a:endParaRPr lang="it-IT" sz="1600" dirty="0">
              <a:solidFill>
                <a:srgbClr val="C00000"/>
              </a:solidFill>
              <a:latin typeface="Arial Black" pitchFamily="34" charset="0"/>
            </a:endParaRPr>
          </a:p>
          <a:p>
            <a:endParaRPr lang="en-US" sz="1600" dirty="0">
              <a:solidFill>
                <a:srgbClr val="002060"/>
              </a:solidFill>
              <a:latin typeface="Arial Black" pitchFamily="34" charset="0"/>
            </a:endParaRPr>
          </a:p>
          <a:p>
            <a:endParaRPr lang="it-IT" sz="1600" dirty="0">
              <a:solidFill>
                <a:srgbClr val="C00000"/>
              </a:solidFill>
              <a:latin typeface="Arial Black" pitchFamily="34" charset="0"/>
            </a:endParaRPr>
          </a:p>
          <a:p>
            <a:r>
              <a:rPr lang="en-US" sz="1600" dirty="0">
                <a:solidFill>
                  <a:srgbClr val="C00000"/>
                </a:solidFill>
                <a:latin typeface="Arial Black" pitchFamily="34" charset="0"/>
              </a:rPr>
              <a:t>Search for long distance correlation with multi-track events</a:t>
            </a:r>
          </a:p>
          <a:p>
            <a:r>
              <a:rPr lang="en-US" sz="1600" dirty="0">
                <a:solidFill>
                  <a:srgbClr val="002060"/>
                </a:solidFill>
                <a:latin typeface="Arial Black" pitchFamily="34" charset="0"/>
              </a:rPr>
              <a:t>Reported to several meetings, new analysis ongoing</a:t>
            </a:r>
          </a:p>
          <a:p>
            <a:endParaRPr lang="en-US" sz="1600" dirty="0">
              <a:solidFill>
                <a:srgbClr val="C00000"/>
              </a:solidFill>
              <a:latin typeface="Arial Black" pitchFamily="34" charset="0"/>
            </a:endParaRPr>
          </a:p>
          <a:p>
            <a:r>
              <a:rPr lang="en-US" sz="1600" dirty="0">
                <a:solidFill>
                  <a:srgbClr val="C00000"/>
                </a:solidFill>
                <a:latin typeface="Arial Black" pitchFamily="34" charset="0"/>
              </a:rPr>
              <a:t>Latitude dependence of the cosmic ray flux</a:t>
            </a:r>
          </a:p>
          <a:p>
            <a:r>
              <a:rPr lang="en-US" sz="1600" dirty="0">
                <a:solidFill>
                  <a:srgbClr val="002060"/>
                </a:solidFill>
                <a:latin typeface="Arial Black" pitchFamily="34" charset="0"/>
              </a:rPr>
              <a:t>Under discussion, reported to a recent meeting</a:t>
            </a:r>
          </a:p>
          <a:p>
            <a:endParaRPr lang="en-US" sz="1600" dirty="0">
              <a:solidFill>
                <a:srgbClr val="002060"/>
              </a:solidFill>
              <a:latin typeface="Arial Black" pitchFamily="34" charset="0"/>
            </a:endParaRPr>
          </a:p>
          <a:p>
            <a:r>
              <a:rPr lang="en-US" sz="1600" dirty="0">
                <a:solidFill>
                  <a:srgbClr val="C00000"/>
                </a:solidFill>
                <a:latin typeface="Arial Black" pitchFamily="34" charset="0"/>
              </a:rPr>
              <a:t>Underground measurements</a:t>
            </a:r>
          </a:p>
          <a:p>
            <a:r>
              <a:rPr lang="en-US" sz="1600" dirty="0">
                <a:solidFill>
                  <a:srgbClr val="002060"/>
                </a:solidFill>
                <a:latin typeface="Arial Black" pitchFamily="34" charset="0"/>
              </a:rPr>
              <a:t>Results reported to several meetings, to be prepared</a:t>
            </a:r>
          </a:p>
          <a:p>
            <a:endParaRPr lang="en-US" sz="1600" dirty="0">
              <a:solidFill>
                <a:srgbClr val="002060"/>
              </a:solidFill>
              <a:latin typeface="Arial Black" pitchFamily="34" charset="0"/>
            </a:endParaRPr>
          </a:p>
          <a:p>
            <a:r>
              <a:rPr lang="en-US" sz="1600" dirty="0">
                <a:solidFill>
                  <a:srgbClr val="C00000"/>
                </a:solidFill>
                <a:latin typeface="Arial Black" pitchFamily="34" charset="0"/>
              </a:rPr>
              <a:t>GEANT4 simulations (Part II)</a:t>
            </a:r>
          </a:p>
          <a:p>
            <a:r>
              <a:rPr lang="en-US" sz="1600" dirty="0">
                <a:solidFill>
                  <a:srgbClr val="002060"/>
                </a:solidFill>
                <a:latin typeface="Arial Black" pitchFamily="34" charset="0"/>
              </a:rPr>
              <a:t>To be still discussed</a:t>
            </a:r>
          </a:p>
          <a:p>
            <a:endParaRPr lang="en-US" sz="1600" dirty="0">
              <a:solidFill>
                <a:srgbClr val="002060"/>
              </a:solidFill>
              <a:latin typeface="Arial Black" pitchFamily="34" charset="0"/>
            </a:endParaRPr>
          </a:p>
          <a:p>
            <a:endParaRPr lang="en-US" sz="1600" dirty="0">
              <a:solidFill>
                <a:srgbClr val="002060"/>
              </a:solidFill>
              <a:latin typeface="Arial Black" pitchFamily="34" charset="0"/>
            </a:endParaRPr>
          </a:p>
          <a:p>
            <a:endParaRPr lang="en-US" sz="1600" dirty="0">
              <a:solidFill>
                <a:srgbClr val="002060"/>
              </a:solidFill>
              <a:latin typeface="Arial Black" pitchFamily="34" charset="0"/>
            </a:endParaRPr>
          </a:p>
          <a:p>
            <a:endParaRPr lang="en-US" sz="1600" b="1" dirty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0" y="0"/>
            <a:ext cx="12192000" cy="692696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263352" y="146293"/>
            <a:ext cx="61926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schemeClr val="bg1"/>
                </a:solidFill>
                <a:latin typeface="Arial Black" pitchFamily="34" charset="0"/>
              </a:rPr>
              <a:t>On-</a:t>
            </a:r>
            <a:r>
              <a:rPr lang="it-IT" sz="2000" dirty="0" err="1">
                <a:solidFill>
                  <a:schemeClr val="bg1"/>
                </a:solidFill>
                <a:latin typeface="Arial Black" pitchFamily="34" charset="0"/>
              </a:rPr>
              <a:t>going</a:t>
            </a:r>
            <a:r>
              <a:rPr lang="it-IT" sz="2000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it-IT" sz="2000" dirty="0" err="1">
                <a:solidFill>
                  <a:schemeClr val="bg1"/>
                </a:solidFill>
                <a:latin typeface="Arial Black" pitchFamily="34" charset="0"/>
              </a:rPr>
              <a:t>papers</a:t>
            </a:r>
            <a:r>
              <a:rPr lang="it-IT" sz="2000" dirty="0">
                <a:solidFill>
                  <a:schemeClr val="bg1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4A457126-5D56-4253-A05D-32850D32D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643F6-AB8B-47FC-A186-FB797EA462D7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43591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703512" y="908721"/>
            <a:ext cx="8784976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1600" dirty="0">
              <a:solidFill>
                <a:srgbClr val="002060"/>
              </a:solidFill>
              <a:latin typeface="Arial Black" pitchFamily="34" charset="0"/>
            </a:endParaRPr>
          </a:p>
          <a:p>
            <a:r>
              <a:rPr lang="it-IT" sz="1600" dirty="0">
                <a:solidFill>
                  <a:srgbClr val="002060"/>
                </a:solidFill>
                <a:latin typeface="Arial Black" pitchFamily="34" charset="0"/>
              </a:rPr>
              <a:t>2019:   15 </a:t>
            </a:r>
            <a:r>
              <a:rPr lang="it-IT" sz="1600" dirty="0" err="1">
                <a:solidFill>
                  <a:srgbClr val="002060"/>
                </a:solidFill>
                <a:latin typeface="Arial Black" pitchFamily="34" charset="0"/>
              </a:rPr>
              <a:t>Contributions</a:t>
            </a:r>
            <a:endParaRPr lang="it-IT" sz="1600" dirty="0">
              <a:solidFill>
                <a:srgbClr val="002060"/>
              </a:solidFill>
              <a:latin typeface="Arial Black" pitchFamily="34" charset="0"/>
            </a:endParaRPr>
          </a:p>
          <a:p>
            <a:endParaRPr lang="it-IT" sz="1600" dirty="0">
              <a:solidFill>
                <a:srgbClr val="002060"/>
              </a:solidFill>
              <a:latin typeface="Arial Black" pitchFamily="34" charset="0"/>
            </a:endParaRPr>
          </a:p>
          <a:p>
            <a:r>
              <a:rPr lang="it-IT" sz="1600" dirty="0">
                <a:solidFill>
                  <a:srgbClr val="002060"/>
                </a:solidFill>
                <a:latin typeface="Arial Black" pitchFamily="34" charset="0"/>
              </a:rPr>
              <a:t>        </a:t>
            </a:r>
            <a:r>
              <a:rPr lang="it-IT" sz="1600" dirty="0">
                <a:solidFill>
                  <a:srgbClr val="C00000"/>
                </a:solidFill>
                <a:latin typeface="Arial Black" pitchFamily="34" charset="0"/>
              </a:rPr>
              <a:t>ICRC36:      2 posters (</a:t>
            </a:r>
            <a:r>
              <a:rPr lang="it-IT" sz="1600" dirty="0" err="1">
                <a:solidFill>
                  <a:srgbClr val="C00000"/>
                </a:solidFill>
                <a:latin typeface="Arial Black" pitchFamily="34" charset="0"/>
              </a:rPr>
              <a:t>C.Pellegrino</a:t>
            </a:r>
            <a:r>
              <a:rPr lang="it-IT" sz="1600" dirty="0">
                <a:solidFill>
                  <a:srgbClr val="C00000"/>
                </a:solidFill>
                <a:latin typeface="Arial Black" pitchFamily="34" charset="0"/>
              </a:rPr>
              <a:t>, </a:t>
            </a:r>
            <a:r>
              <a:rPr lang="it-IT" sz="1600" dirty="0" err="1">
                <a:solidFill>
                  <a:srgbClr val="C00000"/>
                </a:solidFill>
                <a:latin typeface="Arial Black" pitchFamily="34" charset="0"/>
              </a:rPr>
              <a:t>C.Cicalò</a:t>
            </a:r>
            <a:r>
              <a:rPr lang="it-IT" sz="1600" dirty="0">
                <a:solidFill>
                  <a:srgbClr val="C00000"/>
                </a:solidFill>
                <a:latin typeface="Arial Black" pitchFamily="34" charset="0"/>
              </a:rPr>
              <a:t>), </a:t>
            </a:r>
            <a:r>
              <a:rPr lang="it-IT" sz="1600" dirty="0" err="1">
                <a:solidFill>
                  <a:srgbClr val="C00000"/>
                </a:solidFill>
                <a:latin typeface="Arial Black" pitchFamily="34" charset="0"/>
              </a:rPr>
              <a:t>published</a:t>
            </a:r>
            <a:r>
              <a:rPr lang="it-IT" sz="1600" dirty="0">
                <a:solidFill>
                  <a:srgbClr val="C00000"/>
                </a:solidFill>
                <a:latin typeface="Arial Black" pitchFamily="34" charset="0"/>
              </a:rPr>
              <a:t> on POS</a:t>
            </a:r>
          </a:p>
          <a:p>
            <a:r>
              <a:rPr lang="it-IT" sz="1600" dirty="0">
                <a:solidFill>
                  <a:srgbClr val="C00000"/>
                </a:solidFill>
                <a:latin typeface="Arial Black" pitchFamily="34" charset="0"/>
              </a:rPr>
              <a:t>        TAUP19:     1  talk (</a:t>
            </a:r>
            <a:r>
              <a:rPr lang="it-IT" sz="1600" dirty="0" err="1">
                <a:solidFill>
                  <a:srgbClr val="C00000"/>
                </a:solidFill>
                <a:latin typeface="Arial Black" pitchFamily="34" charset="0"/>
              </a:rPr>
              <a:t>I.Gnesi</a:t>
            </a:r>
            <a:r>
              <a:rPr lang="it-IT" sz="1600" dirty="0">
                <a:solidFill>
                  <a:srgbClr val="C00000"/>
                </a:solidFill>
                <a:latin typeface="Arial Black" pitchFamily="34" charset="0"/>
              </a:rPr>
              <a:t>), </a:t>
            </a:r>
            <a:r>
              <a:rPr lang="it-IT" sz="1600" dirty="0" err="1">
                <a:solidFill>
                  <a:srgbClr val="C00000"/>
                </a:solidFill>
                <a:latin typeface="Arial Black" pitchFamily="34" charset="0"/>
              </a:rPr>
              <a:t>published</a:t>
            </a:r>
            <a:r>
              <a:rPr lang="it-IT" sz="1600" dirty="0">
                <a:solidFill>
                  <a:srgbClr val="C00000"/>
                </a:solidFill>
                <a:latin typeface="Arial Black" pitchFamily="34" charset="0"/>
              </a:rPr>
              <a:t> on </a:t>
            </a:r>
            <a:r>
              <a:rPr lang="it-IT" sz="1600" dirty="0" err="1">
                <a:solidFill>
                  <a:srgbClr val="C00000"/>
                </a:solidFill>
                <a:latin typeface="Arial Black" pitchFamily="34" charset="0"/>
              </a:rPr>
              <a:t>J.Phys.G.Conf.Ser</a:t>
            </a:r>
            <a:r>
              <a:rPr lang="it-IT" sz="1600" dirty="0">
                <a:solidFill>
                  <a:srgbClr val="C00000"/>
                </a:solidFill>
                <a:latin typeface="Arial Black" pitchFamily="34" charset="0"/>
              </a:rPr>
              <a:t>.</a:t>
            </a:r>
          </a:p>
          <a:p>
            <a:r>
              <a:rPr lang="it-IT" sz="1600" dirty="0">
                <a:solidFill>
                  <a:srgbClr val="C00000"/>
                </a:solidFill>
                <a:latin typeface="Arial Black" pitchFamily="34" charset="0"/>
              </a:rPr>
              <a:t>        </a:t>
            </a:r>
            <a:r>
              <a:rPr lang="it-IT" sz="1600" dirty="0" err="1">
                <a:solidFill>
                  <a:srgbClr val="C00000"/>
                </a:solidFill>
                <a:latin typeface="Arial Black" pitchFamily="34" charset="0"/>
              </a:rPr>
              <a:t>DesyT</a:t>
            </a:r>
            <a:r>
              <a:rPr lang="it-IT" sz="1600" dirty="0">
                <a:solidFill>
                  <a:srgbClr val="C00000"/>
                </a:solidFill>
                <a:latin typeface="Arial Black" pitchFamily="34" charset="0"/>
              </a:rPr>
              <a:t>:        4 talks (</a:t>
            </a:r>
            <a:r>
              <a:rPr lang="it-IT" sz="1600" dirty="0" err="1">
                <a:solidFill>
                  <a:srgbClr val="C00000"/>
                </a:solidFill>
                <a:latin typeface="Arial Black" pitchFamily="34" charset="0"/>
              </a:rPr>
              <a:t>M.Abbrescia</a:t>
            </a:r>
            <a:r>
              <a:rPr lang="it-IT" sz="1600" dirty="0">
                <a:solidFill>
                  <a:srgbClr val="C00000"/>
                </a:solidFill>
                <a:latin typeface="Arial Black" pitchFamily="34" charset="0"/>
              </a:rPr>
              <a:t>, </a:t>
            </a:r>
            <a:r>
              <a:rPr lang="it-IT" sz="1600" dirty="0" err="1">
                <a:solidFill>
                  <a:srgbClr val="C00000"/>
                </a:solidFill>
                <a:latin typeface="Arial Black" pitchFamily="34" charset="0"/>
              </a:rPr>
              <a:t>P.La</a:t>
            </a:r>
            <a:r>
              <a:rPr lang="it-IT" sz="1600" dirty="0">
                <a:solidFill>
                  <a:srgbClr val="C00000"/>
                </a:solidFill>
                <a:latin typeface="Arial Black" pitchFamily="34" charset="0"/>
              </a:rPr>
              <a:t> Rocca, </a:t>
            </a:r>
            <a:r>
              <a:rPr lang="it-IT" sz="1600" dirty="0" err="1">
                <a:solidFill>
                  <a:srgbClr val="C00000"/>
                </a:solidFill>
                <a:latin typeface="Arial Black" pitchFamily="34" charset="0"/>
              </a:rPr>
              <a:t>G.Mandaglio</a:t>
            </a:r>
            <a:r>
              <a:rPr lang="it-IT" sz="1600" dirty="0">
                <a:solidFill>
                  <a:srgbClr val="C00000"/>
                </a:solidFill>
                <a:latin typeface="Arial Black" pitchFamily="34" charset="0"/>
              </a:rPr>
              <a:t>, </a:t>
            </a:r>
            <a:r>
              <a:rPr lang="it-IT" sz="1600" dirty="0" err="1">
                <a:solidFill>
                  <a:srgbClr val="C00000"/>
                </a:solidFill>
                <a:latin typeface="Arial Black" pitchFamily="34" charset="0"/>
              </a:rPr>
              <a:t>C.Pinto</a:t>
            </a:r>
            <a:r>
              <a:rPr lang="it-IT" sz="1600" dirty="0">
                <a:solidFill>
                  <a:srgbClr val="C00000"/>
                </a:solidFill>
                <a:latin typeface="Arial Black" pitchFamily="34" charset="0"/>
              </a:rPr>
              <a:t>),</a:t>
            </a:r>
          </a:p>
          <a:p>
            <a:r>
              <a:rPr lang="it-IT" sz="1600" dirty="0">
                <a:solidFill>
                  <a:srgbClr val="C00000"/>
                </a:solidFill>
                <a:latin typeface="Arial Black" pitchFamily="34" charset="0"/>
              </a:rPr>
              <a:t>                           </a:t>
            </a:r>
            <a:r>
              <a:rPr lang="it-IT" sz="1600" dirty="0" err="1">
                <a:solidFill>
                  <a:srgbClr val="C00000"/>
                </a:solidFill>
                <a:latin typeface="Arial Black" pitchFamily="34" charset="0"/>
              </a:rPr>
              <a:t>published</a:t>
            </a:r>
            <a:r>
              <a:rPr lang="it-IT" sz="1600" dirty="0">
                <a:solidFill>
                  <a:srgbClr val="C00000"/>
                </a:solidFill>
                <a:latin typeface="Arial Black" pitchFamily="34" charset="0"/>
              </a:rPr>
              <a:t> on </a:t>
            </a:r>
            <a:r>
              <a:rPr lang="it-IT" sz="1600" dirty="0" err="1">
                <a:solidFill>
                  <a:srgbClr val="C00000"/>
                </a:solidFill>
                <a:latin typeface="Arial Black" pitchFamily="34" charset="0"/>
              </a:rPr>
              <a:t>J.Phys.G.Conf.Ser</a:t>
            </a:r>
            <a:r>
              <a:rPr lang="it-IT" sz="1600" dirty="0">
                <a:solidFill>
                  <a:srgbClr val="C00000"/>
                </a:solidFill>
                <a:latin typeface="Arial Black" pitchFamily="34" charset="0"/>
              </a:rPr>
              <a:t>.</a:t>
            </a:r>
          </a:p>
          <a:p>
            <a:r>
              <a:rPr lang="it-IT" sz="1600" dirty="0">
                <a:solidFill>
                  <a:srgbClr val="C00000"/>
                </a:solidFill>
                <a:latin typeface="Arial Black" pitchFamily="34" charset="0"/>
              </a:rPr>
              <a:t>        EPS2019:    1 talk (</a:t>
            </a:r>
            <a:r>
              <a:rPr lang="it-IT" sz="1600" dirty="0" err="1">
                <a:solidFill>
                  <a:srgbClr val="C00000"/>
                </a:solidFill>
                <a:latin typeface="Arial Black" pitchFamily="34" charset="0"/>
              </a:rPr>
              <a:t>P.La</a:t>
            </a:r>
            <a:r>
              <a:rPr lang="it-IT" sz="1600" dirty="0">
                <a:solidFill>
                  <a:srgbClr val="C00000"/>
                </a:solidFill>
                <a:latin typeface="Arial Black" pitchFamily="34" charset="0"/>
              </a:rPr>
              <a:t> Rocca), </a:t>
            </a:r>
            <a:r>
              <a:rPr lang="it-IT" sz="1600" dirty="0" err="1">
                <a:solidFill>
                  <a:srgbClr val="C00000"/>
                </a:solidFill>
                <a:latin typeface="Arial Black" pitchFamily="34" charset="0"/>
              </a:rPr>
              <a:t>published</a:t>
            </a:r>
            <a:r>
              <a:rPr lang="it-IT" sz="1600" dirty="0">
                <a:solidFill>
                  <a:srgbClr val="C00000"/>
                </a:solidFill>
                <a:latin typeface="Arial Black" pitchFamily="34" charset="0"/>
              </a:rPr>
              <a:t> on POS</a:t>
            </a:r>
          </a:p>
          <a:p>
            <a:r>
              <a:rPr lang="it-IT" sz="1600" dirty="0">
                <a:solidFill>
                  <a:srgbClr val="C00000"/>
                </a:solidFill>
                <a:latin typeface="Arial Black" pitchFamily="34" charset="0"/>
              </a:rPr>
              <a:t>        IPRD19:      1 talk (</a:t>
            </a:r>
            <a:r>
              <a:rPr lang="it-IT" sz="1600" dirty="0" err="1">
                <a:solidFill>
                  <a:srgbClr val="C00000"/>
                </a:solidFill>
                <a:latin typeface="Arial Black" pitchFamily="34" charset="0"/>
              </a:rPr>
              <a:t>C.Pinto</a:t>
            </a:r>
            <a:r>
              <a:rPr lang="it-IT" sz="1600" dirty="0">
                <a:solidFill>
                  <a:srgbClr val="C00000"/>
                </a:solidFill>
                <a:latin typeface="Arial Black" pitchFamily="34" charset="0"/>
              </a:rPr>
              <a:t>),  </a:t>
            </a:r>
            <a:r>
              <a:rPr lang="it-IT" sz="1600" dirty="0" err="1">
                <a:solidFill>
                  <a:srgbClr val="C00000"/>
                </a:solidFill>
                <a:latin typeface="Arial Black" pitchFamily="34" charset="0"/>
              </a:rPr>
              <a:t>published</a:t>
            </a:r>
            <a:r>
              <a:rPr lang="it-IT" sz="1600" dirty="0">
                <a:solidFill>
                  <a:srgbClr val="C00000"/>
                </a:solidFill>
                <a:latin typeface="Arial Black" pitchFamily="34" charset="0"/>
              </a:rPr>
              <a:t> on JINST</a:t>
            </a:r>
          </a:p>
          <a:p>
            <a:r>
              <a:rPr lang="it-IT" sz="1600" dirty="0">
                <a:solidFill>
                  <a:srgbClr val="C00000"/>
                </a:solidFill>
                <a:latin typeface="Arial Black" pitchFamily="34" charset="0"/>
              </a:rPr>
              <a:t>        SIF2019:     6 talks (La Rocca, Pinto, Serri, Abbrescia, </a:t>
            </a:r>
            <a:r>
              <a:rPr lang="it-IT" sz="1600" dirty="0" err="1">
                <a:solidFill>
                  <a:srgbClr val="C00000"/>
                </a:solidFill>
                <a:latin typeface="Arial Black" pitchFamily="34" charset="0"/>
              </a:rPr>
              <a:t>Grazzi</a:t>
            </a:r>
            <a:r>
              <a:rPr lang="it-IT" sz="1600" dirty="0">
                <a:solidFill>
                  <a:srgbClr val="C00000"/>
                </a:solidFill>
                <a:latin typeface="Arial Black" pitchFamily="34" charset="0"/>
              </a:rPr>
              <a:t>, </a:t>
            </a:r>
            <a:r>
              <a:rPr lang="it-IT" sz="1600" dirty="0" err="1">
                <a:solidFill>
                  <a:srgbClr val="C00000"/>
                </a:solidFill>
                <a:latin typeface="Arial Black" pitchFamily="34" charset="0"/>
              </a:rPr>
              <a:t>Noferini</a:t>
            </a:r>
            <a:r>
              <a:rPr lang="it-IT" sz="1600" dirty="0">
                <a:solidFill>
                  <a:srgbClr val="C00000"/>
                </a:solidFill>
                <a:latin typeface="Arial Black" pitchFamily="34" charset="0"/>
              </a:rPr>
              <a:t>)</a:t>
            </a:r>
            <a:endParaRPr lang="it-IT" sz="1600" dirty="0">
              <a:solidFill>
                <a:srgbClr val="002060"/>
              </a:solidFill>
              <a:latin typeface="Arial Black" pitchFamily="34" charset="0"/>
            </a:endParaRPr>
          </a:p>
          <a:p>
            <a:endParaRPr lang="it-IT" sz="1600" dirty="0">
              <a:solidFill>
                <a:srgbClr val="C00000"/>
              </a:solidFill>
              <a:latin typeface="Arial Black" pitchFamily="34" charset="0"/>
            </a:endParaRPr>
          </a:p>
          <a:p>
            <a:r>
              <a:rPr lang="it-IT" sz="1600" dirty="0">
                <a:solidFill>
                  <a:srgbClr val="002060"/>
                </a:solidFill>
                <a:latin typeface="Arial Black" pitchFamily="34" charset="0"/>
              </a:rPr>
              <a:t>2020:   4 </a:t>
            </a:r>
            <a:r>
              <a:rPr lang="it-IT" sz="1600" dirty="0" err="1">
                <a:solidFill>
                  <a:srgbClr val="002060"/>
                </a:solidFill>
                <a:latin typeface="Arial Black" pitchFamily="34" charset="0"/>
              </a:rPr>
              <a:t>Contributions</a:t>
            </a:r>
            <a:endParaRPr lang="it-IT" sz="1600" dirty="0">
              <a:solidFill>
                <a:srgbClr val="002060"/>
              </a:solidFill>
              <a:latin typeface="Arial Black" pitchFamily="34" charset="0"/>
            </a:endParaRPr>
          </a:p>
          <a:p>
            <a:pPr marL="285750" indent="-285750">
              <a:buFontTx/>
              <a:buChar char="-"/>
            </a:pPr>
            <a:endParaRPr lang="it-IT" sz="1600" dirty="0">
              <a:solidFill>
                <a:srgbClr val="C00000"/>
              </a:solidFill>
              <a:latin typeface="Arial Black" pitchFamily="34" charset="0"/>
            </a:endParaRPr>
          </a:p>
          <a:p>
            <a:r>
              <a:rPr lang="it-IT" sz="1600" dirty="0">
                <a:solidFill>
                  <a:srgbClr val="C00000"/>
                </a:solidFill>
                <a:latin typeface="Arial Black" pitchFamily="34" charset="0"/>
              </a:rPr>
              <a:t>         RPC 2020:  4 talks (Coccetti, </a:t>
            </a:r>
            <a:r>
              <a:rPr lang="it-IT" sz="1600" dirty="0" err="1">
                <a:solidFill>
                  <a:srgbClr val="C00000"/>
                </a:solidFill>
                <a:latin typeface="Arial Black" pitchFamily="34" charset="0"/>
              </a:rPr>
              <a:t>Mandaglio</a:t>
            </a:r>
            <a:r>
              <a:rPr lang="it-IT" sz="1600" dirty="0">
                <a:solidFill>
                  <a:srgbClr val="C00000"/>
                </a:solidFill>
                <a:latin typeface="Arial Black" pitchFamily="34" charset="0"/>
              </a:rPr>
              <a:t>, Panetta, Pinto), </a:t>
            </a:r>
          </a:p>
          <a:p>
            <a:r>
              <a:rPr lang="it-IT" sz="1600" dirty="0">
                <a:solidFill>
                  <a:srgbClr val="C00000"/>
                </a:solidFill>
                <a:latin typeface="Arial Black" pitchFamily="34" charset="0"/>
              </a:rPr>
              <a:t>                            </a:t>
            </a:r>
            <a:r>
              <a:rPr lang="it-IT" sz="1600" dirty="0" err="1">
                <a:solidFill>
                  <a:srgbClr val="C00000"/>
                </a:solidFill>
                <a:latin typeface="Arial Black" pitchFamily="34" charset="0"/>
              </a:rPr>
              <a:t>published</a:t>
            </a:r>
            <a:r>
              <a:rPr lang="it-IT" sz="1600" dirty="0">
                <a:solidFill>
                  <a:srgbClr val="C00000"/>
                </a:solidFill>
                <a:latin typeface="Arial Black" pitchFamily="34" charset="0"/>
              </a:rPr>
              <a:t> on JINST</a:t>
            </a:r>
          </a:p>
          <a:p>
            <a:pPr marL="285750" indent="-285750">
              <a:buFontTx/>
              <a:buChar char="-"/>
            </a:pPr>
            <a:endParaRPr lang="it-IT" dirty="0"/>
          </a:p>
        </p:txBody>
      </p:sp>
      <p:sp>
        <p:nvSpPr>
          <p:cNvPr id="3" name="Rettangolo 2"/>
          <p:cNvSpPr/>
          <p:nvPr/>
        </p:nvSpPr>
        <p:spPr>
          <a:xfrm>
            <a:off x="0" y="0"/>
            <a:ext cx="12192000" cy="692696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263352" y="146293"/>
            <a:ext cx="82089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schemeClr val="bg1"/>
                </a:solidFill>
                <a:latin typeface="Arial Black" pitchFamily="34" charset="0"/>
              </a:rPr>
              <a:t>International Conference </a:t>
            </a:r>
            <a:r>
              <a:rPr lang="it-IT" sz="2000" dirty="0" err="1">
                <a:solidFill>
                  <a:schemeClr val="bg1"/>
                </a:solidFill>
                <a:latin typeface="Arial Black" pitchFamily="34" charset="0"/>
              </a:rPr>
              <a:t>contributions</a:t>
            </a:r>
            <a:r>
              <a:rPr lang="it-IT" sz="2000" dirty="0">
                <a:solidFill>
                  <a:schemeClr val="bg1"/>
                </a:solidFill>
                <a:latin typeface="Arial Black" pitchFamily="34" charset="0"/>
              </a:rPr>
              <a:t> in 2019 &amp; 2020</a:t>
            </a:r>
          </a:p>
        </p:txBody>
      </p:sp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19E237B0-34E4-441F-AE9C-70BCCC562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643F6-AB8B-47FC-A186-FB797EA462D7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57989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0" y="0"/>
            <a:ext cx="12192000" cy="692696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263352" y="146293"/>
            <a:ext cx="74168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err="1">
                <a:solidFill>
                  <a:schemeClr val="bg1"/>
                </a:solidFill>
                <a:latin typeface="Arial Black" pitchFamily="34" charset="0"/>
              </a:rPr>
              <a:t>Upcoming</a:t>
            </a:r>
            <a:r>
              <a:rPr lang="it-IT" sz="2000" dirty="0">
                <a:solidFill>
                  <a:schemeClr val="bg1"/>
                </a:solidFill>
                <a:latin typeface="Arial Black" pitchFamily="34" charset="0"/>
              </a:rPr>
              <a:t> Conferences of </a:t>
            </a:r>
            <a:r>
              <a:rPr lang="it-IT" sz="2000" dirty="0" err="1">
                <a:solidFill>
                  <a:schemeClr val="bg1"/>
                </a:solidFill>
                <a:latin typeface="Arial Black" pitchFamily="34" charset="0"/>
              </a:rPr>
              <a:t>possible</a:t>
            </a:r>
            <a:r>
              <a:rPr lang="it-IT" sz="2000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it-IT" sz="2000" dirty="0" err="1">
                <a:solidFill>
                  <a:schemeClr val="bg1"/>
                </a:solidFill>
                <a:latin typeface="Arial Black" pitchFamily="34" charset="0"/>
              </a:rPr>
              <a:t>interest</a:t>
            </a:r>
            <a:endParaRPr lang="it-IT" sz="2000" dirty="0">
              <a:solidFill>
                <a:schemeClr val="bg1"/>
              </a:solidFill>
              <a:latin typeface="Arial Black" pitchFamily="34" charset="0"/>
            </a:endParaRPr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6223816"/>
              </p:ext>
            </p:extLst>
          </p:nvPr>
        </p:nvGraphicFramePr>
        <p:xfrm>
          <a:off x="1016000" y="764704"/>
          <a:ext cx="9144000" cy="58597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656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0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r>
                        <a:rPr lang="it-IT" dirty="0"/>
                        <a:t>Conference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/>
                        <a:t>Place</a:t>
                      </a:r>
                      <a:r>
                        <a:rPr lang="it-IT" dirty="0"/>
                        <a:t>/Date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/>
                        <a:t>Abstract</a:t>
                      </a:r>
                      <a:r>
                        <a:rPr lang="it-IT" dirty="0"/>
                        <a:t> </a:t>
                      </a:r>
                      <a:r>
                        <a:rPr lang="it-IT" dirty="0" err="1"/>
                        <a:t>Deadline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0566">
                <a:tc>
                  <a:txBody>
                    <a:bodyPr/>
                    <a:lstStyle/>
                    <a:p>
                      <a:r>
                        <a:rPr lang="it-IT" sz="1600" b="1" dirty="0">
                          <a:solidFill>
                            <a:srgbClr val="C00000"/>
                          </a:solidFill>
                        </a:rPr>
                        <a:t>TIPP2021: Technology &amp; </a:t>
                      </a:r>
                      <a:r>
                        <a:rPr lang="it-IT" sz="1600" b="1" dirty="0" err="1">
                          <a:solidFill>
                            <a:srgbClr val="C00000"/>
                          </a:solidFill>
                        </a:rPr>
                        <a:t>Instrumentation</a:t>
                      </a:r>
                      <a:r>
                        <a:rPr lang="it-IT" sz="1600" b="1" dirty="0">
                          <a:solidFill>
                            <a:srgbClr val="C00000"/>
                          </a:solidFill>
                        </a:rPr>
                        <a:t> in </a:t>
                      </a:r>
                      <a:r>
                        <a:rPr lang="it-IT" sz="1600" b="1" dirty="0" err="1">
                          <a:solidFill>
                            <a:srgbClr val="C00000"/>
                          </a:solidFill>
                        </a:rPr>
                        <a:t>Particle</a:t>
                      </a:r>
                      <a:r>
                        <a:rPr lang="it-IT" sz="1600" b="1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it-IT" sz="1600" b="1" dirty="0" err="1">
                          <a:solidFill>
                            <a:srgbClr val="C00000"/>
                          </a:solidFill>
                        </a:rPr>
                        <a:t>Physics</a:t>
                      </a:r>
                      <a:endParaRPr lang="it-IT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b="1" dirty="0">
                          <a:solidFill>
                            <a:srgbClr val="C00000"/>
                          </a:solidFill>
                        </a:rPr>
                        <a:t>Online, </a:t>
                      </a:r>
                      <a:r>
                        <a:rPr lang="it-IT" sz="1600" b="1" dirty="0" err="1">
                          <a:solidFill>
                            <a:srgbClr val="C00000"/>
                          </a:solidFill>
                        </a:rPr>
                        <a:t>May</a:t>
                      </a:r>
                      <a:r>
                        <a:rPr lang="it-IT" sz="1600" b="1" dirty="0">
                          <a:solidFill>
                            <a:srgbClr val="C00000"/>
                          </a:solidFill>
                        </a:rPr>
                        <a:t> 24-29,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b="1" dirty="0" err="1">
                          <a:solidFill>
                            <a:srgbClr val="C00000"/>
                          </a:solidFill>
                        </a:rPr>
                        <a:t>February</a:t>
                      </a:r>
                      <a:r>
                        <a:rPr lang="it-IT" sz="1600" b="1" dirty="0">
                          <a:solidFill>
                            <a:srgbClr val="C00000"/>
                          </a:solidFill>
                        </a:rPr>
                        <a:t> 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2396">
                <a:tc>
                  <a:txBody>
                    <a:bodyPr/>
                    <a:lstStyle/>
                    <a:p>
                      <a:r>
                        <a:rPr lang="it-IT" sz="1600" b="1" dirty="0">
                          <a:solidFill>
                            <a:srgbClr val="C00000"/>
                          </a:solidFill>
                        </a:rPr>
                        <a:t>ICRC2021: </a:t>
                      </a:r>
                      <a:r>
                        <a:rPr lang="it-IT" sz="1600" b="1" dirty="0" err="1">
                          <a:solidFill>
                            <a:srgbClr val="C00000"/>
                          </a:solidFill>
                        </a:rPr>
                        <a:t>Cosmic</a:t>
                      </a:r>
                      <a:r>
                        <a:rPr lang="it-IT" sz="1600" b="1" dirty="0">
                          <a:solidFill>
                            <a:srgbClr val="C00000"/>
                          </a:solidFill>
                        </a:rPr>
                        <a:t> Ray Conference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b="1" dirty="0">
                          <a:solidFill>
                            <a:srgbClr val="C00000"/>
                          </a:solidFill>
                        </a:rPr>
                        <a:t>Online, </a:t>
                      </a:r>
                      <a:r>
                        <a:rPr lang="it-IT" sz="1600" b="1" dirty="0" err="1">
                          <a:solidFill>
                            <a:srgbClr val="C00000"/>
                          </a:solidFill>
                        </a:rPr>
                        <a:t>July</a:t>
                      </a:r>
                      <a:r>
                        <a:rPr lang="it-IT" sz="1600" b="1" dirty="0">
                          <a:solidFill>
                            <a:srgbClr val="C00000"/>
                          </a:solidFill>
                        </a:rPr>
                        <a:t> 12-23,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b="1" dirty="0" err="1">
                          <a:solidFill>
                            <a:srgbClr val="C00000"/>
                          </a:solidFill>
                        </a:rPr>
                        <a:t>February</a:t>
                      </a:r>
                      <a:r>
                        <a:rPr lang="it-IT" sz="1600" b="1" dirty="0">
                          <a:solidFill>
                            <a:srgbClr val="C00000"/>
                          </a:solidFill>
                        </a:rPr>
                        <a:t> 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2396">
                <a:tc>
                  <a:txBody>
                    <a:bodyPr/>
                    <a:lstStyle/>
                    <a:p>
                      <a:r>
                        <a:rPr lang="it-IT" sz="1600" b="1" dirty="0" err="1">
                          <a:solidFill>
                            <a:srgbClr val="C00000"/>
                          </a:solidFill>
                        </a:rPr>
                        <a:t>iWORID</a:t>
                      </a:r>
                      <a:r>
                        <a:rPr lang="it-IT" sz="1600" b="1" dirty="0">
                          <a:solidFill>
                            <a:srgbClr val="C00000"/>
                          </a:solidFill>
                        </a:rPr>
                        <a:t>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b="1" dirty="0" err="1">
                          <a:solidFill>
                            <a:srgbClr val="C00000"/>
                          </a:solidFill>
                        </a:rPr>
                        <a:t>Ghent</a:t>
                      </a:r>
                      <a:r>
                        <a:rPr lang="it-IT" sz="1600" b="1" dirty="0">
                          <a:solidFill>
                            <a:srgbClr val="C00000"/>
                          </a:solidFill>
                        </a:rPr>
                        <a:t>, </a:t>
                      </a:r>
                      <a:r>
                        <a:rPr lang="it-IT" sz="1600" b="1" dirty="0" err="1">
                          <a:solidFill>
                            <a:srgbClr val="C00000"/>
                          </a:solidFill>
                        </a:rPr>
                        <a:t>June</a:t>
                      </a:r>
                      <a:r>
                        <a:rPr lang="it-IT" sz="1600" b="1" dirty="0">
                          <a:solidFill>
                            <a:srgbClr val="C00000"/>
                          </a:solidFill>
                        </a:rPr>
                        <a:t> 27-July 1,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b="1" dirty="0">
                          <a:solidFill>
                            <a:srgbClr val="C00000"/>
                          </a:solidFill>
                        </a:rPr>
                        <a:t>March 31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9007">
                <a:tc>
                  <a:txBody>
                    <a:bodyPr/>
                    <a:lstStyle/>
                    <a:p>
                      <a:r>
                        <a:rPr lang="it-IT" sz="1600" b="1" dirty="0">
                          <a:solidFill>
                            <a:srgbClr val="C00000"/>
                          </a:solidFill>
                        </a:rPr>
                        <a:t>EPS-HEP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b="1" dirty="0">
                          <a:solidFill>
                            <a:srgbClr val="C00000"/>
                          </a:solidFill>
                        </a:rPr>
                        <a:t>Hamburg? Online?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b="1" dirty="0">
                          <a:solidFill>
                            <a:srgbClr val="C00000"/>
                          </a:solidFill>
                        </a:rPr>
                        <a:t>To be </a:t>
                      </a:r>
                      <a:r>
                        <a:rPr lang="it-IT" sz="1600" b="1" dirty="0" err="1">
                          <a:solidFill>
                            <a:srgbClr val="C00000"/>
                          </a:solidFill>
                        </a:rPr>
                        <a:t>defined</a:t>
                      </a:r>
                      <a:endParaRPr lang="it-IT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2396">
                <a:tc>
                  <a:txBody>
                    <a:bodyPr/>
                    <a:lstStyle/>
                    <a:p>
                      <a:r>
                        <a:rPr lang="it-IT" sz="1600" b="1" dirty="0">
                          <a:solidFill>
                            <a:srgbClr val="C00000"/>
                          </a:solidFill>
                        </a:rPr>
                        <a:t>PSD12: Position Sensitive Detectors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b="1" dirty="0">
                          <a:solidFill>
                            <a:srgbClr val="C00000"/>
                          </a:solidFill>
                        </a:rPr>
                        <a:t>Birmingham, Sept.12-17,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b="1" dirty="0" err="1">
                          <a:solidFill>
                            <a:srgbClr val="C00000"/>
                          </a:solidFill>
                        </a:rPr>
                        <a:t>May</a:t>
                      </a:r>
                      <a:r>
                        <a:rPr lang="it-IT" sz="1600" b="1" dirty="0">
                          <a:solidFill>
                            <a:srgbClr val="C00000"/>
                          </a:solidFill>
                        </a:rPr>
                        <a:t> 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7615">
                <a:tc>
                  <a:txBody>
                    <a:bodyPr/>
                    <a:lstStyle/>
                    <a:p>
                      <a:r>
                        <a:rPr lang="it-IT" sz="1600" b="1" dirty="0">
                          <a:solidFill>
                            <a:srgbClr val="C00000"/>
                          </a:solidFill>
                        </a:rPr>
                        <a:t>LHCP21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b="1" dirty="0">
                          <a:solidFill>
                            <a:srgbClr val="C00000"/>
                          </a:solidFill>
                        </a:rPr>
                        <a:t>Paris, </a:t>
                      </a:r>
                      <a:r>
                        <a:rPr lang="it-IT" sz="1600" b="1" dirty="0" err="1">
                          <a:solidFill>
                            <a:srgbClr val="C00000"/>
                          </a:solidFill>
                        </a:rPr>
                        <a:t>June</a:t>
                      </a:r>
                      <a:r>
                        <a:rPr lang="it-IT" sz="1600" b="1" dirty="0">
                          <a:solidFill>
                            <a:srgbClr val="C00000"/>
                          </a:solidFill>
                        </a:rPr>
                        <a:t> 7-12,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b="1" dirty="0">
                          <a:solidFill>
                            <a:srgbClr val="C00000"/>
                          </a:solidFill>
                        </a:rPr>
                        <a:t>April 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0158527"/>
                  </a:ext>
                </a:extLst>
              </a:tr>
              <a:tr h="602396">
                <a:tc>
                  <a:txBody>
                    <a:bodyPr/>
                    <a:lstStyle/>
                    <a:p>
                      <a:r>
                        <a:rPr lang="it-IT" sz="1600" b="1" dirty="0">
                          <a:solidFill>
                            <a:srgbClr val="C00000"/>
                          </a:solidFill>
                        </a:rPr>
                        <a:t>TWEPP2021: </a:t>
                      </a:r>
                      <a:r>
                        <a:rPr lang="it-IT" sz="1600" b="1" dirty="0" err="1">
                          <a:solidFill>
                            <a:srgbClr val="C00000"/>
                          </a:solidFill>
                        </a:rPr>
                        <a:t>Topical</a:t>
                      </a:r>
                      <a:r>
                        <a:rPr lang="it-IT" sz="1600" b="1" dirty="0">
                          <a:solidFill>
                            <a:srgbClr val="C00000"/>
                          </a:solidFill>
                        </a:rPr>
                        <a:t> Workshop on Electronics for </a:t>
                      </a:r>
                      <a:r>
                        <a:rPr lang="it-IT" sz="1600" b="1" dirty="0" err="1">
                          <a:solidFill>
                            <a:srgbClr val="C00000"/>
                          </a:solidFill>
                        </a:rPr>
                        <a:t>Particle</a:t>
                      </a:r>
                      <a:r>
                        <a:rPr lang="it-IT" sz="1600" b="1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it-IT" sz="1600" b="1" dirty="0" err="1">
                          <a:solidFill>
                            <a:srgbClr val="C00000"/>
                          </a:solidFill>
                        </a:rPr>
                        <a:t>Physics</a:t>
                      </a:r>
                      <a:r>
                        <a:rPr lang="it-IT" sz="1600" b="1" dirty="0">
                          <a:solidFill>
                            <a:srgbClr val="C00000"/>
                          </a:solidFill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b="1" dirty="0">
                          <a:solidFill>
                            <a:srgbClr val="C00000"/>
                          </a:solidFill>
                        </a:rPr>
                        <a:t>Bergen, Sept.20-24,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b="1" dirty="0">
                          <a:solidFill>
                            <a:srgbClr val="C00000"/>
                          </a:solidFill>
                        </a:rPr>
                        <a:t>To be </a:t>
                      </a:r>
                      <a:r>
                        <a:rPr lang="it-IT" sz="1600" b="1" dirty="0" err="1">
                          <a:solidFill>
                            <a:srgbClr val="C00000"/>
                          </a:solidFill>
                        </a:rPr>
                        <a:t>defined</a:t>
                      </a:r>
                      <a:endParaRPr lang="it-IT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9007">
                <a:tc>
                  <a:txBody>
                    <a:bodyPr/>
                    <a:lstStyle/>
                    <a:p>
                      <a:r>
                        <a:rPr lang="it-IT" sz="1600" b="1" dirty="0">
                          <a:solidFill>
                            <a:srgbClr val="C00000"/>
                          </a:solidFill>
                        </a:rPr>
                        <a:t>ICHEP2022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b="1" dirty="0">
                          <a:solidFill>
                            <a:srgbClr val="C00000"/>
                          </a:solidFill>
                        </a:rPr>
                        <a:t>Bologna, </a:t>
                      </a:r>
                      <a:r>
                        <a:rPr lang="it-IT" sz="1600" b="1" dirty="0" err="1">
                          <a:solidFill>
                            <a:srgbClr val="C00000"/>
                          </a:solidFill>
                        </a:rPr>
                        <a:t>July</a:t>
                      </a:r>
                      <a:r>
                        <a:rPr lang="it-IT" sz="1600" b="1" dirty="0">
                          <a:solidFill>
                            <a:srgbClr val="C00000"/>
                          </a:solidFill>
                        </a:rPr>
                        <a:t> 6-13,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dirty="0">
                          <a:solidFill>
                            <a:srgbClr val="C00000"/>
                          </a:solidFill>
                        </a:rPr>
                        <a:t>15° Pisa Meeting on </a:t>
                      </a:r>
                      <a:r>
                        <a:rPr lang="it-IT" sz="1600" b="1" dirty="0" err="1">
                          <a:solidFill>
                            <a:srgbClr val="C00000"/>
                          </a:solidFill>
                        </a:rPr>
                        <a:t>Adv</a:t>
                      </a:r>
                      <a:r>
                        <a:rPr lang="it-IT" sz="1600" b="1" dirty="0">
                          <a:solidFill>
                            <a:srgbClr val="C00000"/>
                          </a:solidFill>
                        </a:rPr>
                        <a:t>. Detectors</a:t>
                      </a:r>
                    </a:p>
                    <a:p>
                      <a:endParaRPr lang="it-IT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dirty="0">
                          <a:solidFill>
                            <a:srgbClr val="C00000"/>
                          </a:solidFill>
                        </a:rPr>
                        <a:t>Elba, </a:t>
                      </a:r>
                      <a:r>
                        <a:rPr lang="it-IT" sz="1600" b="1" dirty="0" err="1">
                          <a:solidFill>
                            <a:srgbClr val="C00000"/>
                          </a:solidFill>
                        </a:rPr>
                        <a:t>May</a:t>
                      </a:r>
                      <a:r>
                        <a:rPr lang="it-IT" sz="1600" b="1" dirty="0">
                          <a:solidFill>
                            <a:srgbClr val="C00000"/>
                          </a:solidFill>
                        </a:rPr>
                        <a:t> 2022</a:t>
                      </a:r>
                    </a:p>
                    <a:p>
                      <a:endParaRPr lang="it-IT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it-IT" sz="1600" b="1" dirty="0">
                          <a:solidFill>
                            <a:srgbClr val="C00000"/>
                          </a:solidFill>
                        </a:rPr>
                        <a:t>27° ECRS, </a:t>
                      </a:r>
                      <a:r>
                        <a:rPr lang="it-IT" sz="1600" b="1" dirty="0" err="1">
                          <a:solidFill>
                            <a:srgbClr val="C00000"/>
                          </a:solidFill>
                        </a:rPr>
                        <a:t>European</a:t>
                      </a:r>
                      <a:r>
                        <a:rPr lang="it-IT" sz="1600" b="1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it-IT" sz="1600" b="1" dirty="0" err="1">
                          <a:solidFill>
                            <a:srgbClr val="C00000"/>
                          </a:solidFill>
                        </a:rPr>
                        <a:t>Cosmic</a:t>
                      </a:r>
                      <a:r>
                        <a:rPr lang="it-IT" sz="1600" b="1" dirty="0">
                          <a:solidFill>
                            <a:srgbClr val="C00000"/>
                          </a:solidFill>
                        </a:rPr>
                        <a:t> Ray Symposium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b="1" dirty="0">
                          <a:solidFill>
                            <a:srgbClr val="C00000"/>
                          </a:solidFill>
                        </a:rPr>
                        <a:t>Nijmegen, </a:t>
                      </a:r>
                      <a:r>
                        <a:rPr lang="it-IT" sz="1600" b="1" dirty="0" err="1">
                          <a:solidFill>
                            <a:srgbClr val="C00000"/>
                          </a:solidFill>
                        </a:rPr>
                        <a:t>July</a:t>
                      </a:r>
                      <a:r>
                        <a:rPr lang="it-IT" sz="1600" b="1" dirty="0">
                          <a:solidFill>
                            <a:srgbClr val="C00000"/>
                          </a:solidFill>
                        </a:rPr>
                        <a:t> 25-29,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b="1" dirty="0">
                          <a:solidFill>
                            <a:srgbClr val="C00000"/>
                          </a:solidFill>
                        </a:rPr>
                        <a:t> April 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6834372"/>
                  </a:ext>
                </a:extLst>
              </a:tr>
            </a:tbl>
          </a:graphicData>
        </a:graphic>
      </p:graphicFrame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81DF8071-C184-44B3-8F22-E49153E03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643F6-AB8B-47FC-A186-FB797EA462D7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57989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0" y="0"/>
            <a:ext cx="12192000" cy="692696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407368" y="146293"/>
            <a:ext cx="61926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err="1">
                <a:solidFill>
                  <a:schemeClr val="bg1"/>
                </a:solidFill>
                <a:latin typeface="Arial Black" pitchFamily="34" charset="0"/>
              </a:rPr>
              <a:t>Remarks</a:t>
            </a:r>
            <a:r>
              <a:rPr lang="it-IT" sz="2000" dirty="0">
                <a:solidFill>
                  <a:schemeClr val="bg1"/>
                </a:solidFill>
                <a:latin typeface="Arial Black" pitchFamily="34" charset="0"/>
              </a:rPr>
              <a:t> and </a:t>
            </a:r>
            <a:r>
              <a:rPr lang="it-IT" sz="2000" dirty="0" err="1">
                <a:solidFill>
                  <a:schemeClr val="bg1"/>
                </a:solidFill>
                <a:latin typeface="Arial Black" pitchFamily="34" charset="0"/>
              </a:rPr>
              <a:t>comments</a:t>
            </a:r>
            <a:r>
              <a:rPr lang="it-IT" sz="2000" dirty="0">
                <a:solidFill>
                  <a:schemeClr val="bg1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1703512" y="908720"/>
            <a:ext cx="8964488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C00000"/>
                </a:solidFill>
                <a:latin typeface="Calibri"/>
                <a:cs typeface="Calibri"/>
              </a:rPr>
              <a:t>● </a:t>
            </a:r>
            <a:r>
              <a:rPr lang="it-IT" sz="1600" dirty="0">
                <a:solidFill>
                  <a:srgbClr val="C00000"/>
                </a:solidFill>
                <a:latin typeface="Arial Black" pitchFamily="34" charset="0"/>
              </a:rPr>
              <a:t>EEE activity </a:t>
            </a:r>
            <a:r>
              <a:rPr lang="it-IT" sz="1600" dirty="0" err="1">
                <a:solidFill>
                  <a:srgbClr val="C00000"/>
                </a:solidFill>
                <a:latin typeface="Arial Black" pitchFamily="34" charset="0"/>
              </a:rPr>
              <a:t>supported</a:t>
            </a:r>
            <a:r>
              <a:rPr lang="it-IT" sz="1600" dirty="0">
                <a:solidFill>
                  <a:srgbClr val="C00000"/>
                </a:solidFill>
                <a:latin typeface="Arial Black" pitchFamily="34" charset="0"/>
              </a:rPr>
              <a:t> up to </a:t>
            </a:r>
            <a:r>
              <a:rPr lang="it-IT" sz="1600" dirty="0" err="1">
                <a:solidFill>
                  <a:srgbClr val="C00000"/>
                </a:solidFill>
                <a:latin typeface="Arial Black" pitchFamily="34" charset="0"/>
              </a:rPr>
              <a:t>now</a:t>
            </a:r>
            <a:r>
              <a:rPr lang="it-IT" sz="1600" dirty="0">
                <a:solidFill>
                  <a:srgbClr val="C00000"/>
                </a:solidFill>
                <a:latin typeface="Arial Black" pitchFamily="34" charset="0"/>
              </a:rPr>
              <a:t> by </a:t>
            </a:r>
            <a:r>
              <a:rPr lang="it-IT" sz="1600" dirty="0" err="1">
                <a:solidFill>
                  <a:srgbClr val="C00000"/>
                </a:solidFill>
                <a:latin typeface="Arial Black" pitchFamily="34" charset="0"/>
              </a:rPr>
              <a:t>many</a:t>
            </a:r>
            <a:r>
              <a:rPr lang="it-IT" sz="1600" dirty="0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it-IT" sz="1600" dirty="0" err="1">
                <a:solidFill>
                  <a:srgbClr val="C00000"/>
                </a:solidFill>
                <a:latin typeface="Arial Black" pitchFamily="34" charset="0"/>
              </a:rPr>
              <a:t>publications</a:t>
            </a:r>
            <a:r>
              <a:rPr lang="it-IT" sz="1600" dirty="0">
                <a:solidFill>
                  <a:srgbClr val="C00000"/>
                </a:solidFill>
                <a:latin typeface="Arial Black" pitchFamily="34" charset="0"/>
              </a:rPr>
              <a:t> and conference </a:t>
            </a:r>
            <a:r>
              <a:rPr lang="it-IT" sz="1600" dirty="0" err="1">
                <a:solidFill>
                  <a:srgbClr val="C00000"/>
                </a:solidFill>
                <a:latin typeface="Arial Black" pitchFamily="34" charset="0"/>
              </a:rPr>
              <a:t>contributions</a:t>
            </a:r>
            <a:endParaRPr lang="it-IT" sz="1600" dirty="0">
              <a:solidFill>
                <a:srgbClr val="C00000"/>
              </a:solidFill>
              <a:latin typeface="Arial Black" pitchFamily="34" charset="0"/>
            </a:endParaRPr>
          </a:p>
          <a:p>
            <a:endParaRPr lang="it-IT" sz="1600" dirty="0">
              <a:solidFill>
                <a:srgbClr val="002060"/>
              </a:solidFill>
              <a:latin typeface="Arial Black" pitchFamily="34" charset="0"/>
            </a:endParaRPr>
          </a:p>
          <a:p>
            <a:r>
              <a:rPr lang="it-IT" sz="1600" dirty="0">
                <a:solidFill>
                  <a:srgbClr val="002060"/>
                </a:solidFill>
                <a:latin typeface="Arial Black" pitchFamily="34" charset="0"/>
              </a:rPr>
              <a:t>    - A </a:t>
            </a:r>
            <a:r>
              <a:rPr lang="it-IT" sz="1600" dirty="0" err="1">
                <a:solidFill>
                  <a:srgbClr val="002060"/>
                </a:solidFill>
                <a:latin typeface="Arial Black" pitchFamily="34" charset="0"/>
              </a:rPr>
              <a:t>total</a:t>
            </a:r>
            <a:r>
              <a:rPr lang="it-IT" sz="1600" dirty="0">
                <a:solidFill>
                  <a:srgbClr val="002060"/>
                </a:solidFill>
                <a:latin typeface="Arial Black" pitchFamily="34" charset="0"/>
              </a:rPr>
              <a:t> of 40+ </a:t>
            </a:r>
            <a:r>
              <a:rPr lang="it-IT" sz="1600" dirty="0" err="1">
                <a:solidFill>
                  <a:srgbClr val="002060"/>
                </a:solidFill>
                <a:latin typeface="Arial Black" pitchFamily="34" charset="0"/>
              </a:rPr>
              <a:t>publications</a:t>
            </a:r>
            <a:r>
              <a:rPr lang="it-IT" sz="1600" dirty="0">
                <a:solidFill>
                  <a:srgbClr val="002060"/>
                </a:solidFill>
                <a:latin typeface="Arial Black" pitchFamily="34" charset="0"/>
              </a:rPr>
              <a:t> and Conference </a:t>
            </a:r>
            <a:r>
              <a:rPr lang="it-IT" sz="1600" dirty="0" err="1">
                <a:solidFill>
                  <a:srgbClr val="002060"/>
                </a:solidFill>
                <a:latin typeface="Arial Black" pitchFamily="34" charset="0"/>
              </a:rPr>
              <a:t>Proceedings</a:t>
            </a:r>
            <a:r>
              <a:rPr lang="it-IT" sz="1600" dirty="0">
                <a:solidFill>
                  <a:srgbClr val="002060"/>
                </a:solidFill>
                <a:latin typeface="Arial Black" pitchFamily="34" charset="0"/>
              </a:rPr>
              <a:t> in the last 5 </a:t>
            </a:r>
            <a:r>
              <a:rPr lang="it-IT" sz="1600" dirty="0" err="1">
                <a:solidFill>
                  <a:srgbClr val="002060"/>
                </a:solidFill>
                <a:latin typeface="Arial Black" pitchFamily="34" charset="0"/>
              </a:rPr>
              <a:t>years</a:t>
            </a:r>
            <a:endParaRPr lang="it-IT" sz="1600" dirty="0">
              <a:solidFill>
                <a:srgbClr val="002060"/>
              </a:solidFill>
              <a:latin typeface="Arial Black" pitchFamily="34" charset="0"/>
            </a:endParaRPr>
          </a:p>
          <a:p>
            <a:endParaRPr lang="it-IT" sz="1600" dirty="0">
              <a:solidFill>
                <a:srgbClr val="002060"/>
              </a:solidFill>
              <a:latin typeface="Arial Black" pitchFamily="34" charset="0"/>
            </a:endParaRPr>
          </a:p>
          <a:p>
            <a:r>
              <a:rPr lang="it-IT" sz="1600" dirty="0">
                <a:solidFill>
                  <a:srgbClr val="002060"/>
                </a:solidFill>
                <a:latin typeface="Arial Black" pitchFamily="34" charset="0"/>
              </a:rPr>
              <a:t>    - </a:t>
            </a:r>
            <a:r>
              <a:rPr lang="it-IT" sz="1600" dirty="0" err="1">
                <a:solidFill>
                  <a:srgbClr val="002060"/>
                </a:solidFill>
                <a:latin typeface="Arial Black" pitchFamily="34" charset="0"/>
              </a:rPr>
              <a:t>Covid</a:t>
            </a:r>
            <a:r>
              <a:rPr lang="it-IT" sz="1600" dirty="0">
                <a:solidFill>
                  <a:srgbClr val="002060"/>
                </a:solidFill>
                <a:latin typeface="Arial Black" pitchFamily="34" charset="0"/>
              </a:rPr>
              <a:t> </a:t>
            </a:r>
            <a:r>
              <a:rPr lang="it-IT" sz="1600" dirty="0" err="1">
                <a:solidFill>
                  <a:srgbClr val="002060"/>
                </a:solidFill>
                <a:latin typeface="Arial Black" pitchFamily="34" charset="0"/>
              </a:rPr>
              <a:t>emergency</a:t>
            </a:r>
            <a:r>
              <a:rPr lang="it-IT" sz="1600" dirty="0">
                <a:solidFill>
                  <a:srgbClr val="002060"/>
                </a:solidFill>
                <a:latin typeface="Arial Black" pitchFamily="34" charset="0"/>
              </a:rPr>
              <a:t> and EEE </a:t>
            </a:r>
            <a:r>
              <a:rPr lang="it-IT" sz="1600" dirty="0" err="1">
                <a:solidFill>
                  <a:srgbClr val="002060"/>
                </a:solidFill>
                <a:latin typeface="Arial Black" pitchFamily="34" charset="0"/>
              </a:rPr>
              <a:t>reorganization</a:t>
            </a:r>
            <a:r>
              <a:rPr lang="it-IT" sz="1600" dirty="0">
                <a:solidFill>
                  <a:srgbClr val="002060"/>
                </a:solidFill>
                <a:latin typeface="Arial Black" pitchFamily="34" charset="0"/>
              </a:rPr>
              <a:t> </a:t>
            </a:r>
            <a:r>
              <a:rPr lang="it-IT" sz="1600" dirty="0" err="1">
                <a:solidFill>
                  <a:srgbClr val="002060"/>
                </a:solidFill>
                <a:latin typeface="Arial Black" pitchFamily="34" charset="0"/>
              </a:rPr>
              <a:t>resulted</a:t>
            </a:r>
            <a:r>
              <a:rPr lang="it-IT" sz="1600" dirty="0">
                <a:solidFill>
                  <a:srgbClr val="002060"/>
                </a:solidFill>
                <a:latin typeface="Arial Black" pitchFamily="34" charset="0"/>
              </a:rPr>
              <a:t> in a </a:t>
            </a:r>
            <a:r>
              <a:rPr lang="it-IT" sz="1600" dirty="0" err="1">
                <a:solidFill>
                  <a:srgbClr val="002060"/>
                </a:solidFill>
                <a:latin typeface="Arial Black" pitchFamily="34" charset="0"/>
              </a:rPr>
              <a:t>significant</a:t>
            </a:r>
            <a:endParaRPr lang="it-IT" sz="1600" dirty="0">
              <a:solidFill>
                <a:srgbClr val="002060"/>
              </a:solidFill>
              <a:latin typeface="Arial Black" pitchFamily="34" charset="0"/>
            </a:endParaRPr>
          </a:p>
          <a:p>
            <a:r>
              <a:rPr lang="it-IT" sz="1600" dirty="0">
                <a:solidFill>
                  <a:srgbClr val="002060"/>
                </a:solidFill>
                <a:latin typeface="Arial Black" pitchFamily="34" charset="0"/>
              </a:rPr>
              <a:t>      </a:t>
            </a:r>
            <a:r>
              <a:rPr lang="it-IT" sz="1600" dirty="0" err="1">
                <a:solidFill>
                  <a:srgbClr val="002060"/>
                </a:solidFill>
                <a:latin typeface="Arial Black" pitchFamily="34" charset="0"/>
              </a:rPr>
              <a:t>modification</a:t>
            </a:r>
            <a:r>
              <a:rPr lang="it-IT" sz="1600" dirty="0">
                <a:solidFill>
                  <a:srgbClr val="002060"/>
                </a:solidFill>
                <a:latin typeface="Arial Black" pitchFamily="34" charset="0"/>
              </a:rPr>
              <a:t> of the </a:t>
            </a:r>
            <a:r>
              <a:rPr lang="it-IT" sz="1600" dirty="0" err="1">
                <a:solidFill>
                  <a:srgbClr val="002060"/>
                </a:solidFill>
                <a:latin typeface="Arial Black" pitchFamily="34" charset="0"/>
              </a:rPr>
              <a:t>increasing</a:t>
            </a:r>
            <a:r>
              <a:rPr lang="it-IT" sz="1600" dirty="0">
                <a:solidFill>
                  <a:srgbClr val="002060"/>
                </a:solidFill>
                <a:latin typeface="Arial Black" pitchFamily="34" charset="0"/>
              </a:rPr>
              <a:t> trend </a:t>
            </a:r>
            <a:r>
              <a:rPr lang="it-IT" sz="1600" dirty="0" err="1">
                <a:solidFill>
                  <a:srgbClr val="002060"/>
                </a:solidFill>
                <a:latin typeface="Arial Black" pitchFamily="34" charset="0"/>
              </a:rPr>
              <a:t>observed</a:t>
            </a:r>
            <a:r>
              <a:rPr lang="it-IT" sz="1600" dirty="0">
                <a:solidFill>
                  <a:srgbClr val="002060"/>
                </a:solidFill>
                <a:latin typeface="Arial Black" pitchFamily="34" charset="0"/>
              </a:rPr>
              <a:t> over the </a:t>
            </a:r>
            <a:r>
              <a:rPr lang="it-IT" sz="1600" dirty="0" err="1">
                <a:solidFill>
                  <a:srgbClr val="002060"/>
                </a:solidFill>
                <a:latin typeface="Arial Black" pitchFamily="34" charset="0"/>
              </a:rPr>
              <a:t>past</a:t>
            </a:r>
            <a:r>
              <a:rPr lang="it-IT" sz="1600" dirty="0">
                <a:solidFill>
                  <a:srgbClr val="002060"/>
                </a:solidFill>
                <a:latin typeface="Arial Black" pitchFamily="34" charset="0"/>
              </a:rPr>
              <a:t> </a:t>
            </a:r>
            <a:r>
              <a:rPr lang="it-IT" sz="1600" dirty="0" err="1">
                <a:solidFill>
                  <a:srgbClr val="002060"/>
                </a:solidFill>
                <a:latin typeface="Arial Black" pitchFamily="34" charset="0"/>
              </a:rPr>
              <a:t>years</a:t>
            </a:r>
            <a:endParaRPr lang="it-IT" sz="1600" dirty="0">
              <a:solidFill>
                <a:srgbClr val="002060"/>
              </a:solidFill>
              <a:latin typeface="Arial Black" pitchFamily="34" charset="0"/>
            </a:endParaRPr>
          </a:p>
          <a:p>
            <a:endParaRPr lang="it-IT" sz="1600" dirty="0">
              <a:solidFill>
                <a:srgbClr val="002060"/>
              </a:solidFill>
              <a:latin typeface="Arial Black" pitchFamily="34" charset="0"/>
            </a:endParaRPr>
          </a:p>
          <a:p>
            <a:r>
              <a:rPr lang="it-IT" sz="1600" dirty="0">
                <a:solidFill>
                  <a:srgbClr val="C00000"/>
                </a:solidFill>
                <a:latin typeface="Calibri"/>
                <a:cs typeface="Calibri"/>
              </a:rPr>
              <a:t>● </a:t>
            </a:r>
            <a:r>
              <a:rPr lang="it-IT" sz="1600" dirty="0">
                <a:solidFill>
                  <a:srgbClr val="C00000"/>
                </a:solidFill>
                <a:latin typeface="Arial Black" pitchFamily="34" charset="0"/>
                <a:cs typeface="Calibri"/>
              </a:rPr>
              <a:t>Next challenges for the </a:t>
            </a:r>
            <a:r>
              <a:rPr lang="it-IT" sz="1600" dirty="0" err="1">
                <a:solidFill>
                  <a:srgbClr val="C00000"/>
                </a:solidFill>
                <a:latin typeface="Arial Black" pitchFamily="34" charset="0"/>
                <a:cs typeface="Calibri"/>
              </a:rPr>
              <a:t>editorial</a:t>
            </a:r>
            <a:r>
              <a:rPr lang="it-IT" sz="1600" dirty="0">
                <a:solidFill>
                  <a:srgbClr val="C00000"/>
                </a:solidFill>
                <a:latin typeface="Arial Black" pitchFamily="34" charset="0"/>
                <a:cs typeface="Calibri"/>
              </a:rPr>
              <a:t> activity</a:t>
            </a:r>
            <a:endParaRPr lang="it-IT" sz="1600" dirty="0">
              <a:solidFill>
                <a:srgbClr val="002060"/>
              </a:solidFill>
              <a:latin typeface="Arial Black" pitchFamily="34" charset="0"/>
            </a:endParaRPr>
          </a:p>
          <a:p>
            <a:r>
              <a:rPr lang="it-IT" sz="1600" dirty="0">
                <a:solidFill>
                  <a:srgbClr val="002060"/>
                </a:solidFill>
                <a:latin typeface="Arial Black" pitchFamily="34" charset="0"/>
              </a:rPr>
              <a:t>         New </a:t>
            </a:r>
            <a:r>
              <a:rPr lang="it-IT" sz="1600" dirty="0" err="1">
                <a:solidFill>
                  <a:srgbClr val="002060"/>
                </a:solidFill>
                <a:latin typeface="Arial Black" pitchFamily="34" charset="0"/>
              </a:rPr>
              <a:t>ideas</a:t>
            </a:r>
            <a:r>
              <a:rPr lang="it-IT" sz="1600" dirty="0">
                <a:solidFill>
                  <a:srgbClr val="002060"/>
                </a:solidFill>
                <a:latin typeface="Arial Black" pitchFamily="34" charset="0"/>
              </a:rPr>
              <a:t> for </a:t>
            </a:r>
          </a:p>
          <a:p>
            <a:r>
              <a:rPr lang="it-IT" sz="1600" dirty="0">
                <a:solidFill>
                  <a:srgbClr val="002060"/>
                </a:solidFill>
                <a:latin typeface="Arial Black" pitchFamily="34" charset="0"/>
              </a:rPr>
              <a:t>                 - Analysis of </a:t>
            </a:r>
            <a:r>
              <a:rPr lang="it-IT" sz="1600" dirty="0" err="1">
                <a:solidFill>
                  <a:srgbClr val="002060"/>
                </a:solidFill>
                <a:latin typeface="Arial Black" pitchFamily="34" charset="0"/>
              </a:rPr>
              <a:t>existing</a:t>
            </a:r>
            <a:r>
              <a:rPr lang="it-IT" sz="1600" dirty="0">
                <a:solidFill>
                  <a:srgbClr val="002060"/>
                </a:solidFill>
                <a:latin typeface="Arial Black" pitchFamily="34" charset="0"/>
              </a:rPr>
              <a:t> datasets</a:t>
            </a:r>
          </a:p>
          <a:p>
            <a:r>
              <a:rPr lang="it-IT" sz="1600" dirty="0">
                <a:solidFill>
                  <a:srgbClr val="002060"/>
                </a:solidFill>
                <a:latin typeface="Arial Black" pitchFamily="34" charset="0"/>
              </a:rPr>
              <a:t>                 - </a:t>
            </a:r>
            <a:r>
              <a:rPr lang="it-IT" sz="1600" dirty="0" err="1">
                <a:solidFill>
                  <a:srgbClr val="002060"/>
                </a:solidFill>
                <a:latin typeface="Arial Black" pitchFamily="34" charset="0"/>
              </a:rPr>
              <a:t>Measurements</a:t>
            </a:r>
            <a:r>
              <a:rPr lang="it-IT" sz="1600" dirty="0">
                <a:solidFill>
                  <a:srgbClr val="002060"/>
                </a:solidFill>
                <a:latin typeface="Arial Black" pitchFamily="34" charset="0"/>
              </a:rPr>
              <a:t> (new </a:t>
            </a:r>
            <a:r>
              <a:rPr lang="it-IT" sz="1600" dirty="0" err="1">
                <a:solidFill>
                  <a:srgbClr val="002060"/>
                </a:solidFill>
                <a:latin typeface="Arial Black" pitchFamily="34" charset="0"/>
              </a:rPr>
              <a:t>conditions</a:t>
            </a:r>
            <a:r>
              <a:rPr lang="it-IT" sz="1600" dirty="0">
                <a:solidFill>
                  <a:srgbClr val="002060"/>
                </a:solidFill>
                <a:latin typeface="Arial Black" pitchFamily="34" charset="0"/>
              </a:rPr>
              <a:t>, </a:t>
            </a:r>
            <a:r>
              <a:rPr lang="it-IT" sz="1600" dirty="0" err="1">
                <a:solidFill>
                  <a:srgbClr val="002060"/>
                </a:solidFill>
                <a:latin typeface="Arial Black" pitchFamily="34" charset="0"/>
              </a:rPr>
              <a:t>additional</a:t>
            </a:r>
            <a:r>
              <a:rPr lang="it-IT" sz="1600" dirty="0">
                <a:solidFill>
                  <a:srgbClr val="002060"/>
                </a:solidFill>
                <a:latin typeface="Arial Black" pitchFamily="34" charset="0"/>
              </a:rPr>
              <a:t> detectors,…)</a:t>
            </a:r>
          </a:p>
          <a:p>
            <a:r>
              <a:rPr lang="it-IT" sz="1600" dirty="0">
                <a:solidFill>
                  <a:srgbClr val="002060"/>
                </a:solidFill>
                <a:latin typeface="Arial Black" pitchFamily="34" charset="0"/>
              </a:rPr>
              <a:t>                 -</a:t>
            </a:r>
            <a:r>
              <a:rPr lang="it-IT" sz="1600" dirty="0" err="1">
                <a:solidFill>
                  <a:srgbClr val="002060"/>
                </a:solidFill>
                <a:latin typeface="Arial Black" pitchFamily="34" charset="0"/>
              </a:rPr>
              <a:t>Technological</a:t>
            </a:r>
            <a:r>
              <a:rPr lang="it-IT" sz="1600" dirty="0">
                <a:solidFill>
                  <a:srgbClr val="002060"/>
                </a:solidFill>
                <a:latin typeface="Arial Black" pitchFamily="34" charset="0"/>
              </a:rPr>
              <a:t> </a:t>
            </a:r>
            <a:r>
              <a:rPr lang="it-IT" sz="1600" dirty="0" err="1">
                <a:solidFill>
                  <a:srgbClr val="002060"/>
                </a:solidFill>
                <a:latin typeface="Arial Black" pitchFamily="34" charset="0"/>
              </a:rPr>
              <a:t>developments</a:t>
            </a:r>
            <a:r>
              <a:rPr lang="it-IT" sz="1600" dirty="0">
                <a:solidFill>
                  <a:srgbClr val="002060"/>
                </a:solidFill>
                <a:latin typeface="Arial Black" pitchFamily="34" charset="0"/>
              </a:rPr>
              <a:t> and </a:t>
            </a:r>
            <a:r>
              <a:rPr lang="it-IT" sz="1600" dirty="0" err="1">
                <a:solidFill>
                  <a:srgbClr val="002060"/>
                </a:solidFill>
                <a:latin typeface="Arial Black" pitchFamily="34" charset="0"/>
              </a:rPr>
              <a:t>improvements</a:t>
            </a:r>
            <a:endParaRPr lang="it-IT" sz="1600" dirty="0">
              <a:solidFill>
                <a:srgbClr val="002060"/>
              </a:solidFill>
              <a:latin typeface="Arial Black" pitchFamily="34" charset="0"/>
            </a:endParaRPr>
          </a:p>
          <a:p>
            <a:r>
              <a:rPr lang="it-IT" sz="1600" dirty="0">
                <a:solidFill>
                  <a:srgbClr val="002060"/>
                </a:solidFill>
                <a:latin typeface="Arial Black" pitchFamily="34" charset="0"/>
              </a:rPr>
              <a:t>                 - Educational </a:t>
            </a:r>
            <a:r>
              <a:rPr lang="it-IT" sz="1600" dirty="0" err="1">
                <a:solidFill>
                  <a:srgbClr val="002060"/>
                </a:solidFill>
                <a:latin typeface="Arial Black" pitchFamily="34" charset="0"/>
              </a:rPr>
              <a:t>results</a:t>
            </a:r>
            <a:r>
              <a:rPr lang="it-IT" sz="1600" dirty="0">
                <a:solidFill>
                  <a:srgbClr val="002060"/>
                </a:solidFill>
                <a:latin typeface="Arial Black" pitchFamily="34" charset="0"/>
              </a:rPr>
              <a:t> and </a:t>
            </a:r>
            <a:r>
              <a:rPr lang="it-IT" sz="1600" dirty="0" err="1">
                <a:solidFill>
                  <a:srgbClr val="002060"/>
                </a:solidFill>
                <a:latin typeface="Arial Black" pitchFamily="34" charset="0"/>
              </a:rPr>
              <a:t>related</a:t>
            </a:r>
            <a:r>
              <a:rPr lang="it-IT" sz="1600" dirty="0">
                <a:solidFill>
                  <a:srgbClr val="002060"/>
                </a:solidFill>
                <a:latin typeface="Arial Black" pitchFamily="34" charset="0"/>
              </a:rPr>
              <a:t> papers</a:t>
            </a:r>
          </a:p>
          <a:p>
            <a:r>
              <a:rPr lang="it-IT" sz="1600" dirty="0">
                <a:solidFill>
                  <a:srgbClr val="002060"/>
                </a:solidFill>
                <a:latin typeface="Arial Black" pitchFamily="34" charset="0"/>
              </a:rPr>
              <a:t>    </a:t>
            </a:r>
            <a:endParaRPr lang="it-IT" sz="1600" dirty="0">
              <a:solidFill>
                <a:srgbClr val="C00000"/>
              </a:solidFill>
              <a:latin typeface="Arial Black" pitchFamily="34" charset="0"/>
            </a:endParaRPr>
          </a:p>
          <a:p>
            <a:endParaRPr lang="it-IT" sz="1600" dirty="0">
              <a:solidFill>
                <a:srgbClr val="C00000"/>
              </a:solidFill>
              <a:latin typeface="Arial Black" pitchFamily="34" charset="0"/>
            </a:endParaRPr>
          </a:p>
          <a:p>
            <a:r>
              <a:rPr lang="it-IT" sz="1600" dirty="0">
                <a:solidFill>
                  <a:srgbClr val="C00000"/>
                </a:solidFill>
                <a:latin typeface="Calibri"/>
                <a:cs typeface="Calibri"/>
              </a:rPr>
              <a:t>● </a:t>
            </a:r>
            <a:r>
              <a:rPr lang="it-IT" sz="1600" dirty="0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it-IT" sz="1600" dirty="0" err="1">
                <a:solidFill>
                  <a:srgbClr val="C00000"/>
                </a:solidFill>
                <a:latin typeface="Arial Black" pitchFamily="34" charset="0"/>
              </a:rPr>
              <a:t>Remarks</a:t>
            </a:r>
            <a:r>
              <a:rPr lang="it-IT" sz="1600" dirty="0">
                <a:solidFill>
                  <a:srgbClr val="C00000"/>
                </a:solidFill>
                <a:latin typeface="Arial Black" pitchFamily="34" charset="0"/>
              </a:rPr>
              <a:t>:</a:t>
            </a:r>
          </a:p>
          <a:p>
            <a:r>
              <a:rPr lang="it-IT" sz="1600" dirty="0">
                <a:solidFill>
                  <a:srgbClr val="002060"/>
                </a:solidFill>
                <a:latin typeface="Arial Black" pitchFamily="34" charset="0"/>
              </a:rPr>
              <a:t>    - Do </a:t>
            </a:r>
            <a:r>
              <a:rPr lang="it-IT" sz="1600" dirty="0" err="1">
                <a:solidFill>
                  <a:srgbClr val="002060"/>
                </a:solidFill>
                <a:latin typeface="Arial Black" pitchFamily="34" charset="0"/>
              </a:rPr>
              <a:t>we</a:t>
            </a:r>
            <a:r>
              <a:rPr lang="it-IT" sz="1600" dirty="0">
                <a:solidFill>
                  <a:srgbClr val="002060"/>
                </a:solidFill>
                <a:latin typeface="Arial Black" pitchFamily="34" charset="0"/>
              </a:rPr>
              <a:t> </a:t>
            </a:r>
            <a:r>
              <a:rPr lang="it-IT" sz="1600" dirty="0" err="1">
                <a:solidFill>
                  <a:srgbClr val="002060"/>
                </a:solidFill>
                <a:latin typeface="Arial Black" pitchFamily="34" charset="0"/>
              </a:rPr>
              <a:t>need</a:t>
            </a:r>
            <a:r>
              <a:rPr lang="it-IT" sz="1600" dirty="0">
                <a:solidFill>
                  <a:srgbClr val="002060"/>
                </a:solidFill>
                <a:latin typeface="Arial Black" pitchFamily="34" charset="0"/>
              </a:rPr>
              <a:t> to </a:t>
            </a:r>
            <a:r>
              <a:rPr lang="it-IT" sz="1600" dirty="0" err="1">
                <a:solidFill>
                  <a:srgbClr val="002060"/>
                </a:solidFill>
                <a:latin typeface="Arial Black" pitchFamily="34" charset="0"/>
              </a:rPr>
              <a:t>reorganize</a:t>
            </a:r>
            <a:r>
              <a:rPr lang="it-IT" sz="1600" dirty="0">
                <a:solidFill>
                  <a:srgbClr val="002060"/>
                </a:solidFill>
                <a:latin typeface="Arial Black" pitchFamily="34" charset="0"/>
              </a:rPr>
              <a:t>, update and </a:t>
            </a:r>
            <a:r>
              <a:rPr lang="it-IT" sz="1600" dirty="0" err="1">
                <a:solidFill>
                  <a:srgbClr val="002060"/>
                </a:solidFill>
                <a:latin typeface="Arial Black" pitchFamily="34" charset="0"/>
              </a:rPr>
              <a:t>maintain</a:t>
            </a:r>
            <a:r>
              <a:rPr lang="it-IT" sz="1600" dirty="0">
                <a:solidFill>
                  <a:srgbClr val="002060"/>
                </a:solidFill>
                <a:latin typeface="Arial Black" pitchFamily="34" charset="0"/>
              </a:rPr>
              <a:t> a new EEE Web site?      (Complete list of </a:t>
            </a:r>
            <a:r>
              <a:rPr lang="it-IT" sz="1600" dirty="0" err="1">
                <a:solidFill>
                  <a:srgbClr val="002060"/>
                </a:solidFill>
                <a:latin typeface="Arial Black" pitchFamily="34" charset="0"/>
              </a:rPr>
              <a:t>publications</a:t>
            </a:r>
            <a:r>
              <a:rPr lang="it-IT" sz="1600" dirty="0">
                <a:solidFill>
                  <a:srgbClr val="002060"/>
                </a:solidFill>
                <a:latin typeface="Arial Black" pitchFamily="34" charset="0"/>
              </a:rPr>
              <a:t> and </a:t>
            </a:r>
            <a:r>
              <a:rPr lang="it-IT" sz="1600" dirty="0" err="1">
                <a:solidFill>
                  <a:srgbClr val="002060"/>
                </a:solidFill>
                <a:latin typeface="Arial Black" pitchFamily="34" charset="0"/>
              </a:rPr>
              <a:t>contribution</a:t>
            </a:r>
            <a:r>
              <a:rPr lang="it-IT" sz="1600" dirty="0">
                <a:solidFill>
                  <a:srgbClr val="002060"/>
                </a:solidFill>
                <a:latin typeface="Arial Black" pitchFamily="34" charset="0"/>
              </a:rPr>
              <a:t> to conferences, full text,.. </a:t>
            </a:r>
            <a:r>
              <a:rPr lang="it-IT" sz="1600" dirty="0" err="1">
                <a:solidFill>
                  <a:srgbClr val="002060"/>
                </a:solidFill>
                <a:latin typeface="Arial Black" pitchFamily="34" charset="0"/>
              </a:rPr>
              <a:t>as</a:t>
            </a:r>
            <a:r>
              <a:rPr lang="it-IT" sz="1600" dirty="0">
                <a:solidFill>
                  <a:srgbClr val="002060"/>
                </a:solidFill>
                <a:latin typeface="Arial Black" pitchFamily="34" charset="0"/>
              </a:rPr>
              <a:t> far </a:t>
            </a:r>
            <a:r>
              <a:rPr lang="it-IT" sz="1600" dirty="0" err="1">
                <a:solidFill>
                  <a:srgbClr val="002060"/>
                </a:solidFill>
                <a:latin typeface="Arial Black" pitchFamily="34" charset="0"/>
              </a:rPr>
              <a:t>as</a:t>
            </a:r>
            <a:r>
              <a:rPr lang="it-IT" sz="1600" dirty="0">
                <a:solidFill>
                  <a:srgbClr val="002060"/>
                </a:solidFill>
                <a:latin typeface="Arial Black" pitchFamily="34" charset="0"/>
              </a:rPr>
              <a:t> the EB </a:t>
            </a:r>
            <a:r>
              <a:rPr lang="it-IT" sz="1600" dirty="0" err="1">
                <a:solidFill>
                  <a:srgbClr val="002060"/>
                </a:solidFill>
                <a:latin typeface="Arial Black" pitchFamily="34" charset="0"/>
              </a:rPr>
              <a:t>is</a:t>
            </a:r>
            <a:r>
              <a:rPr lang="it-IT" sz="1600" dirty="0">
                <a:solidFill>
                  <a:srgbClr val="002060"/>
                </a:solidFill>
                <a:latin typeface="Arial Black" pitchFamily="34" charset="0"/>
              </a:rPr>
              <a:t> </a:t>
            </a:r>
            <a:r>
              <a:rPr lang="it-IT" sz="1600" dirty="0" err="1">
                <a:solidFill>
                  <a:srgbClr val="002060"/>
                </a:solidFill>
                <a:latin typeface="Arial Black" pitchFamily="34" charset="0"/>
              </a:rPr>
              <a:t>concerned</a:t>
            </a:r>
            <a:r>
              <a:rPr lang="it-IT" sz="1600" dirty="0">
                <a:solidFill>
                  <a:srgbClr val="002060"/>
                </a:solidFill>
                <a:latin typeface="Arial Black" pitchFamily="34" charset="0"/>
              </a:rPr>
              <a:t>, </a:t>
            </a:r>
            <a:r>
              <a:rPr lang="it-IT" sz="1600" dirty="0" err="1">
                <a:solidFill>
                  <a:srgbClr val="002060"/>
                </a:solidFill>
                <a:latin typeface="Arial Black" pitchFamily="34" charset="0"/>
              </a:rPr>
              <a:t>but</a:t>
            </a:r>
            <a:r>
              <a:rPr lang="it-IT" sz="1600" dirty="0">
                <a:solidFill>
                  <a:srgbClr val="002060"/>
                </a:solidFill>
                <a:latin typeface="Arial Black" pitchFamily="34" charset="0"/>
              </a:rPr>
              <a:t> the </a:t>
            </a:r>
            <a:r>
              <a:rPr lang="it-IT" sz="1600" dirty="0" err="1">
                <a:solidFill>
                  <a:srgbClr val="002060"/>
                </a:solidFill>
                <a:latin typeface="Arial Black" pitchFamily="34" charset="0"/>
              </a:rPr>
              <a:t>opportunity</a:t>
            </a:r>
            <a:r>
              <a:rPr lang="it-IT" sz="1600" dirty="0">
                <a:solidFill>
                  <a:srgbClr val="002060"/>
                </a:solidFill>
                <a:latin typeface="Arial Black" pitchFamily="34" charset="0"/>
              </a:rPr>
              <a:t> of a </a:t>
            </a:r>
            <a:r>
              <a:rPr lang="it-IT" sz="1600" dirty="0" err="1">
                <a:solidFill>
                  <a:srgbClr val="002060"/>
                </a:solidFill>
                <a:latin typeface="Arial Black" pitchFamily="34" charset="0"/>
              </a:rPr>
              <a:t>maintained</a:t>
            </a:r>
            <a:r>
              <a:rPr lang="it-IT" sz="1600" dirty="0">
                <a:solidFill>
                  <a:srgbClr val="002060"/>
                </a:solidFill>
                <a:latin typeface="Arial Black" pitchFamily="34" charset="0"/>
              </a:rPr>
              <a:t> Web site </a:t>
            </a:r>
            <a:r>
              <a:rPr lang="it-IT" sz="1600" dirty="0" err="1">
                <a:solidFill>
                  <a:srgbClr val="002060"/>
                </a:solidFill>
                <a:latin typeface="Arial Black" pitchFamily="34" charset="0"/>
              </a:rPr>
              <a:t>is</a:t>
            </a:r>
            <a:r>
              <a:rPr lang="it-IT" sz="1600" dirty="0">
                <a:solidFill>
                  <a:srgbClr val="002060"/>
                </a:solidFill>
                <a:latin typeface="Arial Black" pitchFamily="34" charset="0"/>
              </a:rPr>
              <a:t> of general </a:t>
            </a:r>
            <a:r>
              <a:rPr lang="it-IT" sz="1600" dirty="0" err="1">
                <a:solidFill>
                  <a:srgbClr val="002060"/>
                </a:solidFill>
                <a:latin typeface="Arial Black" pitchFamily="34" charset="0"/>
              </a:rPr>
              <a:t>interest</a:t>
            </a:r>
            <a:r>
              <a:rPr lang="it-IT" sz="1600" dirty="0">
                <a:solidFill>
                  <a:srgbClr val="002060"/>
                </a:solidFill>
                <a:latin typeface="Arial Black" pitchFamily="34" charset="0"/>
              </a:rPr>
              <a:t>)</a:t>
            </a:r>
          </a:p>
          <a:p>
            <a:r>
              <a:rPr lang="it-IT" sz="1600" dirty="0">
                <a:solidFill>
                  <a:srgbClr val="002060"/>
                </a:solidFill>
                <a:latin typeface="Arial Black" pitchFamily="34" charset="0"/>
              </a:rPr>
              <a:t>   </a:t>
            </a:r>
            <a:endParaRPr lang="it-IT" sz="1600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713891D8-0C3F-4B14-BE38-A42D44B76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643F6-AB8B-47FC-A186-FB797EA462D7}" type="slidenum">
              <a:rPr lang="it-IT" sz="1400" smtClean="0"/>
              <a:t>8</a:t>
            </a:fld>
            <a:endParaRPr lang="it-IT" sz="1400" dirty="0"/>
          </a:p>
        </p:txBody>
      </p:sp>
    </p:spTree>
    <p:extLst>
      <p:ext uri="{BB962C8B-B14F-4D97-AF65-F5344CB8AC3E}">
        <p14:creationId xmlns:p14="http://schemas.microsoft.com/office/powerpoint/2010/main" val="30157989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855</TotalTime>
  <Words>623</Words>
  <Application>Microsoft Office PowerPoint</Application>
  <PresentationFormat>Widescreen</PresentationFormat>
  <Paragraphs>116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2" baseType="lpstr">
      <vt:lpstr>Arial</vt:lpstr>
      <vt:lpstr>Arial Black</vt:lpstr>
      <vt:lpstr>Calibri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Riggi</dc:creator>
  <cp:lastModifiedBy>Francesco Riggi</cp:lastModifiedBy>
  <cp:revision>87</cp:revision>
  <dcterms:created xsi:type="dcterms:W3CDTF">2019-06-17T09:47:59Z</dcterms:created>
  <dcterms:modified xsi:type="dcterms:W3CDTF">2021-01-27T11:47:43Z</dcterms:modified>
</cp:coreProperties>
</file>