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2" r:id="rId4"/>
    <p:sldId id="259" r:id="rId5"/>
    <p:sldId id="263" r:id="rId6"/>
    <p:sldId id="261" r:id="rId7"/>
    <p:sldId id="265" r:id="rId8"/>
    <p:sldId id="258" r:id="rId9"/>
    <p:sldId id="266" r:id="rId10"/>
    <p:sldId id="260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273" r:id="rId19"/>
    <p:sldId id="275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DFC0A-B2A7-5244-ABB5-2E28B6FAA868}" type="datetimeFigureOut">
              <a:rPr lang="en-US" smtClean="0"/>
              <a:t>26/01/21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E65A4-8A98-6847-88C9-B62F564ED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9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8CB6E-3D9C-BE43-91DB-4BA0BBE72BDF}" type="datetimeFigureOut">
              <a:rPr lang="en-US" smtClean="0"/>
              <a:t>26/01/21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DD22E-6120-F84D-B776-2A6B77C17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4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D22E-6120-F84D-B776-2A6B77C179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1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13F948-E67A-9E4D-A2BE-AA5AA0EA2EEC}" type="datetime1">
              <a:rPr lang="en-US" smtClean="0"/>
              <a:t>26/01/21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1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72F1D6-3490-984F-8CF7-C0B5125C23AB}" type="datetime1">
              <a:rPr lang="en-US" smtClean="0"/>
              <a:t>26/01/21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4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D735F-3D47-0845-8E78-5B3E74CA7A18}" type="datetime1">
              <a:rPr lang="en-US" smtClean="0"/>
              <a:t>26/01/21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F1F9BC-763B-3B41-94F5-B465D22DDCBC}" type="datetime1">
              <a:rPr lang="en-US" smtClean="0"/>
              <a:t>26/01/21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9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D2E098-12FB-3B46-9BFA-A1AD067B2CDE}" type="datetime1">
              <a:rPr lang="en-US" smtClean="0"/>
              <a:t>26/01/21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8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8AADF9-A5A7-5749-A83A-B645CE30A365}" type="datetime1">
              <a:rPr lang="en-US" smtClean="0"/>
              <a:t>26/01/21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1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8D2D0-2572-F74C-B894-445965E8DC01}" type="datetime1">
              <a:rPr lang="en-US" smtClean="0"/>
              <a:t>26/01/21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9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9EDF50-470A-9D4B-AC9F-6A7B984A2891}" type="datetime1">
              <a:rPr lang="en-US" smtClean="0"/>
              <a:t>26/01/21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0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09DDDC-2003-394F-A5B2-D85188512808}" type="datetime1">
              <a:rPr lang="en-US" smtClean="0"/>
              <a:t>26/01/21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C63BD0-52EF-8A41-8FEC-CBE74DD75AB2}" type="datetime1">
              <a:rPr lang="en-US" smtClean="0"/>
              <a:t>26/01/21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9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EE81B5-AC39-5345-897E-C62F59821819}" type="datetime1">
              <a:rPr lang="en-US" smtClean="0"/>
              <a:t>26/01/21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6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6981" y="0"/>
            <a:ext cx="6424323" cy="760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Helvetica"/>
                <a:cs typeface="Helvetica"/>
              </a:defRPr>
            </a:lvl1pPr>
          </a:lstStyle>
          <a:p>
            <a:fld id="{8F48B848-6163-4644-8612-F6E03F079F2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EE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638"/>
            <a:ext cx="1807710" cy="7342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476862" y="760200"/>
            <a:ext cx="8265038" cy="866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00732" y="760200"/>
            <a:ext cx="0" cy="5571607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09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781" y="23486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i="1" dirty="0" err="1" smtClean="0">
                <a:latin typeface="Helvetica"/>
                <a:cs typeface="Helvetica"/>
              </a:rPr>
              <a:t>Modalità</a:t>
            </a:r>
            <a:r>
              <a:rPr lang="en-US" sz="4000" b="1" i="1" dirty="0" smtClean="0">
                <a:latin typeface="Helvetica"/>
                <a:cs typeface="Helvetica"/>
              </a:rPr>
              <a:t> e </a:t>
            </a:r>
            <a:r>
              <a:rPr lang="en-US" sz="4000" b="1" i="1" dirty="0" err="1" smtClean="0">
                <a:latin typeface="Helvetica"/>
                <a:cs typeface="Helvetica"/>
              </a:rPr>
              <a:t>prospettive</a:t>
            </a:r>
            <a:r>
              <a:rPr lang="en-US" sz="4000" b="1" i="1" dirty="0" smtClean="0">
                <a:latin typeface="Helvetica"/>
                <a:cs typeface="Helvetica"/>
              </a:rPr>
              <a:t> per la </a:t>
            </a:r>
            <a:r>
              <a:rPr lang="en-US" sz="4000" b="1" i="1" dirty="0" err="1" smtClean="0">
                <a:latin typeface="Helvetica"/>
                <a:cs typeface="Helvetica"/>
              </a:rPr>
              <a:t>presa</a:t>
            </a:r>
            <a:r>
              <a:rPr lang="en-US" sz="4000" b="1" i="1" dirty="0" smtClean="0">
                <a:latin typeface="Helvetica"/>
                <a:cs typeface="Helvetica"/>
              </a:rPr>
              <a:t> </a:t>
            </a:r>
            <a:r>
              <a:rPr lang="en-US" sz="4000" b="1" i="1" dirty="0" err="1" smtClean="0">
                <a:latin typeface="Helvetica"/>
                <a:cs typeface="Helvetica"/>
              </a:rPr>
              <a:t>dati</a:t>
            </a:r>
            <a:r>
              <a:rPr lang="en-US" sz="4000" b="1" i="1" dirty="0" smtClean="0">
                <a:latin typeface="Helvetica"/>
                <a:cs typeface="Helvetica"/>
              </a:rPr>
              <a:t> 2021 per EEE e </a:t>
            </a:r>
            <a:r>
              <a:rPr lang="en-US" sz="4000" b="1" i="1" dirty="0" err="1" smtClean="0">
                <a:latin typeface="Helvetica"/>
                <a:cs typeface="Helvetica"/>
              </a:rPr>
              <a:t>PolarquEEEst</a:t>
            </a:r>
            <a:r>
              <a:rPr lang="en-US" sz="4000" b="1" i="1" dirty="0" smtClean="0">
                <a:latin typeface="Helvetica"/>
                <a:cs typeface="Helvetica"/>
              </a:rPr>
              <a:t/>
            </a:r>
            <a:br>
              <a:rPr lang="en-US" sz="4000" b="1" i="1" dirty="0" smtClean="0">
                <a:latin typeface="Helvetica"/>
                <a:cs typeface="Helvetica"/>
              </a:rPr>
            </a:b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047832"/>
            <a:ext cx="6877527" cy="13663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C. </a:t>
            </a:r>
            <a:r>
              <a:rPr lang="en-US" dirty="0" err="1" smtClean="0">
                <a:solidFill>
                  <a:schemeClr val="tx1"/>
                </a:solidFill>
              </a:rPr>
              <a:t>Cicalò</a:t>
            </a:r>
            <a:r>
              <a:rPr lang="en-US" dirty="0" smtClean="0">
                <a:solidFill>
                  <a:schemeClr val="tx1"/>
                </a:solidFill>
              </a:rPr>
              <a:t>/M. Garbini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_E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" y="0"/>
            <a:ext cx="2843780" cy="11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0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0"/>
            <a:ext cx="6492461" cy="760200"/>
          </a:xfrm>
        </p:spPr>
        <p:txBody>
          <a:bodyPr/>
          <a:lstStyle/>
          <a:p>
            <a:r>
              <a:rPr lang="en-US" dirty="0" smtClean="0"/>
              <a:t>Lazio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4" y="799886"/>
            <a:ext cx="641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Referente</a:t>
            </a:r>
            <a:r>
              <a:rPr lang="en-US" dirty="0" smtClean="0"/>
              <a:t>/</a:t>
            </a:r>
            <a:r>
              <a:rPr lang="en-US" dirty="0" err="1" smtClean="0"/>
              <a:t>i:</a:t>
            </a:r>
            <a:r>
              <a:rPr lang="en-US" dirty="0" err="1" smtClean="0">
                <a:solidFill>
                  <a:srgbClr val="008000"/>
                </a:solidFill>
              </a:rPr>
              <a:t>S</a:t>
            </a:r>
            <a:r>
              <a:rPr lang="en-US" dirty="0" smtClean="0">
                <a:solidFill>
                  <a:srgbClr val="008000"/>
                </a:solidFill>
              </a:rPr>
              <a:t>. Pisano, M. Garbini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995246"/>
              </p:ext>
            </p:extLst>
          </p:nvPr>
        </p:nvGraphicFramePr>
        <p:xfrm>
          <a:off x="670945" y="1288275"/>
          <a:ext cx="821901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149"/>
                <a:gridCol w="2304754"/>
                <a:gridCol w="1118200"/>
                <a:gridCol w="1309652"/>
                <a:gridCol w="1309652"/>
                <a:gridCol w="10616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 </a:t>
                      </a:r>
                      <a:r>
                        <a:rPr lang="en-US" sz="1600" dirty="0" err="1" smtClean="0"/>
                        <a:t>Telescopio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Leak Test 2019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Convenzione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FERM-01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Centro Fermi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FRAS-01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Touscheck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FRAS-02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ITT Fermi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FRAS-03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Villa </a:t>
                      </a:r>
                      <a:r>
                        <a:rPr lang="en-US" sz="1600" dirty="0" err="1" smtClean="0"/>
                        <a:t>Sora</a:t>
                      </a:r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Da SPOSTARE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ROMA-01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Albertelli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r>
                        <a:rPr lang="en-US" sz="1600" baseline="0" dirty="0" smtClean="0"/>
                        <a:t>a Fare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ROMA-02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Liceo</a:t>
                      </a:r>
                      <a:r>
                        <a:rPr lang="en-US" sz="1600" dirty="0" smtClean="0"/>
                        <a:t> Hertz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Ricontrollare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945" y="5309136"/>
            <a:ext cx="5290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               = 6 Telescopes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Total ok/~ok  =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 smtClean="0">
                <a:solidFill>
                  <a:srgbClr val="008000"/>
                </a:solidFill>
              </a:rPr>
              <a:t> Telescopes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1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0"/>
            <a:ext cx="6492461" cy="760200"/>
          </a:xfrm>
        </p:spPr>
        <p:txBody>
          <a:bodyPr/>
          <a:lstStyle/>
          <a:p>
            <a:r>
              <a:rPr lang="en-US" dirty="0" err="1" smtClean="0"/>
              <a:t>Abruzzo</a:t>
            </a:r>
            <a:r>
              <a:rPr lang="en-US" dirty="0" smtClean="0"/>
              <a:t> e Campania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4" y="799886"/>
            <a:ext cx="641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Referente</a:t>
            </a:r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8000"/>
                </a:solidFill>
              </a:rPr>
              <a:t>D. De </a:t>
            </a:r>
            <a:r>
              <a:rPr lang="en-US" dirty="0" err="1" smtClean="0">
                <a:solidFill>
                  <a:srgbClr val="008000"/>
                </a:solidFill>
              </a:rPr>
              <a:t>Gruttola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731174"/>
              </p:ext>
            </p:extLst>
          </p:nvPr>
        </p:nvGraphicFramePr>
        <p:xfrm>
          <a:off x="427065" y="1288275"/>
          <a:ext cx="8620001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4"/>
                <a:gridCol w="2476330"/>
                <a:gridCol w="1155027"/>
                <a:gridCol w="1332139"/>
                <a:gridCol w="1373546"/>
                <a:gridCol w="11134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 </a:t>
                      </a:r>
                      <a:r>
                        <a:rPr lang="en-US" sz="1600" dirty="0" err="1" smtClean="0"/>
                        <a:t>Telescopio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Leak Test 2019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Convenzione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TERA-01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IIS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Alessandrini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-Marino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LAQU-01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Bafile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LAQU-02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IIS D'Aosta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SALE-01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Procida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SALE-02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Regina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Margherita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945" y="5309136"/>
            <a:ext cx="5290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               = 5 Telescopes </a:t>
            </a:r>
            <a:r>
              <a:rPr lang="en-US" dirty="0" smtClean="0"/>
              <a:t>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Total ok/~ok  =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 smtClean="0">
                <a:solidFill>
                  <a:srgbClr val="008000"/>
                </a:solidFill>
              </a:rPr>
              <a:t> Telescopes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0"/>
            <a:ext cx="6492461" cy="760200"/>
          </a:xfrm>
        </p:spPr>
        <p:txBody>
          <a:bodyPr/>
          <a:lstStyle/>
          <a:p>
            <a:r>
              <a:rPr lang="en-US" dirty="0" smtClean="0"/>
              <a:t>Puglia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4" y="799886"/>
            <a:ext cx="641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Referente</a:t>
            </a:r>
            <a:r>
              <a:rPr lang="en-US" dirty="0" smtClean="0"/>
              <a:t>/</a:t>
            </a:r>
            <a:r>
              <a:rPr lang="en-US" dirty="0" err="1" smtClean="0"/>
              <a:t>i:</a:t>
            </a:r>
            <a:r>
              <a:rPr lang="en-US" dirty="0" err="1" smtClean="0">
                <a:solidFill>
                  <a:srgbClr val="008000"/>
                </a:solidFill>
              </a:rPr>
              <a:t>M</a:t>
            </a:r>
            <a:r>
              <a:rPr lang="en-US" dirty="0" smtClean="0">
                <a:solidFill>
                  <a:srgbClr val="008000"/>
                </a:solidFill>
              </a:rPr>
              <a:t>: </a:t>
            </a:r>
            <a:r>
              <a:rPr lang="en-US" dirty="0" err="1" smtClean="0">
                <a:solidFill>
                  <a:srgbClr val="008000"/>
                </a:solidFill>
              </a:rPr>
              <a:t>Abbrescia</a:t>
            </a:r>
            <a:r>
              <a:rPr lang="en-US" dirty="0" smtClean="0">
                <a:solidFill>
                  <a:srgbClr val="008000"/>
                </a:solidFill>
              </a:rPr>
              <a:t>, M. </a:t>
            </a:r>
            <a:r>
              <a:rPr lang="en-US" dirty="0" err="1" smtClean="0">
                <a:solidFill>
                  <a:srgbClr val="008000"/>
                </a:solidFill>
              </a:rPr>
              <a:t>Panareo</a:t>
            </a:r>
            <a:r>
              <a:rPr lang="en-US" dirty="0" smtClean="0">
                <a:solidFill>
                  <a:srgbClr val="008000"/>
                </a:solidFill>
              </a:rPr>
              <a:t>, M.P. Panetta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16855"/>
              </p:ext>
            </p:extLst>
          </p:nvPr>
        </p:nvGraphicFramePr>
        <p:xfrm>
          <a:off x="664747" y="1356242"/>
          <a:ext cx="8287625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149"/>
                <a:gridCol w="2470480"/>
                <a:gridCol w="1021080"/>
                <a:gridCol w="1309652"/>
                <a:gridCol w="1309652"/>
                <a:gridCol w="10616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 </a:t>
                      </a:r>
                      <a:r>
                        <a:rPr lang="en-US" sz="1600" dirty="0" err="1" smtClean="0"/>
                        <a:t>Telescopio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Leak Test 2019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Convenzione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ALTA-01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Cagnazzi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BARI-01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Scacchi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1*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TRIN-01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IIS Staffa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2*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BITETTO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Liceo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Amaldi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LECC-01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Banzi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Bazoli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LECC-02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Palmieri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trike="sngStrike" dirty="0" smtClean="0"/>
                        <a:t>LECC-03</a:t>
                      </a:r>
                      <a:endParaRPr lang="en-US" sz="1600" strike="sngStrike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dirty="0" smtClean="0"/>
                        <a:t>MIGRATO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945" y="5309136"/>
            <a:ext cx="5290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               = 5 Telescopes (</a:t>
            </a:r>
            <a:r>
              <a:rPr lang="en-US" dirty="0" err="1" smtClean="0"/>
              <a:t>Bitetto</a:t>
            </a:r>
            <a:r>
              <a:rPr lang="en-US" dirty="0" smtClean="0"/>
              <a:t> not counted) 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Total ok/~ok  =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 smtClean="0">
                <a:solidFill>
                  <a:srgbClr val="008000"/>
                </a:solidFill>
              </a:rPr>
              <a:t> Telescopes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30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0"/>
            <a:ext cx="6492461" cy="760200"/>
          </a:xfrm>
        </p:spPr>
        <p:txBody>
          <a:bodyPr/>
          <a:lstStyle/>
          <a:p>
            <a:r>
              <a:rPr lang="en-US" dirty="0" smtClean="0"/>
              <a:t>Calabria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4" y="799886"/>
            <a:ext cx="641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Referente</a:t>
            </a:r>
            <a:r>
              <a:rPr lang="en-US" dirty="0" smtClean="0"/>
              <a:t>/</a:t>
            </a:r>
            <a:r>
              <a:rPr lang="en-US" dirty="0" err="1" smtClean="0"/>
              <a:t>i:</a:t>
            </a:r>
            <a:r>
              <a:rPr lang="en-US" dirty="0" err="1" smtClean="0">
                <a:solidFill>
                  <a:srgbClr val="008000"/>
                </a:solidFill>
              </a:rPr>
              <a:t>M</a:t>
            </a:r>
            <a:r>
              <a:rPr lang="en-US" dirty="0">
                <a:solidFill>
                  <a:srgbClr val="008000"/>
                </a:solidFill>
              </a:rPr>
              <a:t>.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Schioppa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625184"/>
              </p:ext>
            </p:extLst>
          </p:nvPr>
        </p:nvGraphicFramePr>
        <p:xfrm>
          <a:off x="664747" y="1356242"/>
          <a:ext cx="8219019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149"/>
                <a:gridCol w="2377257"/>
                <a:gridCol w="1045697"/>
                <a:gridCol w="1309652"/>
                <a:gridCol w="1309652"/>
                <a:gridCol w="10616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 </a:t>
                      </a:r>
                      <a:r>
                        <a:rPr lang="en-US" sz="1600" dirty="0" err="1" smtClean="0"/>
                        <a:t>Telescopio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Leak Test 2019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Convenzione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CARI-01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IIS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Cariati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3*</a:t>
                      </a:r>
                      <a:endParaRPr lang="en-US" sz="160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CATZ-01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IIS Fermi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RECA-01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Volta-da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portare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lì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UNICAL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2*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REND-01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UNICAL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1*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945" y="5309136"/>
            <a:ext cx="5290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               = 4 Telescopes (</a:t>
            </a:r>
            <a:r>
              <a:rPr lang="en-US" dirty="0" err="1" smtClean="0"/>
              <a:t>Carcare</a:t>
            </a:r>
            <a:r>
              <a:rPr lang="en-US" dirty="0" smtClean="0"/>
              <a:t> not counted) 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Total ok/~ok  = </a:t>
            </a:r>
            <a:r>
              <a:rPr lang="en-US" dirty="0">
                <a:solidFill>
                  <a:srgbClr val="008000"/>
                </a:solidFill>
              </a:rPr>
              <a:t>4</a:t>
            </a:r>
            <a:r>
              <a:rPr lang="en-US" dirty="0" smtClean="0">
                <a:solidFill>
                  <a:srgbClr val="008000"/>
                </a:solidFill>
              </a:rPr>
              <a:t> Telescopes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4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0"/>
            <a:ext cx="6492461" cy="760200"/>
          </a:xfrm>
        </p:spPr>
        <p:txBody>
          <a:bodyPr/>
          <a:lstStyle/>
          <a:p>
            <a:r>
              <a:rPr lang="en-US" dirty="0" smtClean="0"/>
              <a:t>Sicilia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4" y="799886"/>
            <a:ext cx="641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Referente</a:t>
            </a:r>
            <a:r>
              <a:rPr lang="en-US" dirty="0" smtClean="0"/>
              <a:t>/</a:t>
            </a:r>
            <a:r>
              <a:rPr lang="en-US" dirty="0" err="1" smtClean="0"/>
              <a:t>i:</a:t>
            </a:r>
            <a:r>
              <a:rPr lang="en-US" dirty="0" err="1" smtClean="0">
                <a:solidFill>
                  <a:srgbClr val="008000"/>
                </a:solidFill>
              </a:rPr>
              <a:t>P</a:t>
            </a:r>
            <a:r>
              <a:rPr lang="en-US" dirty="0" smtClean="0">
                <a:solidFill>
                  <a:srgbClr val="008000"/>
                </a:solidFill>
              </a:rPr>
              <a:t>. La </a:t>
            </a:r>
            <a:r>
              <a:rPr lang="en-US" dirty="0" err="1" smtClean="0">
                <a:solidFill>
                  <a:srgbClr val="008000"/>
                </a:solidFill>
              </a:rPr>
              <a:t>Rocca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15860"/>
              </p:ext>
            </p:extLst>
          </p:nvPr>
        </p:nvGraphicFramePr>
        <p:xfrm>
          <a:off x="664747" y="1356242"/>
          <a:ext cx="8219019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888"/>
                <a:gridCol w="2123223"/>
                <a:gridCol w="1134992"/>
                <a:gridCol w="1309652"/>
                <a:gridCol w="1309652"/>
                <a:gridCol w="10616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 </a:t>
                      </a:r>
                      <a:r>
                        <a:rPr lang="en-US" sz="1600" dirty="0" err="1" smtClean="0"/>
                        <a:t>Telescopio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Leak Test 2019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Convenzione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CATA-01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CATA-02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ITI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Cannizzaro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SPOSTARE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TRAP-01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Fardella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PATE-01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Fermi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LAMPEDUSA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 </a:t>
                      </a:r>
                      <a:r>
                        <a:rPr lang="en-US" sz="1600" dirty="0" err="1" smtClean="0"/>
                        <a:t>Installare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945" y="5309136"/>
            <a:ext cx="5290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               = 4 Telescopes (</a:t>
            </a:r>
            <a:r>
              <a:rPr lang="en-US" dirty="0" err="1" smtClean="0"/>
              <a:t>Lampedusa</a:t>
            </a:r>
            <a:r>
              <a:rPr lang="en-US" dirty="0" smtClean="0"/>
              <a:t> not counted) 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Total ok/~ok  = </a:t>
            </a:r>
            <a:r>
              <a:rPr lang="en-US" dirty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 Telescopes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0"/>
            <a:ext cx="6492461" cy="760200"/>
          </a:xfrm>
        </p:spPr>
        <p:txBody>
          <a:bodyPr/>
          <a:lstStyle/>
          <a:p>
            <a:r>
              <a:rPr lang="en-US" dirty="0" smtClean="0"/>
              <a:t>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4" y="799886"/>
            <a:ext cx="641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Referente</a:t>
            </a:r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8000"/>
                </a:solidFill>
              </a:rPr>
              <a:t>D. </a:t>
            </a:r>
            <a:r>
              <a:rPr lang="en-US" dirty="0" err="1" smtClean="0">
                <a:solidFill>
                  <a:srgbClr val="008000"/>
                </a:solidFill>
              </a:rPr>
              <a:t>Hatzifotiadou</a:t>
            </a:r>
            <a:r>
              <a:rPr lang="en-US" dirty="0" smtClean="0">
                <a:solidFill>
                  <a:srgbClr val="008000"/>
                </a:solidFill>
              </a:rPr>
              <a:t>/ R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Zuyeuski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18496"/>
              </p:ext>
            </p:extLst>
          </p:nvPr>
        </p:nvGraphicFramePr>
        <p:xfrm>
          <a:off x="664747" y="1356242"/>
          <a:ext cx="821901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888"/>
                <a:gridCol w="2022588"/>
                <a:gridCol w="1235627"/>
                <a:gridCol w="1309652"/>
                <a:gridCol w="1309652"/>
                <a:gridCol w="10616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 </a:t>
                      </a:r>
                      <a:r>
                        <a:rPr lang="en-US" sz="1600" dirty="0" err="1" smtClean="0"/>
                        <a:t>Telescopio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Leak Test 2019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Convenzione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CERN-01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Building</a:t>
                      </a:r>
                      <a:r>
                        <a:rPr lang="en-US" sz="1600" baseline="0" dirty="0" smtClean="0"/>
                        <a:t> 167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 </a:t>
                      </a:r>
                      <a:r>
                        <a:rPr lang="en-US" sz="1600" dirty="0" err="1" smtClean="0"/>
                        <a:t>controllare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CERN-02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Building 167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 </a:t>
                      </a:r>
                      <a:br>
                        <a:rPr lang="en-US" sz="1600" dirty="0" smtClean="0"/>
                      </a:br>
                      <a:r>
                        <a:rPr lang="en-US" sz="1600" dirty="0" err="1" smtClean="0"/>
                        <a:t>ricorcolo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945" y="5309136"/>
            <a:ext cx="5290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               = 2 Telescopes (</a:t>
            </a:r>
            <a:r>
              <a:rPr lang="en-US" dirty="0" err="1" smtClean="0"/>
              <a:t>Carcare</a:t>
            </a:r>
            <a:r>
              <a:rPr lang="en-US" dirty="0" smtClean="0"/>
              <a:t> not counted) 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Total ok/~ok  = 2  Telescopes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43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9921"/>
            <a:ext cx="6492461" cy="760200"/>
          </a:xfrm>
        </p:spPr>
        <p:txBody>
          <a:bodyPr/>
          <a:lstStyle/>
          <a:p>
            <a:r>
              <a:rPr lang="en-US" dirty="0" smtClean="0"/>
              <a:t>Special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664000"/>
              </p:ext>
            </p:extLst>
          </p:nvPr>
        </p:nvGraphicFramePr>
        <p:xfrm>
          <a:off x="1086424" y="1100509"/>
          <a:ext cx="3367007" cy="5007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408"/>
                <a:gridCol w="1517599"/>
              </a:tblGrid>
              <a:tr h="41369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Telescopio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Situazione</a:t>
                      </a:r>
                      <a:endParaRPr lang="en-US" sz="1400" dirty="0"/>
                    </a:p>
                  </a:txBody>
                  <a:tcPr/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TORI-02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Da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FFFFFF"/>
                          </a:solidFill>
                        </a:rPr>
                        <a:t>Spostare</a:t>
                      </a:r>
                      <a:endParaRPr lang="en-US" sz="120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TORI-05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Completare</a:t>
                      </a:r>
                      <a:endParaRPr lang="en-US" sz="120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BOLO-04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SITO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</a:rPr>
                        <a:t> DA CERCARE</a:t>
                      </a:r>
                      <a:endParaRPr lang="en-US" sz="120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CATA-02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DA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</a:rPr>
                        <a:t> SPOSTARE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RECA-01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DA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</a:rPr>
                        <a:t> UNICAL a SITO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FRAS-03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Non </a:t>
                      </a:r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Risponde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ROMA-01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Bitetto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Completare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Carcare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Completare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Da </a:t>
                      </a:r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spostare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 e </a:t>
                      </a:r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completare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Lampedusa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02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0"/>
            <a:ext cx="6492461" cy="7602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Steps for the restart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73760" y="857327"/>
            <a:ext cx="1764120" cy="763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Inizio</a:t>
            </a:r>
            <a:r>
              <a:rPr lang="en-US" sz="1400" dirty="0" smtClean="0"/>
              <a:t> </a:t>
            </a:r>
            <a:r>
              <a:rPr lang="en-US" sz="1400" dirty="0" err="1" smtClean="0"/>
              <a:t>Flussaggio</a:t>
            </a:r>
            <a:endParaRPr lang="en-US" sz="1400" dirty="0" smtClean="0"/>
          </a:p>
          <a:p>
            <a:pPr algn="ctr"/>
            <a:r>
              <a:rPr lang="en-US" sz="1400" dirty="0" smtClean="0"/>
              <a:t>1 </a:t>
            </a:r>
            <a:r>
              <a:rPr lang="en-US" sz="1400" dirty="0" err="1" smtClean="0"/>
              <a:t>litro</a:t>
            </a:r>
            <a:r>
              <a:rPr lang="en-US" sz="1400" dirty="0" smtClean="0"/>
              <a:t>/h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00768" y="3269334"/>
            <a:ext cx="1362690" cy="536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Check </a:t>
            </a:r>
            <a:r>
              <a:rPr lang="en-US" sz="1400" dirty="0" err="1" smtClean="0"/>
              <a:t>Perdite</a:t>
            </a:r>
            <a:r>
              <a:rPr lang="en-US" sz="1400" dirty="0" smtClean="0"/>
              <a:t> e Fix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764187" y="1808074"/>
            <a:ext cx="1764120" cy="360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Aspettare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~</a:t>
            </a:r>
            <a:r>
              <a:rPr lang="en-US" sz="1400" dirty="0"/>
              <a:t>1</a:t>
            </a:r>
            <a:r>
              <a:rPr lang="en-US" sz="1400" dirty="0" smtClean="0"/>
              <a:t> </a:t>
            </a:r>
            <a:r>
              <a:rPr lang="en-US" sz="1400" dirty="0" err="1" smtClean="0"/>
              <a:t>giorni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736941" y="5823783"/>
            <a:ext cx="159117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Misura</a:t>
            </a:r>
            <a:r>
              <a:rPr lang="en-US" sz="1400" dirty="0" smtClean="0"/>
              <a:t> </a:t>
            </a:r>
            <a:r>
              <a:rPr lang="en-US" sz="1400" dirty="0" err="1" smtClean="0"/>
              <a:t>Efficienza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2655820" y="1621256"/>
            <a:ext cx="0" cy="231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63656" y="2504357"/>
            <a:ext cx="26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Sì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293130" y="2504357"/>
            <a:ext cx="344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r>
              <a:rPr lang="en-US" sz="1400" dirty="0"/>
              <a:t>o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050362" y="3269334"/>
            <a:ext cx="1591177" cy="5368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Aspettare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~</a:t>
            </a:r>
            <a:r>
              <a:rPr lang="en-US" sz="1400" dirty="0"/>
              <a:t>5</a:t>
            </a:r>
            <a:r>
              <a:rPr lang="en-US" sz="1400" dirty="0" smtClean="0"/>
              <a:t> </a:t>
            </a:r>
            <a:r>
              <a:rPr lang="en-US" sz="1400" dirty="0" err="1" smtClean="0"/>
              <a:t>giorni</a:t>
            </a:r>
            <a:endParaRPr lang="en-US" sz="1400" dirty="0"/>
          </a:p>
        </p:txBody>
      </p:sp>
      <p:sp>
        <p:nvSpPr>
          <p:cNvPr id="53" name="Diamond 52"/>
          <p:cNvSpPr/>
          <p:nvPr/>
        </p:nvSpPr>
        <p:spPr>
          <a:xfrm>
            <a:off x="1721872" y="2388648"/>
            <a:ext cx="1848749" cy="9144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Ok </a:t>
            </a:r>
            <a:r>
              <a:rPr lang="en-US" sz="1400" dirty="0" err="1" smtClean="0"/>
              <a:t>Flussaggio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10" idx="2"/>
            <a:endCxn id="53" idx="0"/>
          </p:cNvCxnSpPr>
          <p:nvPr/>
        </p:nvCxnSpPr>
        <p:spPr>
          <a:xfrm>
            <a:off x="2646247" y="2168937"/>
            <a:ext cx="0" cy="219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53" idx="1"/>
            <a:endCxn id="9" idx="0"/>
          </p:cNvCxnSpPr>
          <p:nvPr/>
        </p:nvCxnSpPr>
        <p:spPr>
          <a:xfrm rot="10800000" flipV="1">
            <a:off x="1282114" y="2845848"/>
            <a:ext cx="439759" cy="42348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53" idx="3"/>
            <a:endCxn id="75" idx="0"/>
          </p:cNvCxnSpPr>
          <p:nvPr/>
        </p:nvCxnSpPr>
        <p:spPr>
          <a:xfrm>
            <a:off x="3570621" y="2845848"/>
            <a:ext cx="275330" cy="42348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9" idx="1"/>
            <a:endCxn id="53" idx="0"/>
          </p:cNvCxnSpPr>
          <p:nvPr/>
        </p:nvCxnSpPr>
        <p:spPr>
          <a:xfrm rot="10800000" flipH="1">
            <a:off x="600767" y="2388648"/>
            <a:ext cx="2045479" cy="1149136"/>
          </a:xfrm>
          <a:prstGeom prst="bentConnector4">
            <a:avLst>
              <a:gd name="adj1" fmla="val -6781"/>
              <a:gd name="adj2" fmla="val 10718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3056713" y="4011972"/>
            <a:ext cx="1591177" cy="848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Tensioni</a:t>
            </a:r>
            <a:r>
              <a:rPr lang="en-US" sz="1400" dirty="0" smtClean="0"/>
              <a:t> Run </a:t>
            </a:r>
            <a:r>
              <a:rPr lang="en-US" sz="1400" dirty="0" err="1" smtClean="0"/>
              <a:t>Precedente</a:t>
            </a:r>
            <a:r>
              <a:rPr lang="en-US" sz="1400" dirty="0" smtClean="0"/>
              <a:t> e </a:t>
            </a:r>
            <a:r>
              <a:rPr lang="en-US" sz="1400" dirty="0" err="1" smtClean="0"/>
              <a:t>ulteriore</a:t>
            </a:r>
            <a:r>
              <a:rPr lang="en-US" sz="1400" dirty="0" smtClean="0"/>
              <a:t> check sui </a:t>
            </a:r>
            <a:r>
              <a:rPr lang="en-US" sz="1400" dirty="0" err="1" smtClean="0"/>
              <a:t>dati</a:t>
            </a:r>
            <a:endParaRPr lang="en-US" sz="1400" dirty="0"/>
          </a:p>
        </p:txBody>
      </p:sp>
      <p:cxnSp>
        <p:nvCxnSpPr>
          <p:cNvPr id="60" name="Elbow Connector 59"/>
          <p:cNvCxnSpPr>
            <a:stCxn id="75" idx="2"/>
            <a:endCxn id="77" idx="0"/>
          </p:cNvCxnSpPr>
          <p:nvPr/>
        </p:nvCxnSpPr>
        <p:spPr>
          <a:xfrm rot="16200000" flipH="1">
            <a:off x="3746257" y="3905926"/>
            <a:ext cx="205739" cy="635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Diamond 83"/>
          <p:cNvSpPr/>
          <p:nvPr/>
        </p:nvSpPr>
        <p:spPr>
          <a:xfrm>
            <a:off x="2927928" y="5103316"/>
            <a:ext cx="1848749" cy="720467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Ok?</a:t>
            </a:r>
            <a:endParaRPr lang="en-US" sz="1400" dirty="0"/>
          </a:p>
        </p:txBody>
      </p:sp>
      <p:cxnSp>
        <p:nvCxnSpPr>
          <p:cNvPr id="65" name="Straight Arrow Connector 64"/>
          <p:cNvCxnSpPr>
            <a:stCxn id="77" idx="2"/>
            <a:endCxn id="84" idx="0"/>
          </p:cNvCxnSpPr>
          <p:nvPr/>
        </p:nvCxnSpPr>
        <p:spPr>
          <a:xfrm>
            <a:off x="3852302" y="4860872"/>
            <a:ext cx="1" cy="242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787525" y="5463550"/>
            <a:ext cx="26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Sì</a:t>
            </a:r>
            <a:endParaRPr lang="en-US" sz="1400" dirty="0"/>
          </a:p>
        </p:txBody>
      </p:sp>
      <p:cxnSp>
        <p:nvCxnSpPr>
          <p:cNvPr id="78" name="Elbow Connector 77"/>
          <p:cNvCxnSpPr>
            <a:stCxn id="84" idx="3"/>
            <a:endCxn id="11" idx="0"/>
          </p:cNvCxnSpPr>
          <p:nvPr/>
        </p:nvCxnSpPr>
        <p:spPr>
          <a:xfrm>
            <a:off x="4776677" y="5463550"/>
            <a:ext cx="755853" cy="3602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809921" y="5938876"/>
            <a:ext cx="1362690" cy="536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Check e Fix</a:t>
            </a:r>
            <a:endParaRPr lang="en-US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1908935" y="5542451"/>
            <a:ext cx="344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r>
              <a:rPr lang="en-US" sz="1400" dirty="0"/>
              <a:t>o</a:t>
            </a:r>
          </a:p>
        </p:txBody>
      </p:sp>
      <p:cxnSp>
        <p:nvCxnSpPr>
          <p:cNvPr id="92" name="Elbow Connector 91"/>
          <p:cNvCxnSpPr>
            <a:endCxn id="90" idx="0"/>
          </p:cNvCxnSpPr>
          <p:nvPr/>
        </p:nvCxnSpPr>
        <p:spPr>
          <a:xfrm rot="10800000" flipV="1">
            <a:off x="2491267" y="5481676"/>
            <a:ext cx="439759" cy="4572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 rot="10800000" flipH="1">
            <a:off x="1809921" y="5002174"/>
            <a:ext cx="2042382" cy="1104010"/>
          </a:xfrm>
          <a:prstGeom prst="bentConnector4">
            <a:avLst>
              <a:gd name="adj1" fmla="val -11193"/>
              <a:gd name="adj2" fmla="val 10034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590370" y="1350195"/>
            <a:ext cx="28400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1 telescope in each area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Start gas flow and check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Measure the efficiency of all the MRPCs 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7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9921"/>
            <a:ext cx="6492461" cy="760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Schedule Proposal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99" y="885877"/>
            <a:ext cx="8776901" cy="1247724"/>
          </a:xfrm>
        </p:spPr>
        <p:txBody>
          <a:bodyPr/>
          <a:lstStyle/>
          <a:p>
            <a:pPr algn="just"/>
            <a:r>
              <a:rPr lang="en-US" sz="1800" dirty="0" smtClean="0">
                <a:latin typeface="Helvetica"/>
                <a:cs typeface="Helvetica"/>
              </a:rPr>
              <a:t>Each responsible has defined a schedule for each area. For the moment we will try to focus on a </a:t>
            </a:r>
            <a:r>
              <a:rPr lang="en-US" sz="1800" dirty="0" smtClean="0">
                <a:latin typeface="Helvetica"/>
                <a:cs typeface="Helvetica"/>
              </a:rPr>
              <a:t>single </a:t>
            </a:r>
            <a:r>
              <a:rPr lang="en-US" sz="1800" dirty="0" smtClean="0">
                <a:latin typeface="Helvetica"/>
                <a:cs typeface="Helvetica"/>
              </a:rPr>
              <a:t>telescope </a:t>
            </a:r>
            <a:r>
              <a:rPr lang="en-US" sz="1800" dirty="0" smtClean="0">
                <a:latin typeface="Helvetica"/>
                <a:cs typeface="Helvetica"/>
              </a:rPr>
              <a:t>at a time.</a:t>
            </a:r>
          </a:p>
          <a:p>
            <a:pPr algn="just"/>
            <a:r>
              <a:rPr lang="en-US" sz="1800" dirty="0" smtClean="0">
                <a:latin typeface="Helvetica"/>
                <a:cs typeface="Helvetica"/>
              </a:rPr>
              <a:t>The proposed schedule foresees to start a telescope in 3 weeks</a:t>
            </a:r>
          </a:p>
          <a:p>
            <a:pPr algn="just"/>
            <a:endParaRPr lang="en-US" sz="2000" dirty="0">
              <a:latin typeface="Helvetica"/>
              <a:cs typeface="Helvetica"/>
            </a:endParaRPr>
          </a:p>
          <a:p>
            <a:pPr marL="0" indent="0" algn="just">
              <a:buNone/>
            </a:pPr>
            <a:endParaRPr lang="en-US" sz="2000" dirty="0">
              <a:latin typeface="Helvetica"/>
              <a:cs typeface="Helvetica"/>
            </a:endParaRPr>
          </a:p>
          <a:p>
            <a:pPr algn="just"/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58609" y="2080850"/>
            <a:ext cx="4851791" cy="2771585"/>
            <a:chOff x="1764653" y="2640254"/>
            <a:chExt cx="4851791" cy="2771585"/>
          </a:xfrm>
        </p:grpSpPr>
        <p:sp>
          <p:nvSpPr>
            <p:cNvPr id="18" name="Rectangle 17"/>
            <p:cNvSpPr/>
            <p:nvPr/>
          </p:nvSpPr>
          <p:spPr>
            <a:xfrm>
              <a:off x="3520903" y="2640254"/>
              <a:ext cx="3085619" cy="8333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Checks and site preparation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30825" y="3592685"/>
              <a:ext cx="3085619" cy="8333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Start activity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20903" y="4578462"/>
              <a:ext cx="3085619" cy="8333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Measure of efficiency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64653" y="2875700"/>
              <a:ext cx="893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Week 1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64653" y="3854386"/>
              <a:ext cx="893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Week 2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64653" y="4857817"/>
              <a:ext cx="893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Week 3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43792" y="5568664"/>
            <a:ext cx="8345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Helvetica"/>
                <a:cs typeface="Helvetica"/>
              </a:rPr>
              <a:t>Assuming </a:t>
            </a:r>
            <a:r>
              <a:rPr lang="en-US" sz="2000" dirty="0" err="1">
                <a:latin typeface="Helvetica"/>
                <a:cs typeface="Helvetica"/>
              </a:rPr>
              <a:t>T</a:t>
            </a:r>
            <a:r>
              <a:rPr lang="en-US" sz="2000" dirty="0" err="1" smtClean="0">
                <a:latin typeface="Helvetica"/>
                <a:cs typeface="Helvetica"/>
              </a:rPr>
              <a:t>zero</a:t>
            </a:r>
            <a:r>
              <a:rPr lang="en-US" sz="2000" dirty="0" smtClean="0">
                <a:latin typeface="Helvetica"/>
                <a:cs typeface="Helvetica"/>
              </a:rPr>
              <a:t> on 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8 February 2021 </a:t>
            </a:r>
            <a:r>
              <a:rPr lang="en-US" sz="2000" dirty="0" smtClean="0">
                <a:latin typeface="Helvetica"/>
                <a:cs typeface="Helvetica"/>
              </a:rPr>
              <a:t>we should be able to measure the efficiency of 12 </a:t>
            </a:r>
            <a:r>
              <a:rPr lang="en-US" sz="2000" dirty="0" smtClean="0">
                <a:latin typeface="Helvetica"/>
                <a:cs typeface="Helvetica"/>
              </a:rPr>
              <a:t>telescopes and use </a:t>
            </a:r>
            <a:r>
              <a:rPr lang="en-US" sz="2000" dirty="0" smtClean="0">
                <a:latin typeface="Helvetica"/>
                <a:cs typeface="Helvetica"/>
              </a:rPr>
              <a:t>the results to define next steps.</a:t>
            </a:r>
          </a:p>
        </p:txBody>
      </p:sp>
    </p:spTree>
    <p:extLst>
      <p:ext uri="{BB962C8B-B14F-4D97-AF65-F5344CB8AC3E}">
        <p14:creationId xmlns:p14="http://schemas.microsoft.com/office/powerpoint/2010/main" val="2749827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9921"/>
            <a:ext cx="6492461" cy="760200"/>
          </a:xfrm>
        </p:spPr>
        <p:txBody>
          <a:bodyPr/>
          <a:lstStyle/>
          <a:p>
            <a:r>
              <a:rPr lang="en-US" dirty="0" smtClean="0"/>
              <a:t>Telescopes Restarting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642792"/>
              </p:ext>
            </p:extLst>
          </p:nvPr>
        </p:nvGraphicFramePr>
        <p:xfrm>
          <a:off x="562159" y="849199"/>
          <a:ext cx="3258962" cy="5378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81"/>
                <a:gridCol w="1629481"/>
              </a:tblGrid>
              <a:tr h="41369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N. Tele</a:t>
                      </a:r>
                      <a:endParaRPr lang="en-US" sz="1400" dirty="0"/>
                    </a:p>
                  </a:txBody>
                  <a:tcPr/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Piemonte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</a:p>
                  </a:txBody>
                  <a:tcPr/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LOMBARDIA/LIGURIA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</a:p>
                  </a:txBody>
                  <a:tcPr/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VENETO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Emilia/Marche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TOSCANA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SARDEGNA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Lazio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Abruzzo</a:t>
                      </a:r>
                      <a:r>
                        <a:rPr lang="en-US" sz="1200" dirty="0" smtClean="0"/>
                        <a:t>/Campania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Calabria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Puglia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Sicila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4136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CERN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89400" y="1173608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We can try to restart 12 telescopes.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We will try to </a:t>
            </a:r>
            <a:r>
              <a:rPr lang="en-US" dirty="0" err="1" smtClean="0"/>
              <a:t>prvide</a:t>
            </a:r>
            <a:r>
              <a:rPr lang="en-US" dirty="0" smtClean="0"/>
              <a:t> the needed material by February the 8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Update meeting on February the 12</a:t>
            </a:r>
            <a:r>
              <a:rPr lang="en-US" baseline="30000" dirty="0" smtClean="0"/>
              <a:t>th</a:t>
            </a:r>
            <a:r>
              <a:rPr lang="en-US" dirty="0" smtClean="0"/>
              <a:t> with local </a:t>
            </a:r>
            <a:r>
              <a:rPr lang="en-US" dirty="0" err="1" smtClean="0"/>
              <a:t>responsibles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Update meeting at beginning of march.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By February the 19</a:t>
            </a:r>
            <a:r>
              <a:rPr lang="en-US" baseline="30000" dirty="0" smtClean="0"/>
              <a:t>th</a:t>
            </a:r>
            <a:r>
              <a:rPr lang="en-US" dirty="0" smtClean="0"/>
              <a:t> we will provide and discuss the procedure to measure </a:t>
            </a:r>
            <a:r>
              <a:rPr lang="en-US" dirty="0" smtClean="0"/>
              <a:t>efficiencies.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173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0"/>
            <a:ext cx="6492461" cy="7602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083" y="1233117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i="1" dirty="0" err="1" smtClean="0"/>
              <a:t>Satus</a:t>
            </a:r>
            <a:r>
              <a:rPr lang="en-US" sz="2800" i="1" dirty="0" smtClean="0"/>
              <a:t> of the telescopes</a:t>
            </a:r>
          </a:p>
          <a:p>
            <a:pPr marL="0" indent="0">
              <a:buNone/>
            </a:pPr>
            <a:endParaRPr lang="en-US" sz="2800" i="1" dirty="0" smtClean="0"/>
          </a:p>
          <a:p>
            <a:pPr>
              <a:buFontTx/>
              <a:buChar char="-"/>
            </a:pPr>
            <a:r>
              <a:rPr lang="en-US" sz="2800" i="1" dirty="0" smtClean="0"/>
              <a:t>Special Cases</a:t>
            </a:r>
          </a:p>
          <a:p>
            <a:pPr marL="0" indent="0">
              <a:buNone/>
            </a:pPr>
            <a:endParaRPr lang="en-US" sz="2800" i="1" dirty="0" smtClean="0"/>
          </a:p>
          <a:p>
            <a:pPr>
              <a:buFontTx/>
              <a:buChar char="-"/>
            </a:pPr>
            <a:r>
              <a:rPr lang="en-US" sz="2800" i="1" dirty="0" smtClean="0"/>
              <a:t>Steps for the restart</a:t>
            </a:r>
          </a:p>
          <a:p>
            <a:pPr>
              <a:buFontTx/>
              <a:buChar char="-"/>
            </a:pPr>
            <a:endParaRPr lang="en-US" sz="2800" i="1" dirty="0" smtClean="0"/>
          </a:p>
          <a:p>
            <a:pPr>
              <a:buFontTx/>
              <a:buChar char="-"/>
            </a:pPr>
            <a:r>
              <a:rPr lang="en-US" sz="2800" i="1" dirty="0" smtClean="0"/>
              <a:t>Schedule proposal</a:t>
            </a:r>
          </a:p>
          <a:p>
            <a:pPr>
              <a:buFontTx/>
              <a:buChar char="-"/>
            </a:pPr>
            <a:endParaRPr lang="en-US" sz="2800" i="1" dirty="0" smtClean="0"/>
          </a:p>
          <a:p>
            <a:pPr>
              <a:buFontTx/>
              <a:buChar char="-"/>
            </a:pPr>
            <a:r>
              <a:rPr lang="en-US" sz="2800" dirty="0"/>
              <a:t>"Polar" telescopes </a:t>
            </a:r>
            <a:r>
              <a:rPr lang="en-US" sz="2800" dirty="0" smtClean="0"/>
              <a:t>status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73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21-01-26 at 09.26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79" y="852328"/>
            <a:ext cx="5261484" cy="3452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9921"/>
            <a:ext cx="6492461" cy="760200"/>
          </a:xfrm>
        </p:spPr>
        <p:txBody>
          <a:bodyPr/>
          <a:lstStyle/>
          <a:p>
            <a:r>
              <a:rPr lang="en-US" dirty="0" smtClean="0"/>
              <a:t>Status of POLA 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06" y="4383108"/>
            <a:ext cx="8443958" cy="2148389"/>
          </a:xfrm>
        </p:spPr>
        <p:txBody>
          <a:bodyPr/>
          <a:lstStyle/>
          <a:p>
            <a:pPr algn="just"/>
            <a:r>
              <a:rPr lang="en-US" sz="2000" dirty="0" smtClean="0">
                <a:solidFill>
                  <a:srgbClr val="008000"/>
                </a:solidFill>
                <a:latin typeface="Helvetica"/>
                <a:cs typeface="Helvetica"/>
              </a:rPr>
              <a:t>POLA-03/04 @ </a:t>
            </a:r>
            <a:r>
              <a:rPr lang="en-US" sz="2000" dirty="0" err="1" smtClean="0">
                <a:solidFill>
                  <a:srgbClr val="008000"/>
                </a:solidFill>
                <a:latin typeface="Helvetica"/>
                <a:cs typeface="Helvetica"/>
              </a:rPr>
              <a:t>Ny</a:t>
            </a:r>
            <a:r>
              <a:rPr lang="en-US" sz="2000" dirty="0" smtClean="0">
                <a:solidFill>
                  <a:srgbClr val="008000"/>
                </a:solidFill>
                <a:latin typeface="Helvetica"/>
                <a:cs typeface="Helvetica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Helvetica"/>
                <a:cs typeface="Helvetica"/>
              </a:rPr>
              <a:t>Alesund</a:t>
            </a:r>
            <a:r>
              <a:rPr lang="en-US" sz="2000" dirty="0" smtClean="0">
                <a:solidFill>
                  <a:srgbClr val="008000"/>
                </a:solidFill>
                <a:latin typeface="Helvetica"/>
                <a:cs typeface="Helvetica"/>
              </a:rPr>
              <a:t> OK</a:t>
            </a:r>
          </a:p>
          <a:p>
            <a:pPr algn="just"/>
            <a:endParaRPr lang="en-US" sz="2000" dirty="0" smtClean="0">
              <a:latin typeface="Helvetica"/>
              <a:cs typeface="Helvetica"/>
            </a:endParaRP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POLA-01 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at </a:t>
            </a:r>
            <a:r>
              <a:rPr lang="en-US" sz="2000" dirty="0" err="1" smtClean="0">
                <a:solidFill>
                  <a:srgbClr val="FF0000"/>
                </a:solidFill>
                <a:latin typeface="Helvetica"/>
                <a:cs typeface="Helvetica"/>
              </a:rPr>
              <a:t>Ny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Helvetica"/>
                <a:cs typeface="Helvetica"/>
              </a:rPr>
              <a:t>Alesund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 needs new SD card 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installation.</a:t>
            </a:r>
            <a:endParaRPr lang="en-US" sz="20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We will start soon to plan the intervention.</a:t>
            </a:r>
            <a:endParaRPr lang="en-US" sz="2000" dirty="0" smtClean="0">
              <a:latin typeface="Helvetica"/>
              <a:cs typeface="Helvetica"/>
            </a:endParaRPr>
          </a:p>
          <a:p>
            <a:pPr algn="just"/>
            <a:endParaRPr lang="en-US" sz="2000" dirty="0" smtClean="0">
              <a:solidFill>
                <a:srgbClr val="008000"/>
              </a:solidFill>
              <a:latin typeface="Helvetica"/>
              <a:cs typeface="Helvetica"/>
            </a:endParaRPr>
          </a:p>
          <a:p>
            <a:pPr algn="just"/>
            <a:r>
              <a:rPr lang="en-US" sz="2000" dirty="0" smtClean="0">
                <a:solidFill>
                  <a:srgbClr val="008000"/>
                </a:solidFill>
                <a:latin typeface="Helvetica"/>
                <a:cs typeface="Helvetica"/>
              </a:rPr>
              <a:t>POLA-02 in Bologna and Ok after some fix.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2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9921"/>
            <a:ext cx="6492461" cy="760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99" y="885877"/>
            <a:ext cx="8691327" cy="4494306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 smtClean="0">
                <a:latin typeface="Helvetica"/>
                <a:cs typeface="Helvetica"/>
              </a:rPr>
              <a:t>Information </a:t>
            </a:r>
            <a:r>
              <a:rPr lang="en-US" sz="1800" dirty="0">
                <a:latin typeface="Helvetica"/>
                <a:cs typeface="Helvetica"/>
              </a:rPr>
              <a:t>on the </a:t>
            </a:r>
            <a:r>
              <a:rPr lang="en-US" sz="1800" dirty="0" smtClean="0">
                <a:latin typeface="Helvetica"/>
                <a:cs typeface="Helvetica"/>
              </a:rPr>
              <a:t>status </a:t>
            </a:r>
            <a:r>
              <a:rPr lang="en-US" sz="1800" dirty="0">
                <a:latin typeface="Helvetica"/>
                <a:cs typeface="Helvetica"/>
              </a:rPr>
              <a:t>of the telescopes and possible </a:t>
            </a:r>
            <a:r>
              <a:rPr lang="en-US" sz="1800" dirty="0" smtClean="0">
                <a:latin typeface="Helvetica"/>
                <a:cs typeface="Helvetica"/>
              </a:rPr>
              <a:t>schedule of </a:t>
            </a:r>
            <a:r>
              <a:rPr lang="en-US" sz="1800" dirty="0">
                <a:latin typeface="Helvetica"/>
                <a:cs typeface="Helvetica"/>
              </a:rPr>
              <a:t>the interventions were </a:t>
            </a:r>
            <a:r>
              <a:rPr lang="en-US" sz="1800" dirty="0" err="1" smtClean="0">
                <a:latin typeface="Helvetica"/>
                <a:cs typeface="Helvetica"/>
              </a:rPr>
              <a:t>preliminarly</a:t>
            </a:r>
            <a:r>
              <a:rPr lang="en-US" sz="1800" dirty="0" smtClean="0">
                <a:latin typeface="Helvetica"/>
                <a:cs typeface="Helvetica"/>
              </a:rPr>
              <a:t> discussed with </a:t>
            </a:r>
            <a:r>
              <a:rPr lang="en-US" sz="1800" dirty="0">
                <a:latin typeface="Helvetica"/>
                <a:cs typeface="Helvetica"/>
              </a:rPr>
              <a:t>the local </a:t>
            </a:r>
            <a:r>
              <a:rPr lang="en-US" sz="1800" dirty="0" err="1" smtClean="0">
                <a:latin typeface="Helvetica"/>
                <a:cs typeface="Helvetica"/>
              </a:rPr>
              <a:t>responsibles</a:t>
            </a:r>
            <a:r>
              <a:rPr lang="en-US" sz="1800" dirty="0" smtClean="0">
                <a:latin typeface="Helvetica"/>
                <a:cs typeface="Helvetica"/>
              </a:rPr>
              <a:t>.</a:t>
            </a:r>
            <a:endParaRPr lang="en-US" sz="1800" dirty="0" smtClean="0">
              <a:latin typeface="Helvetica"/>
              <a:cs typeface="Helvetica"/>
            </a:endParaRPr>
          </a:p>
          <a:p>
            <a:pPr marL="0" indent="0" algn="just">
              <a:buNone/>
            </a:pPr>
            <a:endParaRPr lang="en-US" sz="1800" dirty="0" smtClean="0">
              <a:latin typeface="Helvetica"/>
              <a:cs typeface="Helvetica"/>
            </a:endParaRPr>
          </a:p>
          <a:p>
            <a:pPr marL="0" indent="0" algn="just">
              <a:buNone/>
            </a:pPr>
            <a:r>
              <a:rPr lang="en-US" sz="1800" dirty="0">
                <a:latin typeface="Helvetica"/>
                <a:cs typeface="Helvetica"/>
              </a:rPr>
              <a:t>If </a:t>
            </a:r>
            <a:r>
              <a:rPr lang="en-US" sz="1800" dirty="0" smtClean="0">
                <a:latin typeface="Helvetica"/>
                <a:cs typeface="Helvetica"/>
              </a:rPr>
              <a:t>the COVID situation </a:t>
            </a:r>
            <a:r>
              <a:rPr lang="en-US" sz="1800" dirty="0">
                <a:latin typeface="Helvetica"/>
                <a:cs typeface="Helvetica"/>
              </a:rPr>
              <a:t>allows the work to </a:t>
            </a:r>
            <a:r>
              <a:rPr lang="en-US" sz="1800" dirty="0" smtClean="0">
                <a:latin typeface="Helvetica"/>
                <a:cs typeface="Helvetica"/>
              </a:rPr>
              <a:t>start</a:t>
            </a:r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we </a:t>
            </a:r>
            <a:r>
              <a:rPr lang="en-US" sz="1800" dirty="0">
                <a:latin typeface="Helvetica"/>
                <a:cs typeface="Helvetica"/>
              </a:rPr>
              <a:t>could indicate </a:t>
            </a:r>
            <a:r>
              <a:rPr lang="en-US" sz="1800" dirty="0">
                <a:solidFill>
                  <a:srgbClr val="FF0000"/>
                </a:solidFill>
                <a:latin typeface="Helvetica"/>
                <a:cs typeface="Helvetica"/>
              </a:rPr>
              <a:t>February </a:t>
            </a:r>
            <a:r>
              <a:rPr lang="en-US" sz="1800" dirty="0" smtClean="0">
                <a:solidFill>
                  <a:srgbClr val="FF0000"/>
                </a:solidFill>
                <a:latin typeface="Helvetica"/>
                <a:cs typeface="Helvetica"/>
              </a:rPr>
              <a:t>the 8</a:t>
            </a:r>
            <a:r>
              <a:rPr lang="en-US" sz="1800" baseline="30000" dirty="0" smtClean="0">
                <a:solidFill>
                  <a:srgbClr val="FF0000"/>
                </a:solidFill>
                <a:latin typeface="Helvetica"/>
                <a:cs typeface="Helvetica"/>
              </a:rPr>
              <a:t>th</a:t>
            </a:r>
            <a:r>
              <a:rPr lang="en-US" sz="1800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 </a:t>
            </a:r>
            <a:r>
              <a:rPr lang="en-US" sz="1800" dirty="0">
                <a:latin typeface="Helvetica"/>
                <a:cs typeface="Helvetica"/>
              </a:rPr>
              <a:t>as </a:t>
            </a:r>
            <a:r>
              <a:rPr lang="en-US" sz="1800" dirty="0" err="1" smtClean="0">
                <a:latin typeface="Helvetica"/>
                <a:cs typeface="Helvetica"/>
              </a:rPr>
              <a:t>Tzero</a:t>
            </a:r>
            <a:r>
              <a:rPr lang="en-US" sz="1800" dirty="0" smtClean="0">
                <a:latin typeface="Helvetica"/>
                <a:cs typeface="Helvetica"/>
              </a:rPr>
              <a:t>.</a:t>
            </a:r>
          </a:p>
          <a:p>
            <a:pPr marL="0" indent="0" algn="just">
              <a:buNone/>
            </a:pPr>
            <a:endParaRPr lang="en-US" sz="1800" dirty="0" smtClean="0">
              <a:latin typeface="Helvetica"/>
              <a:cs typeface="Helvetica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Helvetica"/>
                <a:cs typeface="Helvetica"/>
              </a:rPr>
              <a:t>First week devoted to the </a:t>
            </a:r>
            <a:r>
              <a:rPr lang="en-US" sz="1800" dirty="0">
                <a:latin typeface="Helvetica"/>
                <a:cs typeface="Helvetica"/>
              </a:rPr>
              <a:t>preparation of the </a:t>
            </a:r>
            <a:r>
              <a:rPr lang="en-US" sz="1800" dirty="0" smtClean="0">
                <a:latin typeface="Helvetica"/>
                <a:cs typeface="Helvetica"/>
              </a:rPr>
              <a:t>activity (material, bureaucracy). Update meetings on week/</a:t>
            </a:r>
            <a:r>
              <a:rPr lang="en-US" sz="1800" dirty="0" smtClean="0">
                <a:latin typeface="Helvetica"/>
                <a:cs typeface="Helvetica"/>
              </a:rPr>
              <a:t>bi-week </a:t>
            </a:r>
            <a:r>
              <a:rPr lang="en-US" sz="1800" dirty="0" smtClean="0">
                <a:latin typeface="Helvetica"/>
                <a:cs typeface="Helvetica"/>
              </a:rPr>
              <a:t>base. </a:t>
            </a:r>
            <a:endParaRPr lang="en-US" sz="1800" dirty="0" smtClean="0">
              <a:latin typeface="Helvetica"/>
              <a:cs typeface="Helvetica"/>
            </a:endParaRPr>
          </a:p>
          <a:p>
            <a:pPr marL="0" indent="0" algn="just">
              <a:buNone/>
            </a:pPr>
            <a:endParaRPr lang="en-US" sz="1800" dirty="0">
              <a:latin typeface="Helvetica"/>
              <a:cs typeface="Helvetica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Helvetica"/>
                <a:cs typeface="Helvetica"/>
              </a:rPr>
              <a:t>We </a:t>
            </a:r>
            <a:r>
              <a:rPr lang="en-US" sz="1800" dirty="0" smtClean="0">
                <a:latin typeface="Helvetica"/>
                <a:cs typeface="Helvetica"/>
              </a:rPr>
              <a:t>could have 36 efficiency curves measured by beginning of March.</a:t>
            </a:r>
          </a:p>
          <a:p>
            <a:pPr marL="0" indent="0" algn="just">
              <a:buNone/>
            </a:pPr>
            <a:endParaRPr lang="en-US" sz="1800" dirty="0" smtClean="0">
              <a:latin typeface="Helvetica"/>
              <a:cs typeface="Helvetica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Helvetica"/>
                <a:cs typeface="Helvetica"/>
              </a:rPr>
              <a:t>On the basis of the results we can decide the future steps.</a:t>
            </a:r>
          </a:p>
          <a:p>
            <a:pPr marL="0" indent="0" algn="just">
              <a:buNone/>
            </a:pPr>
            <a:endParaRPr lang="en-US" sz="1800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9921"/>
            <a:ext cx="6492461" cy="760200"/>
          </a:xfrm>
        </p:spPr>
        <p:txBody>
          <a:bodyPr/>
          <a:lstStyle/>
          <a:p>
            <a:r>
              <a:rPr lang="en-US" smtClean="0"/>
              <a:t>Status </a:t>
            </a:r>
            <a:r>
              <a:rPr lang="en-US" dirty="0" smtClean="0"/>
              <a:t>of the 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00" y="885876"/>
            <a:ext cx="8621876" cy="495789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smtClean="0">
                <a:latin typeface="Helvetica"/>
                <a:cs typeface="Helvetica"/>
              </a:rPr>
              <a:t>To </a:t>
            </a:r>
            <a:r>
              <a:rPr lang="en-US" sz="2000" dirty="0">
                <a:latin typeface="Helvetica"/>
                <a:cs typeface="Helvetica"/>
              </a:rPr>
              <a:t>define the restart of the data taking we contacted </a:t>
            </a:r>
            <a:r>
              <a:rPr lang="en-US" sz="2000" dirty="0" smtClean="0">
                <a:latin typeface="Helvetica"/>
                <a:cs typeface="Helvetica"/>
              </a:rPr>
              <a:t>the </a:t>
            </a:r>
            <a:r>
              <a:rPr lang="en-US" sz="2000" dirty="0">
                <a:latin typeface="Helvetica"/>
                <a:cs typeface="Helvetica"/>
              </a:rPr>
              <a:t>local </a:t>
            </a:r>
            <a:r>
              <a:rPr lang="en-US" sz="2000" dirty="0" err="1" smtClean="0">
                <a:latin typeface="Helvetica"/>
                <a:cs typeface="Helvetica"/>
              </a:rPr>
              <a:t>responsibles</a:t>
            </a:r>
            <a:r>
              <a:rPr lang="en-US" sz="2000" dirty="0" smtClean="0">
                <a:latin typeface="Helvetica"/>
                <a:cs typeface="Helvetica"/>
              </a:rPr>
              <a:t> to </a:t>
            </a:r>
            <a:r>
              <a:rPr lang="en-US" sz="2000" dirty="0">
                <a:latin typeface="Helvetica"/>
                <a:cs typeface="Helvetica"/>
              </a:rPr>
              <a:t>check the situation of all the telescopes</a:t>
            </a:r>
            <a:r>
              <a:rPr lang="en-US" sz="2000" dirty="0" smtClean="0">
                <a:latin typeface="Helvetica"/>
                <a:cs typeface="Helvetica"/>
              </a:rPr>
              <a:t>.</a:t>
            </a:r>
          </a:p>
          <a:p>
            <a:pPr marL="0" indent="0" algn="just">
              <a:buNone/>
            </a:pPr>
            <a:endParaRPr lang="en-US" sz="2000" dirty="0" smtClean="0">
              <a:latin typeface="Helvetica"/>
              <a:cs typeface="Helvetica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Helvetica"/>
                <a:cs typeface="Helvetica"/>
              </a:rPr>
              <a:t>Synthetic </a:t>
            </a:r>
            <a:r>
              <a:rPr lang="en-US" sz="2000" dirty="0" smtClean="0">
                <a:latin typeface="Helvetica"/>
                <a:cs typeface="Helvetica"/>
              </a:rPr>
              <a:t>status of each area reported in the following slides.</a:t>
            </a:r>
          </a:p>
          <a:p>
            <a:pPr marL="0" indent="0">
              <a:buNone/>
            </a:pPr>
            <a:endParaRPr lang="en-US" sz="2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Please report </a:t>
            </a: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any errors 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still </a:t>
            </a: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present.</a:t>
            </a:r>
          </a:p>
          <a:p>
            <a:pPr marL="0" indent="0" algn="just">
              <a:buNone/>
            </a:pPr>
            <a:endParaRPr lang="en-US" sz="2000" dirty="0" smtClean="0">
              <a:latin typeface="Helvetica"/>
              <a:cs typeface="Helvetica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Helvetica"/>
                <a:cs typeface="Helvetica"/>
              </a:rPr>
              <a:t>Number </a:t>
            </a:r>
            <a:r>
              <a:rPr lang="en-US" sz="2000" dirty="0" smtClean="0">
                <a:latin typeface="Helvetica"/>
                <a:cs typeface="Helvetica"/>
              </a:rPr>
              <a:t>of 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installed</a:t>
            </a:r>
            <a:r>
              <a:rPr lang="en-US" sz="2000" dirty="0" smtClean="0">
                <a:latin typeface="Helvetica"/>
                <a:cs typeface="Helvetica"/>
              </a:rPr>
              <a:t> EEE </a:t>
            </a:r>
            <a:r>
              <a:rPr lang="en-US" sz="2000" dirty="0" smtClean="0">
                <a:latin typeface="Helvetica"/>
                <a:cs typeface="Helvetica"/>
              </a:rPr>
              <a:t>telescopes = </a:t>
            </a:r>
            <a:r>
              <a:rPr lang="en-US" sz="2000" dirty="0" smtClean="0">
                <a:latin typeface="Helvetica"/>
                <a:cs typeface="Helvetica"/>
              </a:rPr>
              <a:t>61 (+ 4 Polar)</a:t>
            </a:r>
          </a:p>
          <a:p>
            <a:pPr marL="0" indent="0" algn="just">
              <a:buNone/>
            </a:pPr>
            <a:r>
              <a:rPr lang="en-US" sz="2000" dirty="0" smtClean="0">
                <a:latin typeface="Helvetica"/>
                <a:cs typeface="Helvetica"/>
              </a:rPr>
              <a:t>NOTE</a:t>
            </a:r>
            <a:r>
              <a:rPr lang="en-US" sz="2000" dirty="0" smtClean="0">
                <a:latin typeface="Helvetica"/>
                <a:cs typeface="Helvetica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Some 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telescopes 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need 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to be moved to new sites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.</a:t>
            </a:r>
          </a:p>
          <a:p>
            <a:pPr marL="0" indent="0" algn="just">
              <a:buNone/>
            </a:pPr>
            <a:endParaRPr lang="en-US" sz="20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Helvetica"/>
                <a:cs typeface="Helvetica"/>
              </a:rPr>
              <a:t>Installations </a:t>
            </a:r>
            <a:r>
              <a:rPr lang="en-US" sz="2000" dirty="0" smtClean="0">
                <a:latin typeface="Helvetica"/>
                <a:cs typeface="Helvetica"/>
              </a:rPr>
              <a:t>to be completed                  </a:t>
            </a:r>
            <a:r>
              <a:rPr lang="en-US" sz="2000" dirty="0" smtClean="0">
                <a:latin typeface="Helvetica"/>
                <a:cs typeface="Helvetica"/>
              </a:rPr>
              <a:t>   = </a:t>
            </a:r>
            <a:r>
              <a:rPr lang="en-US" sz="2000" dirty="0" smtClean="0">
                <a:latin typeface="Helvetica"/>
                <a:cs typeface="Helvetica"/>
              </a:rPr>
              <a:t>2 (</a:t>
            </a:r>
            <a:r>
              <a:rPr lang="en-US" sz="2000" dirty="0" err="1" smtClean="0">
                <a:latin typeface="Helvetica"/>
                <a:cs typeface="Helvetica"/>
              </a:rPr>
              <a:t>Bitetto</a:t>
            </a:r>
            <a:r>
              <a:rPr lang="en-US" sz="2000" dirty="0" smtClean="0">
                <a:latin typeface="Helvetica"/>
                <a:cs typeface="Helvetica"/>
              </a:rPr>
              <a:t>, </a:t>
            </a:r>
            <a:r>
              <a:rPr lang="en-US" sz="2000" dirty="0" err="1" smtClean="0">
                <a:latin typeface="Helvetica"/>
                <a:cs typeface="Helvetica"/>
              </a:rPr>
              <a:t>Carcare</a:t>
            </a:r>
            <a:r>
              <a:rPr lang="en-US" sz="2000" dirty="0" smtClean="0">
                <a:latin typeface="Helvetica"/>
                <a:cs typeface="Helvetica"/>
              </a:rPr>
              <a:t>)</a:t>
            </a:r>
          </a:p>
          <a:p>
            <a:pPr marL="0" indent="0" algn="just">
              <a:buNone/>
            </a:pPr>
            <a:r>
              <a:rPr lang="en-US" sz="2000" dirty="0" smtClean="0">
                <a:latin typeface="Helvetica"/>
                <a:cs typeface="Helvetica"/>
              </a:rPr>
              <a:t>Other installations </a:t>
            </a:r>
            <a:r>
              <a:rPr lang="en-US" sz="2000" dirty="0" err="1" smtClean="0">
                <a:latin typeface="Helvetica"/>
                <a:cs typeface="Helvetica"/>
              </a:rPr>
              <a:t>foressen</a:t>
            </a:r>
            <a:r>
              <a:rPr lang="en-US" sz="2000" dirty="0" smtClean="0">
                <a:latin typeface="Helvetica"/>
                <a:cs typeface="Helvetica"/>
              </a:rPr>
              <a:t> in 2019/2020 = 2 (Bra, </a:t>
            </a:r>
            <a:r>
              <a:rPr lang="en-US" sz="2000" dirty="0" err="1" smtClean="0">
                <a:latin typeface="Helvetica"/>
                <a:cs typeface="Helvetica"/>
              </a:rPr>
              <a:t>Lampedusa</a:t>
            </a:r>
            <a:r>
              <a:rPr lang="en-US" sz="2000" dirty="0" smtClean="0">
                <a:latin typeface="Helvetica"/>
                <a:cs typeface="Helvetica"/>
              </a:rPr>
              <a:t>)</a:t>
            </a:r>
          </a:p>
          <a:p>
            <a:pPr marL="0" indent="0" algn="just">
              <a:buNone/>
            </a:pPr>
            <a:endParaRPr lang="en-US" sz="2000" dirty="0" smtClean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0"/>
            <a:ext cx="6492461" cy="760200"/>
          </a:xfrm>
        </p:spPr>
        <p:txBody>
          <a:bodyPr/>
          <a:lstStyle/>
          <a:p>
            <a:r>
              <a:rPr lang="en-US" dirty="0" err="1" smtClean="0"/>
              <a:t>Piemonte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4" y="799886"/>
            <a:ext cx="64130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Referente</a:t>
            </a:r>
            <a:r>
              <a:rPr lang="en-US" dirty="0" smtClean="0"/>
              <a:t>/</a:t>
            </a:r>
            <a:r>
              <a:rPr lang="en-US" dirty="0" err="1" smtClean="0"/>
              <a:t>i:</a:t>
            </a:r>
            <a:r>
              <a:rPr lang="en-US" dirty="0" err="1" smtClean="0">
                <a:solidFill>
                  <a:srgbClr val="008000"/>
                </a:solidFill>
              </a:rPr>
              <a:t>I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Gnesi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95284"/>
              </p:ext>
            </p:extLst>
          </p:nvPr>
        </p:nvGraphicFramePr>
        <p:xfrm>
          <a:off x="670945" y="1288275"/>
          <a:ext cx="8287625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149"/>
                <a:gridCol w="2470480"/>
                <a:gridCol w="1021080"/>
                <a:gridCol w="1309652"/>
                <a:gridCol w="1309652"/>
                <a:gridCol w="10616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 </a:t>
                      </a:r>
                      <a:r>
                        <a:rPr lang="en-US" sz="1600" dirty="0" err="1" smtClean="0"/>
                        <a:t>Telescopio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Leak Test 2019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Convenzione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TORI-01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Liceo</a:t>
                      </a:r>
                      <a:r>
                        <a:rPr lang="en-US" sz="1600" baseline="0" dirty="0" smtClean="0"/>
                        <a:t> Bruno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TORI-02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Volta ma </a:t>
                      </a:r>
                      <a:r>
                        <a:rPr lang="en-US" sz="1600" dirty="0" err="1" smtClean="0"/>
                        <a:t>va</a:t>
                      </a:r>
                      <a:r>
                        <a:rPr lang="en-US" sz="1600" dirty="0" smtClean="0"/>
                        <a:t> a INRIM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rifare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TORI-03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Liceo</a:t>
                      </a:r>
                      <a:r>
                        <a:rPr lang="en-US" sz="1600" dirty="0" smtClean="0"/>
                        <a:t> Ferraris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TORI-04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Liceo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D’Azeglio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TORI-05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INFN da </a:t>
                      </a:r>
                      <a:r>
                        <a:rPr lang="en-US" sz="1600" dirty="0" err="1" smtClean="0"/>
                        <a:t>completare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4903" y="4286477"/>
            <a:ext cx="4097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               = 5 Telescopes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Total ok/~ok  = </a:t>
            </a:r>
            <a:r>
              <a:rPr lang="en-US" dirty="0">
                <a:solidFill>
                  <a:srgbClr val="008000"/>
                </a:solidFill>
              </a:rPr>
              <a:t>3 </a:t>
            </a:r>
            <a:r>
              <a:rPr lang="en-US" dirty="0" smtClean="0">
                <a:solidFill>
                  <a:srgbClr val="008000"/>
                </a:solidFill>
              </a:rPr>
              <a:t>Telescopes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945" y="5474437"/>
            <a:ext cx="29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~ok = should be “easy” to fix.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4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0"/>
            <a:ext cx="6492461" cy="760200"/>
          </a:xfrm>
        </p:spPr>
        <p:txBody>
          <a:bodyPr/>
          <a:lstStyle/>
          <a:p>
            <a:r>
              <a:rPr lang="en-US" dirty="0" err="1" smtClean="0"/>
              <a:t>Lombardia&amp;Liguria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4" y="799886"/>
            <a:ext cx="641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Referente</a:t>
            </a:r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8000"/>
                </a:solidFill>
              </a:rPr>
              <a:t>M. </a:t>
            </a:r>
            <a:r>
              <a:rPr lang="en-US" dirty="0" err="1" smtClean="0">
                <a:solidFill>
                  <a:srgbClr val="008000"/>
                </a:solidFill>
              </a:rPr>
              <a:t>Battaglieri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796162"/>
              </p:ext>
            </p:extLst>
          </p:nvPr>
        </p:nvGraphicFramePr>
        <p:xfrm>
          <a:off x="670945" y="1288275"/>
          <a:ext cx="8219019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149"/>
                <a:gridCol w="2361137"/>
                <a:gridCol w="1101298"/>
                <a:gridCol w="1270171"/>
                <a:gridCol w="1309652"/>
                <a:gridCol w="10616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 </a:t>
                      </a:r>
                      <a:r>
                        <a:rPr lang="en-US" sz="1600" dirty="0" err="1" smtClean="0"/>
                        <a:t>Telescopio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Leak Test 2019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Convenzione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LODI-01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Gandini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LODI-02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IIS Volta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LODI-03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IIS Volta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CARCARE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Liceo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Calasanzio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GENO-01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SAVO-01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Chiabrera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Martini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SAVO-02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Grassi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SAVO-03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ITIS Ferrari-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Pancaldo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 Fare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945" y="5309136"/>
            <a:ext cx="5290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               = </a:t>
            </a:r>
            <a:r>
              <a:rPr lang="en-US" dirty="0"/>
              <a:t>7</a:t>
            </a:r>
            <a:r>
              <a:rPr lang="en-US" dirty="0" smtClean="0"/>
              <a:t> Telescopes (</a:t>
            </a:r>
            <a:r>
              <a:rPr lang="en-US" dirty="0" err="1" smtClean="0"/>
              <a:t>Carcare</a:t>
            </a:r>
            <a:r>
              <a:rPr lang="en-US" dirty="0" smtClean="0"/>
              <a:t> not counted) 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Total ok/~ok  = 6 Telescopes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9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0"/>
            <a:ext cx="6492461" cy="760200"/>
          </a:xfrm>
        </p:spPr>
        <p:txBody>
          <a:bodyPr/>
          <a:lstStyle/>
          <a:p>
            <a:r>
              <a:rPr lang="en-US" dirty="0" smtClean="0"/>
              <a:t>Veneto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4" y="799886"/>
            <a:ext cx="641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Referente</a:t>
            </a:r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8000"/>
                </a:solidFill>
              </a:rPr>
              <a:t>F. </a:t>
            </a:r>
            <a:r>
              <a:rPr lang="en-US" dirty="0" err="1" smtClean="0">
                <a:solidFill>
                  <a:srgbClr val="008000"/>
                </a:solidFill>
              </a:rPr>
              <a:t>Coccett</a:t>
            </a:r>
            <a:r>
              <a:rPr lang="en-US" dirty="0" err="1">
                <a:solidFill>
                  <a:srgbClr val="008000"/>
                </a:solidFill>
              </a:rPr>
              <a:t>i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965957"/>
              </p:ext>
            </p:extLst>
          </p:nvPr>
        </p:nvGraphicFramePr>
        <p:xfrm>
          <a:off x="670945" y="1288275"/>
          <a:ext cx="8389863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967"/>
                <a:gridCol w="2491783"/>
                <a:gridCol w="1021080"/>
                <a:gridCol w="1331753"/>
                <a:gridCol w="1301277"/>
                <a:gridCol w="11100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 </a:t>
                      </a:r>
                      <a:r>
                        <a:rPr lang="en-US" sz="1600" dirty="0" err="1" smtClean="0"/>
                        <a:t>Telescopio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Leak Test 2019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Convenzione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TREV-01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Duca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degli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Abruzzi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VICE-01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Quadri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945" y="5309136"/>
            <a:ext cx="5290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               = 2 Telescopes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Total ok/~ok  = 1 Telescopes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0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0"/>
            <a:ext cx="6492461" cy="760200"/>
          </a:xfrm>
        </p:spPr>
        <p:txBody>
          <a:bodyPr/>
          <a:lstStyle/>
          <a:p>
            <a:r>
              <a:rPr lang="en-US" dirty="0" smtClean="0"/>
              <a:t>Toscana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4" y="799886"/>
            <a:ext cx="641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Referente</a:t>
            </a:r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8000"/>
                </a:solidFill>
              </a:rPr>
              <a:t>E. </a:t>
            </a:r>
            <a:r>
              <a:rPr lang="en-US" dirty="0" err="1" smtClean="0">
                <a:solidFill>
                  <a:srgbClr val="008000"/>
                </a:solidFill>
              </a:rPr>
              <a:t>Bossini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656811"/>
              </p:ext>
            </p:extLst>
          </p:nvPr>
        </p:nvGraphicFramePr>
        <p:xfrm>
          <a:off x="522124" y="1242760"/>
          <a:ext cx="821901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149"/>
                <a:gridCol w="2337570"/>
                <a:gridCol w="1085384"/>
                <a:gridCol w="1309652"/>
                <a:gridCol w="1309652"/>
                <a:gridCol w="10616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 </a:t>
                      </a:r>
                      <a:r>
                        <a:rPr lang="en-US" sz="1600" dirty="0" err="1" smtClean="0"/>
                        <a:t>Telescopio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Leak Test 2019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Convenzione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PISA-01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 Fare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GROS-01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IIS </a:t>
                      </a:r>
                      <a:r>
                        <a:rPr lang="en-US" sz="1600" dirty="0" err="1" smtClean="0"/>
                        <a:t>Manetti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GROS-02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IIS </a:t>
                      </a:r>
                      <a:r>
                        <a:rPr lang="en-US" sz="1600" dirty="0" err="1" smtClean="0"/>
                        <a:t>Manetti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SIEN-01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Istituto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Sarrocchi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SIEN-02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Galilei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 (mixer)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AREZ-01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ITIS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Galilei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VIAR-01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Barsanti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Matteucci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 fare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VIAR-02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IIS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Galilei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Artiglio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 fare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0945" y="5309136"/>
            <a:ext cx="5290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               = </a:t>
            </a:r>
            <a:r>
              <a:rPr lang="en-US" dirty="0"/>
              <a:t>8</a:t>
            </a:r>
            <a:r>
              <a:rPr lang="en-US" dirty="0" smtClean="0"/>
              <a:t> Telescopes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Total ok/~ok  = 6 Telescopes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8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0"/>
            <a:ext cx="6492461" cy="760200"/>
          </a:xfrm>
        </p:spPr>
        <p:txBody>
          <a:bodyPr/>
          <a:lstStyle/>
          <a:p>
            <a:r>
              <a:rPr lang="en-US" dirty="0" smtClean="0"/>
              <a:t>Emilia Romagna e Marche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4" y="799886"/>
            <a:ext cx="641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Referente</a:t>
            </a:r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dirty="0" err="1"/>
              <a:t>:</a:t>
            </a:r>
            <a:r>
              <a:rPr lang="en-US" dirty="0" err="1" smtClean="0">
                <a:solidFill>
                  <a:srgbClr val="008000"/>
                </a:solidFill>
              </a:rPr>
              <a:t>M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Garbini,F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Noferini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876674"/>
              </p:ext>
            </p:extLst>
          </p:nvPr>
        </p:nvGraphicFramePr>
        <p:xfrm>
          <a:off x="522124" y="1169218"/>
          <a:ext cx="8219019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149"/>
                <a:gridCol w="2470480"/>
                <a:gridCol w="952474"/>
                <a:gridCol w="1309652"/>
                <a:gridCol w="1309652"/>
                <a:gridCol w="10616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 </a:t>
                      </a:r>
                      <a:r>
                        <a:rPr lang="en-US" sz="1600" dirty="0" err="1" smtClean="0"/>
                        <a:t>Telescopio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Leak Test 2019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Convenzione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BOLO-01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INFN-Bologna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BOLO-02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Liceo</a:t>
                      </a:r>
                      <a:r>
                        <a:rPr lang="en-US" sz="1600" dirty="0" smtClean="0"/>
                        <a:t> Fermi -Bologna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BOLO-03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Liceo</a:t>
                      </a:r>
                      <a:r>
                        <a:rPr lang="en-US" sz="1600" dirty="0" smtClean="0"/>
                        <a:t> Galvani-Bologna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BOLO-04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 </a:t>
                      </a:r>
                      <a:r>
                        <a:rPr lang="en-US" sz="1600" dirty="0" err="1" smtClean="0"/>
                        <a:t>spostare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BOLO-05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Liceo</a:t>
                      </a:r>
                      <a:r>
                        <a:rPr lang="en-US" sz="1600" dirty="0" smtClean="0"/>
                        <a:t> Galvani </a:t>
                      </a:r>
                      <a:r>
                        <a:rPr lang="en-US" sz="1600" dirty="0" err="1" smtClean="0"/>
                        <a:t>Succ</a:t>
                      </a:r>
                      <a:r>
                        <a:rPr lang="en-US" sz="1600" dirty="0" smtClean="0"/>
                        <a:t>-Bologna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SF6 Leak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 fare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REGG-01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IIS </a:t>
                      </a:r>
                      <a:r>
                        <a:rPr lang="en-US" sz="1600" dirty="0" err="1" smtClean="0"/>
                        <a:t>Nobili</a:t>
                      </a:r>
                      <a:r>
                        <a:rPr lang="en-US" sz="1600" dirty="0" smtClean="0"/>
                        <a:t>-Reggio Emilia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PARM-01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Liceo</a:t>
                      </a:r>
                      <a:r>
                        <a:rPr lang="en-US" sz="1600" baseline="0" dirty="0" smtClean="0"/>
                        <a:t> Marconi-Parma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COSE-01*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Liceo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Scorza</a:t>
                      </a:r>
                      <a:r>
                        <a:rPr lang="en-US" sz="1600" dirty="0" smtClean="0"/>
                        <a:t>-Cosenza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ANCO-01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Liceo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Rinaldini-Ancona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0945" y="5309136"/>
            <a:ext cx="5290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               = 9 Telescopes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Total ok/~ok  = </a:t>
            </a:r>
            <a:r>
              <a:rPr lang="en-US" dirty="0">
                <a:solidFill>
                  <a:srgbClr val="008000"/>
                </a:solidFill>
              </a:rPr>
              <a:t>8</a:t>
            </a:r>
            <a:r>
              <a:rPr lang="en-US" dirty="0" smtClean="0">
                <a:solidFill>
                  <a:srgbClr val="008000"/>
                </a:solidFill>
              </a:rPr>
              <a:t> Telescopes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5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98" y="0"/>
            <a:ext cx="6492461" cy="760200"/>
          </a:xfrm>
        </p:spPr>
        <p:txBody>
          <a:bodyPr/>
          <a:lstStyle/>
          <a:p>
            <a:r>
              <a:rPr lang="en-US" dirty="0" err="1" smtClean="0"/>
              <a:t>Sardegna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848-6163-4644-8612-F6E03F079F2F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4" y="799886"/>
            <a:ext cx="641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Referente</a:t>
            </a:r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8000"/>
                </a:solidFill>
              </a:rPr>
              <a:t>C. </a:t>
            </a:r>
            <a:r>
              <a:rPr lang="en-US" dirty="0" err="1" smtClean="0">
                <a:solidFill>
                  <a:srgbClr val="008000"/>
                </a:solidFill>
              </a:rPr>
              <a:t>Cicalò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459079"/>
              </p:ext>
            </p:extLst>
          </p:nvPr>
        </p:nvGraphicFramePr>
        <p:xfrm>
          <a:off x="670945" y="1288275"/>
          <a:ext cx="8219019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149"/>
                <a:gridCol w="2361137"/>
                <a:gridCol w="1101298"/>
                <a:gridCol w="1270171"/>
                <a:gridCol w="1309652"/>
                <a:gridCol w="10616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 </a:t>
                      </a:r>
                      <a:r>
                        <a:rPr lang="en-US" sz="1600" dirty="0" err="1" smtClean="0"/>
                        <a:t>Telescopio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Leak Test 2019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Convenzione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CAGL-01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Pacinotti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CAGL-02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Michelangelo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CAGL-03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Alberti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CAGL-04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IIS Levi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945" y="5309136"/>
            <a:ext cx="5290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               = 4 Telescopes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Total ok/~ok  = 3 Telescopes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97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15840</TotalTime>
  <Words>1625</Words>
  <Application>Microsoft Macintosh PowerPoint</Application>
  <PresentationFormat>On-screen Show (4:3)</PresentationFormat>
  <Paragraphs>655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Modalità e prospettive per la presa dati 2021 per EEE e PolarquEEEst   </vt:lpstr>
      <vt:lpstr>Overview</vt:lpstr>
      <vt:lpstr>Status of the telescopes</vt:lpstr>
      <vt:lpstr>Piemonte</vt:lpstr>
      <vt:lpstr>Lombardia&amp;Liguria</vt:lpstr>
      <vt:lpstr>Veneto</vt:lpstr>
      <vt:lpstr>Toscana</vt:lpstr>
      <vt:lpstr>Emilia Romagna e Marche</vt:lpstr>
      <vt:lpstr>Sardegna</vt:lpstr>
      <vt:lpstr>Lazio</vt:lpstr>
      <vt:lpstr>Abruzzo e Campania</vt:lpstr>
      <vt:lpstr>Puglia</vt:lpstr>
      <vt:lpstr>Calabria</vt:lpstr>
      <vt:lpstr>Sicilia</vt:lpstr>
      <vt:lpstr>CERN</vt:lpstr>
      <vt:lpstr>Special Cases</vt:lpstr>
      <vt:lpstr>Steps for the restart</vt:lpstr>
      <vt:lpstr>Schedule Proposal</vt:lpstr>
      <vt:lpstr>Telescopes Restarting </vt:lpstr>
      <vt:lpstr>Status of POLA Telescopes</vt:lpstr>
      <vt:lpstr>Conclusions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Modalità e prospettive per la presa dati 2021 per EEE e PolarquEEEst   </dc:title>
  <dc:creator>Marco Garbini</dc:creator>
  <cp:lastModifiedBy>Marco Garbini</cp:lastModifiedBy>
  <cp:revision>91</cp:revision>
  <dcterms:created xsi:type="dcterms:W3CDTF">2021-01-13T08:51:38Z</dcterms:created>
  <dcterms:modified xsi:type="dcterms:W3CDTF">2021-01-27T12:00:20Z</dcterms:modified>
</cp:coreProperties>
</file>