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926FFF-D1A6-40EB-8827-C223B0ADE3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7C693AA-BDC2-4A88-AEE1-91E47E94C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ED1F46-2162-4FD0-A455-B966D9D60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2FB8-B61E-4408-B1F1-F1C7C9F10780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8EADC5D-17E9-4A19-9EC5-69AA4A3F8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CD7B22-060F-4D19-A6FC-CCA44BB15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6305-F7F3-4E87-B502-808BF50CB6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270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317F16-A0AB-46B6-A201-9498C9E20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0F6C796-3C7C-466C-99D4-953F99BA6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9C419E-455F-47BF-A329-ECC9792DB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2FB8-B61E-4408-B1F1-F1C7C9F10780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E8BDE9-6B77-47CD-8017-5A30FA28E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0AC03B-9E18-476F-92CB-C9F34F90C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6305-F7F3-4E87-B502-808BF50CB6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2658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71D3470-9C5E-4881-B95B-B454012D95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D625C07-1826-42A0-B8DC-8D5766F5E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09EBBF-330C-4B51-8465-9E29824F7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2FB8-B61E-4408-B1F1-F1C7C9F10780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E2C927-58FE-4BA5-B1AC-B7ED97C7E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775D9AE-6136-4BB5-ABC0-8AC01EA98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6305-F7F3-4E87-B502-808BF50CB6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432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CBB2AF-6D2C-4D14-9CC2-C7B225A71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0237AF-7A64-470F-94F2-FE0A53DB2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6E033C-1D8C-432A-AB8C-6D0141B34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2FB8-B61E-4408-B1F1-F1C7C9F10780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E8E2C9-173F-44E5-880D-1D6D6CDEC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F5C2E4-7FC1-4E87-B311-AC6B17385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6305-F7F3-4E87-B502-808BF50CB6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772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478122-0749-4B35-A53C-70A3E880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F4F9E0-C5A7-4336-BBB9-3BCA00270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B82A2D-D310-4AA6-9515-5D17F3831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2FB8-B61E-4408-B1F1-F1C7C9F10780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931634-53C7-4A32-BA26-660F772FF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F01BC8-49E2-4697-A23A-FDA7463EE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6305-F7F3-4E87-B502-808BF50CB6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85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9F2C3-EA0E-4A67-9727-09232A35D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239777-E401-45CF-8EFA-48E9854465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9F8174A-9831-49C1-B2CF-30F90DA27E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226BFE2-2E06-46E3-82C7-2ABB24B05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2FB8-B61E-4408-B1F1-F1C7C9F10780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38398CE-7556-4E18-9852-2C969247F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A15B7FE-D987-4746-B645-03CFB50E5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6305-F7F3-4E87-B502-808BF50CB6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823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4CDD92-AD3F-4F04-A8B0-FA4D37F0B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D5FB023-4720-4E57-81F2-6368E664A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DBD759B-EB8B-4AC4-B7E7-04A4AD439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FC8F9E9-772E-469D-B077-91AC89F12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76B8620-9C1C-433A-9ADC-B035B81967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125033-34F1-4F92-8988-12CE0C6E4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2FB8-B61E-4408-B1F1-F1C7C9F10780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B1805EF-7E46-45FD-8776-601C27D80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D4320C5-1920-4DE2-B6E2-666B31040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6305-F7F3-4E87-B502-808BF50CB6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94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E24C5E-A3A2-4CCC-B628-F3D220EBF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6510D26-287D-49F3-BDC4-A1375A427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2FB8-B61E-4408-B1F1-F1C7C9F10780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7438BA0-F84F-4518-894E-BE30E11A5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AB405B8-8F88-4F19-9768-5BE857018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6305-F7F3-4E87-B502-808BF50CB6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784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72E0EA7-45F8-419D-AC4C-923EC2059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2FB8-B61E-4408-B1F1-F1C7C9F10780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A3CE078-DD21-4E87-A830-C3D0E48AA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296BC87-C323-4523-BE00-3E118943E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6305-F7F3-4E87-B502-808BF50CB6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708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BB7ADB-BA68-4C56-9FA3-839676D6D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5CAC18-E2D9-4CDD-A399-DE57F04C8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87AB755-63AF-46A4-92AA-EF98DA2E5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3831D7-043C-41D1-BA96-51929E34B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2FB8-B61E-4408-B1F1-F1C7C9F10780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D561985-25AD-43D6-9A90-95DA62087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AA0D6F-5E73-4705-9610-CB4EB28C4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6305-F7F3-4E87-B502-808BF50CB6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360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492DF3-8145-4993-ABAF-D34DBCE2B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198B4E4-E455-419F-BAC9-A121D687F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18CC910-58FF-4CD2-99E0-43EC0EFB6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C86BAC9-2759-4B8E-AFB2-5702144B1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2FB8-B61E-4408-B1F1-F1C7C9F10780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8CFE94D-E4B8-4204-B00E-9240A33A1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FD37256-EBE2-4148-ABDE-2398A390D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6305-F7F3-4E87-B502-808BF50CB6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594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7AB10AE-2C57-4A3A-B508-D3C58DC44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E11968C-47E5-40F9-8162-5097D81BF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DBC44A-B50E-475A-90EC-482D90B73E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42FB8-B61E-4408-B1F1-F1C7C9F10780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2F7D80-D776-46E1-9B1A-BF09F744D5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9E2C60-18A1-4BF4-B169-4D77AE282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26305-F7F3-4E87-B502-808BF50CB6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386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58C61C-2180-41AE-98B3-40BE34A35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42719"/>
            <a:ext cx="9144000" cy="1193483"/>
          </a:xfrm>
        </p:spPr>
        <p:txBody>
          <a:bodyPr>
            <a:normAutofit/>
          </a:bodyPr>
          <a:lstStyle/>
          <a:p>
            <a:r>
              <a:rPr lang="it-IT" sz="3000" dirty="0" err="1">
                <a:solidFill>
                  <a:srgbClr val="C00000"/>
                </a:solidFill>
                <a:latin typeface="Arial Black" pitchFamily="34" charset="0"/>
              </a:rPr>
              <a:t>Search</a:t>
            </a:r>
            <a:r>
              <a:rPr lang="it-IT" sz="3000" dirty="0">
                <a:solidFill>
                  <a:srgbClr val="C00000"/>
                </a:solidFill>
                <a:latin typeface="Arial Black" pitchFamily="34" charset="0"/>
              </a:rPr>
              <a:t> for long </a:t>
            </a:r>
            <a:r>
              <a:rPr lang="it-IT" sz="3000" dirty="0" err="1">
                <a:solidFill>
                  <a:srgbClr val="C00000"/>
                </a:solidFill>
                <a:latin typeface="Arial Black" pitchFamily="34" charset="0"/>
              </a:rPr>
              <a:t>distance</a:t>
            </a:r>
            <a:r>
              <a:rPr lang="it-IT" sz="3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3000" dirty="0" err="1">
                <a:solidFill>
                  <a:srgbClr val="C00000"/>
                </a:solidFill>
                <a:latin typeface="Arial Black" pitchFamily="34" charset="0"/>
              </a:rPr>
              <a:t>correlations</a:t>
            </a:r>
            <a:r>
              <a:rPr lang="it-IT" sz="3000" dirty="0">
                <a:solidFill>
                  <a:srgbClr val="C00000"/>
                </a:solidFill>
                <a:latin typeface="Arial Black" pitchFamily="34" charset="0"/>
              </a:rPr>
              <a:t> from </a:t>
            </a:r>
            <a:r>
              <a:rPr lang="it-IT" sz="3000" dirty="0" err="1">
                <a:solidFill>
                  <a:srgbClr val="C00000"/>
                </a:solidFill>
                <a:latin typeface="Arial Black" pitchFamily="34" charset="0"/>
              </a:rPr>
              <a:t>multitrack</a:t>
            </a:r>
            <a:r>
              <a:rPr lang="it-IT" sz="3000" dirty="0">
                <a:solidFill>
                  <a:srgbClr val="C00000"/>
                </a:solidFill>
                <a:latin typeface="Arial Black" pitchFamily="34" charset="0"/>
              </a:rPr>
              <a:t> events</a:t>
            </a:r>
            <a:endParaRPr lang="it-IT" sz="3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3C9088D-3815-4E69-9912-CC11D995E8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it-IT" dirty="0" err="1"/>
              <a:t>Present</a:t>
            </a:r>
            <a:r>
              <a:rPr lang="it-IT" dirty="0"/>
              <a:t> status of the </a:t>
            </a:r>
            <a:r>
              <a:rPr lang="it-IT" dirty="0" err="1"/>
              <a:t>analysis</a:t>
            </a:r>
            <a:endParaRPr lang="it-IT" dirty="0"/>
          </a:p>
          <a:p>
            <a:pPr marL="342900" indent="-342900">
              <a:buFontTx/>
              <a:buChar char="-"/>
            </a:pPr>
            <a:r>
              <a:rPr lang="en-US" dirty="0"/>
              <a:t>Further investigations and checks to be done</a:t>
            </a:r>
          </a:p>
          <a:p>
            <a:pPr marL="342900" indent="-342900">
              <a:buFontTx/>
              <a:buChar char="-"/>
            </a:pPr>
            <a:r>
              <a:rPr lang="en-US" dirty="0"/>
              <a:t>Paper proposal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9231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B6C8EA-0CCB-44DF-849F-C0E30F49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440" y="365125"/>
            <a:ext cx="10713720" cy="1325563"/>
          </a:xfrm>
        </p:spPr>
        <p:txBody>
          <a:bodyPr>
            <a:noAutofit/>
          </a:bodyPr>
          <a:lstStyle/>
          <a:p>
            <a:r>
              <a:rPr lang="it-IT" sz="2500" dirty="0" err="1">
                <a:solidFill>
                  <a:srgbClr val="C00000"/>
                </a:solidFill>
                <a:latin typeface="Arial Black" pitchFamily="34" charset="0"/>
              </a:rPr>
              <a:t>Search</a:t>
            </a:r>
            <a:r>
              <a:rPr lang="it-IT" sz="2500" dirty="0">
                <a:solidFill>
                  <a:srgbClr val="C00000"/>
                </a:solidFill>
                <a:latin typeface="Arial Black" pitchFamily="34" charset="0"/>
              </a:rPr>
              <a:t> for long </a:t>
            </a:r>
            <a:r>
              <a:rPr lang="it-IT" sz="2500" dirty="0" err="1">
                <a:solidFill>
                  <a:srgbClr val="C00000"/>
                </a:solidFill>
                <a:latin typeface="Arial Black" pitchFamily="34" charset="0"/>
              </a:rPr>
              <a:t>distance</a:t>
            </a:r>
            <a:r>
              <a:rPr lang="it-IT" sz="25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500" dirty="0" err="1">
                <a:solidFill>
                  <a:srgbClr val="C00000"/>
                </a:solidFill>
                <a:latin typeface="Arial Black" pitchFamily="34" charset="0"/>
              </a:rPr>
              <a:t>correlations</a:t>
            </a:r>
            <a:r>
              <a:rPr lang="it-IT" sz="2500" dirty="0">
                <a:solidFill>
                  <a:srgbClr val="C00000"/>
                </a:solidFill>
                <a:latin typeface="Arial Black" pitchFamily="34" charset="0"/>
              </a:rPr>
              <a:t> from </a:t>
            </a:r>
            <a:r>
              <a:rPr lang="it-IT" sz="2500" dirty="0" err="1">
                <a:solidFill>
                  <a:srgbClr val="C00000"/>
                </a:solidFill>
                <a:latin typeface="Arial Black" pitchFamily="34" charset="0"/>
              </a:rPr>
              <a:t>multitrack</a:t>
            </a:r>
            <a:r>
              <a:rPr lang="it-IT" sz="2500" dirty="0">
                <a:solidFill>
                  <a:srgbClr val="C00000"/>
                </a:solidFill>
                <a:latin typeface="Arial Black" pitchFamily="34" charset="0"/>
              </a:rPr>
              <a:t> events</a:t>
            </a:r>
            <a:br>
              <a:rPr lang="it-IT" sz="2500" dirty="0">
                <a:solidFill>
                  <a:srgbClr val="C00000"/>
                </a:solidFill>
                <a:latin typeface="Arial Black" pitchFamily="34" charset="0"/>
              </a:rPr>
            </a:br>
            <a:r>
              <a:rPr lang="it-IT" sz="3000" b="1" dirty="0" err="1"/>
              <a:t>Present</a:t>
            </a:r>
            <a:r>
              <a:rPr lang="it-IT" sz="3000" b="1" dirty="0"/>
              <a:t> status of the </a:t>
            </a:r>
            <a:r>
              <a:rPr lang="it-IT" sz="3000" b="1" dirty="0" err="1"/>
              <a:t>analysis</a:t>
            </a:r>
            <a:br>
              <a:rPr lang="it-IT" sz="2500" dirty="0"/>
            </a:br>
            <a:endParaRPr lang="it-IT" sz="25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219D1C-5B15-4A73-963A-B2B5593A4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28680" cy="4351338"/>
          </a:xfrm>
        </p:spPr>
        <p:txBody>
          <a:bodyPr>
            <a:normAutofit/>
          </a:bodyPr>
          <a:lstStyle/>
          <a:p>
            <a:r>
              <a:rPr lang="it-IT" sz="2500" dirty="0"/>
              <a:t>Last update to the Collaboration on </a:t>
            </a:r>
            <a:r>
              <a:rPr lang="it-IT" sz="2500" dirty="0" err="1"/>
              <a:t>July</a:t>
            </a:r>
            <a:r>
              <a:rPr lang="it-IT" sz="2500" dirty="0"/>
              <a:t> 4th 2019 (</a:t>
            </a:r>
            <a:r>
              <a:rPr lang="it-IT" sz="2500" dirty="0" err="1"/>
              <a:t>EEEmeeting@CentroFermi</a:t>
            </a:r>
            <a:r>
              <a:rPr lang="it-IT" sz="2500" dirty="0"/>
              <a:t>)</a:t>
            </a:r>
          </a:p>
          <a:p>
            <a:r>
              <a:rPr lang="it-IT" sz="2500" dirty="0" err="1"/>
              <a:t>Latest</a:t>
            </a:r>
            <a:r>
              <a:rPr lang="it-IT" sz="2500" dirty="0"/>
              <a:t> </a:t>
            </a:r>
            <a:r>
              <a:rPr lang="it-IT" sz="2500" dirty="0" err="1"/>
              <a:t>results</a:t>
            </a:r>
            <a:r>
              <a:rPr lang="it-IT" sz="2500" dirty="0"/>
              <a:t> </a:t>
            </a:r>
            <a:r>
              <a:rPr lang="it-IT" sz="2500" dirty="0" err="1"/>
              <a:t>presented</a:t>
            </a:r>
            <a:r>
              <a:rPr lang="it-IT" sz="2500" dirty="0"/>
              <a:t> @EPS (</a:t>
            </a:r>
            <a:r>
              <a:rPr lang="it-IT" sz="2500" dirty="0" err="1"/>
              <a:t>July</a:t>
            </a:r>
            <a:r>
              <a:rPr lang="it-IT" sz="2500" dirty="0"/>
              <a:t> 2019) and @DeSyT-2019 (</a:t>
            </a:r>
            <a:r>
              <a:rPr lang="it-IT" sz="2500" dirty="0" err="1"/>
              <a:t>Sept</a:t>
            </a:r>
            <a:r>
              <a:rPr lang="it-IT" sz="2500" dirty="0"/>
              <a:t>. 2019)</a:t>
            </a:r>
          </a:p>
          <a:p>
            <a:pPr marL="0" indent="0">
              <a:buNone/>
            </a:pPr>
            <a:endParaRPr lang="it-IT" sz="1000" dirty="0"/>
          </a:p>
          <a:p>
            <a:pPr marL="0" indent="0">
              <a:buNone/>
            </a:pPr>
            <a:r>
              <a:rPr lang="en-US" sz="2500" b="1" dirty="0"/>
              <a:t>Analysis strategy</a:t>
            </a:r>
            <a:r>
              <a:rPr lang="en-US" sz="2500" dirty="0"/>
              <a:t>: Search for correlations between any telescope pair, looking at two- and multi-track events in both telescopes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endParaRPr lang="en-US" sz="25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131DD2E-0C28-42EC-ABA6-07E9128243C8}"/>
              </a:ext>
            </a:extLst>
          </p:cNvPr>
          <p:cNvSpPr txBox="1"/>
          <p:nvPr/>
        </p:nvSpPr>
        <p:spPr>
          <a:xfrm>
            <a:off x="256540" y="5517616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Preselection cuts</a:t>
            </a:r>
            <a:r>
              <a:rPr lang="en-US" sz="1800" dirty="0"/>
              <a:t>: </a:t>
            </a:r>
          </a:p>
          <a:p>
            <a:pPr marL="0" indent="0">
              <a:buNone/>
            </a:pPr>
            <a:r>
              <a:rPr lang="en-US" sz="1800" dirty="0"/>
              <a:t>    χ2  &lt; 10</a:t>
            </a:r>
          </a:p>
          <a:p>
            <a:pPr marL="0" indent="0">
              <a:buNone/>
            </a:pPr>
            <a:r>
              <a:rPr lang="en-US" sz="1800" dirty="0"/>
              <a:t>    Rough alignment  between tracks  in the same telescope</a:t>
            </a:r>
          </a:p>
          <a:p>
            <a:pPr marL="0" indent="0">
              <a:buNone/>
            </a:pPr>
            <a:r>
              <a:rPr lang="en-US" sz="1800" dirty="0"/>
              <a:t>    Distance between telescopes &gt; 5 km</a:t>
            </a:r>
            <a:endParaRPr lang="it-IT" sz="1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79BB94D-3C1F-4854-81BF-BFF06DE780C3}"/>
              </a:ext>
            </a:extLst>
          </p:cNvPr>
          <p:cNvSpPr txBox="1"/>
          <p:nvPr/>
        </p:nvSpPr>
        <p:spPr>
          <a:xfrm>
            <a:off x="7030720" y="4564877"/>
            <a:ext cx="514096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</a:rPr>
              <a:t>Info saved on ROOT file </a:t>
            </a:r>
            <a:r>
              <a:rPr lang="en-US" sz="1800" dirty="0"/>
              <a:t>for further analyses:</a:t>
            </a:r>
          </a:p>
          <a:p>
            <a:pPr marL="447675">
              <a:buNone/>
            </a:pPr>
            <a:r>
              <a:rPr lang="en-US" sz="1800" dirty="0"/>
              <a:t>Telescope code</a:t>
            </a:r>
          </a:p>
          <a:p>
            <a:pPr marL="447675">
              <a:buNone/>
            </a:pPr>
            <a:r>
              <a:rPr lang="en-US" sz="1800" dirty="0"/>
              <a:t>Event time</a:t>
            </a:r>
          </a:p>
          <a:p>
            <a:pPr marL="447675">
              <a:buNone/>
            </a:pPr>
            <a:r>
              <a:rPr lang="en-US" sz="1800" dirty="0"/>
              <a:t>Direction and  χ2 of  individual tracks</a:t>
            </a:r>
          </a:p>
          <a:p>
            <a:pPr marL="447675">
              <a:buNone/>
            </a:pPr>
            <a:r>
              <a:rPr lang="en-US" sz="1800" dirty="0"/>
              <a:t>Sum of scalar products between tracks (alignment between tracks)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E7BC4F2-F961-499F-84F7-315ADCC3A131}"/>
              </a:ext>
            </a:extLst>
          </p:cNvPr>
          <p:cNvSpPr txBox="1"/>
          <p:nvPr/>
        </p:nvSpPr>
        <p:spPr>
          <a:xfrm>
            <a:off x="325120" y="4171667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</a:rPr>
              <a:t>Dataset</a:t>
            </a:r>
            <a:r>
              <a:rPr lang="en-US" sz="1800" dirty="0"/>
              <a:t>:  Full available statistics: 2013-2018</a:t>
            </a:r>
          </a:p>
          <a:p>
            <a:pPr marL="0" indent="0">
              <a:buNone/>
            </a:pPr>
            <a:r>
              <a:rPr lang="en-US" sz="1800" dirty="0"/>
              <a:t>                  42 telescopes + 5 clusters</a:t>
            </a:r>
          </a:p>
          <a:p>
            <a:pPr marL="0" indent="0">
              <a:buNone/>
            </a:pPr>
            <a:r>
              <a:rPr lang="en-US" sz="1800" dirty="0"/>
              <a:t>                  30M coincidence events (within  ±2 s)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1CF2DC8B-C23D-4192-A891-723822D4E5DE}"/>
              </a:ext>
            </a:extLst>
          </p:cNvPr>
          <p:cNvCxnSpPr>
            <a:cxnSpLocks/>
          </p:cNvCxnSpPr>
          <p:nvPr/>
        </p:nvCxnSpPr>
        <p:spPr>
          <a:xfrm>
            <a:off x="5262880" y="4633332"/>
            <a:ext cx="1595120" cy="192668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57075398-4D55-401F-92F0-DE2F71BCB124}"/>
              </a:ext>
            </a:extLst>
          </p:cNvPr>
          <p:cNvCxnSpPr>
            <a:cxnSpLocks/>
          </p:cNvCxnSpPr>
          <p:nvPr/>
        </p:nvCxnSpPr>
        <p:spPr>
          <a:xfrm flipH="1">
            <a:off x="2854960" y="5354320"/>
            <a:ext cx="4010660" cy="40640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B60CA8ED-787D-4011-A56F-7685E4843F00}"/>
              </a:ext>
            </a:extLst>
          </p:cNvPr>
          <p:cNvCxnSpPr>
            <a:cxnSpLocks/>
          </p:cNvCxnSpPr>
          <p:nvPr/>
        </p:nvCxnSpPr>
        <p:spPr>
          <a:xfrm>
            <a:off x="579120" y="1442720"/>
            <a:ext cx="10861040" cy="0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684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>
            <a:extLst>
              <a:ext uri="{FF2B5EF4-FFF2-40B4-BE49-F238E27FC236}">
                <a16:creationId xmlns:a16="http://schemas.microsoft.com/office/drawing/2014/main" id="{0B463543-9B51-49AF-9CB4-72D86FD18DD9}"/>
              </a:ext>
            </a:extLst>
          </p:cNvPr>
          <p:cNvGrpSpPr/>
          <p:nvPr/>
        </p:nvGrpSpPr>
        <p:grpSpPr>
          <a:xfrm>
            <a:off x="698751" y="2152530"/>
            <a:ext cx="6189804" cy="3923135"/>
            <a:chOff x="698751" y="2152530"/>
            <a:chExt cx="6189804" cy="3923135"/>
          </a:xfrm>
        </p:grpSpPr>
        <p:pic>
          <p:nvPicPr>
            <p:cNvPr id="12" name="Picture 4" descr="C:\Users\Paola\Documents\EEE\long_distance_correlations\new_data\plots\Ntracks\c2.png">
              <a:extLst>
                <a:ext uri="{FF2B5EF4-FFF2-40B4-BE49-F238E27FC236}">
                  <a16:creationId xmlns:a16="http://schemas.microsoft.com/office/drawing/2014/main" id="{ACA4EA1F-E29E-4657-A230-A756F75A73F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668"/>
            <a:stretch/>
          </p:blipFill>
          <p:spPr bwMode="auto">
            <a:xfrm>
              <a:off x="698751" y="2152530"/>
              <a:ext cx="6189804" cy="39231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D:\EEE\EEELogo_Preliminary.png">
              <a:extLst>
                <a:ext uri="{FF2B5EF4-FFF2-40B4-BE49-F238E27FC236}">
                  <a16:creationId xmlns:a16="http://schemas.microsoft.com/office/drawing/2014/main" id="{FF70014A-1ECE-439A-BD18-20623B7F58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4197" y="2368409"/>
              <a:ext cx="1280406" cy="7233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79B6C8EA-0CCB-44DF-849F-C0E30F49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440" y="294005"/>
            <a:ext cx="10713720" cy="1325563"/>
          </a:xfrm>
        </p:spPr>
        <p:txBody>
          <a:bodyPr>
            <a:noAutofit/>
          </a:bodyPr>
          <a:lstStyle/>
          <a:p>
            <a:r>
              <a:rPr lang="it-IT" sz="2500" dirty="0" err="1">
                <a:solidFill>
                  <a:srgbClr val="C00000"/>
                </a:solidFill>
                <a:latin typeface="Arial Black" pitchFamily="34" charset="0"/>
              </a:rPr>
              <a:t>Search</a:t>
            </a:r>
            <a:r>
              <a:rPr lang="it-IT" sz="2500" dirty="0">
                <a:solidFill>
                  <a:srgbClr val="C00000"/>
                </a:solidFill>
                <a:latin typeface="Arial Black" pitchFamily="34" charset="0"/>
              </a:rPr>
              <a:t> for long </a:t>
            </a:r>
            <a:r>
              <a:rPr lang="it-IT" sz="2500" dirty="0" err="1">
                <a:solidFill>
                  <a:srgbClr val="C00000"/>
                </a:solidFill>
                <a:latin typeface="Arial Black" pitchFamily="34" charset="0"/>
              </a:rPr>
              <a:t>distance</a:t>
            </a:r>
            <a:r>
              <a:rPr lang="it-IT" sz="25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500" dirty="0" err="1">
                <a:solidFill>
                  <a:srgbClr val="C00000"/>
                </a:solidFill>
                <a:latin typeface="Arial Black" pitchFamily="34" charset="0"/>
              </a:rPr>
              <a:t>correlations</a:t>
            </a:r>
            <a:r>
              <a:rPr lang="it-IT" sz="2500" dirty="0">
                <a:solidFill>
                  <a:srgbClr val="C00000"/>
                </a:solidFill>
                <a:latin typeface="Arial Black" pitchFamily="34" charset="0"/>
              </a:rPr>
              <a:t> from </a:t>
            </a:r>
            <a:r>
              <a:rPr lang="it-IT" sz="2500" dirty="0" err="1">
                <a:solidFill>
                  <a:srgbClr val="C00000"/>
                </a:solidFill>
                <a:latin typeface="Arial Black" pitchFamily="34" charset="0"/>
              </a:rPr>
              <a:t>multitrack</a:t>
            </a:r>
            <a:r>
              <a:rPr lang="it-IT" sz="2500" dirty="0">
                <a:solidFill>
                  <a:srgbClr val="C00000"/>
                </a:solidFill>
                <a:latin typeface="Arial Black" pitchFamily="34" charset="0"/>
              </a:rPr>
              <a:t> events</a:t>
            </a:r>
            <a:br>
              <a:rPr lang="it-IT" sz="2500" dirty="0">
                <a:solidFill>
                  <a:srgbClr val="C00000"/>
                </a:solidFill>
                <a:latin typeface="Arial Black" pitchFamily="34" charset="0"/>
              </a:rPr>
            </a:br>
            <a:r>
              <a:rPr lang="it-IT" sz="3000" b="1" dirty="0" err="1"/>
              <a:t>Present</a:t>
            </a:r>
            <a:r>
              <a:rPr lang="it-IT" sz="3000" b="1" dirty="0"/>
              <a:t> status of the </a:t>
            </a:r>
            <a:r>
              <a:rPr lang="it-IT" sz="3000" b="1" dirty="0" err="1"/>
              <a:t>analysis</a:t>
            </a:r>
            <a:br>
              <a:rPr lang="it-IT" sz="2500" dirty="0"/>
            </a:br>
            <a:endParaRPr lang="it-IT" sz="2500" dirty="0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FBD3811-6F8B-4DA3-894B-93DA2FE6C606}"/>
              </a:ext>
            </a:extLst>
          </p:cNvPr>
          <p:cNvCxnSpPr>
            <a:cxnSpLocks/>
          </p:cNvCxnSpPr>
          <p:nvPr/>
        </p:nvCxnSpPr>
        <p:spPr>
          <a:xfrm>
            <a:off x="579120" y="1442720"/>
            <a:ext cx="10861040" cy="0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8">
            <a:extLst>
              <a:ext uri="{FF2B5EF4-FFF2-40B4-BE49-F238E27FC236}">
                <a16:creationId xmlns:a16="http://schemas.microsoft.com/office/drawing/2014/main" id="{77CCE329-D088-499D-AE5E-33A729188FA0}"/>
              </a:ext>
            </a:extLst>
          </p:cNvPr>
          <p:cNvCxnSpPr>
            <a:cxnSpLocks/>
          </p:cNvCxnSpPr>
          <p:nvPr/>
        </p:nvCxnSpPr>
        <p:spPr>
          <a:xfrm flipV="1">
            <a:off x="2184400" y="4392417"/>
            <a:ext cx="4314002" cy="667344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>
            <a:extLst>
              <a:ext uri="{FF2B5EF4-FFF2-40B4-BE49-F238E27FC236}">
                <a16:creationId xmlns:a16="http://schemas.microsoft.com/office/drawing/2014/main" id="{4D8A6335-059D-4AE3-98E2-48D3504256A7}"/>
              </a:ext>
            </a:extLst>
          </p:cNvPr>
          <p:cNvSpPr/>
          <p:nvPr/>
        </p:nvSpPr>
        <p:spPr>
          <a:xfrm>
            <a:off x="6527525" y="3705544"/>
            <a:ext cx="5258074" cy="1373744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8413AC5A-A482-4ECD-87B5-4F0434CE6802}"/>
              </a:ext>
            </a:extLst>
          </p:cNvPr>
          <p:cNvSpPr/>
          <p:nvPr/>
        </p:nvSpPr>
        <p:spPr>
          <a:xfrm>
            <a:off x="6753760" y="3705544"/>
            <a:ext cx="525807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C00000"/>
                </a:solidFill>
              </a:rPr>
              <a:t>Events excess observed for </a:t>
            </a:r>
            <a:r>
              <a:rPr lang="en-US" sz="2200" b="1" dirty="0">
                <a:solidFill>
                  <a:srgbClr val="C00000"/>
                </a:solidFill>
                <a:sym typeface="Symbol"/>
              </a:rPr>
              <a:t>T </a:t>
            </a:r>
            <a:r>
              <a:rPr lang="en-US" sz="2200" b="1" dirty="0">
                <a:solidFill>
                  <a:srgbClr val="C00000"/>
                </a:solidFill>
              </a:rPr>
              <a:t> 10</a:t>
            </a:r>
            <a:r>
              <a:rPr lang="en-US" sz="2200" b="1" baseline="30000" dirty="0">
                <a:solidFill>
                  <a:srgbClr val="C00000"/>
                </a:solidFill>
              </a:rPr>
              <a:t>-4</a:t>
            </a:r>
            <a:r>
              <a:rPr lang="en-US" sz="2200" b="1" dirty="0">
                <a:solidFill>
                  <a:srgbClr val="C00000"/>
                </a:solidFill>
              </a:rPr>
              <a:t> s</a:t>
            </a:r>
          </a:p>
          <a:p>
            <a:r>
              <a:rPr lang="it-IT" sz="2000" dirty="0"/>
              <a:t>40 </a:t>
            </a:r>
            <a:r>
              <a:rPr lang="it-IT" sz="2000" dirty="0" err="1"/>
              <a:t>coincident</a:t>
            </a:r>
            <a:r>
              <a:rPr lang="it-IT" sz="2000" dirty="0"/>
              <a:t> events </a:t>
            </a:r>
            <a:r>
              <a:rPr lang="it-IT" sz="2000" dirty="0" err="1"/>
              <a:t>observed</a:t>
            </a:r>
            <a:r>
              <a:rPr lang="it-IT" sz="2000" dirty="0"/>
              <a:t> </a:t>
            </a:r>
          </a:p>
          <a:p>
            <a:r>
              <a:rPr lang="it-IT" sz="2000" dirty="0"/>
              <a:t>(</a:t>
            </a:r>
            <a:r>
              <a:rPr lang="it-IT" sz="2000" dirty="0" err="1"/>
              <a:t>expected</a:t>
            </a:r>
            <a:r>
              <a:rPr lang="it-IT" sz="2000" dirty="0"/>
              <a:t> background </a:t>
            </a:r>
            <a:r>
              <a:rPr lang="it-IT" sz="2000" dirty="0">
                <a:sym typeface="Symbol"/>
              </a:rPr>
              <a:t> 23.4 </a:t>
            </a:r>
            <a:r>
              <a:rPr lang="it-IT" sz="2000" dirty="0" err="1">
                <a:sym typeface="Symbol"/>
              </a:rPr>
              <a:t>events</a:t>
            </a:r>
            <a:r>
              <a:rPr lang="it-IT" sz="2000" dirty="0">
                <a:sym typeface="Symbol"/>
              </a:rPr>
              <a:t>)</a:t>
            </a:r>
          </a:p>
          <a:p>
            <a:r>
              <a:rPr lang="it-IT" sz="2000" dirty="0">
                <a:sym typeface="Symbol"/>
              </a:rPr>
              <a:t>p-</a:t>
            </a:r>
            <a:r>
              <a:rPr lang="it-IT" sz="2000" dirty="0" err="1">
                <a:sym typeface="Symbol"/>
              </a:rPr>
              <a:t>value</a:t>
            </a:r>
            <a:r>
              <a:rPr lang="it-IT" sz="2000" dirty="0">
                <a:sym typeface="Symbol"/>
              </a:rPr>
              <a:t>  10</a:t>
            </a:r>
            <a:r>
              <a:rPr lang="it-IT" sz="2000" baseline="30000" dirty="0">
                <a:sym typeface="Symbol"/>
              </a:rPr>
              <a:t>-3</a:t>
            </a:r>
          </a:p>
        </p:txBody>
      </p:sp>
    </p:spTree>
    <p:extLst>
      <p:ext uri="{BB962C8B-B14F-4D97-AF65-F5344CB8AC3E}">
        <p14:creationId xmlns:p14="http://schemas.microsoft.com/office/powerpoint/2010/main" val="30243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B6C8EA-0CCB-44DF-849F-C0E30F49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440" y="127317"/>
            <a:ext cx="10713720" cy="1325563"/>
          </a:xfrm>
        </p:spPr>
        <p:txBody>
          <a:bodyPr>
            <a:noAutofit/>
          </a:bodyPr>
          <a:lstStyle/>
          <a:p>
            <a:r>
              <a:rPr lang="it-IT" sz="2500" dirty="0" err="1">
                <a:solidFill>
                  <a:srgbClr val="C00000"/>
                </a:solidFill>
                <a:latin typeface="Arial Black" pitchFamily="34" charset="0"/>
              </a:rPr>
              <a:t>Search</a:t>
            </a:r>
            <a:r>
              <a:rPr lang="it-IT" sz="2500" dirty="0">
                <a:solidFill>
                  <a:srgbClr val="C00000"/>
                </a:solidFill>
                <a:latin typeface="Arial Black" pitchFamily="34" charset="0"/>
              </a:rPr>
              <a:t> for long </a:t>
            </a:r>
            <a:r>
              <a:rPr lang="it-IT" sz="2500" dirty="0" err="1">
                <a:solidFill>
                  <a:srgbClr val="C00000"/>
                </a:solidFill>
                <a:latin typeface="Arial Black" pitchFamily="34" charset="0"/>
              </a:rPr>
              <a:t>distance</a:t>
            </a:r>
            <a:r>
              <a:rPr lang="it-IT" sz="25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500" dirty="0" err="1">
                <a:solidFill>
                  <a:srgbClr val="C00000"/>
                </a:solidFill>
                <a:latin typeface="Arial Black" pitchFamily="34" charset="0"/>
              </a:rPr>
              <a:t>correlations</a:t>
            </a:r>
            <a:r>
              <a:rPr lang="it-IT" sz="2500" dirty="0">
                <a:solidFill>
                  <a:srgbClr val="C00000"/>
                </a:solidFill>
                <a:latin typeface="Arial Black" pitchFamily="34" charset="0"/>
              </a:rPr>
              <a:t> from </a:t>
            </a:r>
            <a:r>
              <a:rPr lang="it-IT" sz="2500" dirty="0" err="1">
                <a:solidFill>
                  <a:srgbClr val="C00000"/>
                </a:solidFill>
                <a:latin typeface="Arial Black" pitchFamily="34" charset="0"/>
              </a:rPr>
              <a:t>multitrack</a:t>
            </a:r>
            <a:r>
              <a:rPr lang="it-IT" sz="2500" dirty="0">
                <a:solidFill>
                  <a:srgbClr val="C00000"/>
                </a:solidFill>
                <a:latin typeface="Arial Black" pitchFamily="34" charset="0"/>
              </a:rPr>
              <a:t> events</a:t>
            </a:r>
            <a:br>
              <a:rPr lang="it-IT" sz="2500" dirty="0">
                <a:solidFill>
                  <a:srgbClr val="C00000"/>
                </a:solidFill>
                <a:latin typeface="Arial Black" pitchFamily="34" charset="0"/>
              </a:rPr>
            </a:br>
            <a:r>
              <a:rPr lang="en-US" sz="3000" b="1" dirty="0"/>
              <a:t>Further investigations and checks to be done</a:t>
            </a:r>
            <a:endParaRPr lang="it-IT" sz="3000" b="1" dirty="0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FBD3811-6F8B-4DA3-894B-93DA2FE6C606}"/>
              </a:ext>
            </a:extLst>
          </p:cNvPr>
          <p:cNvCxnSpPr>
            <a:cxnSpLocks/>
          </p:cNvCxnSpPr>
          <p:nvPr/>
        </p:nvCxnSpPr>
        <p:spPr>
          <a:xfrm>
            <a:off x="579120" y="1442720"/>
            <a:ext cx="10861040" cy="0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>
            <a:extLst>
              <a:ext uri="{FF2B5EF4-FFF2-40B4-BE49-F238E27FC236}">
                <a16:creationId xmlns:a16="http://schemas.microsoft.com/office/drawing/2014/main" id="{8413AC5A-A482-4ECD-87B5-4F0434CE6802}"/>
              </a:ext>
            </a:extLst>
          </p:cNvPr>
          <p:cNvSpPr/>
          <p:nvPr/>
        </p:nvSpPr>
        <p:spPr>
          <a:xfrm>
            <a:off x="751566" y="1798905"/>
            <a:ext cx="997739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Pontano Sans" panose="020B0604020202020204" charset="0"/>
                <a:ea typeface="Sniglet"/>
                <a:cs typeface="Sniglet"/>
              </a:rPr>
              <a:t>Investigation of multi-track events: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Pontano Sans" panose="020B0604020202020204" charset="0"/>
                <a:ea typeface="Sniglet"/>
                <a:cs typeface="Sniglet"/>
              </a:rPr>
              <a:t>Optimiz</a:t>
            </a:r>
            <a:r>
              <a:rPr lang="en-US" sz="2000" dirty="0">
                <a:latin typeface="Pontano Sans" panose="020B0604020202020204" charset="0"/>
                <a:ea typeface="Sniglet"/>
                <a:cs typeface="Sniglet"/>
              </a:rPr>
              <a:t>ation of the tracking algorithm (to be done?)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Pontano Sans" panose="020B0604020202020204" charset="0"/>
                <a:ea typeface="Sniglet"/>
                <a:cs typeface="Sniglet"/>
              </a:rPr>
              <a:t>Study of the topology of multi-track events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Pontano Sans" panose="020B0604020202020204" charset="0"/>
                <a:ea typeface="Sniglet"/>
                <a:cs typeface="Sniglet"/>
              </a:rPr>
              <a:t>Selection of good multi-track candidates for the analysis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Pontano Sans" panose="020B0604020202020204" charset="0"/>
                <a:ea typeface="Sniglet"/>
                <a:cs typeface="Sniglet"/>
              </a:rPr>
              <a:t>Who, when, how?</a:t>
            </a:r>
          </a:p>
          <a:p>
            <a:pPr lvl="1"/>
            <a:endParaRPr lang="en-US" b="1" dirty="0">
              <a:latin typeface="Pontano Sans" panose="020B0604020202020204" charset="0"/>
              <a:ea typeface="Sniglet"/>
              <a:cs typeface="Sniglet"/>
            </a:endParaRPr>
          </a:p>
          <a:p>
            <a:pPr lvl="1"/>
            <a:endParaRPr lang="en-US" b="1" dirty="0">
              <a:solidFill>
                <a:schemeClr val="tx1"/>
              </a:solidFill>
              <a:latin typeface="Pontano Sans" panose="020B0604020202020204" charset="0"/>
              <a:ea typeface="Sniglet"/>
              <a:cs typeface="Sniglet"/>
            </a:endParaRPr>
          </a:p>
          <a:p>
            <a:r>
              <a:rPr lang="en-US" sz="2000" dirty="0">
                <a:latin typeface="Pontano Sans" panose="020B0604020202020204" charset="0"/>
              </a:rPr>
              <a:t>Cuts optimization: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Pontano Sans" panose="020B0604020202020204" charset="0"/>
              </a:rPr>
              <a:t>Multi-tracks events selection (parallelism and quality)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Pontano Sans" panose="020B0604020202020204" charset="0"/>
              </a:rPr>
              <a:t>N. of tracks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Pontano Sans" panose="020B0604020202020204" charset="0"/>
              </a:rPr>
              <a:t>Site distance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Pontano Sans" panose="020B0604020202020204" charset="0"/>
              </a:rPr>
              <a:t>Relative angle</a:t>
            </a:r>
          </a:p>
          <a:p>
            <a:pPr lvl="1"/>
            <a:endParaRPr lang="en-US" sz="2000" dirty="0">
              <a:latin typeface="Pontano Sans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245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B6C8EA-0CCB-44DF-849F-C0E30F49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440" y="127317"/>
            <a:ext cx="10713720" cy="1325563"/>
          </a:xfrm>
        </p:spPr>
        <p:txBody>
          <a:bodyPr>
            <a:noAutofit/>
          </a:bodyPr>
          <a:lstStyle/>
          <a:p>
            <a:r>
              <a:rPr lang="it-IT" sz="2500" dirty="0" err="1">
                <a:solidFill>
                  <a:srgbClr val="C00000"/>
                </a:solidFill>
                <a:latin typeface="Arial Black" pitchFamily="34" charset="0"/>
              </a:rPr>
              <a:t>Search</a:t>
            </a:r>
            <a:r>
              <a:rPr lang="it-IT" sz="2500" dirty="0">
                <a:solidFill>
                  <a:srgbClr val="C00000"/>
                </a:solidFill>
                <a:latin typeface="Arial Black" pitchFamily="34" charset="0"/>
              </a:rPr>
              <a:t> for long </a:t>
            </a:r>
            <a:r>
              <a:rPr lang="it-IT" sz="2500" dirty="0" err="1">
                <a:solidFill>
                  <a:srgbClr val="C00000"/>
                </a:solidFill>
                <a:latin typeface="Arial Black" pitchFamily="34" charset="0"/>
              </a:rPr>
              <a:t>distance</a:t>
            </a:r>
            <a:r>
              <a:rPr lang="it-IT" sz="25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500" dirty="0" err="1">
                <a:solidFill>
                  <a:srgbClr val="C00000"/>
                </a:solidFill>
                <a:latin typeface="Arial Black" pitchFamily="34" charset="0"/>
              </a:rPr>
              <a:t>correlations</a:t>
            </a:r>
            <a:r>
              <a:rPr lang="it-IT" sz="2500" dirty="0">
                <a:solidFill>
                  <a:srgbClr val="C00000"/>
                </a:solidFill>
                <a:latin typeface="Arial Black" pitchFamily="34" charset="0"/>
              </a:rPr>
              <a:t> from </a:t>
            </a:r>
            <a:r>
              <a:rPr lang="it-IT" sz="2500" dirty="0" err="1">
                <a:solidFill>
                  <a:srgbClr val="C00000"/>
                </a:solidFill>
                <a:latin typeface="Arial Black" pitchFamily="34" charset="0"/>
              </a:rPr>
              <a:t>multitrack</a:t>
            </a:r>
            <a:r>
              <a:rPr lang="it-IT" sz="2500" dirty="0">
                <a:solidFill>
                  <a:srgbClr val="C00000"/>
                </a:solidFill>
                <a:latin typeface="Arial Black" pitchFamily="34" charset="0"/>
              </a:rPr>
              <a:t> events</a:t>
            </a:r>
            <a:br>
              <a:rPr lang="it-IT" sz="2500" dirty="0">
                <a:solidFill>
                  <a:srgbClr val="C00000"/>
                </a:solidFill>
                <a:latin typeface="Arial Black" pitchFamily="34" charset="0"/>
              </a:rPr>
            </a:br>
            <a:r>
              <a:rPr lang="en-US" sz="3000" b="1" dirty="0"/>
              <a:t>Paper proposal</a:t>
            </a:r>
            <a:endParaRPr lang="it-IT" sz="3000" b="1" dirty="0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FBD3811-6F8B-4DA3-894B-93DA2FE6C606}"/>
              </a:ext>
            </a:extLst>
          </p:cNvPr>
          <p:cNvCxnSpPr>
            <a:cxnSpLocks/>
          </p:cNvCxnSpPr>
          <p:nvPr/>
        </p:nvCxnSpPr>
        <p:spPr>
          <a:xfrm>
            <a:off x="579120" y="1442720"/>
            <a:ext cx="10861040" cy="0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>
            <a:extLst>
              <a:ext uri="{FF2B5EF4-FFF2-40B4-BE49-F238E27FC236}">
                <a16:creationId xmlns:a16="http://schemas.microsoft.com/office/drawing/2014/main" id="{8413AC5A-A482-4ECD-87B5-4F0434CE6802}"/>
              </a:ext>
            </a:extLst>
          </p:cNvPr>
          <p:cNvSpPr/>
          <p:nvPr/>
        </p:nvSpPr>
        <p:spPr>
          <a:xfrm>
            <a:off x="751566" y="1798905"/>
            <a:ext cx="1068859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Pontano Sans" panose="020B0604020202020204" charset="0"/>
                <a:ea typeface="Sniglet"/>
                <a:cs typeface="Sniglet"/>
              </a:rPr>
              <a:t>Possible content</a:t>
            </a:r>
            <a:r>
              <a:rPr lang="en-US" sz="2000" dirty="0">
                <a:solidFill>
                  <a:schemeClr val="tx1"/>
                </a:solidFill>
                <a:latin typeface="Pontano Sans" panose="020B0604020202020204" charset="0"/>
                <a:ea typeface="Sniglet"/>
                <a:cs typeface="Sniglet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Pontano Sans" panose="020B0604020202020204" charset="0"/>
                <a:ea typeface="Sniglet"/>
                <a:cs typeface="Sniglet"/>
              </a:rPr>
              <a:t>Introduction (physics motivations)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Pontano Sans" panose="020B0604020202020204" charset="0"/>
                <a:ea typeface="Sniglet"/>
                <a:cs typeface="Sniglet"/>
              </a:rPr>
              <a:t>The experimental apparatus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Pontano Sans" panose="020B0604020202020204" charset="0"/>
                <a:ea typeface="Sniglet"/>
                <a:cs typeface="Sniglet"/>
              </a:rPr>
              <a:t>Dataset and selection of multi-track events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Pontano Sans" panose="020B0604020202020204" charset="0"/>
                <a:ea typeface="Sniglet"/>
                <a:cs typeface="Sniglet"/>
              </a:rPr>
              <a:t>Analysis Procedure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Pontano Sans" panose="020B0604020202020204" charset="0"/>
                <a:ea typeface="Sniglet"/>
                <a:cs typeface="Sniglet"/>
              </a:rPr>
              <a:t>Results and conclusions</a:t>
            </a:r>
          </a:p>
          <a:p>
            <a:pPr lvl="1"/>
            <a:endParaRPr lang="en-US" b="1" dirty="0">
              <a:latin typeface="Pontano Sans" panose="020B0604020202020204" charset="0"/>
              <a:ea typeface="Sniglet"/>
              <a:cs typeface="Sniglet"/>
            </a:endParaRPr>
          </a:p>
          <a:p>
            <a:pPr lvl="1"/>
            <a:endParaRPr lang="en-US" b="1" dirty="0">
              <a:solidFill>
                <a:schemeClr val="tx1"/>
              </a:solidFill>
              <a:latin typeface="Pontano Sans" panose="020B0604020202020204" charset="0"/>
              <a:ea typeface="Sniglet"/>
              <a:cs typeface="Sniglet"/>
            </a:endParaRPr>
          </a:p>
          <a:p>
            <a:r>
              <a:rPr lang="en-US" sz="2000" b="1" dirty="0">
                <a:latin typeface="Pontano Sans" panose="020B0604020202020204" charset="0"/>
              </a:rPr>
              <a:t>Target</a:t>
            </a:r>
            <a:r>
              <a:rPr lang="en-US" sz="2000" dirty="0">
                <a:latin typeface="Pontano Sans" panose="020B0604020202020204" charset="0"/>
              </a:rPr>
              <a:t>: which journal? </a:t>
            </a:r>
          </a:p>
          <a:p>
            <a:endParaRPr lang="en-US" sz="2000" dirty="0">
              <a:latin typeface="Pontano Sans" panose="020B0604020202020204" charset="0"/>
            </a:endParaRPr>
          </a:p>
          <a:p>
            <a:r>
              <a:rPr lang="en-US" sz="2000" b="1" dirty="0">
                <a:latin typeface="Pontano Sans" panose="020B0604020202020204" charset="0"/>
              </a:rPr>
              <a:t>Deadline</a:t>
            </a:r>
            <a:r>
              <a:rPr lang="en-US" sz="2000" dirty="0">
                <a:latin typeface="Pontano Sans" panose="020B0604020202020204" charset="0"/>
              </a:rPr>
              <a:t>: further studies on multi-track events have to be done before finalizing the results</a:t>
            </a:r>
          </a:p>
          <a:p>
            <a:endParaRPr lang="en-US" sz="2000" dirty="0">
              <a:latin typeface="Pontano Sans" panose="020B0604020202020204" charset="0"/>
            </a:endParaRPr>
          </a:p>
          <a:p>
            <a:r>
              <a:rPr lang="en-US" sz="2000" b="1" dirty="0">
                <a:latin typeface="Pontano Sans" panose="020B0604020202020204" charset="0"/>
              </a:rPr>
              <a:t>Manpower</a:t>
            </a:r>
            <a:r>
              <a:rPr lang="en-US" sz="2000" dirty="0">
                <a:latin typeface="Pontano Sans" panose="020B0604020202020204" charset="0"/>
              </a:rPr>
              <a:t>: Catania, ?</a:t>
            </a:r>
          </a:p>
        </p:txBody>
      </p:sp>
    </p:spTree>
    <p:extLst>
      <p:ext uri="{BB962C8B-B14F-4D97-AF65-F5344CB8AC3E}">
        <p14:creationId xmlns:p14="http://schemas.microsoft.com/office/powerpoint/2010/main" val="25883058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331</Words>
  <Application>Microsoft Office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Pontano Sans</vt:lpstr>
      <vt:lpstr>Tema di Office</vt:lpstr>
      <vt:lpstr>Search for long distance correlations from multitrack events</vt:lpstr>
      <vt:lpstr>Search for long distance correlations from multitrack events Present status of the analysis </vt:lpstr>
      <vt:lpstr>Search for long distance correlations from multitrack events Present status of the analysis </vt:lpstr>
      <vt:lpstr>Search for long distance correlations from multitrack events Further investigations and checks to be done</vt:lpstr>
      <vt:lpstr>Search for long distance correlations from multitrack events Paper proposal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for long distance correlations from multitrack events</dc:title>
  <dc:creator>Paola La Rocca</dc:creator>
  <cp:lastModifiedBy>Francesco Riggi</cp:lastModifiedBy>
  <cp:revision>7</cp:revision>
  <dcterms:created xsi:type="dcterms:W3CDTF">2020-11-26T09:41:22Z</dcterms:created>
  <dcterms:modified xsi:type="dcterms:W3CDTF">2020-11-27T14:23:11Z</dcterms:modified>
</cp:coreProperties>
</file>