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5143500" type="screen16x9"/>
  <p:notesSz cx="6858000" cy="9144000"/>
  <p:embeddedFontLst>
    <p:embeddedFont>
      <p:font typeface="Roboto Mono" charset="0"/>
      <p:regular r:id="rId39"/>
      <p:bold r:id="rId40"/>
      <p:italic r:id="rId41"/>
      <p:boldItalic r:id="rId42"/>
    </p:embeddedFont>
    <p:embeddedFont>
      <p:font typeface="Amatic SC" charset="-79"/>
      <p:regular r:id="rId43"/>
      <p:bold r:id="rId44"/>
    </p:embeddedFont>
    <p:embeddedFont>
      <p:font typeface="Roboto Mono Medium" charset="0"/>
      <p:regular r:id="rId45"/>
      <p:bold r:id="rId46"/>
      <p:italic r:id="rId47"/>
      <p:boldItalic r:id="rId48"/>
    </p:embeddedFont>
    <p:embeddedFont>
      <p:font typeface="Source Code Pro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Cambria Math" pitchFamily="18" charset="0"/>
      <p:regular r:id="rId57"/>
    </p:embeddedFont>
    <p:embeddedFont>
      <p:font typeface="Roboto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pos="2880">
          <p15:clr>
            <a:srgbClr val="9AA0A6"/>
          </p15:clr>
        </p15:guide>
        <p15:guide id="2" pos="2041">
          <p15:clr>
            <a:srgbClr val="9AA0A6"/>
          </p15:clr>
        </p15:guide>
        <p15:guide id="3" pos="4343">
          <p15:clr>
            <a:srgbClr val="9AA0A6"/>
          </p15:clr>
        </p15:guide>
        <p15:guide id="4" orient="horz" pos="1388">
          <p15:clr>
            <a:srgbClr val="9AA0A6"/>
          </p15:clr>
        </p15:guide>
        <p15:guide id="5" orient="horz" pos="1474">
          <p15:clr>
            <a:srgbClr val="9AA0A6"/>
          </p15:clr>
        </p15:guide>
        <p15:guide id="6" orient="horz" pos="162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F5D8604B-CF55-4D86-A2FB-7F40074F5B6C}">
  <a:tblStyle styleId="{F5D8604B-CF55-4D86-A2FB-7F40074F5B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86" y="-96"/>
      </p:cViewPr>
      <p:guideLst>
        <p:guide orient="horz" pos="1388"/>
        <p:guide orient="horz" pos="1474"/>
        <p:guide orient="horz" pos="1620"/>
        <p:guide pos="2880"/>
        <p:guide pos="2041"/>
        <p:guide pos="434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61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7a9cbdc9f_4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7a9cbdc9f_4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77a9cbdc9f_4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77a9cbdc9f_4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7a9cbdc9f_9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7a9cbdc9f_9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764d5f2db_2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764d5f2db_2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75049830b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75049830b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876b136ca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876b136ca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5049830b5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5049830b5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7764d5f2db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7764d5f2db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5a37c4816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5a37c4816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5a37c481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5a37c481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805e3cfa7a_3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805e3cfa7a_3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85a37c481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85a37c481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85a37c481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85a37c481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77a9cbdc9f_9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77a9cbdc9f_91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778c55bcc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778c55bcc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8747ec10e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8747ec10e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5049830b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75049830b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5049830b5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5049830b5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5049830b5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75049830b5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77a9cbdc9f_93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77a9cbdc9f_93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77a9cbdc9f_91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77a9cbdc9f_91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050dfa9a6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050dfa9a6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75049830b5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75049830b5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7764d5f2d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7764d5f2d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7764d5f2db_5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5" name="Google Shape;535;g7764d5f2db_5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77539fcca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77539fcca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77539fcc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77539fcc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778a3ae3e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778a3ae3e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8050dfa9a6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8050dfa9a6_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5049830b5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5049830b5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52f5c184c1_5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52f5c184c1_5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7a9cbdc9f_4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7a9cbdc9f_4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77a9cbdc9f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77a9cbdc9f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77a9cbdc9f_95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77a9cbdc9f_95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5b9503fac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5b9503fac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hyperlink" Target="https://en.wikipedia.org/wiki/Discrete_probability_distributio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0" y="3429000"/>
            <a:ext cx="9144000" cy="1714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203875" y="176175"/>
            <a:ext cx="3732674" cy="67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6875" y="900050"/>
            <a:ext cx="4643174" cy="24327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94400" y="3433425"/>
            <a:ext cx="8755200" cy="1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Gaia Pasquini, Giulia De Pascale, Giuseppe Bevilacqua, Lorenzo Bartolini, Lorenzo Dalla Rosa, Luca Gonfiantini, Marica Gallo, Valentino Cecconi, Wekin </a:t>
            </a:r>
            <a:r>
              <a:rPr lang="it" sz="2000" dirty="0" smtClean="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Palandri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it" sz="1000" dirty="0" smtClean="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 smtClean="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EEERaggiCosmici@liceosavoia.edu.it</a:t>
            </a:r>
            <a:endParaRPr sz="20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94400" y="900101"/>
            <a:ext cx="3888600" cy="25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53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rPr>
              <a:t>Our first data analysis with</a:t>
            </a:r>
            <a:endParaRPr sz="5300" b="1">
              <a:solidFill>
                <a:srgbClr val="1C4587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5300" b="1">
                <a:solidFill>
                  <a:srgbClr val="1C4587"/>
                </a:solidFill>
                <a:latin typeface="Amatic SC"/>
                <a:ea typeface="Amatic SC"/>
                <a:cs typeface="Amatic SC"/>
                <a:sym typeface="Amatic SC"/>
              </a:rPr>
              <a:t>root </a:t>
            </a:r>
            <a:endParaRPr sz="5300" b="1">
              <a:solidFill>
                <a:srgbClr val="1C4587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600" y="43838"/>
            <a:ext cx="2367250" cy="94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2"/>
          <p:cNvSpPr txBox="1">
            <a:spLocks noGrp="1"/>
          </p:cNvSpPr>
          <p:nvPr>
            <p:ph type="title"/>
          </p:nvPr>
        </p:nvSpPr>
        <p:spPr>
          <a:xfrm>
            <a:off x="2292875" y="311600"/>
            <a:ext cx="65430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highlight>
                  <a:srgbClr val="B6D7A8"/>
                </a:highlight>
              </a:rPr>
              <a:t>Code:Distance between detectors</a:t>
            </a:r>
            <a:endParaRPr>
              <a:solidFill>
                <a:srgbClr val="000000"/>
              </a:solidFill>
              <a:highlight>
                <a:srgbClr val="B6D7A8"/>
              </a:highlight>
            </a:endParaRPr>
          </a:p>
        </p:txBody>
      </p:sp>
      <p:sp>
        <p:nvSpPr>
          <p:cNvPr id="212" name="Google Shape;212;p22"/>
          <p:cNvSpPr txBox="1">
            <a:spLocks noGrp="1"/>
          </p:cNvSpPr>
          <p:nvPr>
            <p:ph type="body" idx="1"/>
          </p:nvPr>
        </p:nvSpPr>
        <p:spPr>
          <a:xfrm>
            <a:off x="0" y="1242225"/>
            <a:ext cx="4995000" cy="37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500"/>
          </a:p>
        </p:txBody>
      </p:sp>
      <p:sp>
        <p:nvSpPr>
          <p:cNvPr id="213" name="Google Shape;213;p22"/>
          <p:cNvSpPr txBox="1"/>
          <p:nvPr/>
        </p:nvSpPr>
        <p:spPr>
          <a:xfrm>
            <a:off x="111275" y="358550"/>
            <a:ext cx="11499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14" name="Google Shape;214;p22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22"/>
          <p:cNvGrpSpPr/>
          <p:nvPr/>
        </p:nvGrpSpPr>
        <p:grpSpPr>
          <a:xfrm>
            <a:off x="183025" y="2694580"/>
            <a:ext cx="9084250" cy="1857070"/>
            <a:chOff x="259225" y="1703980"/>
            <a:chExt cx="9084250" cy="1857070"/>
          </a:xfrm>
        </p:grpSpPr>
        <p:sp>
          <p:nvSpPr>
            <p:cNvPr id="216" name="Google Shape;216;p22"/>
            <p:cNvSpPr txBox="1"/>
            <p:nvPr/>
          </p:nvSpPr>
          <p:spPr>
            <a:xfrm>
              <a:off x="5634125" y="1876525"/>
              <a:ext cx="2868600" cy="4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latin typeface="Source Code Pro"/>
                  <a:ea typeface="Source Code Pro"/>
                  <a:cs typeface="Source Code Pro"/>
                  <a:sym typeface="Source Code Pro"/>
                </a:rPr>
                <a:t>Defining histogram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17" name="Google Shape;217;p22"/>
            <p:cNvSpPr txBox="1"/>
            <p:nvPr/>
          </p:nvSpPr>
          <p:spPr>
            <a:xfrm>
              <a:off x="5625050" y="2415975"/>
              <a:ext cx="2843700" cy="4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latin typeface="Source Code Pro"/>
                  <a:ea typeface="Source Code Pro"/>
                  <a:cs typeface="Source Code Pro"/>
                  <a:sym typeface="Source Code Pro"/>
                </a:rPr>
                <a:t>Drawing histogram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18" name="Google Shape;218;p22"/>
            <p:cNvSpPr txBox="1"/>
            <p:nvPr/>
          </p:nvSpPr>
          <p:spPr>
            <a:xfrm>
              <a:off x="5625038" y="2767638"/>
              <a:ext cx="3486600" cy="2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latin typeface="Source Code Pro"/>
                  <a:ea typeface="Source Code Pro"/>
                  <a:cs typeface="Source Code Pro"/>
                  <a:sym typeface="Source Code Pro"/>
                </a:rPr>
                <a:t>Defining</a:t>
              </a:r>
              <a:r>
                <a:rPr lang="it" sz="1300">
                  <a:latin typeface="Source Code Pro"/>
                  <a:ea typeface="Source Code Pro"/>
                  <a:cs typeface="Source Code Pro"/>
                  <a:sym typeface="Source Code Pro"/>
                </a:rPr>
                <a:t> </a:t>
              </a:r>
              <a:r>
                <a:rPr lang="it">
                  <a:latin typeface="Source Code Pro"/>
                  <a:ea typeface="Source Code Pro"/>
                  <a:cs typeface="Source Code Pro"/>
                  <a:sym typeface="Source Code Pro"/>
                </a:rPr>
                <a:t>fit</a:t>
              </a:r>
              <a:r>
                <a:rPr lang="it" sz="1300">
                  <a:latin typeface="Source Code Pro"/>
                  <a:ea typeface="Source Code Pro"/>
                  <a:cs typeface="Source Code Pro"/>
                  <a:sym typeface="Source Code Pro"/>
                </a:rPr>
                <a:t> </a:t>
              </a:r>
              <a:r>
                <a:rPr lang="it">
                  <a:latin typeface="Source Code Pro"/>
                  <a:ea typeface="Source Code Pro"/>
                  <a:cs typeface="Source Code Pro"/>
                  <a:sym typeface="Source Code Pro"/>
                </a:rPr>
                <a:t>function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19" name="Google Shape;219;p22"/>
            <p:cNvSpPr txBox="1"/>
            <p:nvPr/>
          </p:nvSpPr>
          <p:spPr>
            <a:xfrm>
              <a:off x="5646575" y="3066350"/>
              <a:ext cx="3696900" cy="49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latin typeface="Source Code Pro"/>
                  <a:ea typeface="Source Code Pro"/>
                  <a:cs typeface="Source Code Pro"/>
                  <a:sym typeface="Source Code Pro"/>
                </a:rPr>
                <a:t>Drawing fit function</a:t>
              </a: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220" name="Google Shape;220;p22"/>
            <p:cNvSpPr txBox="1"/>
            <p:nvPr/>
          </p:nvSpPr>
          <p:spPr>
            <a:xfrm>
              <a:off x="259225" y="1770900"/>
              <a:ext cx="5559600" cy="160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TH2F* myhisto2D </a:t>
              </a:r>
              <a:endParaRPr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=</a:t>
              </a:r>
              <a:r>
                <a:rPr lang="it" sz="1200">
                  <a:solidFill>
                    <a:srgbClr val="3F51B5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new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TH2F(</a:t>
              </a:r>
              <a:r>
                <a:rPr lang="it" sz="120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"myhisto2D"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20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""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20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1000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20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20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2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20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100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 </a:t>
              </a:r>
              <a:r>
                <a:rPr lang="it" sz="120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 </a:t>
              </a:r>
              <a:r>
                <a:rPr lang="it" sz="120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400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);</a:t>
              </a:r>
              <a:endParaRPr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eee-&gt;</a:t>
              </a:r>
              <a:r>
                <a:rPr lang="it" sz="120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Draw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</a:t>
              </a:r>
              <a:r>
                <a:rPr lang="it" sz="120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"TrackLength:Theta*</a:t>
              </a:r>
              <a:r>
                <a:rPr lang="it" sz="115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TMath::Pi()</a:t>
              </a:r>
              <a:r>
                <a:rPr lang="it" sz="120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/180&gt;&gt;myhisto2D"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);</a:t>
              </a:r>
              <a:endParaRPr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TF1* myFitFunction=</a:t>
              </a:r>
              <a:r>
                <a:rPr lang="it" sz="1200">
                  <a:solidFill>
                    <a:srgbClr val="3F51B5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new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TF1(</a:t>
              </a:r>
              <a:r>
                <a:rPr lang="it" sz="120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"myFitFunction"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20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"[0]/cos(x)"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</a:t>
              </a:r>
              <a:endParaRPr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myhisto2D-&gt;</a:t>
              </a:r>
              <a:r>
                <a:rPr lang="it" sz="120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Fit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</a:t>
              </a:r>
              <a:r>
                <a:rPr lang="it" sz="120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"myFitFunction"</a:t>
              </a:r>
              <a:r>
                <a:rPr lang="it" sz="120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);</a:t>
              </a:r>
              <a:endParaRPr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endParaRPr sz="17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cxnSp>
          <p:nvCxnSpPr>
            <p:cNvPr id="221" name="Google Shape;221;p22"/>
            <p:cNvCxnSpPr/>
            <p:nvPr/>
          </p:nvCxnSpPr>
          <p:spPr>
            <a:xfrm rot="10800000" flipH="1">
              <a:off x="378198" y="2454550"/>
              <a:ext cx="5196300" cy="108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22"/>
            <p:cNvCxnSpPr/>
            <p:nvPr/>
          </p:nvCxnSpPr>
          <p:spPr>
            <a:xfrm>
              <a:off x="378198" y="2767650"/>
              <a:ext cx="5158800" cy="54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22"/>
            <p:cNvCxnSpPr/>
            <p:nvPr/>
          </p:nvCxnSpPr>
          <p:spPr>
            <a:xfrm>
              <a:off x="378198" y="3069950"/>
              <a:ext cx="5130600" cy="3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22"/>
            <p:cNvCxnSpPr/>
            <p:nvPr/>
          </p:nvCxnSpPr>
          <p:spPr>
            <a:xfrm>
              <a:off x="5616255" y="1703980"/>
              <a:ext cx="6300" cy="685200"/>
            </a:xfrm>
            <a:prstGeom prst="straightConnector1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22"/>
            <p:cNvCxnSpPr/>
            <p:nvPr/>
          </p:nvCxnSpPr>
          <p:spPr>
            <a:xfrm>
              <a:off x="5622550" y="2492125"/>
              <a:ext cx="0" cy="252900"/>
            </a:xfrm>
            <a:prstGeom prst="straightConnector1">
              <a:avLst/>
            </a:prstGeom>
            <a:noFill/>
            <a:ln w="38100" cap="flat" cmpd="sng">
              <a:solidFill>
                <a:srgbClr val="B6D7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22"/>
            <p:cNvCxnSpPr/>
            <p:nvPr/>
          </p:nvCxnSpPr>
          <p:spPr>
            <a:xfrm>
              <a:off x="5625050" y="2804325"/>
              <a:ext cx="0" cy="252900"/>
            </a:xfrm>
            <a:prstGeom prst="straightConnector1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22"/>
            <p:cNvCxnSpPr/>
            <p:nvPr/>
          </p:nvCxnSpPr>
          <p:spPr>
            <a:xfrm>
              <a:off x="5625725" y="3111050"/>
              <a:ext cx="0" cy="252900"/>
            </a:xfrm>
            <a:prstGeom prst="straightConnector1">
              <a:avLst/>
            </a:prstGeom>
            <a:noFill/>
            <a:ln w="38100" cap="flat" cmpd="sng">
              <a:solidFill>
                <a:srgbClr val="D9EAD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28" name="Google Shape;228;p22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41150" y="449080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/>
          <p:cNvSpPr txBox="1"/>
          <p:nvPr/>
        </p:nvSpPr>
        <p:spPr>
          <a:xfrm>
            <a:off x="1644725" y="1140250"/>
            <a:ext cx="2622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Ө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30" name="Google Shape;230;p22"/>
          <p:cNvCxnSpPr/>
          <p:nvPr/>
        </p:nvCxnSpPr>
        <p:spPr>
          <a:xfrm>
            <a:off x="1968775" y="829150"/>
            <a:ext cx="0" cy="1425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22"/>
          <p:cNvCxnSpPr/>
          <p:nvPr/>
        </p:nvCxnSpPr>
        <p:spPr>
          <a:xfrm>
            <a:off x="554050" y="2264425"/>
            <a:ext cx="20574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22"/>
          <p:cNvCxnSpPr/>
          <p:nvPr/>
        </p:nvCxnSpPr>
        <p:spPr>
          <a:xfrm>
            <a:off x="529275" y="816625"/>
            <a:ext cx="20451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22"/>
          <p:cNvCxnSpPr/>
          <p:nvPr/>
        </p:nvCxnSpPr>
        <p:spPr>
          <a:xfrm flipH="1">
            <a:off x="1358350" y="818975"/>
            <a:ext cx="589200" cy="1458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34" name="Google Shape;234;p22"/>
          <p:cNvSpPr txBox="1"/>
          <p:nvPr/>
        </p:nvSpPr>
        <p:spPr>
          <a:xfrm>
            <a:off x="1890775" y="1186600"/>
            <a:ext cx="334500" cy="10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 sz="4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5" name="Google Shape;235;p22"/>
          <p:cNvSpPr/>
          <p:nvPr/>
        </p:nvSpPr>
        <p:spPr>
          <a:xfrm rot="9514890">
            <a:off x="1584701" y="1019985"/>
            <a:ext cx="566848" cy="598879"/>
          </a:xfrm>
          <a:prstGeom prst="arc">
            <a:avLst>
              <a:gd name="adj1" fmla="val 16200000"/>
              <a:gd name="adj2" fmla="val 19986833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22"/>
          <p:cNvSpPr txBox="1"/>
          <p:nvPr/>
        </p:nvSpPr>
        <p:spPr>
          <a:xfrm>
            <a:off x="552225" y="465925"/>
            <a:ext cx="1797000" cy="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Detector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7" name="Google Shape;237;p22"/>
          <p:cNvSpPr txBox="1"/>
          <p:nvPr/>
        </p:nvSpPr>
        <p:spPr>
          <a:xfrm>
            <a:off x="1619025" y="2254950"/>
            <a:ext cx="14130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Detector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1208175" y="1041100"/>
            <a:ext cx="5997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i="1">
                <a:latin typeface="Times New Roman"/>
                <a:ea typeface="Times New Roman"/>
                <a:cs typeface="Times New Roman"/>
                <a:sym typeface="Times New Roman"/>
              </a:rPr>
              <a:t>l</a:t>
            </a:r>
            <a:endParaRPr sz="3600"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9" name="Google Shape;239;p22"/>
          <p:cNvCxnSpPr/>
          <p:nvPr/>
        </p:nvCxnSpPr>
        <p:spPr>
          <a:xfrm rot="10800000" flipH="1">
            <a:off x="1937550" y="429525"/>
            <a:ext cx="199800" cy="419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p22"/>
          <p:cNvSpPr txBox="1"/>
          <p:nvPr/>
        </p:nvSpPr>
        <p:spPr>
          <a:xfrm>
            <a:off x="3371150" y="1412925"/>
            <a:ext cx="20451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41" name="Google Shape;241;p22"/>
          <p:cNvCxnSpPr/>
          <p:nvPr/>
        </p:nvCxnSpPr>
        <p:spPr>
          <a:xfrm flipH="1">
            <a:off x="1188475" y="2267125"/>
            <a:ext cx="169800" cy="439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2" name="Google Shape;242;p22"/>
          <p:cNvSpPr txBox="1"/>
          <p:nvPr/>
        </p:nvSpPr>
        <p:spPr>
          <a:xfrm>
            <a:off x="3693400" y="1363325"/>
            <a:ext cx="2701800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>
                <a:latin typeface="Calibri"/>
                <a:ea typeface="Calibri"/>
                <a:cs typeface="Calibri"/>
                <a:sym typeface="Calibri"/>
              </a:rPr>
              <a:t>=&gt;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43" name="Google Shape;24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3675" y="1159525"/>
            <a:ext cx="22669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2"/>
          <p:cNvSpPr txBox="1"/>
          <p:nvPr/>
        </p:nvSpPr>
        <p:spPr>
          <a:xfrm>
            <a:off x="5478125" y="1298050"/>
            <a:ext cx="12612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>
                <a:latin typeface="Calibri"/>
                <a:ea typeface="Calibri"/>
                <a:cs typeface="Calibri"/>
                <a:sym typeface="Calibri"/>
              </a:rPr>
              <a:t>=&gt;</a:t>
            </a:r>
            <a:endParaRPr/>
          </a:p>
        </p:txBody>
      </p:sp>
      <p:pic>
        <p:nvPicPr>
          <p:cNvPr id="245" name="Google Shape;2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4113" y="1114425"/>
            <a:ext cx="2162175" cy="12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 txBox="1">
            <a:spLocks noGrp="1"/>
          </p:cNvSpPr>
          <p:nvPr>
            <p:ph type="body" idx="1"/>
          </p:nvPr>
        </p:nvSpPr>
        <p:spPr>
          <a:xfrm>
            <a:off x="776100" y="890925"/>
            <a:ext cx="7371900" cy="4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1" name="Google Shape;251;p23"/>
          <p:cNvSpPr txBox="1"/>
          <p:nvPr/>
        </p:nvSpPr>
        <p:spPr>
          <a:xfrm>
            <a:off x="1927400" y="818025"/>
            <a:ext cx="49755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dk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3" name="Google Shape;2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600" y="60525"/>
            <a:ext cx="6523895" cy="443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3"/>
          <p:cNvPicPr preferRelativeResize="0"/>
          <p:nvPr/>
        </p:nvPicPr>
        <p:blipFill rotWithShape="1">
          <a:blip r:embed="rId4">
            <a:alphaModFix/>
          </a:blip>
          <a:srcRect r="10313"/>
          <a:stretch/>
        </p:blipFill>
        <p:spPr>
          <a:xfrm>
            <a:off x="5941150" y="4490800"/>
            <a:ext cx="3107749" cy="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225" y="60500"/>
            <a:ext cx="6609025" cy="448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3"/>
          <p:cNvSpPr txBox="1"/>
          <p:nvPr/>
        </p:nvSpPr>
        <p:spPr>
          <a:xfrm>
            <a:off x="2880050" y="3314700"/>
            <a:ext cx="3107700" cy="8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Fit function d/cos(θ)</a:t>
            </a:r>
            <a:endParaRPr sz="1800">
              <a:highlight>
                <a:srgbClr val="FF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d=(1,00±0,04)*10^2 cm</a:t>
            </a:r>
            <a:endParaRPr sz="2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graphicFrame>
        <p:nvGraphicFramePr>
          <p:cNvPr id="257" name="Google Shape;257;p23"/>
          <p:cNvGraphicFramePr/>
          <p:nvPr/>
        </p:nvGraphicFramePr>
        <p:xfrm>
          <a:off x="6548700" y="215775"/>
          <a:ext cx="2500200" cy="4252500"/>
        </p:xfrm>
        <a:graphic>
          <a:graphicData uri="http://schemas.openxmlformats.org/drawingml/2006/table">
            <a:tbl>
              <a:tblPr>
                <a:noFill/>
                <a:tableStyleId>{F5D8604B-CF55-4D86-A2FB-7F40074F5B6C}</a:tableStyleId>
              </a:tblPr>
              <a:tblGrid>
                <a:gridCol w="1088575"/>
                <a:gridCol w="1411625"/>
              </a:tblGrid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/>
                        <a:t>Detector</a:t>
                      </a:r>
                      <a:endParaRPr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/>
                        <a:t>Distance (cm)</a:t>
                      </a:r>
                      <a:endParaRPr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3C47D"/>
                    </a:solidFill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FRAS-01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80,09±0,04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CERN-01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86,97±0,04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LODI-01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92,99±0,04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CAGL-01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100,07±0,03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ANCO-01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100,09±0,04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BOLO-01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100,12±0,04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BARI-01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100,99±0,04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COSE-01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148,12±0,04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CATA-01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/>
                        <a:t>160,14±0,04</a:t>
                      </a:r>
                      <a:endParaRPr/>
                    </a:p>
                  </a:txBody>
                  <a:tcPr marL="91425" marR="91425" marT="91425" marB="91425">
                    <a:lnL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6AA84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58" name="Google Shape;258;p23"/>
          <p:cNvSpPr txBox="1"/>
          <p:nvPr/>
        </p:nvSpPr>
        <p:spPr>
          <a:xfrm>
            <a:off x="890075" y="576375"/>
            <a:ext cx="1955400" cy="6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Arez01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9138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9522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POISSON DISTRIBUTION</a:t>
            </a:r>
            <a:endParaRPr/>
          </a:p>
        </p:txBody>
      </p:sp>
      <p:sp>
        <p:nvSpPr>
          <p:cNvPr id="264" name="Google Shape;264;p24"/>
          <p:cNvSpPr/>
          <p:nvPr/>
        </p:nvSpPr>
        <p:spPr>
          <a:xfrm>
            <a:off x="0" y="4931925"/>
            <a:ext cx="9151500" cy="2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4"/>
          <p:cNvSpPr txBox="1"/>
          <p:nvPr/>
        </p:nvSpPr>
        <p:spPr>
          <a:xfrm>
            <a:off x="6120000" y="3710700"/>
            <a:ext cx="27150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>
            <a:spLocks noGrp="1"/>
          </p:cNvSpPr>
          <p:nvPr>
            <p:ph type="title"/>
          </p:nvPr>
        </p:nvSpPr>
        <p:spPr>
          <a:xfrm>
            <a:off x="2191800" y="214850"/>
            <a:ext cx="47679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F6B26B"/>
                </a:highlight>
              </a:rPr>
              <a:t>POISSON DISTRIBUTION</a:t>
            </a:r>
            <a:endParaRPr>
              <a:highlight>
                <a:srgbClr val="F6B26B"/>
              </a:highlight>
            </a:endParaRPr>
          </a:p>
        </p:txBody>
      </p:sp>
      <p:sp>
        <p:nvSpPr>
          <p:cNvPr id="271" name="Google Shape;271;p25"/>
          <p:cNvSpPr txBox="1"/>
          <p:nvPr/>
        </p:nvSpPr>
        <p:spPr>
          <a:xfrm>
            <a:off x="4920400" y="1366400"/>
            <a:ext cx="3912000" cy="29268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6B26B"/>
                </a:solidFill>
                <a:highlight>
                  <a:srgbClr val="FFFFFF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600">
              <a:solidFill>
                <a:srgbClr val="F6B26B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72" name="Google Shape;272;p25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25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5"/>
          <p:cNvSpPr txBox="1">
            <a:spLocks noGrp="1"/>
          </p:cNvSpPr>
          <p:nvPr>
            <p:ph type="body" idx="1"/>
          </p:nvPr>
        </p:nvSpPr>
        <p:spPr>
          <a:xfrm>
            <a:off x="4881700" y="1551638"/>
            <a:ext cx="3989400" cy="2556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counting the number of muons in a certain</a:t>
            </a:r>
            <a:r>
              <a:rPr lang="it" sz="1600"/>
              <a:t> </a:t>
            </a:r>
            <a:r>
              <a:rPr lang="it" sz="1600">
                <a:solidFill>
                  <a:srgbClr val="F6B26B"/>
                </a:solidFill>
              </a:rPr>
              <a:t>interval of time </a:t>
            </a:r>
            <a:endParaRPr sz="1600">
              <a:solidFill>
                <a:srgbClr val="F6B26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collecting the data in a </a:t>
            </a:r>
            <a:r>
              <a:rPr lang="it" sz="1600">
                <a:solidFill>
                  <a:srgbClr val="F6B26B"/>
                </a:solidFill>
              </a:rPr>
              <a:t>histogram</a:t>
            </a:r>
            <a:endParaRPr sz="1600">
              <a:solidFill>
                <a:srgbClr val="F6B26B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Verifying that the data will be distributed according to the</a:t>
            </a:r>
            <a:r>
              <a:rPr lang="it" sz="1600"/>
              <a:t> </a:t>
            </a:r>
            <a:r>
              <a:rPr lang="it" sz="1600">
                <a:solidFill>
                  <a:srgbClr val="F6B26B"/>
                </a:solidFill>
              </a:rPr>
              <a:t>Poisson statistics</a:t>
            </a:r>
            <a:endParaRPr sz="1600">
              <a:solidFill>
                <a:srgbClr val="F6B26B"/>
              </a:solidFill>
            </a:endParaRPr>
          </a:p>
        </p:txBody>
      </p:sp>
      <p:sp>
        <p:nvSpPr>
          <p:cNvPr id="275" name="Google Shape;275;p25"/>
          <p:cNvSpPr txBox="1"/>
          <p:nvPr/>
        </p:nvSpPr>
        <p:spPr>
          <a:xfrm>
            <a:off x="4971700" y="1551650"/>
            <a:ext cx="3809400" cy="26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02122"/>
              </a:solidFill>
              <a:highlight>
                <a:schemeClr val="lt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600"/>
              <a:buFont typeface="Source Code Pro"/>
              <a:buChar char="●"/>
            </a:pPr>
            <a:r>
              <a:rPr lang="it" sz="1600">
                <a:solidFill>
                  <a:srgbClr val="202122"/>
                </a:solidFill>
                <a:highlight>
                  <a:schemeClr val="lt1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Poisson is a </a:t>
            </a:r>
            <a:r>
              <a:rPr lang="it" sz="1600">
                <a:solidFill>
                  <a:srgbClr val="F6B26B"/>
                </a:solidFill>
                <a:highlight>
                  <a:schemeClr val="lt1"/>
                </a:highlight>
                <a:uFill>
                  <a:noFill/>
                </a:uFill>
                <a:latin typeface="Source Code Pro"/>
                <a:ea typeface="Source Code Pro"/>
                <a:cs typeface="Source Code Pro"/>
                <a:sym typeface="Source Code Pro"/>
                <a:hlinkClick r:id="rId4"/>
              </a:rPr>
              <a:t>discrete probability distribution</a:t>
            </a:r>
            <a:r>
              <a:rPr lang="it" sz="1600">
                <a:solidFill>
                  <a:srgbClr val="202122"/>
                </a:solidFill>
                <a:highlight>
                  <a:schemeClr val="lt1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600">
              <a:solidFill>
                <a:srgbClr val="202122"/>
              </a:solidFill>
              <a:highlight>
                <a:schemeClr val="lt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202122"/>
              </a:solidFill>
              <a:highlight>
                <a:schemeClr val="lt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6B26B"/>
              </a:buClr>
              <a:buSzPts val="1600"/>
              <a:buFont typeface="Source Code Pro"/>
              <a:buChar char="●"/>
            </a:pPr>
            <a:r>
              <a:rPr lang="it" sz="1600">
                <a:solidFill>
                  <a:srgbClr val="202122"/>
                </a:solidFill>
                <a:highlight>
                  <a:schemeClr val="lt1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It expresses the probability of a given number of events occurring in a </a:t>
            </a:r>
            <a:r>
              <a:rPr lang="it" sz="1600">
                <a:solidFill>
                  <a:srgbClr val="F6B26B"/>
                </a:solidFill>
                <a:highlight>
                  <a:schemeClr val="lt1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fixed interval of time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76" name="Google Shape;27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00" y="1170175"/>
            <a:ext cx="4768000" cy="330052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5"/>
          <p:cNvSpPr txBox="1"/>
          <p:nvPr/>
        </p:nvSpPr>
        <p:spPr>
          <a:xfrm>
            <a:off x="3141100" y="2623825"/>
            <a:ext cx="1338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Source Code Pro"/>
                <a:ea typeface="Source Code Pro"/>
                <a:cs typeface="Source Code Pro"/>
                <a:sym typeface="Source Code Pro"/>
              </a:rPr>
              <a:t>[0]=</a:t>
            </a:r>
            <a:r>
              <a:rPr lang="it" sz="1900"/>
              <a:t>𝜆=</a:t>
            </a:r>
            <a:r>
              <a:rPr lang="it" sz="1700"/>
              <a:t>4</a:t>
            </a:r>
            <a:endParaRPr sz="1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78" name="Google Shape;278;p25"/>
          <p:cNvPicPr preferRelativeResize="0"/>
          <p:nvPr/>
        </p:nvPicPr>
        <p:blipFill rotWithShape="1">
          <a:blip r:embed="rId6">
            <a:alphaModFix/>
          </a:blip>
          <a:srcRect l="18650" t="8703" r="14549" b="21948"/>
          <a:stretch/>
        </p:blipFill>
        <p:spPr>
          <a:xfrm>
            <a:off x="6482975" y="253025"/>
            <a:ext cx="2094152" cy="72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6"/>
          <p:cNvSpPr txBox="1">
            <a:spLocks noGrp="1"/>
          </p:cNvSpPr>
          <p:nvPr>
            <p:ph type="title"/>
          </p:nvPr>
        </p:nvSpPr>
        <p:spPr>
          <a:xfrm>
            <a:off x="2587325" y="170925"/>
            <a:ext cx="4506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F6B26B"/>
                </a:highlight>
              </a:rPr>
              <a:t>CODE: poisson distribution</a:t>
            </a:r>
            <a:endParaRPr sz="4200">
              <a:highlight>
                <a:srgbClr val="F6B26B"/>
              </a:highlight>
            </a:endParaRPr>
          </a:p>
        </p:txBody>
      </p:sp>
      <p:pic>
        <p:nvPicPr>
          <p:cNvPr id="284" name="Google Shape;284;p26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6"/>
          <p:cNvSpPr txBox="1"/>
          <p:nvPr/>
        </p:nvSpPr>
        <p:spPr>
          <a:xfrm>
            <a:off x="440325" y="835975"/>
            <a:ext cx="5312100" cy="38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rate=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 atime, btime, range, a, b,ientry;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TH1F* myhisto = </a:t>
            </a:r>
            <a:r>
              <a:rPr lang="it" sz="1150" dirty="0">
                <a:solidFill>
                  <a:srgbClr val="3F51B5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it" sz="1150" dirty="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 TH1F("myhisto","",100, 0,100);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--------------------------------------------------------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void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intervalli( </a:t>
            </a:r>
            <a:r>
              <a:rPr lang="it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TString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filename, 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range=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*pow(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09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))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{    a=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;b=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ReadNewEvent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(myTree, a);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atime=((</a:t>
            </a:r>
            <a:r>
              <a:rPr lang="it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Seconds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)*pow(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09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))+</a:t>
            </a:r>
            <a:r>
              <a:rPr lang="it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Nanoseconds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while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{    ientry=</a:t>
            </a:r>
            <a:r>
              <a:rPr lang="it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ReadNewEvent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(myTree,b);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(ientry&lt;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break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btime=((</a:t>
            </a:r>
            <a:r>
              <a:rPr lang="it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Seconds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)*pow(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09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))+</a:t>
            </a:r>
            <a:r>
              <a:rPr lang="it" sz="1150" dirty="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Nanoseconds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150" dirty="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((btime-atime)&gt;=range)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150" dirty="0" smtClean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lang="it" sz="1150" dirty="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 smtClean="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	  myhisto-</a:t>
            </a:r>
            <a:r>
              <a:rPr lang="it" sz="1150" dirty="0">
                <a:solidFill>
                  <a:srgbClr val="37474F"/>
                </a:solidFill>
                <a:highlight>
                  <a:srgbClr val="FFFFFF"/>
                </a:highlight>
                <a:latin typeface="Roboto Mono"/>
                <a:ea typeface="Roboto Mono"/>
                <a:cs typeface="Roboto Mono"/>
                <a:sym typeface="Roboto Mono"/>
              </a:rPr>
              <a:t>&gt;Fill(rate);</a:t>
            </a:r>
            <a:endParaRPr sz="12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rate=-</a:t>
            </a:r>
            <a:r>
              <a:rPr lang="it" sz="1150" dirty="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atime=btime;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rate++;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b++;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50" dirty="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86" name="Google Shape;286;p26"/>
          <p:cNvSpPr/>
          <p:nvPr/>
        </p:nvSpPr>
        <p:spPr>
          <a:xfrm>
            <a:off x="5583825" y="1161125"/>
            <a:ext cx="865200" cy="10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9138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9DAF8"/>
              </a:solidFill>
            </a:endParaRPr>
          </a:p>
        </p:txBody>
      </p:sp>
      <p:sp>
        <p:nvSpPr>
          <p:cNvPr id="287" name="Google Shape;287;p26"/>
          <p:cNvSpPr txBox="1"/>
          <p:nvPr/>
        </p:nvSpPr>
        <p:spPr>
          <a:xfrm>
            <a:off x="6528875" y="914500"/>
            <a:ext cx="18996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define the variables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88" name="Google Shape;288;p26"/>
          <p:cNvSpPr/>
          <p:nvPr/>
        </p:nvSpPr>
        <p:spPr>
          <a:xfrm>
            <a:off x="1948200" y="3919250"/>
            <a:ext cx="1518300" cy="1071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9138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9DAF8"/>
              </a:solidFill>
            </a:endParaRPr>
          </a:p>
        </p:txBody>
      </p:sp>
      <p:sp>
        <p:nvSpPr>
          <p:cNvPr id="289" name="Google Shape;289;p26"/>
          <p:cNvSpPr txBox="1"/>
          <p:nvPr/>
        </p:nvSpPr>
        <p:spPr>
          <a:xfrm>
            <a:off x="3500400" y="3216175"/>
            <a:ext cx="2476800" cy="16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dirty="0">
                <a:latin typeface="Source Code Pro"/>
                <a:ea typeface="Source Code Pro"/>
                <a:cs typeface="Source Code Pro"/>
                <a:sym typeface="Source Code Pro"/>
              </a:rPr>
              <a:t>If the </a:t>
            </a:r>
            <a:r>
              <a:rPr lang="it" sz="1600" dirty="0">
                <a:solidFill>
                  <a:srgbClr val="F6B26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difference</a:t>
            </a:r>
            <a:r>
              <a:rPr lang="it" sz="1600" dirty="0">
                <a:solidFill>
                  <a:srgbClr val="3C78D8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r>
              <a:rPr lang="it" sz="1600" dirty="0">
                <a:latin typeface="Source Code Pro"/>
                <a:ea typeface="Source Code Pro"/>
                <a:cs typeface="Source Code Pro"/>
                <a:sym typeface="Source Code Pro"/>
              </a:rPr>
              <a:t>between the time of the </a:t>
            </a:r>
            <a:r>
              <a:rPr lang="it" sz="1600" dirty="0">
                <a:solidFill>
                  <a:srgbClr val="F6B26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muon A</a:t>
            </a:r>
            <a:r>
              <a:rPr lang="it" sz="1600" dirty="0">
                <a:latin typeface="Source Code Pro"/>
                <a:ea typeface="Source Code Pro"/>
                <a:cs typeface="Source Code Pro"/>
                <a:sym typeface="Source Code Pro"/>
              </a:rPr>
              <a:t> and the time of the </a:t>
            </a:r>
            <a:r>
              <a:rPr lang="it" sz="1600" dirty="0">
                <a:solidFill>
                  <a:srgbClr val="F6B26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muon B</a:t>
            </a:r>
            <a:r>
              <a:rPr lang="it" sz="1600" dirty="0">
                <a:latin typeface="Source Code Pro"/>
                <a:ea typeface="Source Code Pro"/>
                <a:cs typeface="Source Code Pro"/>
                <a:sym typeface="Source Code Pro"/>
              </a:rPr>
              <a:t> is </a:t>
            </a:r>
            <a:r>
              <a:rPr lang="it" sz="1600" b="1" dirty="0">
                <a:latin typeface="Source Code Pro"/>
                <a:ea typeface="Source Code Pro"/>
                <a:cs typeface="Source Code Pro"/>
                <a:sym typeface="Source Code Pro"/>
              </a:rPr>
              <a:t>less than the range</a:t>
            </a:r>
            <a:r>
              <a:rPr lang="it" sz="1600" dirty="0">
                <a:latin typeface="Source Code Pro"/>
                <a:ea typeface="Source Code Pro"/>
                <a:cs typeface="Source Code Pro"/>
                <a:sym typeface="Source Code Pro"/>
              </a:rPr>
              <a:t> we count the muon.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90" name="Google Shape;290;p26"/>
          <p:cNvSpPr/>
          <p:nvPr/>
        </p:nvSpPr>
        <p:spPr>
          <a:xfrm>
            <a:off x="3466475" y="3032875"/>
            <a:ext cx="2748600" cy="107100"/>
          </a:xfrm>
          <a:prstGeom prst="rightArrow">
            <a:avLst>
              <a:gd name="adj1" fmla="val 47245"/>
              <a:gd name="adj2" fmla="val 50000"/>
            </a:avLst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sp>
        <p:nvSpPr>
          <p:cNvPr id="291" name="Google Shape;291;p26"/>
          <p:cNvSpPr txBox="1"/>
          <p:nvPr/>
        </p:nvSpPr>
        <p:spPr>
          <a:xfrm>
            <a:off x="6324275" y="2664025"/>
            <a:ext cx="27486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If the difference between the muons’ time is </a:t>
            </a:r>
            <a:r>
              <a:rPr lang="it" sz="1600" b="1">
                <a:latin typeface="Source Code Pro"/>
                <a:ea typeface="Source Code Pro"/>
                <a:cs typeface="Source Code Pro"/>
                <a:sym typeface="Source Code Pro"/>
              </a:rPr>
              <a:t>bigger than the range</a:t>
            </a: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 we fill the histogram and reset the counter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292" name="Google Shape;292;p26"/>
          <p:cNvCxnSpPr/>
          <p:nvPr/>
        </p:nvCxnSpPr>
        <p:spPr>
          <a:xfrm>
            <a:off x="5580180" y="917530"/>
            <a:ext cx="0" cy="4419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26"/>
          <p:cNvCxnSpPr/>
          <p:nvPr/>
        </p:nvCxnSpPr>
        <p:spPr>
          <a:xfrm>
            <a:off x="3433480" y="2837130"/>
            <a:ext cx="0" cy="814500"/>
          </a:xfrm>
          <a:prstGeom prst="straightConnector1">
            <a:avLst/>
          </a:prstGeom>
          <a:noFill/>
          <a:ln w="38100" cap="flat" cmpd="sng">
            <a:solidFill>
              <a:srgbClr val="F6B26B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26"/>
          <p:cNvCxnSpPr/>
          <p:nvPr/>
        </p:nvCxnSpPr>
        <p:spPr>
          <a:xfrm>
            <a:off x="1956930" y="3828055"/>
            <a:ext cx="0" cy="4419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5" name="Google Shape;295;p26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7"/>
          <p:cNvSpPr txBox="1">
            <a:spLocks noGrp="1"/>
          </p:cNvSpPr>
          <p:nvPr>
            <p:ph type="title"/>
          </p:nvPr>
        </p:nvSpPr>
        <p:spPr>
          <a:xfrm>
            <a:off x="1619825" y="208550"/>
            <a:ext cx="5899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F6B26B"/>
                </a:highlight>
              </a:rPr>
              <a:t>code: fit with poisson distribution </a:t>
            </a:r>
            <a:endParaRPr sz="4200">
              <a:highlight>
                <a:srgbClr val="F6B26B"/>
              </a:highlight>
            </a:endParaRPr>
          </a:p>
        </p:txBody>
      </p:sp>
      <p:sp>
        <p:nvSpPr>
          <p:cNvPr id="301" name="Google Shape;301;p27"/>
          <p:cNvSpPr txBox="1"/>
          <p:nvPr/>
        </p:nvSpPr>
        <p:spPr>
          <a:xfrm>
            <a:off x="350725" y="1574196"/>
            <a:ext cx="5580900" cy="9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TF1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*myFit =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TF1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it" sz="120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"myFit"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20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"[0]*TMath::PoissonI(x,[1])"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myFit-&gt;SetParameter(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,myhisto-&gt;GetMean());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myFit-&gt;SetParameter(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,myhisto-&gt;GetEntries());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myhisto-&gt;Fit(</a:t>
            </a:r>
            <a:r>
              <a:rPr lang="it" sz="120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"myFit"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302" name="Google Shape;302;p27"/>
          <p:cNvCxnSpPr>
            <a:endCxn id="301" idx="3"/>
          </p:cNvCxnSpPr>
          <p:nvPr/>
        </p:nvCxnSpPr>
        <p:spPr>
          <a:xfrm>
            <a:off x="5931625" y="1574346"/>
            <a:ext cx="0" cy="4707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" name="Google Shape;303;p27"/>
          <p:cNvSpPr/>
          <p:nvPr/>
        </p:nvSpPr>
        <p:spPr>
          <a:xfrm>
            <a:off x="5931625" y="1694175"/>
            <a:ext cx="966600" cy="11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9138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9DAF8"/>
              </a:solidFill>
            </a:endParaRPr>
          </a:p>
        </p:txBody>
      </p:sp>
      <p:cxnSp>
        <p:nvCxnSpPr>
          <p:cNvPr id="304" name="Google Shape;304;p27"/>
          <p:cNvCxnSpPr/>
          <p:nvPr/>
        </p:nvCxnSpPr>
        <p:spPr>
          <a:xfrm>
            <a:off x="4718355" y="2174045"/>
            <a:ext cx="3600" cy="521100"/>
          </a:xfrm>
          <a:prstGeom prst="straightConnector1">
            <a:avLst/>
          </a:prstGeom>
          <a:noFill/>
          <a:ln w="38100" cap="flat" cmpd="sng">
            <a:solidFill>
              <a:srgbClr val="F6B26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" name="Google Shape;305;p27"/>
          <p:cNvSpPr/>
          <p:nvPr/>
        </p:nvSpPr>
        <p:spPr>
          <a:xfrm>
            <a:off x="4718350" y="2462200"/>
            <a:ext cx="966600" cy="53700"/>
          </a:xfrm>
          <a:prstGeom prst="rightArrow">
            <a:avLst>
              <a:gd name="adj1" fmla="val 47245"/>
              <a:gd name="adj2" fmla="val 50000"/>
            </a:avLst>
          </a:prstGeom>
          <a:solidFill>
            <a:srgbClr val="F6B26B"/>
          </a:solidFill>
          <a:ln w="9525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6B26B"/>
              </a:solidFill>
            </a:endParaRPr>
          </a:p>
        </p:txBody>
      </p:sp>
      <p:cxnSp>
        <p:nvCxnSpPr>
          <p:cNvPr id="306" name="Google Shape;306;p27"/>
          <p:cNvCxnSpPr/>
          <p:nvPr/>
        </p:nvCxnSpPr>
        <p:spPr>
          <a:xfrm>
            <a:off x="405248" y="2091175"/>
            <a:ext cx="5283300" cy="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07" name="Google Shape;307;p27"/>
          <p:cNvCxnSpPr/>
          <p:nvPr/>
        </p:nvCxnSpPr>
        <p:spPr>
          <a:xfrm>
            <a:off x="405248" y="2803420"/>
            <a:ext cx="5283300" cy="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8" name="Google Shape;308;p27"/>
          <p:cNvSpPr txBox="1"/>
          <p:nvPr/>
        </p:nvSpPr>
        <p:spPr>
          <a:xfrm>
            <a:off x="5787975" y="2142750"/>
            <a:ext cx="2408700" cy="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/>
              <a:t>Set two parameters: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6B26B"/>
                </a:solidFill>
              </a:rPr>
              <a:t>P1 </a:t>
            </a:r>
            <a:r>
              <a:rPr lang="it" sz="1600"/>
              <a:t>= average value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6B26B"/>
                </a:solidFill>
              </a:rPr>
              <a:t>P0</a:t>
            </a:r>
            <a:r>
              <a:rPr lang="it" sz="1600">
                <a:solidFill>
                  <a:srgbClr val="F9CB9C"/>
                </a:solidFill>
              </a:rPr>
              <a:t> </a:t>
            </a:r>
            <a:r>
              <a:rPr lang="it" sz="1600"/>
              <a:t>=number of events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309" name="Google Shape;309;p27"/>
          <p:cNvCxnSpPr/>
          <p:nvPr/>
        </p:nvCxnSpPr>
        <p:spPr>
          <a:xfrm>
            <a:off x="2626100" y="2830906"/>
            <a:ext cx="0" cy="470700"/>
          </a:xfrm>
          <a:prstGeom prst="straightConnector1">
            <a:avLst/>
          </a:prstGeom>
          <a:noFill/>
          <a:ln w="38100" cap="flat" cmpd="sng">
            <a:solidFill>
              <a:srgbClr val="E6913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0" name="Google Shape;310;p27"/>
          <p:cNvSpPr/>
          <p:nvPr/>
        </p:nvSpPr>
        <p:spPr>
          <a:xfrm>
            <a:off x="2623950" y="2983870"/>
            <a:ext cx="1232100" cy="115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69138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9DAF8"/>
              </a:solidFill>
            </a:endParaRPr>
          </a:p>
        </p:txBody>
      </p:sp>
      <p:sp>
        <p:nvSpPr>
          <p:cNvPr id="311" name="Google Shape;311;p27"/>
          <p:cNvSpPr txBox="1"/>
          <p:nvPr/>
        </p:nvSpPr>
        <p:spPr>
          <a:xfrm>
            <a:off x="3953675" y="2788650"/>
            <a:ext cx="12321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Draw the fit</a:t>
            </a:r>
            <a:endParaRPr sz="1800"/>
          </a:p>
        </p:txBody>
      </p:sp>
      <p:sp>
        <p:nvSpPr>
          <p:cNvPr id="312" name="Google Shape;312;p27"/>
          <p:cNvSpPr txBox="1"/>
          <p:nvPr/>
        </p:nvSpPr>
        <p:spPr>
          <a:xfrm>
            <a:off x="6898225" y="1429075"/>
            <a:ext cx="2698500" cy="10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highlight>
                  <a:srgbClr val="FFFFFF"/>
                </a:highlight>
              </a:rPr>
              <a:t>write a pointer to a new function “</a:t>
            </a:r>
            <a:r>
              <a:rPr lang="it" sz="1600">
                <a:solidFill>
                  <a:srgbClr val="F6B26B"/>
                </a:solidFill>
                <a:highlight>
                  <a:srgbClr val="FFFFFF"/>
                </a:highlight>
              </a:rPr>
              <a:t>TF1 *myFit</a:t>
            </a:r>
            <a:r>
              <a:rPr lang="it" sz="1600">
                <a:highlight>
                  <a:srgbClr val="FFFFFF"/>
                </a:highlight>
              </a:rPr>
              <a:t>”</a:t>
            </a:r>
            <a:endParaRPr sz="1600">
              <a:highlight>
                <a:srgbClr val="FFFFFF"/>
              </a:highlight>
            </a:endParaRPr>
          </a:p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13" name="Google Shape;313;p27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8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61975" y="4580575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8"/>
          <p:cNvSpPr txBox="1"/>
          <p:nvPr/>
        </p:nvSpPr>
        <p:spPr>
          <a:xfrm>
            <a:off x="3101800" y="4299150"/>
            <a:ext cx="17145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20" name="Google Shape;320;p28"/>
          <p:cNvSpPr/>
          <p:nvPr/>
        </p:nvSpPr>
        <p:spPr>
          <a:xfrm rot="2494324">
            <a:off x="7700379" y="2896003"/>
            <a:ext cx="510879" cy="68214"/>
          </a:xfrm>
          <a:prstGeom prst="rightArrow">
            <a:avLst>
              <a:gd name="adj1" fmla="val 50000"/>
              <a:gd name="adj2" fmla="val 81909"/>
            </a:avLst>
          </a:prstGeom>
          <a:solidFill>
            <a:srgbClr val="F6B26B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9DAF8"/>
              </a:solidFill>
            </a:endParaRPr>
          </a:p>
        </p:txBody>
      </p:sp>
      <p:sp>
        <p:nvSpPr>
          <p:cNvPr id="321" name="Google Shape;321;p28"/>
          <p:cNvSpPr/>
          <p:nvPr/>
        </p:nvSpPr>
        <p:spPr>
          <a:xfrm rot="8095719">
            <a:off x="6289280" y="2896180"/>
            <a:ext cx="511026" cy="67882"/>
          </a:xfrm>
          <a:prstGeom prst="rightArrow">
            <a:avLst>
              <a:gd name="adj1" fmla="val 50000"/>
              <a:gd name="adj2" fmla="val 81909"/>
            </a:avLst>
          </a:prstGeom>
          <a:solidFill>
            <a:srgbClr val="F6B26B"/>
          </a:solidFill>
          <a:ln w="95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9DAF8"/>
              </a:solidFill>
            </a:endParaRPr>
          </a:p>
        </p:txBody>
      </p:sp>
      <p:sp>
        <p:nvSpPr>
          <p:cNvPr id="322" name="Google Shape;322;p28"/>
          <p:cNvSpPr txBox="1"/>
          <p:nvPr/>
        </p:nvSpPr>
        <p:spPr>
          <a:xfrm>
            <a:off x="5663750" y="3254125"/>
            <a:ext cx="15351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The </a:t>
            </a:r>
            <a:r>
              <a:rPr lang="it">
                <a:solidFill>
                  <a:srgbClr val="0000FF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blu line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is the histogram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23" name="Google Shape;323;p28"/>
          <p:cNvSpPr txBox="1"/>
          <p:nvPr/>
        </p:nvSpPr>
        <p:spPr>
          <a:xfrm>
            <a:off x="7380575" y="3254125"/>
            <a:ext cx="15351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The </a:t>
            </a:r>
            <a:r>
              <a:rPr lang="it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red line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is the fit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24" name="Google Shape;324;p28"/>
          <p:cNvSpPr/>
          <p:nvPr/>
        </p:nvSpPr>
        <p:spPr>
          <a:xfrm>
            <a:off x="-3750" y="0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5" name="Google Shape;3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16213"/>
            <a:ext cx="5195125" cy="42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816213"/>
            <a:ext cx="5581000" cy="420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8"/>
          <p:cNvSpPr txBox="1"/>
          <p:nvPr/>
        </p:nvSpPr>
        <p:spPr>
          <a:xfrm>
            <a:off x="5504225" y="1883875"/>
            <a:ext cx="3565500" cy="26028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This is the fit of </a:t>
            </a:r>
            <a:r>
              <a:rPr lang="it">
                <a:solidFill>
                  <a:srgbClr val="F6B26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our chart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 with the </a:t>
            </a:r>
            <a:r>
              <a:rPr lang="it">
                <a:solidFill>
                  <a:srgbClr val="F6B26B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distribution of poisson</a:t>
            </a: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.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3421125" y="2852450"/>
            <a:ext cx="15351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/>
              <a:t>𝜆=</a:t>
            </a:r>
            <a:r>
              <a:rPr lang="it" sz="1700"/>
              <a:t>5,186</a:t>
            </a:r>
            <a:endParaRPr sz="1200"/>
          </a:p>
        </p:txBody>
      </p:sp>
      <p:sp>
        <p:nvSpPr>
          <p:cNvPr id="329" name="Google Shape;329;p28"/>
          <p:cNvSpPr txBox="1">
            <a:spLocks noGrp="1"/>
          </p:cNvSpPr>
          <p:nvPr>
            <p:ph type="title"/>
          </p:nvPr>
        </p:nvSpPr>
        <p:spPr>
          <a:xfrm>
            <a:off x="1904100" y="186388"/>
            <a:ext cx="5335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F6B26B"/>
                </a:highlight>
              </a:rPr>
              <a:t>THE HISTOGRAM fitted with poisson</a:t>
            </a:r>
            <a:endParaRPr sz="4200">
              <a:highlight>
                <a:srgbClr val="F6B26B"/>
              </a:highlight>
            </a:endParaRPr>
          </a:p>
        </p:txBody>
      </p:sp>
      <p:sp>
        <p:nvSpPr>
          <p:cNvPr id="330" name="Google Shape;330;p28"/>
          <p:cNvSpPr txBox="1"/>
          <p:nvPr/>
        </p:nvSpPr>
        <p:spPr>
          <a:xfrm>
            <a:off x="2858100" y="3427077"/>
            <a:ext cx="1535100" cy="4098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Range:10</a:t>
            </a:r>
            <a:r>
              <a:rPr lang="it" sz="1500" baseline="30000">
                <a:latin typeface="Source Code Pro"/>
                <a:ea typeface="Source Code Pro"/>
                <a:cs typeface="Source Code Pro"/>
                <a:sym typeface="Source Code Pro"/>
              </a:rPr>
              <a:t>8 </a:t>
            </a: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ns</a:t>
            </a:r>
            <a:r>
              <a:rPr lang="it" baseline="3000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baseline="30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 txBox="1"/>
          <p:nvPr/>
        </p:nvSpPr>
        <p:spPr>
          <a:xfrm>
            <a:off x="4091250" y="4652175"/>
            <a:ext cx="1945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36" name="Google Shape;336;p29"/>
          <p:cNvSpPr/>
          <p:nvPr/>
        </p:nvSpPr>
        <p:spPr>
          <a:xfrm>
            <a:off x="-3750" y="0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7" name="Google Shape;337;p29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6506825" y="4540725"/>
            <a:ext cx="2556050" cy="46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9"/>
          <p:cNvSpPr txBox="1"/>
          <p:nvPr/>
        </p:nvSpPr>
        <p:spPr>
          <a:xfrm>
            <a:off x="6768238" y="2187600"/>
            <a:ext cx="1829100" cy="7683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Range=10</a:t>
            </a:r>
            <a:r>
              <a:rPr lang="it" sz="1600" baseline="30000"/>
              <a:t>7 </a:t>
            </a:r>
            <a:r>
              <a:rPr lang="it" sz="1600"/>
              <a:t>ns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39" name="Google Shape;33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425" y="646475"/>
            <a:ext cx="6416400" cy="43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9"/>
          <p:cNvSpPr txBox="1"/>
          <p:nvPr/>
        </p:nvSpPr>
        <p:spPr>
          <a:xfrm>
            <a:off x="4149600" y="2639900"/>
            <a:ext cx="18291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/>
              <a:t>𝜆=</a:t>
            </a:r>
            <a:r>
              <a:rPr lang="it" sz="1700"/>
              <a:t>0,5194</a:t>
            </a:r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title"/>
          </p:nvPr>
        </p:nvSpPr>
        <p:spPr>
          <a:xfrm>
            <a:off x="3555350" y="68100"/>
            <a:ext cx="25560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highlight>
                  <a:srgbClr val="F6B26B"/>
                </a:highlight>
              </a:rPr>
              <a:t>THE HISTOGRAMS</a:t>
            </a:r>
            <a:endParaRPr>
              <a:solidFill>
                <a:srgbClr val="000000"/>
              </a:solidFill>
              <a:highlight>
                <a:srgbClr val="F6B26B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0"/>
          <p:cNvSpPr txBox="1"/>
          <p:nvPr/>
        </p:nvSpPr>
        <p:spPr>
          <a:xfrm>
            <a:off x="4091250" y="4652175"/>
            <a:ext cx="1945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47" name="Google Shape;347;p30"/>
          <p:cNvSpPr/>
          <p:nvPr/>
        </p:nvSpPr>
        <p:spPr>
          <a:xfrm>
            <a:off x="-3750" y="0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8" name="Google Shape;348;p30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6385650" y="4565750"/>
            <a:ext cx="2646899" cy="479448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0"/>
          <p:cNvSpPr txBox="1"/>
          <p:nvPr/>
        </p:nvSpPr>
        <p:spPr>
          <a:xfrm>
            <a:off x="6830263" y="2187600"/>
            <a:ext cx="1829100" cy="7683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Range=5*10</a:t>
            </a:r>
            <a:r>
              <a:rPr lang="it" sz="1600" baseline="30000"/>
              <a:t>7 </a:t>
            </a:r>
            <a:r>
              <a:rPr lang="it" sz="1600"/>
              <a:t>ns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50" name="Google Shape;3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25" y="793225"/>
            <a:ext cx="6331225" cy="4350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0"/>
          <p:cNvSpPr txBox="1"/>
          <p:nvPr/>
        </p:nvSpPr>
        <p:spPr>
          <a:xfrm>
            <a:off x="3879375" y="2955900"/>
            <a:ext cx="2057400" cy="11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/>
              <a:t>𝜆=</a:t>
            </a:r>
            <a:r>
              <a:rPr lang="it" sz="1700"/>
              <a:t>2,592</a:t>
            </a:r>
            <a:endParaRPr sz="1200"/>
          </a:p>
        </p:txBody>
      </p:sp>
      <p:sp>
        <p:nvSpPr>
          <p:cNvPr id="352" name="Google Shape;352;p30"/>
          <p:cNvSpPr txBox="1"/>
          <p:nvPr/>
        </p:nvSpPr>
        <p:spPr>
          <a:xfrm>
            <a:off x="3307650" y="68100"/>
            <a:ext cx="25287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 b="1">
                <a:highlight>
                  <a:srgbClr val="F6B26B"/>
                </a:highlight>
                <a:latin typeface="Amatic SC"/>
                <a:ea typeface="Amatic SC"/>
                <a:cs typeface="Amatic SC"/>
                <a:sym typeface="Amatic SC"/>
              </a:rPr>
              <a:t>THE HISTOGRAMS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1"/>
          <p:cNvSpPr txBox="1"/>
          <p:nvPr/>
        </p:nvSpPr>
        <p:spPr>
          <a:xfrm>
            <a:off x="4091250" y="4652175"/>
            <a:ext cx="1945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58" name="Google Shape;358;p31"/>
          <p:cNvSpPr/>
          <p:nvPr/>
        </p:nvSpPr>
        <p:spPr>
          <a:xfrm>
            <a:off x="-3750" y="0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9" name="Google Shape;359;p31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6298000" y="4565750"/>
            <a:ext cx="2734549" cy="4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1"/>
          <p:cNvSpPr txBox="1"/>
          <p:nvPr/>
        </p:nvSpPr>
        <p:spPr>
          <a:xfrm>
            <a:off x="6817838" y="2299150"/>
            <a:ext cx="1829100" cy="7683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Range=10</a:t>
            </a:r>
            <a:r>
              <a:rPr lang="it" sz="1600" baseline="30000"/>
              <a:t>8 </a:t>
            </a:r>
            <a:r>
              <a:rPr lang="it" sz="1600"/>
              <a:t>ns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61" name="Google Shape;36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25" y="646375"/>
            <a:ext cx="6155475" cy="4497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1"/>
          <p:cNvSpPr txBox="1"/>
          <p:nvPr/>
        </p:nvSpPr>
        <p:spPr>
          <a:xfrm>
            <a:off x="3905325" y="2838225"/>
            <a:ext cx="19458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/>
              <a:t>𝜆=</a:t>
            </a:r>
            <a:r>
              <a:rPr lang="it" sz="1700"/>
              <a:t>5,186</a:t>
            </a:r>
            <a:endParaRPr sz="1200"/>
          </a:p>
        </p:txBody>
      </p:sp>
      <p:sp>
        <p:nvSpPr>
          <p:cNvPr id="363" name="Google Shape;363;p31"/>
          <p:cNvSpPr txBox="1"/>
          <p:nvPr/>
        </p:nvSpPr>
        <p:spPr>
          <a:xfrm>
            <a:off x="3295500" y="68100"/>
            <a:ext cx="25530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 b="1">
                <a:highlight>
                  <a:srgbClr val="F6B26B"/>
                </a:highlight>
                <a:latin typeface="Amatic SC"/>
                <a:ea typeface="Amatic SC"/>
                <a:cs typeface="Amatic SC"/>
                <a:sym typeface="Amatic SC"/>
              </a:rPr>
              <a:t>THE HISTOGRAMS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7040063" y="838675"/>
            <a:ext cx="2009400" cy="3611100"/>
          </a:xfrm>
          <a:prstGeom prst="snip2DiagRect">
            <a:avLst>
              <a:gd name="adj1" fmla="val 12675"/>
              <a:gd name="adj2" fmla="val 0"/>
            </a:avLst>
          </a:prstGeom>
          <a:solidFill>
            <a:srgbClr val="3D85C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4727350" y="838675"/>
            <a:ext cx="2009400" cy="3611100"/>
          </a:xfrm>
          <a:prstGeom prst="snip2DiagRect">
            <a:avLst>
              <a:gd name="adj1" fmla="val 12675"/>
              <a:gd name="adj2" fmla="val 0"/>
            </a:avLst>
          </a:prstGeom>
          <a:solidFill>
            <a:srgbClr val="E0666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2433013" y="838675"/>
            <a:ext cx="2009400" cy="3611100"/>
          </a:xfrm>
          <a:prstGeom prst="snip2DiagRect">
            <a:avLst>
              <a:gd name="adj1" fmla="val 12675"/>
              <a:gd name="adj2" fmla="val 0"/>
            </a:avLst>
          </a:prstGeom>
          <a:solidFill>
            <a:srgbClr val="F6B26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120300" y="838675"/>
            <a:ext cx="2009400" cy="3611100"/>
          </a:xfrm>
          <a:prstGeom prst="snip2DiagRect">
            <a:avLst>
              <a:gd name="adj1" fmla="val 12675"/>
              <a:gd name="adj2" fmla="val 0"/>
            </a:avLst>
          </a:prstGeom>
          <a:solidFill>
            <a:srgbClr val="93C47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0" y="-14550"/>
            <a:ext cx="9144000" cy="635700"/>
          </a:xfrm>
          <a:prstGeom prst="rect">
            <a:avLst/>
          </a:prstGeom>
          <a:solidFill>
            <a:srgbClr val="07376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303150" y="-70800"/>
            <a:ext cx="8537700" cy="748200"/>
          </a:xfrm>
          <a:prstGeom prst="rect">
            <a:avLst/>
          </a:prstGeom>
          <a:effectLst>
            <a:outerShdw blurRad="57150" dist="19050" dir="5400000" algn="bl" rotWithShape="0">
              <a:srgbClr val="999999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FF"/>
                </a:solidFill>
              </a:rPr>
              <a:t>Index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2" name="Google Shape;72;p14"/>
          <p:cNvSpPr txBox="1"/>
          <p:nvPr/>
        </p:nvSpPr>
        <p:spPr>
          <a:xfrm>
            <a:off x="101925" y="994475"/>
            <a:ext cx="2009400" cy="29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Introduction</a:t>
            </a:r>
            <a:endParaRPr sz="2600" b="1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1">
              <a:solidFill>
                <a:srgbClr val="FFFFFF"/>
              </a:solidFill>
              <a:highlight>
                <a:srgbClr val="B6D7A8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FFFF"/>
              </a:solidFill>
              <a:highlight>
                <a:srgbClr val="B6D7A8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Slides 3-11</a:t>
            </a:r>
            <a:endParaRPr sz="12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First approach to EEE data</a:t>
            </a:r>
            <a:endParaRPr sz="12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Code</a:t>
            </a:r>
            <a:endParaRPr sz="12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2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Graphs/Histograms</a:t>
            </a:r>
            <a:endParaRPr sz="12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73" name="Google Shape;73;p14"/>
          <p:cNvSpPr txBox="1"/>
          <p:nvPr/>
        </p:nvSpPr>
        <p:spPr>
          <a:xfrm>
            <a:off x="2423825" y="994475"/>
            <a:ext cx="2009400" cy="32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Poisson</a:t>
            </a:r>
            <a:endParaRPr sz="2600" b="1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DISTRIBUTION</a:t>
            </a:r>
            <a:endParaRPr sz="2600" b="1">
              <a:solidFill>
                <a:schemeClr val="lt1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rPr>
              <a:t>  </a:t>
            </a:r>
            <a:endParaRPr sz="1200" b="1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Slides 12-21</a:t>
            </a:r>
            <a:endParaRPr sz="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What is the distribution of Poisson?</a:t>
            </a:r>
            <a:endParaRPr sz="12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Code</a:t>
            </a:r>
            <a:endParaRPr sz="12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2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Histograms</a:t>
            </a:r>
            <a:endParaRPr sz="12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4745725" y="994475"/>
            <a:ext cx="2009400" cy="3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Time Differences</a:t>
            </a:r>
            <a:endParaRPr sz="2600" b="1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rgbClr val="FFFFFF"/>
              </a:solidFill>
              <a:highlight>
                <a:srgbClr val="E06666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Slides 22-28</a:t>
            </a:r>
            <a:endParaRPr sz="12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Time interval distribution</a:t>
            </a:r>
            <a:endParaRPr sz="12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Code</a:t>
            </a:r>
            <a:endParaRPr sz="12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Histograms</a:t>
            </a:r>
            <a:endParaRPr sz="1200" b="1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7067625" y="994475"/>
            <a:ext cx="2009400" cy="3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Coincidences</a:t>
            </a:r>
            <a:endParaRPr sz="2600" b="1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900" b="1">
              <a:solidFill>
                <a:srgbClr val="FFFFFF"/>
              </a:solidFill>
              <a:highlight>
                <a:srgbClr val="3D85C6"/>
              </a:highlight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 Medium"/>
                <a:ea typeface="Roboto Mono Medium"/>
                <a:cs typeface="Roboto Mono Medium"/>
                <a:sym typeface="Roboto Mono Medium"/>
              </a:rPr>
              <a:t>Slides 29-36</a:t>
            </a:r>
            <a:endParaRPr sz="12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lnSpc>
                <a:spcPct val="6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00">
              <a:solidFill>
                <a:srgbClr val="FFFFFF"/>
              </a:solidFill>
              <a:latin typeface="Roboto Mono Medium"/>
              <a:ea typeface="Roboto Mono Medium"/>
              <a:cs typeface="Roboto Mono Medium"/>
              <a:sym typeface="Roboto Mono Medium"/>
            </a:endParaRPr>
          </a:p>
          <a:p>
            <a:pPr marL="0" lvl="0" indent="0" algn="ctr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What is a </a:t>
            </a:r>
            <a:r>
              <a:rPr lang="it" sz="12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coincidence</a:t>
            </a: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?</a:t>
            </a:r>
            <a:endParaRPr sz="12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How can we </a:t>
            </a:r>
            <a:r>
              <a:rPr lang="it" sz="12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detect </a:t>
            </a:r>
            <a:r>
              <a:rPr lang="it" sz="12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them? - the </a:t>
            </a:r>
            <a:r>
              <a:rPr lang="it" sz="12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code</a:t>
            </a:r>
            <a:endParaRPr sz="1200" b="1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Histograms</a:t>
            </a:r>
            <a:endParaRPr sz="1200" b="1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ctr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600" b="1">
              <a:solidFill>
                <a:schemeClr val="accent1"/>
              </a:solidFill>
              <a:highlight>
                <a:srgbClr val="3D85C6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cxnSp>
        <p:nvCxnSpPr>
          <p:cNvPr id="76" name="Google Shape;76;p14"/>
          <p:cNvCxnSpPr/>
          <p:nvPr/>
        </p:nvCxnSpPr>
        <p:spPr>
          <a:xfrm>
            <a:off x="7321500" y="2344500"/>
            <a:ext cx="1548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7" name="Google Shape;77;p14"/>
          <p:cNvCxnSpPr/>
          <p:nvPr/>
        </p:nvCxnSpPr>
        <p:spPr>
          <a:xfrm>
            <a:off x="4967250" y="2344500"/>
            <a:ext cx="1548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" name="Google Shape;78;p14"/>
          <p:cNvCxnSpPr/>
          <p:nvPr/>
        </p:nvCxnSpPr>
        <p:spPr>
          <a:xfrm>
            <a:off x="2663713" y="2344500"/>
            <a:ext cx="1548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" name="Google Shape;79;p14"/>
          <p:cNvCxnSpPr/>
          <p:nvPr/>
        </p:nvCxnSpPr>
        <p:spPr>
          <a:xfrm>
            <a:off x="304800" y="2344500"/>
            <a:ext cx="15480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875"/>
            <a:ext cx="3107749" cy="56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2"/>
          <p:cNvSpPr txBox="1"/>
          <p:nvPr/>
        </p:nvSpPr>
        <p:spPr>
          <a:xfrm>
            <a:off x="4091250" y="4652175"/>
            <a:ext cx="1945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69" name="Google Shape;369;p32"/>
          <p:cNvSpPr/>
          <p:nvPr/>
        </p:nvSpPr>
        <p:spPr>
          <a:xfrm>
            <a:off x="-3750" y="0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0" name="Google Shape;370;p32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6726475" y="4585000"/>
            <a:ext cx="2328300" cy="42173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2"/>
          <p:cNvSpPr txBox="1"/>
          <p:nvPr/>
        </p:nvSpPr>
        <p:spPr>
          <a:xfrm>
            <a:off x="6976063" y="2187600"/>
            <a:ext cx="1829100" cy="7683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Range=5*10</a:t>
            </a:r>
            <a:r>
              <a:rPr lang="it" sz="1600" baseline="30000"/>
              <a:t>8 </a:t>
            </a:r>
            <a:r>
              <a:rPr lang="it" sz="1600"/>
              <a:t>ns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72" name="Google Shape;37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664325"/>
            <a:ext cx="6574075" cy="446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 txBox="1"/>
          <p:nvPr/>
        </p:nvSpPr>
        <p:spPr>
          <a:xfrm>
            <a:off x="4397450" y="2887775"/>
            <a:ext cx="12171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/>
              <a:t>𝜆=</a:t>
            </a:r>
            <a:r>
              <a:rPr lang="it" sz="1700"/>
              <a:t>25,92</a:t>
            </a:r>
            <a:endParaRPr/>
          </a:p>
        </p:txBody>
      </p:sp>
      <p:sp>
        <p:nvSpPr>
          <p:cNvPr id="374" name="Google Shape;374;p32"/>
          <p:cNvSpPr txBox="1"/>
          <p:nvPr/>
        </p:nvSpPr>
        <p:spPr>
          <a:xfrm>
            <a:off x="3280350" y="68100"/>
            <a:ext cx="2583300" cy="8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 b="1">
                <a:highlight>
                  <a:srgbClr val="F6B26B"/>
                </a:highlight>
                <a:latin typeface="Amatic SC"/>
                <a:ea typeface="Amatic SC"/>
                <a:cs typeface="Amatic SC"/>
                <a:sym typeface="Amatic SC"/>
              </a:rPr>
              <a:t>THE HISTOGRAMS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3"/>
          <p:cNvSpPr txBox="1"/>
          <p:nvPr/>
        </p:nvSpPr>
        <p:spPr>
          <a:xfrm>
            <a:off x="4091250" y="4652175"/>
            <a:ext cx="19458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80" name="Google Shape;380;p33"/>
          <p:cNvSpPr/>
          <p:nvPr/>
        </p:nvSpPr>
        <p:spPr>
          <a:xfrm>
            <a:off x="-3750" y="0"/>
            <a:ext cx="9151500" cy="681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1" name="Google Shape;381;p33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7134553" y="4452375"/>
            <a:ext cx="2257422" cy="4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3"/>
          <p:cNvSpPr txBox="1"/>
          <p:nvPr/>
        </p:nvSpPr>
        <p:spPr>
          <a:xfrm>
            <a:off x="6830663" y="2187600"/>
            <a:ext cx="1829100" cy="7683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Range=10</a:t>
            </a:r>
            <a:r>
              <a:rPr lang="it" sz="1600" baseline="30000"/>
              <a:t>9 </a:t>
            </a:r>
            <a:r>
              <a:rPr lang="it" sz="1600"/>
              <a:t>ns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83" name="Google Shape;383;p33"/>
          <p:cNvSpPr txBox="1"/>
          <p:nvPr/>
        </p:nvSpPr>
        <p:spPr>
          <a:xfrm>
            <a:off x="6515675" y="521963"/>
            <a:ext cx="2144100" cy="13761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Increasing the range, the number of muons in each interval increases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384" name="Google Shape;384;p33"/>
          <p:cNvSpPr txBox="1"/>
          <p:nvPr/>
        </p:nvSpPr>
        <p:spPr>
          <a:xfrm>
            <a:off x="6717825" y="3456975"/>
            <a:ext cx="1829100" cy="995400"/>
          </a:xfrm>
          <a:prstGeom prst="rect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The histogram approaches a Gaussian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385" name="Google Shape;3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50" y="837775"/>
            <a:ext cx="6125318" cy="415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6" name="Google Shape;386;p33"/>
          <p:cNvCxnSpPr>
            <a:endCxn id="384" idx="1"/>
          </p:cNvCxnSpPr>
          <p:nvPr/>
        </p:nvCxnSpPr>
        <p:spPr>
          <a:xfrm>
            <a:off x="3838725" y="3684075"/>
            <a:ext cx="2879100" cy="270600"/>
          </a:xfrm>
          <a:prstGeom prst="straightConnector1">
            <a:avLst/>
          </a:prstGeom>
          <a:noFill/>
          <a:ln w="19050" cap="flat" cmpd="sng">
            <a:solidFill>
              <a:srgbClr val="F6B26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87" name="Google Shape;387;p33"/>
          <p:cNvSpPr txBox="1"/>
          <p:nvPr/>
        </p:nvSpPr>
        <p:spPr>
          <a:xfrm>
            <a:off x="3309300" y="137525"/>
            <a:ext cx="2525400" cy="8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 b="1">
                <a:highlight>
                  <a:srgbClr val="F6B26B"/>
                </a:highlight>
                <a:latin typeface="Amatic SC"/>
                <a:ea typeface="Amatic SC"/>
                <a:cs typeface="Amatic SC"/>
                <a:sym typeface="Amatic SC"/>
              </a:rPr>
              <a:t>THE HISTOGRAMS</a:t>
            </a:r>
            <a:endParaRPr/>
          </a:p>
        </p:txBody>
      </p:sp>
      <p:sp>
        <p:nvSpPr>
          <p:cNvPr id="388" name="Google Shape;388;p33"/>
          <p:cNvSpPr txBox="1"/>
          <p:nvPr/>
        </p:nvSpPr>
        <p:spPr>
          <a:xfrm>
            <a:off x="4215200" y="2766975"/>
            <a:ext cx="1363200" cy="9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/>
              <a:t>𝜆=</a:t>
            </a:r>
            <a:r>
              <a:rPr lang="it" sz="1700"/>
              <a:t>51,81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6666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time differences</a:t>
            </a:r>
            <a:endParaRPr/>
          </a:p>
        </p:txBody>
      </p:sp>
      <p:sp>
        <p:nvSpPr>
          <p:cNvPr id="394" name="Google Shape;394;p34"/>
          <p:cNvSpPr/>
          <p:nvPr/>
        </p:nvSpPr>
        <p:spPr>
          <a:xfrm>
            <a:off x="0" y="4931925"/>
            <a:ext cx="9151500" cy="2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"/>
          <p:cNvSpPr txBox="1"/>
          <p:nvPr/>
        </p:nvSpPr>
        <p:spPr>
          <a:xfrm>
            <a:off x="6120000" y="3710700"/>
            <a:ext cx="2715000" cy="96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endParaRPr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highlight>
                  <a:srgbClr val="EA9999"/>
                </a:highlight>
              </a:rPr>
              <a:t>EXPONENTIAL DISTRIBUTION</a:t>
            </a:r>
            <a:r>
              <a:rPr lang="it" sz="3600">
                <a:highlight>
                  <a:srgbClr val="F4CCCC"/>
                </a:highlight>
              </a:rPr>
              <a:t>   </a:t>
            </a:r>
            <a:r>
              <a:rPr lang="it" sz="3600">
                <a:highlight>
                  <a:srgbClr val="FFFFFF"/>
                </a:highlight>
              </a:rPr>
              <a:t>                       </a:t>
            </a:r>
            <a:endParaRPr sz="1600" b="0">
              <a:highlight>
                <a:srgbClr val="FFFFFF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01" name="Google Shape;401;p35"/>
          <p:cNvSpPr txBox="1">
            <a:spLocks noGrp="1"/>
          </p:cNvSpPr>
          <p:nvPr>
            <p:ph type="body" idx="1"/>
          </p:nvPr>
        </p:nvSpPr>
        <p:spPr>
          <a:xfrm>
            <a:off x="311700" y="1225550"/>
            <a:ext cx="7955100" cy="3340200"/>
          </a:xfrm>
          <a:prstGeom prst="rect">
            <a:avLst/>
          </a:prstGeom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500"/>
              <a:buChar char="●"/>
            </a:pPr>
            <a:r>
              <a:rPr lang="it" sz="1500">
                <a:solidFill>
                  <a:srgbClr val="000000"/>
                </a:solidFill>
              </a:rPr>
              <a:t>If the data are distributed according to the Poisson statistics, as we saw before, we expect the distribution of  the time between two consecutive muons to follow the exponential distribution 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500"/>
              <a:buChar char="●"/>
            </a:pPr>
            <a:r>
              <a:rPr lang="it" sz="1500">
                <a:solidFill>
                  <a:srgbClr val="000000"/>
                </a:solidFill>
              </a:rPr>
              <a:t>It is a continuous probability distribution </a:t>
            </a:r>
            <a:endParaRPr sz="1500">
              <a:solidFill>
                <a:srgbClr val="000000"/>
              </a:solidFill>
            </a:endParaRPr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06666"/>
              </a:buClr>
              <a:buSzPts val="1500"/>
              <a:buChar char="●"/>
            </a:pPr>
            <a:r>
              <a:rPr lang="it" sz="1500">
                <a:solidFill>
                  <a:srgbClr val="000000"/>
                </a:solidFill>
              </a:rPr>
              <a:t>The probability density associated is given by:</a:t>
            </a:r>
            <a:endParaRPr sz="150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750" b="1">
                <a:solidFill>
                  <a:srgbClr val="000000"/>
                </a:solidFill>
                <a:highlight>
                  <a:srgbClr val="FFFFFF"/>
                </a:highlight>
              </a:rPr>
              <a:t>f(t)=</a:t>
            </a:r>
            <a:r>
              <a:rPr lang="it" sz="170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it" sz="1900" b="1">
                <a:solidFill>
                  <a:srgbClr val="000000"/>
                </a:solidFill>
              </a:rPr>
              <a:t>re</a:t>
            </a:r>
            <a:r>
              <a:rPr lang="it" sz="1900" b="1" baseline="30000">
                <a:solidFill>
                  <a:srgbClr val="000000"/>
                </a:solidFill>
              </a:rPr>
              <a:t>-rt</a:t>
            </a:r>
            <a:r>
              <a:rPr lang="it" sz="1700" b="1">
                <a:solidFill>
                  <a:srgbClr val="000000"/>
                </a:solidFill>
                <a:highlight>
                  <a:srgbClr val="FFFFFF"/>
                </a:highlight>
              </a:rPr>
              <a:t>,</a:t>
            </a:r>
            <a:r>
              <a:rPr lang="it" b="1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it" sz="1500">
                <a:solidFill>
                  <a:srgbClr val="000000"/>
                </a:solidFill>
                <a:highlight>
                  <a:srgbClr val="FFFFFF"/>
                </a:highlight>
              </a:rPr>
              <a:t>where</a:t>
            </a:r>
            <a:r>
              <a:rPr lang="it" sz="1700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it" sz="1750" b="1">
                <a:solidFill>
                  <a:srgbClr val="000000"/>
                </a:solidFill>
                <a:highlight>
                  <a:srgbClr val="FFFFFF"/>
                </a:highlight>
              </a:rPr>
              <a:t>r</a:t>
            </a:r>
            <a:r>
              <a:rPr lang="it" sz="1550" b="1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it" sz="1500">
                <a:solidFill>
                  <a:srgbClr val="000000"/>
                </a:solidFill>
                <a:highlight>
                  <a:srgbClr val="FFFFFF"/>
                </a:highlight>
              </a:rPr>
              <a:t>represents the number of events per unit time</a:t>
            </a:r>
            <a:r>
              <a:rPr lang="it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it" sz="1500">
                <a:solidFill>
                  <a:srgbClr val="000000"/>
                </a:solidFill>
                <a:highlight>
                  <a:srgbClr val="FFFFFF"/>
                </a:highlight>
              </a:rPr>
              <a:t>and</a:t>
            </a:r>
            <a:r>
              <a:rPr lang="it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it" sz="1700" b="1">
                <a:solidFill>
                  <a:srgbClr val="000000"/>
                </a:solidFill>
                <a:highlight>
                  <a:srgbClr val="FFFFFF"/>
                </a:highlight>
              </a:rPr>
              <a:t>t</a:t>
            </a:r>
            <a:r>
              <a:rPr lang="it" b="1">
                <a:solidFill>
                  <a:srgbClr val="000000"/>
                </a:solidFill>
                <a:highlight>
                  <a:srgbClr val="FFFFFF"/>
                </a:highlight>
              </a:rPr>
              <a:t> </a:t>
            </a:r>
            <a:r>
              <a:rPr lang="it" sz="1500">
                <a:solidFill>
                  <a:srgbClr val="000000"/>
                </a:solidFill>
                <a:highlight>
                  <a:srgbClr val="FFFFFF"/>
                </a:highlight>
              </a:rPr>
              <a:t>represents the time variable</a:t>
            </a:r>
            <a:r>
              <a:rPr lang="it" sz="1500">
                <a:solidFill>
                  <a:srgbClr val="000000"/>
                </a:solidFill>
                <a:highlight>
                  <a:srgbClr val="F6F4F2"/>
                </a:highlight>
              </a:rPr>
              <a:t>  </a:t>
            </a:r>
            <a:r>
              <a:rPr lang="it" sz="1500">
                <a:solidFill>
                  <a:srgbClr val="000000"/>
                </a:solidFill>
              </a:rPr>
              <a:t> </a:t>
            </a:r>
            <a:endParaRPr sz="1500">
              <a:solidFill>
                <a:srgbClr val="000000"/>
              </a:solidFill>
            </a:endParaRPr>
          </a:p>
        </p:txBody>
      </p:sp>
      <p:sp>
        <p:nvSpPr>
          <p:cNvPr id="402" name="Google Shape;402;p35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EA9999"/>
                </a:highlight>
              </a:rPr>
              <a:t>TIME INTERVALS</a:t>
            </a:r>
            <a:endParaRPr>
              <a:highlight>
                <a:srgbClr val="EA9999"/>
              </a:highlight>
            </a:endParaRPr>
          </a:p>
        </p:txBody>
      </p:sp>
      <p:sp>
        <p:nvSpPr>
          <p:cNvPr id="409" name="Google Shape;409;p36"/>
          <p:cNvSpPr txBox="1">
            <a:spLocks noGrp="1"/>
          </p:cNvSpPr>
          <p:nvPr>
            <p:ph type="body" idx="1"/>
          </p:nvPr>
        </p:nvSpPr>
        <p:spPr>
          <a:xfrm>
            <a:off x="4252975" y="1672000"/>
            <a:ext cx="3976500" cy="1562700"/>
          </a:xfrm>
          <a:prstGeom prst="rect">
            <a:avLst/>
          </a:prstGeom>
          <a:ln w="3810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As we set the parameter n to different values (1,5,50) we obtained different histograms and the fit followed different distributions.</a:t>
            </a:r>
            <a:r>
              <a:rPr lang="it" sz="1500">
                <a:solidFill>
                  <a:srgbClr val="000000"/>
                </a:solidFill>
              </a:rPr>
              <a:t>  </a:t>
            </a:r>
            <a:endParaRPr sz="15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it" sz="1500">
                <a:solidFill>
                  <a:srgbClr val="000000"/>
                </a:solidFill>
              </a:rPr>
              <a:t>   </a:t>
            </a:r>
            <a:endParaRPr sz="1500">
              <a:solidFill>
                <a:srgbClr val="000000"/>
              </a:solidFill>
            </a:endParaRPr>
          </a:p>
        </p:txBody>
      </p:sp>
      <p:grpSp>
        <p:nvGrpSpPr>
          <p:cNvPr id="410" name="Google Shape;410;p36"/>
          <p:cNvGrpSpPr/>
          <p:nvPr/>
        </p:nvGrpSpPr>
        <p:grpSpPr>
          <a:xfrm>
            <a:off x="577650" y="1102675"/>
            <a:ext cx="3137400" cy="3497925"/>
            <a:chOff x="5530650" y="1102675"/>
            <a:chExt cx="3137400" cy="3497925"/>
          </a:xfrm>
        </p:grpSpPr>
        <p:cxnSp>
          <p:nvCxnSpPr>
            <p:cNvPr id="411" name="Google Shape;411;p36"/>
            <p:cNvCxnSpPr/>
            <p:nvPr/>
          </p:nvCxnSpPr>
          <p:spPr>
            <a:xfrm rot="10800000" flipH="1">
              <a:off x="5606850" y="3944950"/>
              <a:ext cx="3061200" cy="12300"/>
            </a:xfrm>
            <a:prstGeom prst="straightConnector1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12" name="Google Shape;412;p36"/>
            <p:cNvGrpSpPr/>
            <p:nvPr/>
          </p:nvGrpSpPr>
          <p:grpSpPr>
            <a:xfrm>
              <a:off x="5530650" y="1102675"/>
              <a:ext cx="3137300" cy="3497925"/>
              <a:chOff x="5530650" y="1102675"/>
              <a:chExt cx="3137300" cy="3497925"/>
            </a:xfrm>
          </p:grpSpPr>
          <p:cxnSp>
            <p:nvCxnSpPr>
              <p:cNvPr id="413" name="Google Shape;413;p36"/>
              <p:cNvCxnSpPr/>
              <p:nvPr/>
            </p:nvCxnSpPr>
            <p:spPr>
              <a:xfrm rot="10800000">
                <a:off x="5738400" y="3364650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14" name="Google Shape;414;p36"/>
              <p:cNvCxnSpPr/>
              <p:nvPr/>
            </p:nvCxnSpPr>
            <p:spPr>
              <a:xfrm rot="10800000">
                <a:off x="5931650" y="3364650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15" name="Google Shape;415;p36"/>
              <p:cNvCxnSpPr/>
              <p:nvPr/>
            </p:nvCxnSpPr>
            <p:spPr>
              <a:xfrm rot="10800000">
                <a:off x="6307150" y="3387250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16" name="Google Shape;416;p36"/>
              <p:cNvCxnSpPr/>
              <p:nvPr/>
            </p:nvCxnSpPr>
            <p:spPr>
              <a:xfrm rot="10800000">
                <a:off x="6461725" y="3387250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17" name="Google Shape;417;p36"/>
              <p:cNvCxnSpPr/>
              <p:nvPr/>
            </p:nvCxnSpPr>
            <p:spPr>
              <a:xfrm rot="10800000">
                <a:off x="6774450" y="3345575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18" name="Google Shape;418;p36"/>
              <p:cNvCxnSpPr/>
              <p:nvPr/>
            </p:nvCxnSpPr>
            <p:spPr>
              <a:xfrm rot="10800000">
                <a:off x="7759525" y="3387250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19" name="Google Shape;419;p36"/>
              <p:cNvCxnSpPr/>
              <p:nvPr/>
            </p:nvCxnSpPr>
            <p:spPr>
              <a:xfrm rot="10800000">
                <a:off x="7949100" y="3387250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420" name="Google Shape;420;p36"/>
              <p:cNvCxnSpPr/>
              <p:nvPr/>
            </p:nvCxnSpPr>
            <p:spPr>
              <a:xfrm rot="10800000">
                <a:off x="8250250" y="3387250"/>
                <a:ext cx="0" cy="5700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421" name="Google Shape;421;p36"/>
              <p:cNvSpPr txBox="1"/>
              <p:nvPr/>
            </p:nvSpPr>
            <p:spPr>
              <a:xfrm>
                <a:off x="7721450" y="2999350"/>
                <a:ext cx="946500" cy="1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>
                    <a:latin typeface="Source Code Pro"/>
                    <a:ea typeface="Source Code Pro"/>
                    <a:cs typeface="Source Code Pro"/>
                    <a:sym typeface="Source Code Pro"/>
                  </a:rPr>
                  <a:t>n=5</a:t>
                </a:r>
                <a:endParaRPr>
                  <a:latin typeface="Source Code Pro"/>
                  <a:ea typeface="Source Code Pro"/>
                  <a:cs typeface="Source Code Pro"/>
                  <a:sym typeface="Source Code Pro"/>
                </a:endParaRPr>
              </a:p>
            </p:txBody>
          </p:sp>
          <p:sp>
            <p:nvSpPr>
              <p:cNvPr id="422" name="Google Shape;422;p36"/>
              <p:cNvSpPr/>
              <p:nvPr/>
            </p:nvSpPr>
            <p:spPr>
              <a:xfrm rot="-5400000">
                <a:off x="6094800" y="3708875"/>
                <a:ext cx="266400" cy="1103100"/>
              </a:xfrm>
              <a:prstGeom prst="leftBrace">
                <a:avLst>
                  <a:gd name="adj1" fmla="val 70404"/>
                  <a:gd name="adj2" fmla="val 5000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6"/>
              <p:cNvSpPr/>
              <p:nvPr/>
            </p:nvSpPr>
            <p:spPr>
              <a:xfrm rot="-5400000">
                <a:off x="7434550" y="3497000"/>
                <a:ext cx="226800" cy="1536900"/>
              </a:xfrm>
              <a:prstGeom prst="leftBrace">
                <a:avLst>
                  <a:gd name="adj1" fmla="val 70404"/>
                  <a:gd name="adj2" fmla="val 50000"/>
                </a:avLst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6"/>
              <p:cNvSpPr txBox="1"/>
              <p:nvPr/>
            </p:nvSpPr>
            <p:spPr>
              <a:xfrm>
                <a:off x="6101450" y="4340500"/>
                <a:ext cx="818100" cy="26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>
                    <a:latin typeface="Source Code Pro"/>
                    <a:ea typeface="Source Code Pro"/>
                    <a:cs typeface="Source Code Pro"/>
                    <a:sym typeface="Source Code Pro"/>
                  </a:rPr>
                  <a:t>Δt1</a:t>
                </a:r>
                <a:endParaRPr>
                  <a:latin typeface="Source Code Pro"/>
                  <a:ea typeface="Source Code Pro"/>
                  <a:cs typeface="Source Code Pro"/>
                  <a:sym typeface="Source Code Pro"/>
                </a:endParaRPr>
              </a:p>
            </p:txBody>
          </p:sp>
          <p:sp>
            <p:nvSpPr>
              <p:cNvPr id="425" name="Google Shape;425;p36"/>
              <p:cNvSpPr txBox="1"/>
              <p:nvPr/>
            </p:nvSpPr>
            <p:spPr>
              <a:xfrm>
                <a:off x="7220550" y="4340500"/>
                <a:ext cx="818100" cy="26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it">
                    <a:latin typeface="Source Code Pro"/>
                    <a:ea typeface="Source Code Pro"/>
                    <a:cs typeface="Source Code Pro"/>
                    <a:sym typeface="Source Code Pro"/>
                  </a:rPr>
                  <a:t>Δt2</a:t>
                </a:r>
                <a:endParaRPr>
                  <a:latin typeface="Source Code Pro"/>
                  <a:ea typeface="Source Code Pro"/>
                  <a:cs typeface="Source Code Pro"/>
                  <a:sym typeface="Source Code Pro"/>
                </a:endParaRPr>
              </a:p>
            </p:txBody>
          </p:sp>
          <p:grpSp>
            <p:nvGrpSpPr>
              <p:cNvPr id="426" name="Google Shape;426;p36"/>
              <p:cNvGrpSpPr/>
              <p:nvPr/>
            </p:nvGrpSpPr>
            <p:grpSpPr>
              <a:xfrm>
                <a:off x="5530650" y="1102675"/>
                <a:ext cx="3130800" cy="2854575"/>
                <a:chOff x="5606850" y="1102675"/>
                <a:chExt cx="3130800" cy="2854575"/>
              </a:xfrm>
            </p:grpSpPr>
            <p:cxnSp>
              <p:nvCxnSpPr>
                <p:cNvPr id="427" name="Google Shape;427;p36"/>
                <p:cNvCxnSpPr/>
                <p:nvPr/>
              </p:nvCxnSpPr>
              <p:spPr>
                <a:xfrm rot="10800000">
                  <a:off x="7380625" y="3387250"/>
                  <a:ext cx="0" cy="5700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grpSp>
              <p:nvGrpSpPr>
                <p:cNvPr id="428" name="Google Shape;428;p36"/>
                <p:cNvGrpSpPr/>
                <p:nvPr/>
              </p:nvGrpSpPr>
              <p:grpSpPr>
                <a:xfrm>
                  <a:off x="5606850" y="1102675"/>
                  <a:ext cx="3130800" cy="1678400"/>
                  <a:chOff x="5606850" y="1102675"/>
                  <a:chExt cx="3130800" cy="1678400"/>
                </a:xfrm>
              </p:grpSpPr>
              <p:cxnSp>
                <p:nvCxnSpPr>
                  <p:cNvPr id="429" name="Google Shape;429;p36"/>
                  <p:cNvCxnSpPr/>
                  <p:nvPr/>
                </p:nvCxnSpPr>
                <p:spPr>
                  <a:xfrm rot="10800000" flipH="1">
                    <a:off x="5676450" y="2057400"/>
                    <a:ext cx="3061200" cy="12300"/>
                  </a:xfrm>
                  <a:prstGeom prst="straightConnector1">
                    <a:avLst/>
                  </a:prstGeom>
                  <a:noFill/>
                  <a:ln w="38100" cap="flat" cmpd="sng">
                    <a:solidFill>
                      <a:schemeClr val="dk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grpSp>
                <p:nvGrpSpPr>
                  <p:cNvPr id="430" name="Google Shape;430;p36"/>
                  <p:cNvGrpSpPr/>
                  <p:nvPr/>
                </p:nvGrpSpPr>
                <p:grpSpPr>
                  <a:xfrm>
                    <a:off x="5606850" y="1102675"/>
                    <a:ext cx="2845375" cy="1678400"/>
                    <a:chOff x="5606850" y="1102675"/>
                    <a:chExt cx="2845375" cy="1678400"/>
                  </a:xfrm>
                </p:grpSpPr>
                <p:cxnSp>
                  <p:nvCxnSpPr>
                    <p:cNvPr id="431" name="Google Shape;431;p36"/>
                    <p:cNvCxnSpPr/>
                    <p:nvPr/>
                  </p:nvCxnSpPr>
                  <p:spPr>
                    <a:xfrm rot="10800000">
                      <a:off x="5738400" y="1487400"/>
                      <a:ext cx="0" cy="570000"/>
                    </a:xfrm>
                    <a:prstGeom prst="straightConnector1">
                      <a:avLst/>
                    </a:prstGeom>
                    <a:noFill/>
                    <a:ln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  <p:cxnSp>
                  <p:nvCxnSpPr>
                    <p:cNvPr id="432" name="Google Shape;432;p36"/>
                    <p:cNvCxnSpPr/>
                    <p:nvPr/>
                  </p:nvCxnSpPr>
                  <p:spPr>
                    <a:xfrm rot="10800000">
                      <a:off x="6307150" y="1530513"/>
                      <a:ext cx="0" cy="582600"/>
                    </a:xfrm>
                    <a:prstGeom prst="straightConnector1">
                      <a:avLst/>
                    </a:prstGeom>
                    <a:noFill/>
                    <a:ln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  <p:cxnSp>
                  <p:nvCxnSpPr>
                    <p:cNvPr id="433" name="Google Shape;433;p36"/>
                    <p:cNvCxnSpPr/>
                    <p:nvPr/>
                  </p:nvCxnSpPr>
                  <p:spPr>
                    <a:xfrm rot="10800000">
                      <a:off x="7137450" y="1530513"/>
                      <a:ext cx="0" cy="582600"/>
                    </a:xfrm>
                    <a:prstGeom prst="straightConnector1">
                      <a:avLst/>
                    </a:prstGeom>
                    <a:noFill/>
                    <a:ln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  <p:cxnSp>
                  <p:nvCxnSpPr>
                    <p:cNvPr id="434" name="Google Shape;434;p36"/>
                    <p:cNvCxnSpPr/>
                    <p:nvPr/>
                  </p:nvCxnSpPr>
                  <p:spPr>
                    <a:xfrm rot="10800000">
                      <a:off x="7629600" y="1487100"/>
                      <a:ext cx="0" cy="582600"/>
                    </a:xfrm>
                    <a:prstGeom prst="straightConnector1">
                      <a:avLst/>
                    </a:prstGeom>
                    <a:noFill/>
                    <a:ln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  <p:cxnSp>
                  <p:nvCxnSpPr>
                    <p:cNvPr id="435" name="Google Shape;435;p36"/>
                    <p:cNvCxnSpPr/>
                    <p:nvPr/>
                  </p:nvCxnSpPr>
                  <p:spPr>
                    <a:xfrm rot="10800000">
                      <a:off x="8452225" y="1478550"/>
                      <a:ext cx="0" cy="582600"/>
                    </a:xfrm>
                    <a:prstGeom prst="straightConnector1">
                      <a:avLst/>
                    </a:prstGeom>
                    <a:noFill/>
                    <a:ln w="28575" cap="flat" cmpd="sng">
                      <a:solidFill>
                        <a:schemeClr val="dk2"/>
                      </a:solidFill>
                      <a:prstDash val="solid"/>
                      <a:round/>
                      <a:headEnd type="none" w="med" len="med"/>
                      <a:tailEnd type="triangle" w="med" len="med"/>
                    </a:ln>
                  </p:spPr>
                </p:cxnSp>
                <p:sp>
                  <p:nvSpPr>
                    <p:cNvPr id="436" name="Google Shape;436;p36"/>
                    <p:cNvSpPr txBox="1"/>
                    <p:nvPr/>
                  </p:nvSpPr>
                  <p:spPr>
                    <a:xfrm>
                      <a:off x="5787375" y="2446275"/>
                      <a:ext cx="535800" cy="3348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Δt1</a:t>
                      </a:r>
                      <a:endParaRPr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p:txBody>
                </p:sp>
                <p:sp>
                  <p:nvSpPr>
                    <p:cNvPr id="437" name="Google Shape;437;p36"/>
                    <p:cNvSpPr txBox="1"/>
                    <p:nvPr/>
                  </p:nvSpPr>
                  <p:spPr>
                    <a:xfrm>
                      <a:off x="6506550" y="2397138"/>
                      <a:ext cx="535800" cy="244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Δt2</a:t>
                      </a:r>
                      <a:endParaRPr/>
                    </a:p>
                  </p:txBody>
                </p:sp>
                <p:sp>
                  <p:nvSpPr>
                    <p:cNvPr id="438" name="Google Shape;438;p36"/>
                    <p:cNvSpPr txBox="1"/>
                    <p:nvPr/>
                  </p:nvSpPr>
                  <p:spPr>
                    <a:xfrm>
                      <a:off x="7192538" y="2412275"/>
                      <a:ext cx="535800" cy="244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Δt3</a:t>
                      </a:r>
                      <a:endParaRPr/>
                    </a:p>
                  </p:txBody>
                </p:sp>
                <p:sp>
                  <p:nvSpPr>
                    <p:cNvPr id="439" name="Google Shape;439;p36"/>
                    <p:cNvSpPr txBox="1"/>
                    <p:nvPr/>
                  </p:nvSpPr>
                  <p:spPr>
                    <a:xfrm>
                      <a:off x="7769625" y="2412275"/>
                      <a:ext cx="535800" cy="244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Δt4</a:t>
                      </a:r>
                      <a:endParaRPr/>
                    </a:p>
                  </p:txBody>
                </p:sp>
                <p:sp>
                  <p:nvSpPr>
                    <p:cNvPr id="440" name="Google Shape;440;p36"/>
                    <p:cNvSpPr txBox="1"/>
                    <p:nvPr/>
                  </p:nvSpPr>
                  <p:spPr>
                    <a:xfrm>
                      <a:off x="7108825" y="1102675"/>
                      <a:ext cx="1301400" cy="3348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91425" rIns="91425" bIns="91425" anchor="t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>
                          <a:latin typeface="Source Code Pro"/>
                          <a:ea typeface="Source Code Pro"/>
                          <a:cs typeface="Source Code Pro"/>
                          <a:sym typeface="Source Code Pro"/>
                        </a:rPr>
                        <a:t>n=1</a:t>
                      </a:r>
                      <a:endParaRPr>
                        <a:latin typeface="Source Code Pro"/>
                        <a:ea typeface="Source Code Pro"/>
                        <a:cs typeface="Source Code Pro"/>
                        <a:sym typeface="Source Code Pro"/>
                      </a:endParaRPr>
                    </a:p>
                  </p:txBody>
                </p:sp>
                <p:sp>
                  <p:nvSpPr>
                    <p:cNvPr id="441" name="Google Shape;441;p36"/>
                    <p:cNvSpPr/>
                    <p:nvPr/>
                  </p:nvSpPr>
                  <p:spPr>
                    <a:xfrm rot="-5400000">
                      <a:off x="5878800" y="1943450"/>
                      <a:ext cx="176400" cy="720300"/>
                    </a:xfrm>
                    <a:prstGeom prst="leftBrace">
                      <a:avLst>
                        <a:gd name="adj1" fmla="val 70404"/>
                        <a:gd name="adj2" fmla="val 50000"/>
                      </a:avLst>
                    </a:prstGeom>
                    <a:noFill/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2" name="Google Shape;442;p36"/>
                    <p:cNvSpPr/>
                    <p:nvPr/>
                  </p:nvSpPr>
                  <p:spPr>
                    <a:xfrm rot="-5400000">
                      <a:off x="6572700" y="1882950"/>
                      <a:ext cx="317400" cy="839700"/>
                    </a:xfrm>
                    <a:prstGeom prst="leftBrace">
                      <a:avLst>
                        <a:gd name="adj1" fmla="val 70404"/>
                        <a:gd name="adj2" fmla="val 50000"/>
                      </a:avLst>
                    </a:prstGeom>
                    <a:noFill/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3" name="Google Shape;443;p36"/>
                    <p:cNvSpPr/>
                    <p:nvPr/>
                  </p:nvSpPr>
                  <p:spPr>
                    <a:xfrm rot="-5400000">
                      <a:off x="7234200" y="2022578"/>
                      <a:ext cx="316200" cy="509700"/>
                    </a:xfrm>
                    <a:prstGeom prst="leftBrace">
                      <a:avLst>
                        <a:gd name="adj1" fmla="val 70404"/>
                        <a:gd name="adj2" fmla="val 50000"/>
                      </a:avLst>
                    </a:prstGeom>
                    <a:noFill/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444" name="Google Shape;444;p36"/>
                    <p:cNvSpPr/>
                    <p:nvPr/>
                  </p:nvSpPr>
                  <p:spPr>
                    <a:xfrm rot="-5400000">
                      <a:off x="7905675" y="1848300"/>
                      <a:ext cx="263700" cy="780900"/>
                    </a:xfrm>
                    <a:prstGeom prst="leftBrace">
                      <a:avLst>
                        <a:gd name="adj1" fmla="val 70404"/>
                        <a:gd name="adj2" fmla="val 50000"/>
                      </a:avLst>
                    </a:prstGeom>
                    <a:noFill/>
                    <a:ln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7"/>
          <p:cNvSpPr txBox="1">
            <a:spLocks noGrp="1"/>
          </p:cNvSpPr>
          <p:nvPr>
            <p:ph type="title"/>
          </p:nvPr>
        </p:nvSpPr>
        <p:spPr>
          <a:xfrm>
            <a:off x="2684700" y="330025"/>
            <a:ext cx="37821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00"/>
                </a:solidFill>
                <a:highlight>
                  <a:srgbClr val="EA9999"/>
                </a:highlight>
              </a:rPr>
              <a:t>CODE: time differences</a:t>
            </a:r>
            <a:endParaRPr>
              <a:solidFill>
                <a:srgbClr val="000000"/>
              </a:solidFill>
              <a:highlight>
                <a:srgbClr val="EA9999"/>
              </a:highlight>
            </a:endParaRPr>
          </a:p>
        </p:txBody>
      </p:sp>
      <p:sp>
        <p:nvSpPr>
          <p:cNvPr id="450" name="Google Shape;450;p37"/>
          <p:cNvSpPr txBox="1">
            <a:spLocks noGrp="1"/>
          </p:cNvSpPr>
          <p:nvPr>
            <p:ph type="body" idx="1"/>
          </p:nvPr>
        </p:nvSpPr>
        <p:spPr>
          <a:xfrm>
            <a:off x="311700" y="1400525"/>
            <a:ext cx="5428500" cy="26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void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LeggiDati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TString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filename,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n=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{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double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tempo,differenza,precedente=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for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(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 i&lt;nMuons;i+=n) 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{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ientry =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ReadNewEvent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(myTree, i);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(ientry &lt; 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break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precedente=tempo;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tempo=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+(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Nanoseconds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*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1E-09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differenza=tempo-precedente;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isto-&gt;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Fill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(differenza);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}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F51B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/>
          </a:p>
        </p:txBody>
      </p:sp>
      <p:pic>
        <p:nvPicPr>
          <p:cNvPr id="451" name="Google Shape;451;p37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7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3" name="Google Shape;453;p37"/>
          <p:cNvCxnSpPr/>
          <p:nvPr/>
        </p:nvCxnSpPr>
        <p:spPr>
          <a:xfrm>
            <a:off x="5527725" y="1536850"/>
            <a:ext cx="12300" cy="471000"/>
          </a:xfrm>
          <a:prstGeom prst="straightConnector1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4" name="Google Shape;454;p37"/>
          <p:cNvCxnSpPr/>
          <p:nvPr/>
        </p:nvCxnSpPr>
        <p:spPr>
          <a:xfrm rot="10800000" flipH="1">
            <a:off x="5540100" y="1760050"/>
            <a:ext cx="669300" cy="123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5" name="Google Shape;455;p37"/>
          <p:cNvSpPr txBox="1"/>
          <p:nvPr/>
        </p:nvSpPr>
        <p:spPr>
          <a:xfrm>
            <a:off x="6307500" y="1321150"/>
            <a:ext cx="2193600" cy="9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Defining the variables and the parameter n. 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456" name="Google Shape;456;p37"/>
          <p:cNvCxnSpPr/>
          <p:nvPr/>
        </p:nvCxnSpPr>
        <p:spPr>
          <a:xfrm>
            <a:off x="4569600" y="2792300"/>
            <a:ext cx="12300" cy="471000"/>
          </a:xfrm>
          <a:prstGeom prst="straightConnector1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7" name="Google Shape;457;p37"/>
          <p:cNvCxnSpPr/>
          <p:nvPr/>
        </p:nvCxnSpPr>
        <p:spPr>
          <a:xfrm>
            <a:off x="4569600" y="3033950"/>
            <a:ext cx="735000" cy="3495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8" name="Google Shape;458;p37"/>
          <p:cNvSpPr txBox="1"/>
          <p:nvPr/>
        </p:nvSpPr>
        <p:spPr>
          <a:xfrm>
            <a:off x="5399100" y="3123175"/>
            <a:ext cx="34332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Computing the differences of the muons’ arrival times.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459" name="Google Shape;459;p37"/>
          <p:cNvCxnSpPr/>
          <p:nvPr/>
        </p:nvCxnSpPr>
        <p:spPr>
          <a:xfrm>
            <a:off x="2491075" y="3579300"/>
            <a:ext cx="0" cy="581400"/>
          </a:xfrm>
          <a:prstGeom prst="straightConnector1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60" name="Google Shape;460;p37"/>
          <p:cNvSpPr txBox="1"/>
          <p:nvPr/>
        </p:nvSpPr>
        <p:spPr>
          <a:xfrm>
            <a:off x="1041100" y="4325500"/>
            <a:ext cx="4089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Filling histogram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38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38"/>
          <p:cNvSpPr txBox="1">
            <a:spLocks noGrp="1"/>
          </p:cNvSpPr>
          <p:nvPr>
            <p:ph type="body" idx="1"/>
          </p:nvPr>
        </p:nvSpPr>
        <p:spPr>
          <a:xfrm>
            <a:off x="5998675" y="1401075"/>
            <a:ext cx="2751600" cy="1635600"/>
          </a:xfrm>
          <a:prstGeom prst="rect">
            <a:avLst/>
          </a:prstGeom>
          <a:noFill/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In this histograms the parameter n is set to 1 and the fit function is an exponential.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67" name="Google Shape;467;p38"/>
          <p:cNvSpPr txBox="1"/>
          <p:nvPr/>
        </p:nvSpPr>
        <p:spPr>
          <a:xfrm>
            <a:off x="446175" y="494963"/>
            <a:ext cx="1053600" cy="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468" name="Google Shape;468;p38"/>
          <p:cNvSpPr txBox="1"/>
          <p:nvPr/>
        </p:nvSpPr>
        <p:spPr>
          <a:xfrm>
            <a:off x="371825" y="297450"/>
            <a:ext cx="8254500" cy="8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 b="1">
                <a:highlight>
                  <a:srgbClr val="EA9999"/>
                </a:highlight>
                <a:latin typeface="Amatic SC"/>
                <a:ea typeface="Amatic SC"/>
                <a:cs typeface="Amatic SC"/>
                <a:sym typeface="Amatic SC"/>
              </a:rPr>
              <a:t>EXPONENTIAL</a:t>
            </a:r>
            <a:r>
              <a:rPr lang="it" sz="4200" b="1">
                <a:highlight>
                  <a:srgbClr val="C9DAF8"/>
                </a:highlight>
                <a:latin typeface="Amatic SC"/>
                <a:ea typeface="Amatic SC"/>
                <a:cs typeface="Amatic SC"/>
                <a:sym typeface="Amatic SC"/>
              </a:rPr>
              <a:t> </a:t>
            </a:r>
            <a:endParaRPr sz="4200" b="1">
              <a:highlight>
                <a:srgbClr val="C9DAF8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469" name="Google Shape;469;p38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705" y="1164150"/>
            <a:ext cx="5143495" cy="36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250" y="1164150"/>
            <a:ext cx="5472400" cy="362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8"/>
          <p:cNvSpPr txBox="1"/>
          <p:nvPr/>
        </p:nvSpPr>
        <p:spPr>
          <a:xfrm>
            <a:off x="2677025" y="2007825"/>
            <a:ext cx="2165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latin typeface="Source Code Pro"/>
                <a:ea typeface="Source Code Pro"/>
                <a:cs typeface="Source Code Pro"/>
                <a:sym typeface="Source Code Pro"/>
              </a:rPr>
              <a:t>r</a:t>
            </a: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= 35,17±0,03 Hz  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9"/>
          <p:cNvSpPr txBox="1">
            <a:spLocks noGrp="1"/>
          </p:cNvSpPr>
          <p:nvPr>
            <p:ph type="body" idx="1"/>
          </p:nvPr>
        </p:nvSpPr>
        <p:spPr>
          <a:xfrm>
            <a:off x="5850425" y="1832850"/>
            <a:ext cx="3039600" cy="1525800"/>
          </a:xfrm>
          <a:prstGeom prst="rect">
            <a:avLst/>
          </a:prstGeom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In this histogram the parameter n is set to 5 and the distribution is not exponential anymore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478" name="Google Shape;478;p39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9"/>
          <p:cNvPicPr preferRelativeResize="0"/>
          <p:nvPr/>
        </p:nvPicPr>
        <p:blipFill rotWithShape="1">
          <a:blip r:embed="rId4">
            <a:alphaModFix/>
          </a:blip>
          <a:srcRect t="5195" r="2818"/>
          <a:stretch/>
        </p:blipFill>
        <p:spPr>
          <a:xfrm>
            <a:off x="189550" y="1173150"/>
            <a:ext cx="5362950" cy="3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39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EA9999"/>
                </a:highlight>
              </a:rPr>
              <a:t>GAUSS-DISTRIBUTION</a:t>
            </a:r>
            <a:endParaRPr>
              <a:highlight>
                <a:srgbClr val="EA9999"/>
              </a:highlight>
            </a:endParaRPr>
          </a:p>
        </p:txBody>
      </p:sp>
      <p:sp>
        <p:nvSpPr>
          <p:cNvPr id="486" name="Google Shape;486;p40"/>
          <p:cNvSpPr txBox="1">
            <a:spLocks noGrp="1"/>
          </p:cNvSpPr>
          <p:nvPr>
            <p:ph type="body" idx="2"/>
          </p:nvPr>
        </p:nvSpPr>
        <p:spPr>
          <a:xfrm>
            <a:off x="6387175" y="1326175"/>
            <a:ext cx="2499300" cy="1586400"/>
          </a:xfrm>
          <a:prstGeom prst="rect">
            <a:avLst/>
          </a:prstGeom>
          <a:ln w="19050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In this histogram the parameter n is set to 50 and the fit function is a gauss distribution</a:t>
            </a:r>
            <a:endParaRPr sz="16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87" name="Google Shape;487;p40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8" name="Google Shape;4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250"/>
            <a:ext cx="5239575" cy="3482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40"/>
          <p:cNvPicPr preferRelativeResize="0"/>
          <p:nvPr/>
        </p:nvPicPr>
        <p:blipFill rotWithShape="1">
          <a:blip r:embed="rId4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452" y="1246250"/>
            <a:ext cx="5393074" cy="368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85C6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COINCIDENCES</a:t>
            </a:r>
            <a:endParaRPr/>
          </a:p>
        </p:txBody>
      </p:sp>
      <p:sp>
        <p:nvSpPr>
          <p:cNvPr id="496" name="Google Shape;496;p41"/>
          <p:cNvSpPr/>
          <p:nvPr/>
        </p:nvSpPr>
        <p:spPr>
          <a:xfrm>
            <a:off x="0" y="4931925"/>
            <a:ext cx="9151500" cy="2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47D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3513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Introduction to our work</a:t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0" y="4931925"/>
            <a:ext cx="9151500" cy="211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2"/>
          <p:cNvSpPr txBox="1">
            <a:spLocks noGrp="1"/>
          </p:cNvSpPr>
          <p:nvPr>
            <p:ph type="title"/>
          </p:nvPr>
        </p:nvSpPr>
        <p:spPr>
          <a:xfrm>
            <a:off x="311700" y="24870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C9DAF8"/>
                </a:highlight>
              </a:rPr>
              <a:t>COINCIDENCES</a:t>
            </a:r>
            <a:endParaRPr>
              <a:highlight>
                <a:srgbClr val="C9DAF8"/>
              </a:highlight>
            </a:endParaRPr>
          </a:p>
        </p:txBody>
      </p:sp>
      <p:sp>
        <p:nvSpPr>
          <p:cNvPr id="502" name="Google Shape;502;p42"/>
          <p:cNvSpPr txBox="1">
            <a:spLocks noGrp="1"/>
          </p:cNvSpPr>
          <p:nvPr>
            <p:ph type="body" idx="1"/>
          </p:nvPr>
        </p:nvSpPr>
        <p:spPr>
          <a:xfrm>
            <a:off x="311700" y="1202100"/>
            <a:ext cx="3824400" cy="3401100"/>
          </a:xfrm>
          <a:prstGeom prst="rect">
            <a:avLst/>
          </a:prstGeom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The program compares the data collected by two distinct detectors and establishes whether they originate from the same primary ray, comparing the different times.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503" name="Google Shape;503;p42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2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5" name="Google Shape;50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25300" y="1202100"/>
            <a:ext cx="4566300" cy="340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3"/>
          <p:cNvSpPr txBox="1"/>
          <p:nvPr/>
        </p:nvSpPr>
        <p:spPr>
          <a:xfrm>
            <a:off x="0" y="912750"/>
            <a:ext cx="5550300" cy="33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void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coincidenze(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TString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filename1,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TString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filename2,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 rnge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1000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bin=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300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graphmn=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graphmx=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600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){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TTree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* file1=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GetTree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(filename1);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TTree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* file2=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GetTree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(filename2);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(!file1)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(!file2)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return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 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long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evindx1=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,evindx2=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,ientry,time1,time2,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dif,time01,time02,time0;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ReadNewEvent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(file1, 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time01=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ReadNewEvent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(file2, 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time02=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time0=min(time01,time02);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TH1F* histo=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TH1F(</a:t>
            </a:r>
            <a:r>
              <a:rPr lang="it" sz="120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"histo"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20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""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,bin,graphmn,graphmx);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11" name="Google Shape;511;p43"/>
          <p:cNvSpPr txBox="1">
            <a:spLocks noGrp="1"/>
          </p:cNvSpPr>
          <p:nvPr>
            <p:ph type="title"/>
          </p:nvPr>
        </p:nvSpPr>
        <p:spPr>
          <a:xfrm>
            <a:off x="1896275" y="424625"/>
            <a:ext cx="63831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C9DAF8"/>
                </a:highlight>
              </a:rPr>
              <a:t>CODE: creating/filling vectors</a:t>
            </a:r>
            <a:endParaRPr sz="4200">
              <a:highlight>
                <a:srgbClr val="C9DAF8"/>
              </a:highlight>
            </a:endParaRPr>
          </a:p>
        </p:txBody>
      </p:sp>
      <p:cxnSp>
        <p:nvCxnSpPr>
          <p:cNvPr id="512" name="Google Shape;512;p43"/>
          <p:cNvCxnSpPr/>
          <p:nvPr/>
        </p:nvCxnSpPr>
        <p:spPr>
          <a:xfrm>
            <a:off x="5447330" y="975380"/>
            <a:ext cx="0" cy="4419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3" name="Google Shape;513;p43"/>
          <p:cNvSpPr txBox="1">
            <a:spLocks noGrp="1"/>
          </p:cNvSpPr>
          <p:nvPr>
            <p:ph type="body" idx="1"/>
          </p:nvPr>
        </p:nvSpPr>
        <p:spPr>
          <a:xfrm>
            <a:off x="5547700" y="1028772"/>
            <a:ext cx="4637700" cy="335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Function declaration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14" name="Google Shape;514;p43"/>
          <p:cNvCxnSpPr/>
          <p:nvPr/>
        </p:nvCxnSpPr>
        <p:spPr>
          <a:xfrm>
            <a:off x="5452175" y="1466850"/>
            <a:ext cx="0" cy="359100"/>
          </a:xfrm>
          <a:prstGeom prst="straightConnector1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5" name="Google Shape;515;p43"/>
          <p:cNvSpPr txBox="1">
            <a:spLocks noGrp="1"/>
          </p:cNvSpPr>
          <p:nvPr>
            <p:ph type="body" idx="1"/>
          </p:nvPr>
        </p:nvSpPr>
        <p:spPr>
          <a:xfrm>
            <a:off x="5547700" y="1435200"/>
            <a:ext cx="4637700" cy="4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File scan</a:t>
            </a:r>
            <a:endParaRPr sz="16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600"/>
          </a:p>
        </p:txBody>
      </p:sp>
      <p:cxnSp>
        <p:nvCxnSpPr>
          <p:cNvPr id="516" name="Google Shape;516;p43"/>
          <p:cNvCxnSpPr/>
          <p:nvPr/>
        </p:nvCxnSpPr>
        <p:spPr>
          <a:xfrm>
            <a:off x="5452175" y="1866950"/>
            <a:ext cx="0" cy="4125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7" name="Google Shape;517;p43"/>
          <p:cNvSpPr txBox="1">
            <a:spLocks noGrp="1"/>
          </p:cNvSpPr>
          <p:nvPr>
            <p:ph type="body" idx="1"/>
          </p:nvPr>
        </p:nvSpPr>
        <p:spPr>
          <a:xfrm>
            <a:off x="5547700" y="1847299"/>
            <a:ext cx="4637700" cy="45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File existence check</a:t>
            </a:r>
            <a:endParaRPr sz="16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600"/>
          </a:p>
        </p:txBody>
      </p:sp>
      <p:cxnSp>
        <p:nvCxnSpPr>
          <p:cNvPr id="518" name="Google Shape;518;p43"/>
          <p:cNvCxnSpPr/>
          <p:nvPr/>
        </p:nvCxnSpPr>
        <p:spPr>
          <a:xfrm>
            <a:off x="5452168" y="2316271"/>
            <a:ext cx="0" cy="407400"/>
          </a:xfrm>
          <a:prstGeom prst="straightConnector1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9" name="Google Shape;519;p43"/>
          <p:cNvSpPr txBox="1">
            <a:spLocks noGrp="1"/>
          </p:cNvSpPr>
          <p:nvPr>
            <p:ph type="body" idx="1"/>
          </p:nvPr>
        </p:nvSpPr>
        <p:spPr>
          <a:xfrm>
            <a:off x="5547700" y="2308786"/>
            <a:ext cx="4637700" cy="4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Variable declaration</a:t>
            </a:r>
            <a:endParaRPr sz="160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600"/>
          </a:p>
        </p:txBody>
      </p:sp>
      <p:cxnSp>
        <p:nvCxnSpPr>
          <p:cNvPr id="520" name="Google Shape;520;p43"/>
          <p:cNvCxnSpPr/>
          <p:nvPr/>
        </p:nvCxnSpPr>
        <p:spPr>
          <a:xfrm>
            <a:off x="5452175" y="2834875"/>
            <a:ext cx="0" cy="8886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1" name="Google Shape;521;p43"/>
          <p:cNvSpPr txBox="1">
            <a:spLocks noGrp="1"/>
          </p:cNvSpPr>
          <p:nvPr>
            <p:ph type="body" idx="1"/>
          </p:nvPr>
        </p:nvSpPr>
        <p:spPr>
          <a:xfrm>
            <a:off x="5547700" y="2979711"/>
            <a:ext cx="4637700" cy="47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Variable “time0” creation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22" name="Google Shape;522;p43"/>
          <p:cNvCxnSpPr/>
          <p:nvPr/>
        </p:nvCxnSpPr>
        <p:spPr>
          <a:xfrm>
            <a:off x="5452175" y="3797500"/>
            <a:ext cx="0" cy="243300"/>
          </a:xfrm>
          <a:prstGeom prst="straightConnector1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23" name="Google Shape;523;p43"/>
          <p:cNvSpPr txBox="1">
            <a:spLocks noGrp="1"/>
          </p:cNvSpPr>
          <p:nvPr>
            <p:ph type="body" idx="1"/>
          </p:nvPr>
        </p:nvSpPr>
        <p:spPr>
          <a:xfrm>
            <a:off x="5547705" y="3707954"/>
            <a:ext cx="4637700" cy="4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Histogram generation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24" name="Google Shape;524;p43"/>
          <p:cNvCxnSpPr/>
          <p:nvPr/>
        </p:nvCxnSpPr>
        <p:spPr>
          <a:xfrm>
            <a:off x="440671" y="1428810"/>
            <a:ext cx="493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5" name="Google Shape;525;p43"/>
          <p:cNvCxnSpPr/>
          <p:nvPr/>
        </p:nvCxnSpPr>
        <p:spPr>
          <a:xfrm>
            <a:off x="480494" y="1857603"/>
            <a:ext cx="493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6" name="Google Shape;526;p43"/>
          <p:cNvCxnSpPr/>
          <p:nvPr/>
        </p:nvCxnSpPr>
        <p:spPr>
          <a:xfrm>
            <a:off x="480494" y="2326233"/>
            <a:ext cx="493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7" name="Google Shape;527;p43"/>
          <p:cNvCxnSpPr/>
          <p:nvPr/>
        </p:nvCxnSpPr>
        <p:spPr>
          <a:xfrm>
            <a:off x="440671" y="2797681"/>
            <a:ext cx="493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8" name="Google Shape;528;p43"/>
          <p:cNvCxnSpPr/>
          <p:nvPr/>
        </p:nvCxnSpPr>
        <p:spPr>
          <a:xfrm>
            <a:off x="480494" y="3759548"/>
            <a:ext cx="493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29" name="Google Shape;529;p43"/>
          <p:cNvCxnSpPr/>
          <p:nvPr/>
        </p:nvCxnSpPr>
        <p:spPr>
          <a:xfrm>
            <a:off x="440671" y="4063852"/>
            <a:ext cx="4930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30" name="Google Shape;530;p43"/>
          <p:cNvPicPr preferRelativeResize="0"/>
          <p:nvPr/>
        </p:nvPicPr>
        <p:blipFill rotWithShape="1">
          <a:blip r:embed="rId3">
            <a:alphaModFix/>
          </a:blip>
          <a:srcRect l="101187" t="-17856" r="-9800" b="26096"/>
          <a:stretch/>
        </p:blipFill>
        <p:spPr>
          <a:xfrm>
            <a:off x="8423000" y="4498225"/>
            <a:ext cx="609550" cy="49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43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3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4"/>
          <p:cNvSpPr txBox="1"/>
          <p:nvPr/>
        </p:nvSpPr>
        <p:spPr>
          <a:xfrm>
            <a:off x="37050" y="721550"/>
            <a:ext cx="4527000" cy="3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while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(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true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){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ientry =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ReadNewEvent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(file1,evindx1);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(ientry &lt; 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break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time1=(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-time0)*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1E09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+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Nanoseconds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ientry = 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ReadNewEvent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(file2,evindx2);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(ientry &lt; 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break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time2=(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-time0)*</a:t>
            </a:r>
            <a:r>
              <a:rPr lang="it" sz="120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1E09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+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Nanoseconds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dif=time1-time2;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(abs(dif)&lt;=rnge){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histo-&gt;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Fill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(dif);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    evindx2++;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}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else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(time2 &gt; time1+rnge) evindx1++;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   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else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20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if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(time1 &gt; time2+rnge) evindx2++;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}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histo-&gt;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Fit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it" sz="120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"gaus"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   histo-&gt;</a:t>
            </a:r>
            <a:r>
              <a:rPr lang="it" sz="120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Draw</a:t>
            </a: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();</a:t>
            </a:r>
            <a:endParaRPr sz="120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300">
              <a:solidFill>
                <a:srgbClr val="3F51B5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cxnSp>
        <p:nvCxnSpPr>
          <p:cNvPr id="538" name="Google Shape;538;p44"/>
          <p:cNvCxnSpPr/>
          <p:nvPr/>
        </p:nvCxnSpPr>
        <p:spPr>
          <a:xfrm>
            <a:off x="4489352" y="725000"/>
            <a:ext cx="0" cy="288300"/>
          </a:xfrm>
          <a:prstGeom prst="straightConnector1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9" name="Google Shape;539;p44"/>
          <p:cNvCxnSpPr/>
          <p:nvPr/>
        </p:nvCxnSpPr>
        <p:spPr>
          <a:xfrm>
            <a:off x="4493534" y="1744650"/>
            <a:ext cx="0" cy="586500"/>
          </a:xfrm>
          <a:prstGeom prst="straightConnector1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0" name="Google Shape;540;p44"/>
          <p:cNvSpPr txBox="1">
            <a:spLocks noGrp="1"/>
          </p:cNvSpPr>
          <p:nvPr>
            <p:ph type="title"/>
          </p:nvPr>
        </p:nvSpPr>
        <p:spPr>
          <a:xfrm>
            <a:off x="1687475" y="201250"/>
            <a:ext cx="7716900" cy="6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C9DAF8"/>
                </a:highlight>
              </a:rPr>
              <a:t>CODE: coincidence discovery tool</a:t>
            </a:r>
            <a:endParaRPr sz="4200">
              <a:highlight>
                <a:srgbClr val="C9DAF8"/>
              </a:highlight>
            </a:endParaRPr>
          </a:p>
        </p:txBody>
      </p:sp>
      <p:sp>
        <p:nvSpPr>
          <p:cNvPr id="541" name="Google Shape;541;p44"/>
          <p:cNvSpPr txBox="1">
            <a:spLocks noGrp="1"/>
          </p:cNvSpPr>
          <p:nvPr>
            <p:ph type="body" idx="1"/>
          </p:nvPr>
        </p:nvSpPr>
        <p:spPr>
          <a:xfrm>
            <a:off x="4709725" y="687950"/>
            <a:ext cx="4921800" cy="36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Loop start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542" name="Google Shape;542;p44"/>
          <p:cNvSpPr txBox="1">
            <a:spLocks noGrp="1"/>
          </p:cNvSpPr>
          <p:nvPr>
            <p:ph type="body" idx="1"/>
          </p:nvPr>
        </p:nvSpPr>
        <p:spPr>
          <a:xfrm>
            <a:off x="4709730" y="3322525"/>
            <a:ext cx="4921800" cy="54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Increasing the indices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43" name="Google Shape;543;p44"/>
          <p:cNvCxnSpPr/>
          <p:nvPr/>
        </p:nvCxnSpPr>
        <p:spPr>
          <a:xfrm>
            <a:off x="4489351" y="1053027"/>
            <a:ext cx="0" cy="6123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4" name="Google Shape;544;p44"/>
          <p:cNvSpPr txBox="1">
            <a:spLocks noGrp="1"/>
          </p:cNvSpPr>
          <p:nvPr>
            <p:ph type="body" idx="1"/>
          </p:nvPr>
        </p:nvSpPr>
        <p:spPr>
          <a:xfrm>
            <a:off x="4697400" y="1856702"/>
            <a:ext cx="4921800" cy="36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Reading second time variable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45" name="Google Shape;545;p44"/>
          <p:cNvCxnSpPr/>
          <p:nvPr/>
        </p:nvCxnSpPr>
        <p:spPr>
          <a:xfrm>
            <a:off x="4493534" y="2392625"/>
            <a:ext cx="0" cy="1776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6" name="Google Shape;546;p44"/>
          <p:cNvSpPr txBox="1">
            <a:spLocks noGrp="1"/>
          </p:cNvSpPr>
          <p:nvPr>
            <p:ph type="body" idx="1"/>
          </p:nvPr>
        </p:nvSpPr>
        <p:spPr>
          <a:xfrm>
            <a:off x="4709734" y="2268737"/>
            <a:ext cx="4921800" cy="42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Determining time difference</a:t>
            </a:r>
            <a:endParaRPr sz="1600">
              <a:solidFill>
                <a:schemeClr val="accent1"/>
              </a:solidFill>
            </a:endParaRPr>
          </a:p>
        </p:txBody>
      </p:sp>
      <p:sp>
        <p:nvSpPr>
          <p:cNvPr id="547" name="Google Shape;547;p44"/>
          <p:cNvSpPr txBox="1">
            <a:spLocks noGrp="1"/>
          </p:cNvSpPr>
          <p:nvPr>
            <p:ph type="body" idx="1"/>
          </p:nvPr>
        </p:nvSpPr>
        <p:spPr>
          <a:xfrm>
            <a:off x="4709725" y="2704306"/>
            <a:ext cx="4921800" cy="450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Inserting difference into histo 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48" name="Google Shape;548;p44"/>
          <p:cNvCxnSpPr/>
          <p:nvPr/>
        </p:nvCxnSpPr>
        <p:spPr>
          <a:xfrm>
            <a:off x="4491821" y="2664250"/>
            <a:ext cx="0" cy="530100"/>
          </a:xfrm>
          <a:prstGeom prst="straightConnector1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49" name="Google Shape;549;p44"/>
          <p:cNvSpPr txBox="1">
            <a:spLocks noGrp="1"/>
          </p:cNvSpPr>
          <p:nvPr>
            <p:ph type="body" idx="1"/>
          </p:nvPr>
        </p:nvSpPr>
        <p:spPr>
          <a:xfrm>
            <a:off x="4697398" y="1150800"/>
            <a:ext cx="4077600" cy="263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Reading first time variable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50" name="Google Shape;550;p44"/>
          <p:cNvCxnSpPr/>
          <p:nvPr/>
        </p:nvCxnSpPr>
        <p:spPr>
          <a:xfrm>
            <a:off x="4489352" y="3320275"/>
            <a:ext cx="0" cy="554400"/>
          </a:xfrm>
          <a:prstGeom prst="straightConnector1">
            <a:avLst/>
          </a:prstGeom>
          <a:noFill/>
          <a:ln w="38100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1" name="Google Shape;551;p44"/>
          <p:cNvSpPr txBox="1">
            <a:spLocks noGrp="1"/>
          </p:cNvSpPr>
          <p:nvPr>
            <p:ph type="body" idx="1"/>
          </p:nvPr>
        </p:nvSpPr>
        <p:spPr>
          <a:xfrm>
            <a:off x="4709737" y="4040647"/>
            <a:ext cx="4921800" cy="601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chemeClr val="accent1"/>
                </a:solidFill>
              </a:rPr>
              <a:t>Drawing histo </a:t>
            </a:r>
            <a:endParaRPr sz="1600">
              <a:solidFill>
                <a:schemeClr val="accent1"/>
              </a:solidFill>
            </a:endParaRPr>
          </a:p>
        </p:txBody>
      </p:sp>
      <p:cxnSp>
        <p:nvCxnSpPr>
          <p:cNvPr id="552" name="Google Shape;552;p44"/>
          <p:cNvCxnSpPr/>
          <p:nvPr/>
        </p:nvCxnSpPr>
        <p:spPr>
          <a:xfrm>
            <a:off x="4495248" y="4019625"/>
            <a:ext cx="0" cy="495300"/>
          </a:xfrm>
          <a:prstGeom prst="straightConnector1">
            <a:avLst/>
          </a:prstGeom>
          <a:noFill/>
          <a:ln w="38100" cap="flat" cmpd="sng">
            <a:solidFill>
              <a:srgbClr val="9FC5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3" name="Google Shape;553;p44"/>
          <p:cNvCxnSpPr/>
          <p:nvPr/>
        </p:nvCxnSpPr>
        <p:spPr>
          <a:xfrm>
            <a:off x="430775" y="1053050"/>
            <a:ext cx="3963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4" name="Google Shape;554;p44"/>
          <p:cNvCxnSpPr/>
          <p:nvPr/>
        </p:nvCxnSpPr>
        <p:spPr>
          <a:xfrm>
            <a:off x="430775" y="1704125"/>
            <a:ext cx="3963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5" name="Google Shape;555;p44"/>
          <p:cNvCxnSpPr/>
          <p:nvPr/>
        </p:nvCxnSpPr>
        <p:spPr>
          <a:xfrm>
            <a:off x="425400" y="2354175"/>
            <a:ext cx="396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6" name="Google Shape;556;p44"/>
          <p:cNvCxnSpPr/>
          <p:nvPr/>
        </p:nvCxnSpPr>
        <p:spPr>
          <a:xfrm>
            <a:off x="425400" y="3247500"/>
            <a:ext cx="39942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7" name="Google Shape;557;p44"/>
          <p:cNvCxnSpPr/>
          <p:nvPr/>
        </p:nvCxnSpPr>
        <p:spPr>
          <a:xfrm>
            <a:off x="425400" y="3921400"/>
            <a:ext cx="4000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8" name="Google Shape;558;p44"/>
          <p:cNvCxnSpPr/>
          <p:nvPr/>
        </p:nvCxnSpPr>
        <p:spPr>
          <a:xfrm>
            <a:off x="425400" y="2594700"/>
            <a:ext cx="3969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44"/>
          <p:cNvCxnSpPr/>
          <p:nvPr/>
        </p:nvCxnSpPr>
        <p:spPr>
          <a:xfrm>
            <a:off x="429598" y="725000"/>
            <a:ext cx="3960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44"/>
          <p:cNvCxnSpPr/>
          <p:nvPr/>
        </p:nvCxnSpPr>
        <p:spPr>
          <a:xfrm>
            <a:off x="425400" y="4557075"/>
            <a:ext cx="400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561" name="Google Shape;561;p44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44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4"/>
          <p:cNvSpPr txBox="1">
            <a:spLocks noGrp="1"/>
          </p:cNvSpPr>
          <p:nvPr>
            <p:ph type="body" idx="1"/>
          </p:nvPr>
        </p:nvSpPr>
        <p:spPr>
          <a:xfrm>
            <a:off x="5763200" y="3275025"/>
            <a:ext cx="2874300" cy="1170000"/>
          </a:xfrm>
          <a:prstGeom prst="rect">
            <a:avLst/>
          </a:prstGeom>
          <a:solidFill>
            <a:srgbClr val="CFE2F3"/>
          </a:solidFill>
          <a:ln w="190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rgbClr val="073763"/>
                </a:solidFill>
              </a:rPr>
              <a:t>Elapsed time for two files of 6.25 million events each is 2 seconds.</a:t>
            </a:r>
            <a:endParaRPr sz="1600">
              <a:solidFill>
                <a:srgbClr val="07376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5"/>
          <p:cNvSpPr txBox="1">
            <a:spLocks noGrp="1"/>
          </p:cNvSpPr>
          <p:nvPr>
            <p:ph type="title"/>
          </p:nvPr>
        </p:nvSpPr>
        <p:spPr>
          <a:xfrm>
            <a:off x="3736350" y="294300"/>
            <a:ext cx="1671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C9DAF8"/>
                </a:highlight>
              </a:rPr>
              <a:t>Cern data</a:t>
            </a:r>
            <a:endParaRPr sz="4200">
              <a:highlight>
                <a:srgbClr val="C9DAF8"/>
              </a:highlight>
            </a:endParaRPr>
          </a:p>
        </p:txBody>
      </p:sp>
      <p:sp>
        <p:nvSpPr>
          <p:cNvPr id="569" name="Google Shape;569;p45"/>
          <p:cNvSpPr txBox="1">
            <a:spLocks noGrp="1"/>
          </p:cNvSpPr>
          <p:nvPr>
            <p:ph type="body" idx="1"/>
          </p:nvPr>
        </p:nvSpPr>
        <p:spPr>
          <a:xfrm>
            <a:off x="6037400" y="13113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This is the histogram of the data from CERN; there is a noticeable spike at different values ranging from -280 to -440, while the noise floor is very low since the detectors are only 15 metres apart.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570" name="Google Shape;570;p45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5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2" name="Google Shape;57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425" y="1437500"/>
            <a:ext cx="5835975" cy="3053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6"/>
          <p:cNvSpPr txBox="1">
            <a:spLocks noGrp="1"/>
          </p:cNvSpPr>
          <p:nvPr>
            <p:ph type="title"/>
          </p:nvPr>
        </p:nvSpPr>
        <p:spPr>
          <a:xfrm>
            <a:off x="3769950" y="378800"/>
            <a:ext cx="1611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C9DAF8"/>
                </a:highlight>
              </a:rPr>
              <a:t>Lodi data</a:t>
            </a:r>
            <a:endParaRPr sz="4200">
              <a:highlight>
                <a:srgbClr val="C9DAF8"/>
              </a:highlight>
            </a:endParaRPr>
          </a:p>
        </p:txBody>
      </p:sp>
      <p:sp>
        <p:nvSpPr>
          <p:cNvPr id="578" name="Google Shape;578;p46"/>
          <p:cNvSpPr txBox="1">
            <a:spLocks noGrp="1"/>
          </p:cNvSpPr>
          <p:nvPr>
            <p:ph type="body" idx="1"/>
          </p:nvPr>
        </p:nvSpPr>
        <p:spPr>
          <a:xfrm>
            <a:off x="6016025" y="1353450"/>
            <a:ext cx="2808000" cy="3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This histogram contains the data from the detectors in Lodi; being the detectors farther away (165m ) false positives see a substantial increase.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79" name="Google Shape;579;p46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6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1" name="Google Shape;58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375" y="1496450"/>
            <a:ext cx="5886648" cy="307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7"/>
          <p:cNvSpPr txBox="1">
            <a:spLocks noGrp="1"/>
          </p:cNvSpPr>
          <p:nvPr>
            <p:ph type="title"/>
          </p:nvPr>
        </p:nvSpPr>
        <p:spPr>
          <a:xfrm>
            <a:off x="3459450" y="384263"/>
            <a:ext cx="2232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C9DAF8"/>
                </a:highlight>
              </a:rPr>
              <a:t>L’aquila data</a:t>
            </a:r>
            <a:endParaRPr sz="4200"/>
          </a:p>
        </p:txBody>
      </p:sp>
      <p:sp>
        <p:nvSpPr>
          <p:cNvPr id="587" name="Google Shape;587;p47"/>
          <p:cNvSpPr txBox="1">
            <a:spLocks noGrp="1"/>
          </p:cNvSpPr>
          <p:nvPr>
            <p:ph type="body" idx="1"/>
          </p:nvPr>
        </p:nvSpPr>
        <p:spPr>
          <a:xfrm>
            <a:off x="6031200" y="1311300"/>
            <a:ext cx="2808000" cy="330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600">
                <a:solidFill>
                  <a:srgbClr val="000000"/>
                </a:solidFill>
              </a:rPr>
              <a:t>This is the data collected in L'Aquila, where the two sensors were 204m apart. False positives were even more bothersome here, but with some tweaking we managed to get a reasonably clean plot.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588" name="Google Shape;588;p47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7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0" name="Google Shape;59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575" y="1483460"/>
            <a:ext cx="5891625" cy="3082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3763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944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That’s all folks!</a:t>
            </a:r>
            <a:endParaRPr/>
          </a:p>
        </p:txBody>
      </p:sp>
      <p:sp>
        <p:nvSpPr>
          <p:cNvPr id="596" name="Google Shape;596;p48"/>
          <p:cNvSpPr txBox="1"/>
          <p:nvPr/>
        </p:nvSpPr>
        <p:spPr>
          <a:xfrm>
            <a:off x="6112900" y="3665475"/>
            <a:ext cx="2606400" cy="9516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A special thanks to</a:t>
            </a:r>
            <a:endParaRPr sz="16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Edoardo Bossini</a:t>
            </a:r>
            <a:endParaRPr sz="16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Daniele De Gruttola</a:t>
            </a:r>
            <a:endParaRPr sz="1600">
              <a:solidFill>
                <a:srgbClr val="FFFFFF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189000" y="189050"/>
            <a:ext cx="8687400" cy="72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B6D7A8"/>
                </a:highlight>
              </a:rPr>
              <a:t>INTERNATIONAL COSMIC DAY</a:t>
            </a:r>
            <a:endParaRPr sz="4200">
              <a:highlight>
                <a:srgbClr val="B6D7A8"/>
              </a:highlight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subTitle" idx="4294967295"/>
          </p:nvPr>
        </p:nvSpPr>
        <p:spPr>
          <a:xfrm>
            <a:off x="4833900" y="1001250"/>
            <a:ext cx="4241700" cy="3495000"/>
          </a:xfrm>
          <a:prstGeom prst="rect">
            <a:avLst/>
          </a:prstGeom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International Cosmic Day, Florence 6th November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Lessons about cosmic rays and particle detectors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Measurement of muon rate in relation to the zenithal angle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Video conference with experiment sites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it" sz="1600">
                <a:solidFill>
                  <a:srgbClr val="000000"/>
                </a:solidFill>
              </a:rPr>
              <a:t>Sharing to other european schools the result of our measurements</a:t>
            </a:r>
            <a:endParaRPr sz="1600">
              <a:solidFill>
                <a:srgbClr val="000000"/>
              </a:solidFill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24350"/>
            <a:ext cx="4611775" cy="259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r="10313"/>
          <a:stretch/>
        </p:blipFill>
        <p:spPr>
          <a:xfrm>
            <a:off x="5632975" y="4496200"/>
            <a:ext cx="3107749" cy="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"/>
            <a:ext cx="1753200" cy="97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 descr="Immagin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9148" y="973025"/>
            <a:ext cx="1282625" cy="1098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6"/>
          <p:cNvSpPr txBox="1"/>
          <p:nvPr/>
        </p:nvSpPr>
        <p:spPr>
          <a:xfrm>
            <a:off x="550513" y="973025"/>
            <a:ext cx="17532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Atmospheric Conditions</a:t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" name="Google Shape;98;p16"/>
          <p:cNvSpPr txBox="1"/>
          <p:nvPr/>
        </p:nvSpPr>
        <p:spPr>
          <a:xfrm>
            <a:off x="94500" y="1957557"/>
            <a:ext cx="41613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Source Code Pro"/>
                <a:ea typeface="Source Code Pro"/>
                <a:cs typeface="Source Code Pro"/>
                <a:sym typeface="Source Code Pro"/>
              </a:rPr>
              <a:t>Coordinates    </a:t>
            </a:r>
            <a:r>
              <a:rPr lang="it" sz="1600">
                <a:solidFill>
                  <a:srgbClr val="344068"/>
                </a:solidFill>
                <a:latin typeface="Calibri"/>
                <a:ea typeface="Calibri"/>
                <a:cs typeface="Calibri"/>
                <a:sym typeface="Calibri"/>
              </a:rPr>
              <a:t>43.818364, 11.194422</a:t>
            </a:r>
            <a:r>
              <a:rPr lang="it" sz="90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9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311700" y="14042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B6D7A8"/>
                </a:highlight>
              </a:rPr>
              <a:t>The cosmic box</a:t>
            </a:r>
            <a:endParaRPr>
              <a:highlight>
                <a:srgbClr val="B6D7A8"/>
              </a:highlight>
            </a:endParaRPr>
          </a:p>
        </p:txBody>
      </p:sp>
      <p:pic>
        <p:nvPicPr>
          <p:cNvPr id="105" name="Google Shape;105;p17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 descr="Immagin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7555" y="1142400"/>
            <a:ext cx="2378544" cy="34060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7"/>
          <p:cNvCxnSpPr/>
          <p:nvPr/>
        </p:nvCxnSpPr>
        <p:spPr>
          <a:xfrm>
            <a:off x="2746925" y="1177250"/>
            <a:ext cx="855000" cy="476400"/>
          </a:xfrm>
          <a:prstGeom prst="straightConnector1">
            <a:avLst/>
          </a:prstGeom>
          <a:noFill/>
          <a:ln w="53975" cap="flat" cmpd="sng">
            <a:solidFill>
              <a:srgbClr val="FF1D14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108" name="Google Shape;108;p17"/>
          <p:cNvCxnSpPr/>
          <p:nvPr/>
        </p:nvCxnSpPr>
        <p:spPr>
          <a:xfrm rot="10800000">
            <a:off x="4405100" y="3390000"/>
            <a:ext cx="704700" cy="1215300"/>
          </a:xfrm>
          <a:prstGeom prst="straightConnector1">
            <a:avLst/>
          </a:prstGeom>
          <a:noFill/>
          <a:ln w="53975" cap="flat" cmpd="sng">
            <a:solidFill>
              <a:srgbClr val="FF1D14"/>
            </a:solidFill>
            <a:prstDash val="solid"/>
            <a:miter lim="400000"/>
            <a:headEnd type="none" w="sm" len="sm"/>
            <a:tailEnd type="triangle" w="med" len="med"/>
          </a:ln>
        </p:spPr>
      </p:cxnSp>
      <p:sp>
        <p:nvSpPr>
          <p:cNvPr id="109" name="Google Shape;109;p17"/>
          <p:cNvSpPr txBox="1"/>
          <p:nvPr/>
        </p:nvSpPr>
        <p:spPr>
          <a:xfrm>
            <a:off x="1826750" y="757900"/>
            <a:ext cx="1631400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  <a:highlight>
                  <a:schemeClr val="lt1"/>
                </a:highlight>
                <a:latin typeface="Source Code Pro"/>
                <a:ea typeface="Source Code Pro"/>
                <a:cs typeface="Source Code Pro"/>
                <a:sym typeface="Source Code Pro"/>
              </a:rPr>
              <a:t>Scintillator</a:t>
            </a:r>
            <a:endParaRPr>
              <a:solidFill>
                <a:srgbClr val="FF0000"/>
              </a:solidFill>
              <a:highlight>
                <a:schemeClr val="lt1"/>
              </a:highlight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0" name="Google Shape;110;p17"/>
          <p:cNvSpPr txBox="1"/>
          <p:nvPr/>
        </p:nvSpPr>
        <p:spPr>
          <a:xfrm>
            <a:off x="4361900" y="4605300"/>
            <a:ext cx="1953000" cy="2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Scintillator</a:t>
            </a:r>
            <a:endParaRPr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1" name="Google Shape;111;p17" descr="Immagin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775" y="1125125"/>
            <a:ext cx="2501142" cy="34233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5515325" y="1142400"/>
            <a:ext cx="3517500" cy="2960100"/>
          </a:xfrm>
          <a:prstGeom prst="rect">
            <a:avLst/>
          </a:prstGeom>
          <a:noFill/>
          <a:ln w="19050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999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000"/>
              <a:buFont typeface="Source Code Pro"/>
              <a:buChar char="•"/>
            </a:pPr>
            <a:r>
              <a:rPr lang="it" sz="1600">
                <a:solidFill>
                  <a:srgbClr val="40404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instrument is   composed of two plastic scintillators</a:t>
            </a:r>
            <a:endParaRPr sz="1600">
              <a:solidFill>
                <a:srgbClr val="40404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69999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000"/>
              <a:buFont typeface="Source Code Pro"/>
              <a:buChar char="•"/>
            </a:pPr>
            <a:r>
              <a:rPr lang="it" sz="1600">
                <a:solidFill>
                  <a:srgbClr val="40404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Measurement of muon rate by counting them in different time lapses</a:t>
            </a:r>
            <a:endParaRPr sz="1600">
              <a:solidFill>
                <a:srgbClr val="40404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69999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000"/>
              <a:buFont typeface="Source Code Pro"/>
              <a:buChar char="•"/>
            </a:pPr>
            <a:r>
              <a:rPr lang="it" sz="1600">
                <a:solidFill>
                  <a:srgbClr val="40404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Measurement of the angle of inclination done by using a gyroscope</a:t>
            </a:r>
            <a:endParaRPr sz="1600">
              <a:solidFill>
                <a:srgbClr val="40404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269999" lvl="0" indent="-3079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000"/>
              <a:buFont typeface="Source Code Pro"/>
              <a:buChar char="•"/>
            </a:pPr>
            <a:r>
              <a:rPr lang="it" sz="1600">
                <a:solidFill>
                  <a:srgbClr val="40404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The sensibility is 1⁰</a:t>
            </a:r>
            <a:endParaRPr sz="1600">
              <a:solidFill>
                <a:srgbClr val="40404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13" name="Google Shape;113;p17"/>
          <p:cNvCxnSpPr/>
          <p:nvPr/>
        </p:nvCxnSpPr>
        <p:spPr>
          <a:xfrm flipH="1">
            <a:off x="3705125" y="1108600"/>
            <a:ext cx="939000" cy="2806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114" name="Google Shape;114;p17"/>
          <p:cNvCxnSpPr/>
          <p:nvPr/>
        </p:nvCxnSpPr>
        <p:spPr>
          <a:xfrm flipH="1">
            <a:off x="4594175" y="1028700"/>
            <a:ext cx="958800" cy="519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" name="Google Shape;115;p17"/>
          <p:cNvSpPr txBox="1"/>
          <p:nvPr/>
        </p:nvSpPr>
        <p:spPr>
          <a:xfrm>
            <a:off x="5591525" y="789025"/>
            <a:ext cx="1505700" cy="315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Muon</a:t>
            </a:r>
            <a:endParaRPr>
              <a:solidFill>
                <a:srgbClr val="FF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16" name="Google Shape;116;p17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1104925" y="159025"/>
            <a:ext cx="76575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>
                <a:highlight>
                  <a:srgbClr val="B6D7A8"/>
                </a:highlight>
              </a:rPr>
              <a:t>Code: muons rate depending on the angle</a:t>
            </a:r>
            <a:endParaRPr sz="4200">
              <a:highlight>
                <a:srgbClr val="B6D7A8"/>
              </a:highlight>
            </a:endParaRPr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237350" y="1129450"/>
            <a:ext cx="8185200" cy="38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Double_t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X[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6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]={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30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45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60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75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90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Double_t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Y[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6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]={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0.31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0.24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0.16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0.14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0.13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0.09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Double_t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ErroreX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6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]={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Double_t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 </a:t>
            </a: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ErroreY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[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6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]={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0.01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0.01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0.01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0.01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0.01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0.01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}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TGraphErrors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* grafico =</a:t>
            </a:r>
            <a:r>
              <a:rPr lang="it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TGraphErrors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it" sz="1150">
                <a:solidFill>
                  <a:srgbClr val="C53929"/>
                </a:solidFill>
                <a:latin typeface="Roboto Mono"/>
                <a:ea typeface="Roboto Mono"/>
                <a:cs typeface="Roboto Mono"/>
                <a:sym typeface="Roboto Mono"/>
              </a:rPr>
              <a:t>6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,X,Y,</a:t>
            </a: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ErroreX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ErroreY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grafico-&gt;</a:t>
            </a: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Draw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it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"ap"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TF1* myFitFunction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=</a:t>
            </a:r>
            <a:r>
              <a:rPr lang="it" sz="1150">
                <a:solidFill>
                  <a:srgbClr val="3F51B5"/>
                </a:solidFill>
                <a:latin typeface="Roboto Mono"/>
                <a:ea typeface="Roboto Mono"/>
                <a:cs typeface="Roboto Mono"/>
                <a:sym typeface="Roboto Mono"/>
              </a:rPr>
              <a:t>new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TF1(</a:t>
            </a:r>
            <a:r>
              <a:rPr lang="it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"myFitFunction"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,</a:t>
            </a:r>
            <a:r>
              <a:rPr lang="it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"[0]+ [1]*cos(x*TMath::Pi()/180)^2")</a:t>
            </a:r>
            <a:endParaRPr sz="1150">
              <a:solidFill>
                <a:srgbClr val="388E3C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grafico-&gt;</a:t>
            </a:r>
            <a:r>
              <a:rPr lang="it" sz="1150">
                <a:solidFill>
                  <a:srgbClr val="9C27B0"/>
                </a:solidFill>
                <a:latin typeface="Roboto Mono"/>
                <a:ea typeface="Roboto Mono"/>
                <a:cs typeface="Roboto Mono"/>
                <a:sym typeface="Roboto Mono"/>
              </a:rPr>
              <a:t>Fit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(</a:t>
            </a:r>
            <a:r>
              <a:rPr lang="it" sz="1150">
                <a:solidFill>
                  <a:srgbClr val="388E3C"/>
                </a:solidFill>
                <a:latin typeface="Roboto Mono"/>
                <a:ea typeface="Roboto Mono"/>
                <a:cs typeface="Roboto Mono"/>
                <a:sym typeface="Roboto Mono"/>
              </a:rPr>
              <a:t>"myFitFunction"</a:t>
            </a:r>
            <a:r>
              <a:rPr lang="it"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rPr>
              <a:t>)</a:t>
            </a:r>
            <a:endParaRPr sz="1150">
              <a:solidFill>
                <a:srgbClr val="37474F"/>
              </a:solidFill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400">
              <a:latin typeface="Roboto Mono"/>
              <a:ea typeface="Roboto Mono"/>
              <a:cs typeface="Roboto Mono"/>
              <a:sym typeface="Roboto Mon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it" sz="1400"/>
              <a:t> </a:t>
            </a:r>
            <a:endParaRPr sz="1400"/>
          </a:p>
        </p:txBody>
      </p:sp>
      <p:sp>
        <p:nvSpPr>
          <p:cNvPr id="123" name="Google Shape;123;p18"/>
          <p:cNvSpPr txBox="1"/>
          <p:nvPr/>
        </p:nvSpPr>
        <p:spPr>
          <a:xfrm>
            <a:off x="5715050" y="1113400"/>
            <a:ext cx="30183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Inserting x-axis data</a:t>
            </a:r>
            <a:endParaRPr sz="15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4" name="Google Shape;124;p18"/>
          <p:cNvSpPr txBox="1"/>
          <p:nvPr/>
        </p:nvSpPr>
        <p:spPr>
          <a:xfrm>
            <a:off x="5696175" y="1482050"/>
            <a:ext cx="40965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Inserting y-axis data</a:t>
            </a:r>
            <a:endParaRPr sz="1500">
              <a:solidFill>
                <a:schemeClr val="accent1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5" name="Google Shape;125;p18"/>
          <p:cNvSpPr txBox="1"/>
          <p:nvPr/>
        </p:nvSpPr>
        <p:spPr>
          <a:xfrm>
            <a:off x="5714950" y="1807650"/>
            <a:ext cx="4127100" cy="4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Inserting x-axis error data</a:t>
            </a:r>
            <a:endParaRPr sz="1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5714950" y="2144600"/>
            <a:ext cx="38049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Inserting y-axis error data</a:t>
            </a:r>
            <a:endParaRPr sz="1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5715050" y="2409700"/>
            <a:ext cx="31728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Defining graph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8" name="Google Shape;128;p18"/>
          <p:cNvSpPr txBox="1"/>
          <p:nvPr/>
        </p:nvSpPr>
        <p:spPr>
          <a:xfrm>
            <a:off x="5715050" y="2746900"/>
            <a:ext cx="42174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Drawing graph</a:t>
            </a:r>
            <a:endParaRPr sz="1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29" name="Google Shape;129;p18"/>
          <p:cNvSpPr txBox="1"/>
          <p:nvPr/>
        </p:nvSpPr>
        <p:spPr>
          <a:xfrm>
            <a:off x="5715050" y="3109500"/>
            <a:ext cx="31728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Defining fit function</a:t>
            </a:r>
            <a:r>
              <a:rPr lang="it" sz="1600">
                <a:latin typeface="Source Code Pro"/>
                <a:ea typeface="Source Code Pro"/>
                <a:cs typeface="Source Code Pro"/>
                <a:sym typeface="Source Code Pro"/>
              </a:rPr>
              <a:t> </a:t>
            </a:r>
            <a:endParaRPr sz="16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30" name="Google Shape;130;p18"/>
          <p:cNvSpPr txBox="1"/>
          <p:nvPr/>
        </p:nvSpPr>
        <p:spPr>
          <a:xfrm>
            <a:off x="5724225" y="3649550"/>
            <a:ext cx="3420600" cy="3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>
                <a:latin typeface="Source Code Pro"/>
                <a:ea typeface="Source Code Pro"/>
                <a:cs typeface="Source Code Pro"/>
                <a:sym typeface="Source Code Pro"/>
              </a:rPr>
              <a:t>Drawing fit function</a:t>
            </a:r>
            <a:endParaRPr sz="1500"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cxnSp>
        <p:nvCxnSpPr>
          <p:cNvPr id="131" name="Google Shape;131;p18"/>
          <p:cNvCxnSpPr/>
          <p:nvPr/>
        </p:nvCxnSpPr>
        <p:spPr>
          <a:xfrm>
            <a:off x="306873" y="1534700"/>
            <a:ext cx="5283300" cy="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8"/>
          <p:cNvCxnSpPr/>
          <p:nvPr/>
        </p:nvCxnSpPr>
        <p:spPr>
          <a:xfrm>
            <a:off x="297423" y="1824488"/>
            <a:ext cx="5302200" cy="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18"/>
          <p:cNvCxnSpPr/>
          <p:nvPr/>
        </p:nvCxnSpPr>
        <p:spPr>
          <a:xfrm>
            <a:off x="366800" y="2146550"/>
            <a:ext cx="5282700" cy="1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8"/>
          <p:cNvCxnSpPr/>
          <p:nvPr/>
        </p:nvCxnSpPr>
        <p:spPr>
          <a:xfrm rot="10800000" flipH="1">
            <a:off x="363075" y="2477025"/>
            <a:ext cx="5333100" cy="1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18"/>
          <p:cNvCxnSpPr/>
          <p:nvPr/>
        </p:nvCxnSpPr>
        <p:spPr>
          <a:xfrm rot="10800000" flipH="1">
            <a:off x="366048" y="2795600"/>
            <a:ext cx="5349000" cy="1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8"/>
          <p:cNvCxnSpPr/>
          <p:nvPr/>
        </p:nvCxnSpPr>
        <p:spPr>
          <a:xfrm>
            <a:off x="359300" y="3106700"/>
            <a:ext cx="5355600" cy="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8"/>
          <p:cNvCxnSpPr/>
          <p:nvPr/>
        </p:nvCxnSpPr>
        <p:spPr>
          <a:xfrm>
            <a:off x="306875" y="3718975"/>
            <a:ext cx="5398800" cy="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8"/>
          <p:cNvCxnSpPr/>
          <p:nvPr/>
        </p:nvCxnSpPr>
        <p:spPr>
          <a:xfrm>
            <a:off x="5714955" y="1129455"/>
            <a:ext cx="0" cy="3732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18"/>
          <p:cNvCxnSpPr/>
          <p:nvPr/>
        </p:nvCxnSpPr>
        <p:spPr>
          <a:xfrm>
            <a:off x="5714955" y="1542205"/>
            <a:ext cx="0" cy="288600"/>
          </a:xfrm>
          <a:prstGeom prst="straightConnector1">
            <a:avLst/>
          </a:prstGeom>
          <a:noFill/>
          <a:ln w="38100" cap="flat" cmpd="sng">
            <a:solidFill>
              <a:srgbClr val="B6D7A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140;p18"/>
          <p:cNvCxnSpPr/>
          <p:nvPr/>
        </p:nvCxnSpPr>
        <p:spPr>
          <a:xfrm>
            <a:off x="5714955" y="1858468"/>
            <a:ext cx="0" cy="2775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8"/>
          <p:cNvCxnSpPr/>
          <p:nvPr/>
        </p:nvCxnSpPr>
        <p:spPr>
          <a:xfrm>
            <a:off x="5714955" y="2185730"/>
            <a:ext cx="0" cy="288600"/>
          </a:xfrm>
          <a:prstGeom prst="straightConnector1">
            <a:avLst/>
          </a:prstGeom>
          <a:noFill/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8"/>
          <p:cNvCxnSpPr/>
          <p:nvPr/>
        </p:nvCxnSpPr>
        <p:spPr>
          <a:xfrm>
            <a:off x="5714955" y="2493243"/>
            <a:ext cx="0" cy="2775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3" name="Google Shape;143;p18"/>
          <p:cNvCxnSpPr/>
          <p:nvPr/>
        </p:nvCxnSpPr>
        <p:spPr>
          <a:xfrm>
            <a:off x="5714955" y="2815305"/>
            <a:ext cx="0" cy="288600"/>
          </a:xfrm>
          <a:prstGeom prst="straightConnector1">
            <a:avLst/>
          </a:prstGeom>
          <a:noFill/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4" name="Google Shape;144;p18"/>
          <p:cNvCxnSpPr/>
          <p:nvPr/>
        </p:nvCxnSpPr>
        <p:spPr>
          <a:xfrm>
            <a:off x="5714955" y="3141743"/>
            <a:ext cx="0" cy="277500"/>
          </a:xfrm>
          <a:prstGeom prst="straightConnector1">
            <a:avLst/>
          </a:prstGeom>
          <a:noFill/>
          <a:ln w="38100" cap="flat" cmpd="sng">
            <a:solidFill>
              <a:srgbClr val="6AA84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5" name="Google Shape;145;p18"/>
          <p:cNvCxnSpPr/>
          <p:nvPr/>
        </p:nvCxnSpPr>
        <p:spPr>
          <a:xfrm>
            <a:off x="5714955" y="3735968"/>
            <a:ext cx="0" cy="288600"/>
          </a:xfrm>
          <a:prstGeom prst="straightConnector1">
            <a:avLst/>
          </a:prstGeom>
          <a:noFill/>
          <a:ln w="38100" cap="flat" cmpd="sng">
            <a:solidFill>
              <a:srgbClr val="D9EAD3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6" name="Google Shape;146;p18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18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875"/>
            <a:ext cx="3107749" cy="56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/>
        </p:nvSpPr>
        <p:spPr>
          <a:xfrm>
            <a:off x="6477925" y="2372300"/>
            <a:ext cx="15243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5973900" y="2301600"/>
            <a:ext cx="2007900" cy="2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351325" y="182700"/>
            <a:ext cx="8792700" cy="7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5" name="Google Shape;155;p19"/>
          <p:cNvSpPr txBox="1"/>
          <p:nvPr/>
        </p:nvSpPr>
        <p:spPr>
          <a:xfrm>
            <a:off x="311700" y="393500"/>
            <a:ext cx="74373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6" name="Google Shape;156;p19"/>
          <p:cNvSpPr txBox="1"/>
          <p:nvPr/>
        </p:nvSpPr>
        <p:spPr>
          <a:xfrm>
            <a:off x="461750" y="-7575"/>
            <a:ext cx="74202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200" b="1">
                <a:highlight>
                  <a:srgbClr val="D9EAD3"/>
                </a:highlight>
                <a:latin typeface="Amatic SC"/>
                <a:ea typeface="Amatic SC"/>
                <a:cs typeface="Amatic SC"/>
                <a:sym typeface="Amatic SC"/>
              </a:rPr>
              <a:t>Our measurement</a:t>
            </a:r>
            <a:endParaRPr sz="4200" b="1">
              <a:highlight>
                <a:srgbClr val="D9EAD3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7" name="Google Shape;157;p19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9"/>
          <p:cNvSpPr txBox="1"/>
          <p:nvPr/>
        </p:nvSpPr>
        <p:spPr>
          <a:xfrm>
            <a:off x="8688175" y="903975"/>
            <a:ext cx="20697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8840575" y="1056375"/>
            <a:ext cx="2069700" cy="14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60" name="Google Shape;160;p19"/>
          <p:cNvSpPr txBox="1"/>
          <p:nvPr/>
        </p:nvSpPr>
        <p:spPr>
          <a:xfrm>
            <a:off x="6434300" y="1981725"/>
            <a:ext cx="18315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latin typeface="Cambria Math"/>
                <a:ea typeface="Cambria Math"/>
                <a:cs typeface="Cambria Math"/>
                <a:sym typeface="Cambria Math"/>
              </a:rPr>
              <a:t>Δt=1200s</a:t>
            </a:r>
            <a:endParaRPr sz="20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6272400" y="1302225"/>
            <a:ext cx="3621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latin typeface="Cambria Math"/>
                <a:ea typeface="Cambria Math"/>
                <a:cs typeface="Cambria Math"/>
                <a:sym typeface="Cambria Math"/>
              </a:rPr>
              <a:t>F</a:t>
            </a:r>
            <a:endParaRPr sz="24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162" name="Google Shape;162;p19"/>
          <p:cNvPicPr preferRelativeResize="0"/>
          <p:nvPr/>
        </p:nvPicPr>
        <p:blipFill rotWithShape="1">
          <a:blip r:embed="rId3">
            <a:alphaModFix/>
          </a:blip>
          <a:srcRect l="704" b="1029"/>
          <a:stretch/>
        </p:blipFill>
        <p:spPr>
          <a:xfrm>
            <a:off x="518615" y="60525"/>
            <a:ext cx="7881684" cy="4564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4">
            <a:alphaModFix/>
          </a:blip>
          <a:srcRect l="862" b="1009"/>
          <a:stretch/>
        </p:blipFill>
        <p:spPr>
          <a:xfrm>
            <a:off x="523775" y="60551"/>
            <a:ext cx="8264002" cy="45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/>
          <p:nvPr/>
        </p:nvSpPr>
        <p:spPr>
          <a:xfrm>
            <a:off x="1641750" y="3060913"/>
            <a:ext cx="3768300" cy="9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Fit function:y=a+bcos²(θ)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a=(9.3±0.6)۰e-2 Hz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 b=(2.0±0.1)۰e-1 Hz</a:t>
            </a:r>
            <a:endParaRPr sz="18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5">
            <a:alphaModFix/>
          </a:blip>
          <a:srcRect r="10313"/>
          <a:stretch/>
        </p:blipFill>
        <p:spPr>
          <a:xfrm>
            <a:off x="5924800" y="4565875"/>
            <a:ext cx="3107749" cy="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1550" y="545400"/>
            <a:ext cx="1905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>
            <a:off x="8342000" y="4206800"/>
            <a:ext cx="7668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6221775" y="1409675"/>
            <a:ext cx="19482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 i="1">
                <a:latin typeface="Source Code Pro"/>
                <a:ea typeface="Source Code Pro"/>
                <a:cs typeface="Source Code Pro"/>
                <a:sym typeface="Source Code Pro"/>
              </a:rPr>
              <a:t>Δt</a:t>
            </a:r>
            <a:r>
              <a:rPr lang="it" sz="2500">
                <a:latin typeface="Source Code Pro"/>
                <a:ea typeface="Source Code Pro"/>
                <a:cs typeface="Source Code Pro"/>
                <a:sym typeface="Source Code Pro"/>
              </a:rPr>
              <a:t>=1200s</a:t>
            </a:r>
            <a:endParaRPr sz="25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0"/>
          <p:cNvSpPr txBox="1">
            <a:spLocks noGrp="1"/>
          </p:cNvSpPr>
          <p:nvPr>
            <p:ph type="title"/>
          </p:nvPr>
        </p:nvSpPr>
        <p:spPr>
          <a:xfrm>
            <a:off x="311700" y="642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highlight>
                  <a:srgbClr val="B6D7A8"/>
                </a:highlight>
              </a:rPr>
              <a:t>EEE data analysis:Speed of muons</a:t>
            </a:r>
            <a:endParaRPr>
              <a:highlight>
                <a:srgbClr val="B6D7A8"/>
              </a:highlight>
            </a:endParaRPr>
          </a:p>
        </p:txBody>
      </p:sp>
      <p:sp>
        <p:nvSpPr>
          <p:cNvPr id="174" name="Google Shape;174;p20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Google Shape;175;p20"/>
          <p:cNvGrpSpPr/>
          <p:nvPr/>
        </p:nvGrpSpPr>
        <p:grpSpPr>
          <a:xfrm>
            <a:off x="274148" y="2550930"/>
            <a:ext cx="8635227" cy="1916120"/>
            <a:chOff x="426548" y="2474730"/>
            <a:chExt cx="8635227" cy="1916120"/>
          </a:xfrm>
        </p:grpSpPr>
        <p:sp>
          <p:nvSpPr>
            <p:cNvPr id="176" name="Google Shape;176;p20"/>
            <p:cNvSpPr txBox="1"/>
            <p:nvPr/>
          </p:nvSpPr>
          <p:spPr>
            <a:xfrm>
              <a:off x="5740175" y="2556475"/>
              <a:ext cx="33216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latin typeface="Source Code Pro"/>
                  <a:ea typeface="Source Code Pro"/>
                  <a:cs typeface="Source Code Pro"/>
                  <a:sym typeface="Source Code Pro"/>
                </a:rPr>
                <a:t>Defining</a:t>
              </a:r>
              <a:r>
                <a:rPr lang="it">
                  <a:latin typeface="Source Code Pro"/>
                  <a:ea typeface="Source Code Pro"/>
                  <a:cs typeface="Source Code Pro"/>
                  <a:sym typeface="Source Code Pro"/>
                </a:rPr>
                <a:t> </a:t>
              </a:r>
              <a:r>
                <a:rPr lang="it" sz="1500">
                  <a:latin typeface="Source Code Pro"/>
                  <a:ea typeface="Source Code Pro"/>
                  <a:cs typeface="Source Code Pro"/>
                  <a:sym typeface="Source Code Pro"/>
                </a:rPr>
                <a:t>histogram</a:t>
              </a:r>
              <a:endParaRPr sz="15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77" name="Google Shape;177;p20"/>
            <p:cNvSpPr txBox="1"/>
            <p:nvPr/>
          </p:nvSpPr>
          <p:spPr>
            <a:xfrm>
              <a:off x="5740175" y="2986163"/>
              <a:ext cx="31110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latin typeface="Source Code Pro"/>
                  <a:ea typeface="Source Code Pro"/>
                  <a:cs typeface="Source Code Pro"/>
                  <a:sym typeface="Source Code Pro"/>
                </a:rPr>
                <a:t>Setting x-axis title</a:t>
              </a:r>
              <a:endParaRPr sz="15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78" name="Google Shape;178;p20"/>
            <p:cNvSpPr txBox="1"/>
            <p:nvPr/>
          </p:nvSpPr>
          <p:spPr>
            <a:xfrm>
              <a:off x="5740175" y="3301000"/>
              <a:ext cx="33216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latin typeface="Source Code Pro"/>
                  <a:ea typeface="Source Code Pro"/>
                  <a:cs typeface="Source Code Pro"/>
                  <a:sym typeface="Source Code Pro"/>
                </a:rPr>
                <a:t>Setting y-axis title</a:t>
              </a:r>
              <a:endParaRPr sz="15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79" name="Google Shape;179;p20"/>
            <p:cNvSpPr txBox="1"/>
            <p:nvPr/>
          </p:nvSpPr>
          <p:spPr>
            <a:xfrm>
              <a:off x="5740175" y="3669800"/>
              <a:ext cx="3273600" cy="37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latin typeface="Source Code Pro"/>
                  <a:ea typeface="Source Code Pro"/>
                  <a:cs typeface="Source Code Pro"/>
                  <a:sym typeface="Source Code Pro"/>
                </a:rPr>
                <a:t>Drawing histogram </a:t>
              </a:r>
              <a:endParaRPr sz="15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80" name="Google Shape;180;p20"/>
            <p:cNvSpPr txBox="1"/>
            <p:nvPr/>
          </p:nvSpPr>
          <p:spPr>
            <a:xfrm>
              <a:off x="5740175" y="3954775"/>
              <a:ext cx="3273600" cy="42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500">
                  <a:latin typeface="Source Code Pro"/>
                  <a:ea typeface="Source Code Pro"/>
                  <a:cs typeface="Source Code Pro"/>
                  <a:sym typeface="Source Code Pro"/>
                </a:rPr>
                <a:t>Drawing fit function</a:t>
              </a:r>
              <a:endParaRPr sz="1500"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sp>
          <p:nvSpPr>
            <p:cNvPr id="181" name="Google Shape;181;p20"/>
            <p:cNvSpPr txBox="1"/>
            <p:nvPr/>
          </p:nvSpPr>
          <p:spPr>
            <a:xfrm>
              <a:off x="426550" y="2594450"/>
              <a:ext cx="5564100" cy="179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TH1F* myhisto = </a:t>
              </a:r>
              <a:r>
                <a:rPr lang="it" sz="1150">
                  <a:solidFill>
                    <a:srgbClr val="3F51B5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new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 TH1F(</a:t>
              </a:r>
              <a:r>
                <a:rPr lang="it" sz="115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"myhisto"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15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"Speed of muons"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15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1000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15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0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,</a:t>
              </a:r>
              <a:r>
                <a:rPr lang="it" sz="1150">
                  <a:solidFill>
                    <a:srgbClr val="C53929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50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</a:t>
              </a:r>
              <a:endParaRPr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myhisto-&gt;</a:t>
              </a:r>
              <a:r>
                <a:rPr lang="it" sz="115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GetXaxis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()-&gt;</a:t>
              </a:r>
              <a:r>
                <a:rPr lang="it" sz="115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SetTitle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</a:t>
              </a:r>
              <a:r>
                <a:rPr lang="it" sz="115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"speed (10^{7} m/s)"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</a:t>
              </a:r>
              <a:endParaRPr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myhisto-&gt;</a:t>
              </a:r>
              <a:r>
                <a:rPr lang="it" sz="115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GetYaxis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()-&gt;</a:t>
              </a:r>
              <a:r>
                <a:rPr lang="it" sz="115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SetTitle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</a:t>
              </a:r>
              <a:r>
                <a:rPr lang="it" sz="115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"entries"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</a:t>
              </a:r>
              <a:endParaRPr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eee-&gt;</a:t>
              </a:r>
              <a:r>
                <a:rPr lang="it" sz="115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Draw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</a:t>
              </a:r>
              <a:r>
                <a:rPr lang="it" sz="115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"TrackLength/TimeOfFlight&gt;&gt;myhisto"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</a:t>
              </a:r>
              <a:endParaRPr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lnSpc>
                  <a:spcPct val="150000"/>
                </a:lnSpc>
                <a:spcBef>
                  <a:spcPts val="1000"/>
                </a:spcBef>
                <a:spcAft>
                  <a:spcPts val="0"/>
                </a:spcAft>
                <a:buNone/>
              </a:pP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myhisto-&gt;</a:t>
              </a:r>
              <a:r>
                <a:rPr lang="it" sz="1150">
                  <a:solidFill>
                    <a:srgbClr val="9C27B0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Fit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(</a:t>
              </a:r>
              <a:r>
                <a:rPr lang="it" sz="1150">
                  <a:solidFill>
                    <a:srgbClr val="388E3C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"gaus","","R",22,32</a:t>
              </a:r>
              <a:r>
                <a:rPr lang="it" sz="1150">
                  <a:solidFill>
                    <a:srgbClr val="37474F"/>
                  </a:solidFill>
                  <a:latin typeface="Roboto Mono"/>
                  <a:ea typeface="Roboto Mono"/>
                  <a:cs typeface="Roboto Mono"/>
                  <a:sym typeface="Roboto Mono"/>
                </a:rPr>
                <a:t>)</a:t>
              </a:r>
              <a:endParaRPr sz="1150">
                <a:solidFill>
                  <a:srgbClr val="37474F"/>
                </a:solidFill>
                <a:latin typeface="Roboto Mono"/>
                <a:ea typeface="Roboto Mono"/>
                <a:cs typeface="Roboto Mono"/>
                <a:sym typeface="Roboto Mono"/>
              </a:endParaRPr>
            </a:p>
            <a:p>
              <a:pPr marL="0" lvl="0" indent="0" algn="l" rtl="0">
                <a:spcBef>
                  <a:spcPts val="1000"/>
                </a:spcBef>
                <a:spcAft>
                  <a:spcPts val="0"/>
                </a:spcAft>
                <a:buNone/>
              </a:pPr>
              <a:endParaRPr>
                <a:latin typeface="Source Code Pro"/>
                <a:ea typeface="Source Code Pro"/>
                <a:cs typeface="Source Code Pro"/>
                <a:sym typeface="Source Code Pro"/>
              </a:endParaRPr>
            </a:p>
          </p:txBody>
        </p:sp>
        <p:cxnSp>
          <p:nvCxnSpPr>
            <p:cNvPr id="182" name="Google Shape;182;p20"/>
            <p:cNvCxnSpPr/>
            <p:nvPr/>
          </p:nvCxnSpPr>
          <p:spPr>
            <a:xfrm rot="10800000" flipH="1">
              <a:off x="426548" y="3056850"/>
              <a:ext cx="5148000" cy="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0"/>
            <p:cNvCxnSpPr/>
            <p:nvPr/>
          </p:nvCxnSpPr>
          <p:spPr>
            <a:xfrm rot="10800000" flipH="1">
              <a:off x="426548" y="4041488"/>
              <a:ext cx="5148000" cy="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0"/>
            <p:cNvCxnSpPr/>
            <p:nvPr/>
          </p:nvCxnSpPr>
          <p:spPr>
            <a:xfrm rot="10800000" flipH="1">
              <a:off x="426548" y="3361625"/>
              <a:ext cx="5148000" cy="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0"/>
            <p:cNvCxnSpPr/>
            <p:nvPr/>
          </p:nvCxnSpPr>
          <p:spPr>
            <a:xfrm rot="10800000" flipH="1">
              <a:off x="426548" y="3666400"/>
              <a:ext cx="5148000" cy="6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0"/>
            <p:cNvCxnSpPr/>
            <p:nvPr/>
          </p:nvCxnSpPr>
          <p:spPr>
            <a:xfrm>
              <a:off x="5589680" y="2474730"/>
              <a:ext cx="3600" cy="535200"/>
            </a:xfrm>
            <a:prstGeom prst="straightConnector1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20"/>
            <p:cNvCxnSpPr/>
            <p:nvPr/>
          </p:nvCxnSpPr>
          <p:spPr>
            <a:xfrm>
              <a:off x="5591475" y="3077350"/>
              <a:ext cx="0" cy="252900"/>
            </a:xfrm>
            <a:prstGeom prst="straightConnector1">
              <a:avLst/>
            </a:prstGeom>
            <a:noFill/>
            <a:ln w="38100" cap="flat" cmpd="sng">
              <a:solidFill>
                <a:srgbClr val="B6D7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20"/>
            <p:cNvCxnSpPr/>
            <p:nvPr/>
          </p:nvCxnSpPr>
          <p:spPr>
            <a:xfrm>
              <a:off x="5593200" y="3384650"/>
              <a:ext cx="0" cy="256200"/>
            </a:xfrm>
            <a:prstGeom prst="straightConnector1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20"/>
            <p:cNvCxnSpPr/>
            <p:nvPr/>
          </p:nvCxnSpPr>
          <p:spPr>
            <a:xfrm>
              <a:off x="5591475" y="3682700"/>
              <a:ext cx="0" cy="285900"/>
            </a:xfrm>
            <a:prstGeom prst="straightConnector1">
              <a:avLst/>
            </a:prstGeom>
            <a:noFill/>
            <a:ln w="38100" cap="flat" cmpd="sng">
              <a:solidFill>
                <a:srgbClr val="B6D7A8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20"/>
            <p:cNvCxnSpPr/>
            <p:nvPr/>
          </p:nvCxnSpPr>
          <p:spPr>
            <a:xfrm>
              <a:off x="5593200" y="4024225"/>
              <a:ext cx="0" cy="290400"/>
            </a:xfrm>
            <a:prstGeom prst="straightConnector1">
              <a:avLst/>
            </a:prstGeom>
            <a:noFill/>
            <a:ln w="38100" cap="flat" cmpd="sng">
              <a:solidFill>
                <a:srgbClr val="6AA84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191" name="Google Shape;191;p20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06075" y="4500175"/>
            <a:ext cx="3107749" cy="562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20"/>
          <p:cNvGrpSpPr/>
          <p:nvPr/>
        </p:nvGrpSpPr>
        <p:grpSpPr>
          <a:xfrm>
            <a:off x="82225" y="933321"/>
            <a:ext cx="8931599" cy="1437604"/>
            <a:chOff x="82225" y="857121"/>
            <a:chExt cx="8931599" cy="1437604"/>
          </a:xfrm>
        </p:grpSpPr>
        <p:pic>
          <p:nvPicPr>
            <p:cNvPr id="193" name="Google Shape;193;p20"/>
            <p:cNvPicPr preferRelativeResize="0"/>
            <p:nvPr/>
          </p:nvPicPr>
          <p:blipFill rotWithShape="1">
            <a:blip r:embed="rId4">
              <a:alphaModFix/>
            </a:blip>
            <a:srcRect t="16858" r="8045" b="6857"/>
            <a:stretch/>
          </p:blipFill>
          <p:spPr>
            <a:xfrm>
              <a:off x="82225" y="857121"/>
              <a:ext cx="8931599" cy="14376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4" name="Google Shape;194;p20"/>
            <p:cNvSpPr/>
            <p:nvPr/>
          </p:nvSpPr>
          <p:spPr>
            <a:xfrm>
              <a:off x="6807100" y="1164525"/>
              <a:ext cx="1053600" cy="483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7797700" y="1164525"/>
              <a:ext cx="1053600" cy="483300"/>
            </a:xfrm>
            <a:prstGeom prst="ellipse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1"/>
          <p:cNvSpPr txBox="1"/>
          <p:nvPr/>
        </p:nvSpPr>
        <p:spPr>
          <a:xfrm>
            <a:off x="14885175" y="2305275"/>
            <a:ext cx="13011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201" name="Google Shape;201;p21"/>
          <p:cNvPicPr preferRelativeResize="0"/>
          <p:nvPr/>
        </p:nvPicPr>
        <p:blipFill rotWithShape="1">
          <a:blip r:embed="rId3">
            <a:alphaModFix/>
          </a:blip>
          <a:srcRect r="10313"/>
          <a:stretch/>
        </p:blipFill>
        <p:spPr>
          <a:xfrm>
            <a:off x="5924800" y="4565750"/>
            <a:ext cx="3107749" cy="5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4">
            <a:alphaModFix/>
          </a:blip>
          <a:srcRect l="803"/>
          <a:stretch/>
        </p:blipFill>
        <p:spPr>
          <a:xfrm>
            <a:off x="917150" y="214375"/>
            <a:ext cx="7173699" cy="456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5">
            <a:alphaModFix/>
          </a:blip>
          <a:srcRect l="279"/>
          <a:stretch/>
        </p:blipFill>
        <p:spPr>
          <a:xfrm>
            <a:off x="859250" y="233075"/>
            <a:ext cx="7680198" cy="4485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1"/>
          <p:cNvSpPr txBox="1"/>
          <p:nvPr/>
        </p:nvSpPr>
        <p:spPr>
          <a:xfrm>
            <a:off x="1833825" y="1328925"/>
            <a:ext cx="19818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073763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⊽=0,90 c</a:t>
            </a:r>
            <a:endParaRPr sz="2400">
              <a:solidFill>
                <a:srgbClr val="073763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205" name="Google Shape;205;p21"/>
          <p:cNvSpPr/>
          <p:nvPr/>
        </p:nvSpPr>
        <p:spPr>
          <a:xfrm>
            <a:off x="0" y="-7575"/>
            <a:ext cx="9151500" cy="681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71650" y="709613"/>
            <a:ext cx="2095500" cy="67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1455</Words>
  <PresentationFormat>Presentazione su schermo (16:9)</PresentationFormat>
  <Paragraphs>323</Paragraphs>
  <Slides>36</Slides>
  <Notes>36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46" baseType="lpstr">
      <vt:lpstr>Arial</vt:lpstr>
      <vt:lpstr>Roboto Mono</vt:lpstr>
      <vt:lpstr>Amatic SC</vt:lpstr>
      <vt:lpstr>Roboto Mono Medium</vt:lpstr>
      <vt:lpstr>Source Code Pro</vt:lpstr>
      <vt:lpstr>Calibri</vt:lpstr>
      <vt:lpstr>Cambria Math</vt:lpstr>
      <vt:lpstr>Times New Roman</vt:lpstr>
      <vt:lpstr>Roboto</vt:lpstr>
      <vt:lpstr>Beach Day</vt:lpstr>
      <vt:lpstr>Diapositiva 1</vt:lpstr>
      <vt:lpstr>Index</vt:lpstr>
      <vt:lpstr>Introduction to our work</vt:lpstr>
      <vt:lpstr>INTERNATIONAL COSMIC DAY</vt:lpstr>
      <vt:lpstr>The cosmic box</vt:lpstr>
      <vt:lpstr>Code: muons rate depending on the angle</vt:lpstr>
      <vt:lpstr>Diapositiva 7</vt:lpstr>
      <vt:lpstr>EEE data analysis:Speed of muons</vt:lpstr>
      <vt:lpstr>Diapositiva 9</vt:lpstr>
      <vt:lpstr>Code:Distance between detectors</vt:lpstr>
      <vt:lpstr>Diapositiva 11</vt:lpstr>
      <vt:lpstr>POISSON DISTRIBUTION</vt:lpstr>
      <vt:lpstr>POISSON DISTRIBUTION</vt:lpstr>
      <vt:lpstr>CODE: poisson distribution</vt:lpstr>
      <vt:lpstr>code: fit with poisson distribution </vt:lpstr>
      <vt:lpstr>THE HISTOGRAM fitted with poisson</vt:lpstr>
      <vt:lpstr>THE HISTOGRAMS</vt:lpstr>
      <vt:lpstr>Diapositiva 18</vt:lpstr>
      <vt:lpstr>Diapositiva 19</vt:lpstr>
      <vt:lpstr>Diapositiva 20</vt:lpstr>
      <vt:lpstr>Diapositiva 21</vt:lpstr>
      <vt:lpstr>time differences</vt:lpstr>
      <vt:lpstr>EXPONENTIAL DISTRIBUTION                          </vt:lpstr>
      <vt:lpstr>TIME INTERVALS</vt:lpstr>
      <vt:lpstr>CODE: time differences</vt:lpstr>
      <vt:lpstr>Diapositiva 26</vt:lpstr>
      <vt:lpstr>Diapositiva 27</vt:lpstr>
      <vt:lpstr>GAUSS-DISTRIBUTION</vt:lpstr>
      <vt:lpstr>COINCIDENCES</vt:lpstr>
      <vt:lpstr>COINCIDENCES</vt:lpstr>
      <vt:lpstr>CODE: creating/filling vectors</vt:lpstr>
      <vt:lpstr>CODE: coincidence discovery tool</vt:lpstr>
      <vt:lpstr>Cern data</vt:lpstr>
      <vt:lpstr>Lodi data</vt:lpstr>
      <vt:lpstr>L’aquila data</vt:lpstr>
      <vt:lpstr>That’s all folks!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Mic</cp:lastModifiedBy>
  <cp:revision>4</cp:revision>
  <dcterms:modified xsi:type="dcterms:W3CDTF">2020-05-27T19:10:45Z</dcterms:modified>
</cp:coreProperties>
</file>