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sldIdLst>
    <p:sldId id="334" r:id="rId2"/>
    <p:sldId id="275" r:id="rId3"/>
    <p:sldId id="335" r:id="rId4"/>
    <p:sldId id="339" r:id="rId5"/>
    <p:sldId id="340" r:id="rId6"/>
    <p:sldId id="341" r:id="rId7"/>
    <p:sldId id="342" r:id="rId8"/>
    <p:sldId id="276" r:id="rId9"/>
    <p:sldId id="277" r:id="rId10"/>
    <p:sldId id="279" r:id="rId11"/>
    <p:sldId id="326" r:id="rId12"/>
    <p:sldId id="327" r:id="rId13"/>
    <p:sldId id="328" r:id="rId14"/>
    <p:sldId id="336" r:id="rId15"/>
    <p:sldId id="319" r:id="rId16"/>
    <p:sldId id="301" r:id="rId17"/>
    <p:sldId id="302" r:id="rId18"/>
    <p:sldId id="309" r:id="rId19"/>
    <p:sldId id="33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0979"/>
    <p:restoredTop sz="86395"/>
  </p:normalViewPr>
  <p:slideViewPr>
    <p:cSldViewPr snapToGrid="0" snapToObjects="1">
      <p:cViewPr>
        <p:scale>
          <a:sx n="93" d="100"/>
          <a:sy n="93" d="100"/>
        </p:scale>
        <p:origin x="840" y="46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A09E9-85ED-5347-B272-70F065A9BFCA}" type="datetimeFigureOut">
              <a:rPr lang="en-GB" smtClean="0"/>
              <a:t>26/05/2020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D6AC6-C6BB-3D4E-8C9F-3BF52ACDA4F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50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D6AC6-C6BB-3D4E-8C9F-3BF52ACDA4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13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D6AC6-C6BB-3D4E-8C9F-3BF52ACDA4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13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4" y="540085"/>
            <a:ext cx="10208013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4956" y="695011"/>
            <a:ext cx="9714133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3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919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87391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7812" y="293324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1469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154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172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6" y="1826045"/>
            <a:ext cx="3372061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51" y="1826045"/>
            <a:ext cx="3372061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20" y="1826045"/>
            <a:ext cx="3372061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4" y="4480369"/>
            <a:ext cx="3302337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55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556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91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480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7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3795" y="6310250"/>
            <a:ext cx="2743200" cy="365125"/>
          </a:xfrm>
        </p:spPr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719076" y="6310250"/>
            <a:ext cx="2743201" cy="365125"/>
          </a:xfrm>
        </p:spPr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3" y="6310249"/>
            <a:ext cx="753545" cy="365125"/>
          </a:xfrm>
        </p:spPr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69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1770324"/>
            <a:ext cx="5049897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61" y="1770324"/>
            <a:ext cx="5049897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36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57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91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99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83" y="609923"/>
            <a:ext cx="4570861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232901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35638" y="743989"/>
            <a:ext cx="4220500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232901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26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1000">
              <a:schemeClr val="bg2">
                <a:lumMod val="75000"/>
                <a:lumOff val="25000"/>
              </a:schemeClr>
            </a:gs>
            <a:gs pos="35000">
              <a:schemeClr val="bg1">
                <a:lumMod val="85000"/>
                <a:lumOff val="15000"/>
              </a:schemeClr>
            </a:gs>
            <a:gs pos="21000">
              <a:schemeClr val="bg1">
                <a:lumMod val="85000"/>
                <a:lumOff val="15000"/>
              </a:schemeClr>
            </a:gs>
            <a:gs pos="77000">
              <a:schemeClr val="bg1"/>
            </a:gs>
            <a:gs pos="63000">
              <a:schemeClr val="bg1">
                <a:lumMod val="85000"/>
                <a:lumOff val="15000"/>
              </a:schemeClr>
            </a:gs>
            <a:gs pos="44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51"/>
            <a:ext cx="10353763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95" y="6310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it-IT"/>
              <a:t>27/05/2020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19076" y="6310249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it-IT"/>
              <a:t>S.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631024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F1696BD-25EC-4B45-94BA-8B08561F45C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483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22EA8F-9896-164A-B433-A8863DB1C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36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GB" sz="4800" b="1" dirty="0">
                <a:solidFill>
                  <a:schemeClr val="tx1"/>
                </a:solidFill>
                <a:ea typeface="+mn-ea"/>
                <a:cs typeface="+mn-cs"/>
              </a:rPr>
              <a:t>COSMIC RAYS MEASUEMENT UNDERGROUND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484FA8-3D11-C34E-88B1-986F1790DA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Stefano </a:t>
            </a:r>
            <a:r>
              <a:rPr lang="en-GB" dirty="0" err="1"/>
              <a:t>Boi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5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1E1915-4EFF-4724-957C-5F42F6ED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72" y="1580051"/>
            <a:ext cx="5062615" cy="47085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C8785D-F261-414E-9F0C-4922880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NURAXI FIGUS MEASUEMENTS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1FD745-152A-48E0-9ABD-6C6D62AF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86D7AB-0F51-4ECA-9B23-0A8304F4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5D1B29-7F3B-4069-B27D-D9100F7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10</a:t>
            </a:fld>
            <a:endParaRPr lang="it-IT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CA0EC7E5-85D1-4941-ACAC-B5EACF4A2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831" y="1856395"/>
            <a:ext cx="5062615" cy="4148322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External measurement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~48 minutes</a:t>
            </a:r>
          </a:p>
          <a:p>
            <a:r>
              <a:rPr lang="en-GB" sz="2400" dirty="0">
                <a:solidFill>
                  <a:schemeClr val="tx1"/>
                </a:solidFill>
              </a:rPr>
              <a:t>3 underground measurements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174 m: ~71,5 h ~3 days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339 m: ~214,3 h ~9 days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512 m: ~1989,9 h ~83 days</a:t>
            </a:r>
          </a:p>
        </p:txBody>
      </p:sp>
    </p:spTree>
    <p:extLst>
      <p:ext uri="{BB962C8B-B14F-4D97-AF65-F5344CB8AC3E}">
        <p14:creationId xmlns:p14="http://schemas.microsoft.com/office/powerpoint/2010/main" val="262482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1E1915-4EFF-4724-957C-5F42F6ED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72" y="1580051"/>
            <a:ext cx="5062615" cy="47085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C8785D-F261-414E-9F0C-4922880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NURAXI FIGUS MEASUEMENTS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1FD745-152A-48E0-9ABD-6C6D62AF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86D7AB-0F51-4ECA-9B23-0A8304F4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5D1B29-7F3B-4069-B27D-D9100F7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11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C4FBB5A-ABBE-4874-ABB5-DC37AADCB2C2}"/>
              </a:ext>
            </a:extLst>
          </p:cNvPr>
          <p:cNvSpPr/>
          <p:nvPr/>
        </p:nvSpPr>
        <p:spPr>
          <a:xfrm>
            <a:off x="9885044" y="4742208"/>
            <a:ext cx="294942" cy="3384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93F36CCE-8728-4284-A93C-99DA9EF84ED7}"/>
              </a:ext>
            </a:extLst>
          </p:cNvPr>
          <p:cNvSpPr/>
          <p:nvPr/>
        </p:nvSpPr>
        <p:spPr>
          <a:xfrm>
            <a:off x="10128129" y="2765476"/>
            <a:ext cx="294942" cy="33847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CA32DE7-0D2F-4E84-B314-F2C29033E41B}"/>
              </a:ext>
            </a:extLst>
          </p:cNvPr>
          <p:cNvSpPr/>
          <p:nvPr/>
        </p:nvSpPr>
        <p:spPr>
          <a:xfrm>
            <a:off x="9885045" y="4654296"/>
            <a:ext cx="321715" cy="3635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3B7FBCB-48C5-43F7-B65A-7D0419674816}"/>
              </a:ext>
            </a:extLst>
          </p:cNvPr>
          <p:cNvSpPr txBox="1"/>
          <p:nvPr/>
        </p:nvSpPr>
        <p:spPr>
          <a:xfrm>
            <a:off x="8345672" y="4502509"/>
            <a:ext cx="1472951" cy="64633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~174 m underground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816B01AB-D495-9843-A51F-558E4FE6A02E}"/>
              </a:ext>
            </a:extLst>
          </p:cNvPr>
          <p:cNvSpPr txBox="1">
            <a:spLocks/>
          </p:cNvSpPr>
          <p:nvPr/>
        </p:nvSpPr>
        <p:spPr>
          <a:xfrm>
            <a:off x="350831" y="1856395"/>
            <a:ext cx="5062615" cy="414832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</a:rPr>
              <a:t>External measurement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~48 minutes</a:t>
            </a:r>
          </a:p>
          <a:p>
            <a:r>
              <a:rPr lang="en-GB" sz="2400" b="1" dirty="0">
                <a:solidFill>
                  <a:schemeClr val="tx1"/>
                </a:solidFill>
              </a:rPr>
              <a:t>3 underground measurements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174 m: ~71,5 h ~3 days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339 m: ~214,3 h ~9 days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512 m: ~1989,9 h ~83 days</a:t>
            </a:r>
          </a:p>
        </p:txBody>
      </p:sp>
    </p:spTree>
    <p:extLst>
      <p:ext uri="{BB962C8B-B14F-4D97-AF65-F5344CB8AC3E}">
        <p14:creationId xmlns:p14="http://schemas.microsoft.com/office/powerpoint/2010/main" val="1271609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1E1915-4EFF-4724-957C-5F42F6ED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72" y="1580051"/>
            <a:ext cx="5062615" cy="47085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C8785D-F261-414E-9F0C-4922880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NURAXI FIGUS MEASUEMENTS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1FD745-152A-48E0-9ABD-6C6D62AF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86D7AB-0F51-4ECA-9B23-0A8304F4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5D1B29-7F3B-4069-B27D-D9100F7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12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BB6380-AF13-4F53-A2F3-EBB1467E90E6}"/>
              </a:ext>
            </a:extLst>
          </p:cNvPr>
          <p:cNvSpPr txBox="1"/>
          <p:nvPr/>
        </p:nvSpPr>
        <p:spPr>
          <a:xfrm>
            <a:off x="6096001" y="4588277"/>
            <a:ext cx="150070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~339 m underground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B1541E0-4BEB-47F5-8DE2-543DBA7F9828}"/>
              </a:ext>
            </a:extLst>
          </p:cNvPr>
          <p:cNvSpPr/>
          <p:nvPr/>
        </p:nvSpPr>
        <p:spPr>
          <a:xfrm>
            <a:off x="5836653" y="5277951"/>
            <a:ext cx="321715" cy="363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AD986F2-E2EB-4D23-84E0-4D66E1DF03E1}"/>
              </a:ext>
            </a:extLst>
          </p:cNvPr>
          <p:cNvSpPr/>
          <p:nvPr/>
        </p:nvSpPr>
        <p:spPr>
          <a:xfrm>
            <a:off x="5836652" y="1856396"/>
            <a:ext cx="321715" cy="363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D55BAF88-726A-FE4E-8A40-C9C06501B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831" y="1856395"/>
            <a:ext cx="5062615" cy="414832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External measurement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~48 minutes</a:t>
            </a:r>
          </a:p>
          <a:p>
            <a:r>
              <a:rPr lang="en-GB" sz="2400" b="1" dirty="0">
                <a:solidFill>
                  <a:schemeClr val="tx1"/>
                </a:solidFill>
              </a:rPr>
              <a:t>3 underground measurements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174 m: ~71,5 h ~3 days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339 m: ~214,3 h ~9 days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512 m: ~1989,9 h ~83 days</a:t>
            </a:r>
          </a:p>
        </p:txBody>
      </p:sp>
    </p:spTree>
    <p:extLst>
      <p:ext uri="{BB962C8B-B14F-4D97-AF65-F5344CB8AC3E}">
        <p14:creationId xmlns:p14="http://schemas.microsoft.com/office/powerpoint/2010/main" val="324907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1E1915-4EFF-4724-957C-5F42F6ED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72" y="1580051"/>
            <a:ext cx="5062615" cy="47085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C8785D-F261-414E-9F0C-4922880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NURAXI FIGUS MEASUEMENTS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1FD745-152A-48E0-9ABD-6C6D62AF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86D7AB-0F51-4ECA-9B23-0A8304F4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5D1B29-7F3B-4069-B27D-D9100F7E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13</a:t>
            </a:fld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1BEA244-C6D7-4C17-BA20-8E5DA4F592D4}"/>
              </a:ext>
            </a:extLst>
          </p:cNvPr>
          <p:cNvCxnSpPr>
            <a:cxnSpLocks/>
          </p:cNvCxnSpPr>
          <p:nvPr/>
        </p:nvCxnSpPr>
        <p:spPr>
          <a:xfrm>
            <a:off x="6209841" y="5758124"/>
            <a:ext cx="0" cy="4252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5892C5-C2A7-4CA2-8455-F8A5B404389E}"/>
              </a:ext>
            </a:extLst>
          </p:cNvPr>
          <p:cNvSpPr txBox="1"/>
          <p:nvPr/>
        </p:nvSpPr>
        <p:spPr>
          <a:xfrm>
            <a:off x="5731199" y="4777819"/>
            <a:ext cx="1548136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~512 m underground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BF22A86E-FE4A-5E41-B9F2-31792AFED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831" y="1856395"/>
            <a:ext cx="5062615" cy="414832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External measurement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~48 minutes</a:t>
            </a:r>
          </a:p>
          <a:p>
            <a:r>
              <a:rPr lang="en-GB" sz="2400" b="1" dirty="0">
                <a:solidFill>
                  <a:schemeClr val="tx1"/>
                </a:solidFill>
              </a:rPr>
              <a:t>3 underground measurements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174 m: ~71,5 h ~3 days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339 m: ~214,3 h ~9 days</a:t>
            </a:r>
          </a:p>
          <a:p>
            <a:pPr lvl="1"/>
            <a:r>
              <a:rPr lang="en-GB" sz="2000" b="1" dirty="0">
                <a:solidFill>
                  <a:schemeClr val="tx1"/>
                </a:solidFill>
              </a:rPr>
              <a:t>512 m: ~1989,9 h ~83 days</a:t>
            </a:r>
          </a:p>
        </p:txBody>
      </p:sp>
    </p:spTree>
    <p:extLst>
      <p:ext uri="{BB962C8B-B14F-4D97-AF65-F5344CB8AC3E}">
        <p14:creationId xmlns:p14="http://schemas.microsoft.com/office/powerpoint/2010/main" val="333640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0E54A-93A5-804F-A2C7-32C399D8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16AE16-5E50-7345-9E25-0887FB7F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3B1086-569B-E14C-BBC4-EE05775A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F06EFF-56DC-7A4C-9FBC-85AA99DF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1A6E6C-7088-DC44-B99F-266763D0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14</a:t>
            </a:fld>
            <a:endParaRPr lang="it-IT"/>
          </a:p>
        </p:txBody>
      </p:sp>
      <p:pic>
        <p:nvPicPr>
          <p:cNvPr id="7" name="Picture 1" descr="page6image1475133584">
            <a:extLst>
              <a:ext uri="{FF2B5EF4-FFF2-40B4-BE49-F238E27FC236}">
                <a16:creationId xmlns:a16="http://schemas.microsoft.com/office/drawing/2014/main" id="{698BF6D4-726C-BE4A-824C-6BAF304F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8999"/>
            <a:ext cx="5493320" cy="31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age6image1475119136">
            <a:extLst>
              <a:ext uri="{FF2B5EF4-FFF2-40B4-BE49-F238E27FC236}">
                <a16:creationId xmlns:a16="http://schemas.microsoft.com/office/drawing/2014/main" id="{F8BBB84F-F264-E54F-A61B-BE4DE1E45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0" y="3428998"/>
            <a:ext cx="5493320" cy="31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69C5A03-2932-C045-AB5F-903B6E64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0" y="250164"/>
            <a:ext cx="5493320" cy="31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age27image1502922704">
            <a:extLst>
              <a:ext uri="{FF2B5EF4-FFF2-40B4-BE49-F238E27FC236}">
                <a16:creationId xmlns:a16="http://schemas.microsoft.com/office/drawing/2014/main" id="{08978DB6-CCAA-824B-AED7-9A0F20790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600"/>
            <a:ext cx="5493320" cy="3178836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2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361F167-3A34-4511-BB03-C8A59435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/>
              <a:t>RESULTS</a:t>
            </a:r>
            <a:endParaRPr lang="it-IT" b="1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653DDF-26E1-4E01-A18D-4DF6D82C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C0524A-C110-4943-A65C-F0B047BB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408ECF-F693-4A73-BA0A-557C1985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15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835AC90-5035-4AAF-94A0-52DD6B5E6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04" y="1488307"/>
            <a:ext cx="4521122" cy="243874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1ED3123-E698-466E-A42B-D1C8B81EC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26" y="1488307"/>
            <a:ext cx="4521121" cy="243874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806026C-03DD-4283-BDBB-8B7A67703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04" y="3920568"/>
            <a:ext cx="4521121" cy="243874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4C8601B-2213-46E1-8C3A-2FDD4E8C7498}"/>
              </a:ext>
            </a:extLst>
          </p:cNvPr>
          <p:cNvSpPr/>
          <p:nvPr/>
        </p:nvSpPr>
        <p:spPr>
          <a:xfrm>
            <a:off x="4409162" y="2193010"/>
            <a:ext cx="1600306" cy="159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9FF7177-3BFD-407C-9681-AD0FEF4379D6}"/>
                  </a:ext>
                </a:extLst>
              </p:cNvPr>
              <p:cNvSpPr txBox="1"/>
              <p:nvPr/>
            </p:nvSpPr>
            <p:spPr>
              <a:xfrm>
                <a:off x="3609295" y="2431349"/>
                <a:ext cx="22195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3,83±0,04</m:t>
                          </m:r>
                        </m:e>
                      </m:d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49FF7177-3BFD-407C-9681-AD0FEF437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295" y="2431349"/>
                <a:ext cx="221956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BC897331-25D7-44BC-B444-CB0EAD0FDFDA}"/>
                  </a:ext>
                </a:extLst>
              </p:cNvPr>
              <p:cNvSpPr/>
              <p:nvPr/>
            </p:nvSpPr>
            <p:spPr>
              <a:xfrm>
                <a:off x="7737873" y="2431349"/>
                <a:ext cx="26436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±0,0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BC897331-25D7-44BC-B444-CB0EAD0FD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873" y="2431349"/>
                <a:ext cx="264360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386D5302-E403-406E-A5A4-4355CF6C66EA}"/>
                  </a:ext>
                </a:extLst>
              </p:cNvPr>
              <p:cNvSpPr/>
              <p:nvPr/>
            </p:nvSpPr>
            <p:spPr>
              <a:xfrm>
                <a:off x="3494100" y="4822655"/>
                <a:ext cx="25153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±0,0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386D5302-E403-406E-A5A4-4355CF6C6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100" y="4822655"/>
                <a:ext cx="2515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7EE0C302-A5DE-2A4F-96D0-17DF9C66F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25" y="3920568"/>
            <a:ext cx="4521121" cy="24574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71073600-42BD-3349-9622-E7A189AB4546}"/>
                  </a:ext>
                </a:extLst>
              </p:cNvPr>
              <p:cNvSpPr/>
              <p:nvPr/>
            </p:nvSpPr>
            <p:spPr>
              <a:xfrm>
                <a:off x="7673754" y="4822655"/>
                <a:ext cx="27718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776</m:t>
                          </m:r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±0,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013</m:t>
                          </m:r>
                        </m:e>
                      </m:d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71073600-42BD-3349-9622-E7A189AB4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754" y="4822655"/>
                <a:ext cx="277184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tangolo 17">
            <a:extLst>
              <a:ext uri="{FF2B5EF4-FFF2-40B4-BE49-F238E27FC236}">
                <a16:creationId xmlns:a16="http://schemas.microsoft.com/office/drawing/2014/main" id="{F0A963D6-4A62-894F-BE39-3E71CD4CC653}"/>
              </a:ext>
            </a:extLst>
          </p:cNvPr>
          <p:cNvSpPr/>
          <p:nvPr/>
        </p:nvSpPr>
        <p:spPr>
          <a:xfrm>
            <a:off x="4409162" y="4632257"/>
            <a:ext cx="1600306" cy="159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05348AE5-DA4A-BC49-927D-E5B3ADE69F8F}"/>
              </a:ext>
            </a:extLst>
          </p:cNvPr>
          <p:cNvSpPr/>
          <p:nvPr/>
        </p:nvSpPr>
        <p:spPr>
          <a:xfrm>
            <a:off x="8930284" y="2193010"/>
            <a:ext cx="1600306" cy="159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3F45444-F967-D04B-A35E-9B25B087AE8C}"/>
              </a:ext>
            </a:extLst>
          </p:cNvPr>
          <p:cNvSpPr/>
          <p:nvPr/>
        </p:nvSpPr>
        <p:spPr>
          <a:xfrm>
            <a:off x="8930283" y="4631642"/>
            <a:ext cx="1600306" cy="159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373C5-6EF3-4FBB-B7F3-3CA61E3E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/>
              <a:t>RESULTS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93F965EC-836D-41BB-951A-E63CF114B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29" y="1609516"/>
            <a:ext cx="6847778" cy="46404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3B6B10-715C-4457-8525-DEA03BE6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A5F206-A4D3-4551-B8B7-126F5A66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79FCE5-D42B-4079-BA04-16BA4B57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132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505E4E-91F2-41DF-9594-811119091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 dirty="0"/>
              <a:t>RESULTS</a:t>
            </a:r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43A5A25-909D-4462-8917-A3AC87EE4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00" y="1609200"/>
            <a:ext cx="6847778" cy="46404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8D31CC-5AA0-42CC-BECE-D738FC0C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05FEE7-EA5A-47E9-9920-DE6727A3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F7B486-A8D6-426B-A7B9-54DE6CD0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17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659B040-5F72-1346-A0B9-2C37190F0FC4}"/>
                  </a:ext>
                </a:extLst>
              </p:cNvPr>
              <p:cNvSpPr txBox="1"/>
              <p:nvPr/>
            </p:nvSpPr>
            <p:spPr>
              <a:xfrm>
                <a:off x="9519600" y="2794025"/>
                <a:ext cx="2312182" cy="1135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d>
                            <m:dPr>
                              <m:ctrlP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b="1" i="1" smtClean="0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</m:d>
                        </m:num>
                        <m:den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3200" b="1" dirty="0"/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659B040-5F72-1346-A0B9-2C37190F0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600" y="2794025"/>
                <a:ext cx="2312182" cy="1135375"/>
              </a:xfrm>
              <a:prstGeom prst="rect">
                <a:avLst/>
              </a:prstGeom>
              <a:blipFill>
                <a:blip r:embed="rId3"/>
                <a:stretch>
                  <a:fillRect b="-12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266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407D73-11E2-474E-8851-B89E479E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COMPARISON WITH PHYÄSALMI MINE (FINLAND)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D3B8602-A7B2-4C1C-87F6-204C9F5AE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00" y="1609200"/>
            <a:ext cx="6847200" cy="464000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3D3502-EBB7-4243-B992-89256F1D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29/07/2019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684A04-2231-4E7E-B87E-007BAFA0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2A45AF-4E0B-4CC6-A792-FD64223D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22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7529A7-BDDA-4A44-ADB7-B25B9C73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TO DO LIST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0580BC-D656-AD4A-A557-4F2B92413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At least another measurement in </a:t>
            </a:r>
            <a:r>
              <a:rPr lang="en-GB" sz="2400" dirty="0" err="1"/>
              <a:t>Nuragi</a:t>
            </a:r>
            <a:r>
              <a:rPr lang="en-GB" sz="2400" dirty="0"/>
              <a:t> </a:t>
            </a:r>
            <a:r>
              <a:rPr lang="en-GB" sz="2400" dirty="0" err="1"/>
              <a:t>Figus</a:t>
            </a:r>
            <a:endParaRPr lang="en-GB" sz="2400" dirty="0"/>
          </a:p>
          <a:p>
            <a:r>
              <a:rPr lang="en-GB" sz="2400" dirty="0"/>
              <a:t>A set of measurements in </a:t>
            </a:r>
            <a:r>
              <a:rPr lang="en-GB" sz="2400" dirty="0" err="1"/>
              <a:t>Seruci</a:t>
            </a:r>
            <a:endParaRPr lang="en-GB" sz="2400" dirty="0"/>
          </a:p>
          <a:p>
            <a:r>
              <a:rPr lang="en-GB" sz="2400" dirty="0"/>
              <a:t>MC simulations to correct data for the detector acceptance</a:t>
            </a:r>
          </a:p>
          <a:p>
            <a:endParaRPr lang="en-GB" sz="24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8CE9D7-3696-784C-8E86-019C781D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D595B5-EF3E-7E43-872F-C11BCA2C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970F32-3C84-A34D-A6B8-076F1870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5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5C695-D5E1-4BFD-BEFF-AA625C11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6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3600" b="1" dirty="0">
                <a:solidFill>
                  <a:schemeClr val="tx1"/>
                </a:solidFill>
                <a:ea typeface="+mn-ea"/>
                <a:cs typeface="+mn-cs"/>
              </a:rPr>
              <a:t>WHY MEASUREMENTS UNDERGROUND?</a:t>
            </a:r>
            <a:endParaRPr lang="it-IT" sz="3600" b="1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754913-E584-417A-838C-C3AE53C3D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lnSpc>
                <a:spcPct val="90000"/>
              </a:lnSpc>
            </a:pPr>
            <a:r>
              <a:rPr lang="en-GB" sz="2400" dirty="0">
                <a:solidFill>
                  <a:schemeClr val="tx1"/>
                </a:solidFill>
              </a:rPr>
              <a:t>It is a study of muon flux attenuation (same process of altitude measurements, but with different materials)</a:t>
            </a:r>
          </a:p>
          <a:p>
            <a:pPr lvl="0" algn="just">
              <a:lnSpc>
                <a:spcPct val="90000"/>
              </a:lnSpc>
            </a:pPr>
            <a:r>
              <a:rPr lang="en-GB" sz="2400" dirty="0">
                <a:solidFill>
                  <a:schemeClr val="tx1"/>
                </a:solidFill>
              </a:rPr>
              <a:t>Many studies of muon flux underground</a:t>
            </a:r>
          </a:p>
          <a:p>
            <a:pPr lvl="0" algn="just">
              <a:lnSpc>
                <a:spcPct val="90000"/>
              </a:lnSpc>
            </a:pPr>
            <a:r>
              <a:rPr lang="en-GB" sz="2400" dirty="0">
                <a:solidFill>
                  <a:schemeClr val="tx1"/>
                </a:solidFill>
              </a:rPr>
              <a:t>It could be an interesting information for the particular experimental site (</a:t>
            </a:r>
            <a:r>
              <a:rPr lang="en-GB" sz="2400" dirty="0" err="1">
                <a:solidFill>
                  <a:schemeClr val="tx1"/>
                </a:solidFill>
              </a:rPr>
              <a:t>Nuraxi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Figus</a:t>
            </a:r>
            <a:r>
              <a:rPr lang="en-GB" sz="2400" dirty="0">
                <a:solidFill>
                  <a:schemeClr val="tx1"/>
                </a:solidFill>
              </a:rPr>
              <a:t> - </a:t>
            </a:r>
            <a:r>
              <a:rPr lang="en-GB" sz="2400" dirty="0" err="1">
                <a:solidFill>
                  <a:schemeClr val="tx1"/>
                </a:solidFill>
              </a:rPr>
              <a:t>Seruci</a:t>
            </a:r>
            <a:r>
              <a:rPr lang="en-GB" sz="2400" dirty="0">
                <a:solidFill>
                  <a:schemeClr val="tx1"/>
                </a:solidFill>
              </a:rPr>
              <a:t> mine complex)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166F3B-32D2-46B7-A822-4CAD0B50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7B9809-5876-42D8-8F37-B4E9B1B0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FF66D3-8FD6-42D9-81CF-9E90B28F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54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95C695-D5E1-4BFD-BEFF-AA625C11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WHY NURAXI FIGUS?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754913-E584-417A-838C-C3AE53C3D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More than 30 km of galleries available</a:t>
            </a:r>
          </a:p>
          <a:p>
            <a:pPr algn="just"/>
            <a:r>
              <a:rPr lang="en-GB" sz="2400" dirty="0">
                <a:solidFill>
                  <a:schemeClr val="tx1"/>
                </a:solidFill>
              </a:rPr>
              <a:t>Coal extraction has been interrupted</a:t>
            </a:r>
          </a:p>
          <a:p>
            <a:r>
              <a:rPr lang="en-GB" sz="2400" dirty="0">
                <a:solidFill>
                  <a:schemeClr val="tx1"/>
                </a:solidFill>
              </a:rPr>
              <a:t>Electric power (almost!) stable</a:t>
            </a:r>
          </a:p>
          <a:p>
            <a:r>
              <a:rPr lang="en-GB" sz="2400" dirty="0">
                <a:solidFill>
                  <a:schemeClr val="tx1"/>
                </a:solidFill>
              </a:rPr>
              <a:t>Possibility to </a:t>
            </a:r>
            <a:r>
              <a:rPr lang="en-GB" sz="2400" dirty="0" err="1">
                <a:solidFill>
                  <a:schemeClr val="tx1"/>
                </a:solidFill>
              </a:rPr>
              <a:t>acces</a:t>
            </a:r>
            <a:r>
              <a:rPr lang="en-GB" sz="2400" dirty="0">
                <a:solidFill>
                  <a:schemeClr val="tx1"/>
                </a:solidFill>
              </a:rPr>
              <a:t> both by car and by elevator</a:t>
            </a:r>
          </a:p>
          <a:p>
            <a:r>
              <a:rPr lang="en-GB" sz="2400" dirty="0">
                <a:solidFill>
                  <a:schemeClr val="tx1"/>
                </a:solidFill>
              </a:rPr>
              <a:t>Technical support by </a:t>
            </a:r>
            <a:r>
              <a:rPr lang="en-GB" sz="2400" dirty="0" err="1">
                <a:solidFill>
                  <a:schemeClr val="tx1"/>
                </a:solidFill>
              </a:rPr>
              <a:t>Carbosulcis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s.p.a</a:t>
            </a:r>
            <a:r>
              <a:rPr lang="en-GB" sz="2400" dirty="0">
                <a:solidFill>
                  <a:schemeClr val="tx1"/>
                </a:solidFill>
              </a:rPr>
              <a:t>. (technicians, safety, geologists, engineers , …)</a:t>
            </a:r>
          </a:p>
          <a:p>
            <a:r>
              <a:rPr lang="en-GB" sz="2400" dirty="0">
                <a:solidFill>
                  <a:schemeClr val="tx1"/>
                </a:solidFill>
              </a:rPr>
              <a:t>INFN support: ARIA project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166F3B-32D2-46B7-A822-4CAD0B50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7B9809-5876-42D8-8F37-B4E9B1B0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FF66D3-8FD6-42D9-81CF-9E90B28F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29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1D97A01-CB33-4224-9F88-A0BEE1EF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SAILING AND FLYING WITH CB</a:t>
            </a:r>
            <a:endParaRPr lang="en-GB" sz="360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ABEA0-CE48-4762-94CC-3F67E44C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E9A24B-446E-4C64-953B-CD648F1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8D5BB9-188D-47E1-8240-596E8ED1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4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8BC071E-61B6-4E13-8449-BCC6B401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69" y="1654814"/>
            <a:ext cx="3177326" cy="4745011"/>
          </a:xfrm>
          <a:prstGeom prst="rect">
            <a:avLst/>
          </a:prstGeom>
        </p:spPr>
      </p:pic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FCE87C6C-2B36-4B61-9402-8154D976B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4330"/>
          <a:stretch/>
        </p:blipFill>
        <p:spPr>
          <a:xfrm>
            <a:off x="4977532" y="5849866"/>
            <a:ext cx="117075" cy="7586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25E18A-1F41-492A-ACF6-B396EB5F0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06" y="5515906"/>
            <a:ext cx="62601" cy="1011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11BFF6-080B-4A82-A898-26550FFA0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7" t="17271" r="15161" b="-121"/>
          <a:stretch/>
        </p:blipFill>
        <p:spPr>
          <a:xfrm>
            <a:off x="6990165" y="2162358"/>
            <a:ext cx="80117" cy="519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F94A20-3927-421A-ACD7-3EC7E051A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88" b="11894"/>
          <a:stretch/>
        </p:blipFill>
        <p:spPr>
          <a:xfrm>
            <a:off x="7016809" y="2437908"/>
            <a:ext cx="106944" cy="457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B84D5AE-9E3F-4E80-A7F9-E3978D033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50" y="2461650"/>
            <a:ext cx="89037" cy="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1D97A01-CB33-4224-9F88-A0BEE1EF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chemeClr val="tx1"/>
                </a:solidFill>
              </a:rPr>
              <a:t>SAILING AND FLYING WITH CB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ABEA0-CE48-4762-94CC-3F67E44C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E9A24B-446E-4C64-953B-CD648F1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8D5BB9-188D-47E1-8240-596E8ED1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5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8BC071E-61B6-4E13-8449-BCC6B401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69" y="1654814"/>
            <a:ext cx="3177326" cy="4745011"/>
          </a:xfrm>
          <a:prstGeom prst="rect">
            <a:avLst/>
          </a:prstGeom>
        </p:spPr>
      </p:pic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FCE87C6C-2B36-4B61-9402-8154D976B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4330"/>
          <a:stretch/>
        </p:blipFill>
        <p:spPr>
          <a:xfrm>
            <a:off x="1871396" y="4414971"/>
            <a:ext cx="3013399" cy="195255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25E18A-1F41-492A-ACF6-B396EB5F0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51" y="1483847"/>
            <a:ext cx="1693601" cy="27367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12CC19-190D-41BA-8E7C-894D26A317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7" t="17271" r="15161" b="-121"/>
          <a:stretch/>
        </p:blipFill>
        <p:spPr>
          <a:xfrm>
            <a:off x="6990165" y="2162358"/>
            <a:ext cx="80117" cy="519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BA0EA53-65BB-415A-95EB-5D7450D20A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88" b="11894"/>
          <a:stretch/>
        </p:blipFill>
        <p:spPr>
          <a:xfrm>
            <a:off x="7016809" y="2437908"/>
            <a:ext cx="106944" cy="457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CA4F7BA-8C0B-4E9D-8485-631991CEB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50" y="2461650"/>
            <a:ext cx="89037" cy="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8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1D97A01-CB33-4224-9F88-A0BEE1EF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chemeClr val="tx1"/>
                </a:solidFill>
              </a:rPr>
              <a:t>SAILING AND FLYING WITH CB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ABEA0-CE48-4762-94CC-3F67E44C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E9A24B-446E-4C64-953B-CD648F1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8D5BB9-188D-47E1-8240-596E8ED1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6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8BC071E-61B6-4E13-8449-BCC6B401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69" y="1654814"/>
            <a:ext cx="3177326" cy="47450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497C6D8-E2F4-404F-BE2E-9D3B1A2B4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7" t="17271" r="15161" b="-121"/>
          <a:stretch/>
        </p:blipFill>
        <p:spPr>
          <a:xfrm>
            <a:off x="3828004" y="1985617"/>
            <a:ext cx="2823369" cy="18294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78EA582-A53C-4D4C-BBF6-724F4C178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88" b="11894"/>
          <a:stretch/>
        </p:blipFill>
        <p:spPr>
          <a:xfrm>
            <a:off x="6973420" y="4075277"/>
            <a:ext cx="3295831" cy="140898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A5800C1-9B48-4751-BE45-DD745D2BC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43" y="1654813"/>
            <a:ext cx="3137706" cy="2126268"/>
          </a:xfrm>
          <a:prstGeom prst="rect">
            <a:avLst/>
          </a:prstGeom>
        </p:spPr>
      </p:pic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FCE87C6C-2B36-4B61-9402-8154D976B4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4330"/>
          <a:stretch/>
        </p:blipFill>
        <p:spPr>
          <a:xfrm>
            <a:off x="1871396" y="4414971"/>
            <a:ext cx="3013399" cy="195255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25E18A-1F41-492A-ACF6-B396EB5F0F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51" y="1483847"/>
            <a:ext cx="1693601" cy="2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64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1D97A01-CB33-4224-9F88-A0BEE1EF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>
                <a:solidFill>
                  <a:schemeClr val="tx1"/>
                </a:solidFill>
              </a:rPr>
              <a:t>SAILING AND FLYING WITH CB</a:t>
            </a:r>
            <a:endParaRPr lang="it-IT" sz="3600" b="1" dirty="0">
              <a:solidFill>
                <a:schemeClr val="tx1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ABEA0-CE48-4762-94CC-3F67E44C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E9A24B-446E-4C64-953B-CD648F1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8D5BB9-188D-47E1-8240-596E8ED1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7</a:t>
            </a:fld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8BC071E-61B6-4E13-8449-BCC6B401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69" y="1654814"/>
            <a:ext cx="3177326" cy="4745011"/>
          </a:xfrm>
          <a:prstGeom prst="rect">
            <a:avLst/>
          </a:prstGeom>
        </p:spPr>
      </p:pic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FCE87C6C-2B36-4B61-9402-8154D976B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4330"/>
          <a:stretch/>
        </p:blipFill>
        <p:spPr>
          <a:xfrm>
            <a:off x="4977532" y="5849866"/>
            <a:ext cx="117075" cy="7586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25E18A-1F41-492A-ACF6-B396EB5F0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06" y="5515906"/>
            <a:ext cx="62601" cy="1011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11BFF6-080B-4A82-A898-26550FFA0C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7" t="17271" r="15161" b="-121"/>
          <a:stretch/>
        </p:blipFill>
        <p:spPr>
          <a:xfrm>
            <a:off x="6990165" y="2162358"/>
            <a:ext cx="80117" cy="5191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F94A20-3927-421A-ACD7-3EC7E051A3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88" b="11894"/>
          <a:stretch/>
        </p:blipFill>
        <p:spPr>
          <a:xfrm>
            <a:off x="7016809" y="2437908"/>
            <a:ext cx="106944" cy="4571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B84D5AE-9E3F-4E80-A7F9-E3978D033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50" y="2461650"/>
            <a:ext cx="89037" cy="6033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E17962E-6D5F-4731-BDE6-7D920A35D343}"/>
              </a:ext>
            </a:extLst>
          </p:cNvPr>
          <p:cNvSpPr/>
          <p:nvPr/>
        </p:nvSpPr>
        <p:spPr>
          <a:xfrm>
            <a:off x="5376864" y="5372101"/>
            <a:ext cx="809624" cy="1438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638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24D1C9-86A9-428F-8A37-2CA2BE40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EXPERIMENTAL SETUP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1BB2B4B2-0CCD-451D-AE17-963A6F05C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3206" y="1777719"/>
            <a:ext cx="4337922" cy="4058751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GB" sz="2400" b="1" dirty="0">
                <a:solidFill>
                  <a:schemeClr val="tx1"/>
                </a:solidFill>
              </a:rPr>
              <a:t>Cosmic Box</a:t>
            </a:r>
          </a:p>
          <a:p>
            <a:r>
              <a:rPr lang="en-GB" sz="2400" dirty="0">
                <a:solidFill>
                  <a:schemeClr val="tx1"/>
                </a:solidFill>
              </a:rPr>
              <a:t>3 CB enclosed in a wooden box</a:t>
            </a:r>
          </a:p>
          <a:p>
            <a:r>
              <a:rPr lang="en-GB" sz="2400" dirty="0">
                <a:solidFill>
                  <a:schemeClr val="tx1"/>
                </a:solidFill>
              </a:rPr>
              <a:t>1 Raspberry Pi for DAQ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One channel per CB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Timestamp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Temperature, pressure and </a:t>
            </a:r>
            <a:r>
              <a:rPr lang="en-GB" sz="2000" dirty="0" err="1">
                <a:solidFill>
                  <a:schemeClr val="tx1"/>
                </a:solidFill>
              </a:rPr>
              <a:t>umidity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1 backup UPS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EF6F2B-C0BD-49E5-AFCA-9F3560EA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84F1C-A6D1-4764-A4B5-3446F8BA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66B2A-36A7-44DA-9FE3-E2296297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8</a:t>
            </a:fld>
            <a:endParaRPr lang="it-IT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232D4C2-63CF-4BBD-99A1-F54E56EA7BF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2"/>
          <a:stretch/>
        </p:blipFill>
        <p:spPr>
          <a:xfrm rot="5400000">
            <a:off x="1814748" y="1930933"/>
            <a:ext cx="4045104" cy="37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2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24D1C9-86A9-428F-8A37-2CA2BE40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EXPERIMENTAL SETUP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4AE1EE38-EE15-4F3D-833B-6046F2413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3522" y="1942189"/>
            <a:ext cx="4365082" cy="3292223"/>
          </a:xfrm>
        </p:spPr>
        <p:txBody>
          <a:bodyPr>
            <a:normAutofit fontScale="92500" lnSpcReduction="20000"/>
          </a:bodyPr>
          <a:lstStyle/>
          <a:p>
            <a:pPr marL="36900" indent="0" algn="ctr">
              <a:buNone/>
            </a:pPr>
            <a:r>
              <a:rPr lang="en-GB" sz="2400" b="1" dirty="0" err="1">
                <a:solidFill>
                  <a:schemeClr val="tx1"/>
                </a:solidFill>
              </a:rPr>
              <a:t>AstrO</a:t>
            </a:r>
            <a:endParaRPr lang="en-GB" sz="2400" b="1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8 plastic scintillator</a:t>
            </a:r>
          </a:p>
          <a:p>
            <a:r>
              <a:rPr lang="en-GB" sz="2400" dirty="0">
                <a:solidFill>
                  <a:schemeClr val="tx1"/>
                </a:solidFill>
              </a:rPr>
              <a:t>Enclosed in a waterproof case	</a:t>
            </a:r>
          </a:p>
          <a:p>
            <a:r>
              <a:rPr lang="en-GB" sz="2400" dirty="0">
                <a:solidFill>
                  <a:schemeClr val="tx1"/>
                </a:solidFill>
              </a:rPr>
              <a:t>FPGA for DAQ</a:t>
            </a:r>
          </a:p>
          <a:p>
            <a:r>
              <a:rPr lang="en-GB" sz="2400" dirty="0">
                <a:solidFill>
                  <a:schemeClr val="tx1"/>
                </a:solidFill>
              </a:rPr>
              <a:t>Temperature correction</a:t>
            </a:r>
          </a:p>
          <a:p>
            <a:r>
              <a:rPr lang="en-GB" sz="2400" dirty="0">
                <a:solidFill>
                  <a:schemeClr val="tx1"/>
                </a:solidFill>
              </a:rPr>
              <a:t>Whether station</a:t>
            </a:r>
          </a:p>
          <a:p>
            <a:r>
              <a:rPr lang="en-GB" sz="2400" dirty="0">
                <a:solidFill>
                  <a:schemeClr val="tx1"/>
                </a:solidFill>
              </a:rPr>
              <a:t>GPS</a:t>
            </a:r>
          </a:p>
          <a:p>
            <a:r>
              <a:rPr lang="en-GB" sz="2400" dirty="0">
                <a:solidFill>
                  <a:schemeClr val="tx1"/>
                </a:solidFill>
              </a:rPr>
              <a:t>Integrated backup battery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EF6F2B-C0BD-49E5-AFCA-9F3560EA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27/05/2020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84F1C-A6D1-4764-A4B5-3446F8BA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Boi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66B2A-36A7-44DA-9FE3-E2296297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696BD-25EC-4B45-94BA-8B08561F45C4}" type="slidenum">
              <a:rPr lang="it-IT" smtClean="0"/>
              <a:t>9</a:t>
            </a:fld>
            <a:endParaRPr lang="it-IT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16FC8CC-3E37-4DBB-91CF-028D3C44C7B1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76" y="1441792"/>
            <a:ext cx="3835958" cy="30128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24A479D-DAE7-426C-9E16-378D5F0DE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68" y="4454621"/>
            <a:ext cx="3531574" cy="192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91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3433</TotalTime>
  <Words>491</Words>
  <Application>Microsoft Macintosh PowerPoint</Application>
  <PresentationFormat>Widescreen</PresentationFormat>
  <Paragraphs>134</Paragraphs>
  <Slides>19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Calisto MT</vt:lpstr>
      <vt:lpstr>Cambria Math</vt:lpstr>
      <vt:lpstr>Wingdings 2</vt:lpstr>
      <vt:lpstr>Ardesia</vt:lpstr>
      <vt:lpstr>COSMIC RAYS MEASUEMENT UNDERGROUND</vt:lpstr>
      <vt:lpstr>WHY MEASUREMENTS UNDERGROUND?</vt:lpstr>
      <vt:lpstr>WHY NURAXI FIGUS?</vt:lpstr>
      <vt:lpstr>SAILING AND FLYING WITH CB</vt:lpstr>
      <vt:lpstr>SAILING AND FLYING WITH CB</vt:lpstr>
      <vt:lpstr>SAILING AND FLYING WITH CB</vt:lpstr>
      <vt:lpstr>SAILING AND FLYING WITH CB</vt:lpstr>
      <vt:lpstr>EXPERIMENTAL SETUP</vt:lpstr>
      <vt:lpstr>EXPERIMENTAL SETUP</vt:lpstr>
      <vt:lpstr>NURAXI FIGUS MEASUEMENTS</vt:lpstr>
      <vt:lpstr>NURAXI FIGUS MEASUEMENTS</vt:lpstr>
      <vt:lpstr>NURAXI FIGUS MEASUEMENTS</vt:lpstr>
      <vt:lpstr>NURAXI FIGUS MEASUEMENTS</vt:lpstr>
      <vt:lpstr>Presentazione standard di PowerPoint</vt:lpstr>
      <vt:lpstr>RESULTS</vt:lpstr>
      <vt:lpstr>RESULTS</vt:lpstr>
      <vt:lpstr>RESULTS</vt:lpstr>
      <vt:lpstr>COMPARISON WITH PHYÄSALMI MINE (FINLAND)</vt:lpstr>
      <vt:lpstr>TO 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Misure di raggi cosmici undeground</dc:title>
  <dc:creator>Stefano Boi</dc:creator>
  <cp:lastModifiedBy>Stefano Boi</cp:lastModifiedBy>
  <cp:revision>27</cp:revision>
  <dcterms:created xsi:type="dcterms:W3CDTF">2020-05-23T14:06:30Z</dcterms:created>
  <dcterms:modified xsi:type="dcterms:W3CDTF">2020-05-26T15:26:05Z</dcterms:modified>
</cp:coreProperties>
</file>