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16632"/>
            <a:ext cx="5569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Articolo #1 sui dati </a:t>
            </a:r>
            <a:r>
              <a:rPr lang="it-IT" sz="3200" dirty="0" err="1" smtClean="0">
                <a:solidFill>
                  <a:srgbClr val="FF0000"/>
                </a:solidFill>
              </a:rPr>
              <a:t>PolarquEEEst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789212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400" dirty="0" smtClean="0"/>
              <a:t> Inviato a </a:t>
            </a:r>
            <a:r>
              <a:rPr lang="it-IT" sz="2400" dirty="0" err="1" smtClean="0"/>
              <a:t>European</a:t>
            </a:r>
            <a:r>
              <a:rPr lang="it-IT" sz="2400" dirty="0" smtClean="0"/>
              <a:t> </a:t>
            </a:r>
            <a:r>
              <a:rPr lang="it-IT" sz="2400" dirty="0" err="1" smtClean="0"/>
              <a:t>Physics</a:t>
            </a:r>
            <a:r>
              <a:rPr lang="it-IT" sz="2400" dirty="0" smtClean="0"/>
              <a:t> Journal C (IF=4.843) il 30 marzo;</a:t>
            </a:r>
          </a:p>
          <a:p>
            <a:pPr>
              <a:buFont typeface="Wingdings" pitchFamily="2" charset="2"/>
              <a:buChar char="ü"/>
            </a:pPr>
            <a:r>
              <a:rPr lang="it-IT" sz="2400" dirty="0" smtClean="0"/>
              <a:t>Commenti ricevuti il 27 aprile;</a:t>
            </a:r>
          </a:p>
          <a:p>
            <a:pPr>
              <a:buFont typeface="Wingdings" pitchFamily="2" charset="2"/>
              <a:buChar char="ü"/>
            </a:pPr>
            <a:r>
              <a:rPr lang="it-IT" sz="2400" dirty="0" smtClean="0"/>
              <a:t>“</a:t>
            </a:r>
            <a:r>
              <a:rPr lang="it-IT" sz="2400" dirty="0" err="1" smtClean="0"/>
              <a:t>Article</a:t>
            </a:r>
            <a:r>
              <a:rPr lang="it-IT" sz="2400" dirty="0" smtClean="0"/>
              <a:t> </a:t>
            </a:r>
            <a:r>
              <a:rPr lang="it-IT" sz="2400" dirty="0" err="1" smtClean="0"/>
              <a:t>reccomended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publication</a:t>
            </a:r>
            <a:r>
              <a:rPr lang="it-IT" sz="2400" dirty="0" smtClean="0"/>
              <a:t>”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2073037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Quattro commenti su aspetti </a:t>
            </a:r>
            <a:r>
              <a:rPr lang="it-IT" sz="2400" b="1" dirty="0" smtClean="0"/>
              <a:t>molto</a:t>
            </a:r>
            <a:r>
              <a:rPr lang="it-IT" sz="2400" dirty="0" smtClean="0"/>
              <a:t> secondari:</a:t>
            </a:r>
          </a:p>
          <a:p>
            <a:endParaRPr lang="it-IT" sz="2400" dirty="0" smtClean="0"/>
          </a:p>
          <a:p>
            <a:pPr marL="457200" indent="-457200">
              <a:buAutoNum type="arabicPeriod"/>
            </a:pPr>
            <a:r>
              <a:rPr lang="it-IT" sz="2400" dirty="0" smtClean="0"/>
              <a:t>EAS sono chiamati in un punto </a:t>
            </a:r>
            <a:r>
              <a:rPr lang="it-IT" sz="2400" dirty="0" err="1" smtClean="0"/>
              <a:t>Extensive</a:t>
            </a:r>
            <a:r>
              <a:rPr lang="it-IT" sz="2400" dirty="0" smtClean="0"/>
              <a:t> Air </a:t>
            </a:r>
            <a:r>
              <a:rPr lang="it-IT" sz="2400" dirty="0" err="1" smtClean="0"/>
              <a:t>Shower</a:t>
            </a:r>
            <a:r>
              <a:rPr lang="it-IT" sz="2400" dirty="0" smtClean="0"/>
              <a:t>, in un altro </a:t>
            </a:r>
            <a:r>
              <a:rPr lang="it-IT" sz="2400" dirty="0" err="1" smtClean="0"/>
              <a:t>Extensive</a:t>
            </a:r>
            <a:r>
              <a:rPr lang="it-IT" sz="2400" dirty="0" smtClean="0"/>
              <a:t> </a:t>
            </a:r>
            <a:r>
              <a:rPr lang="it-IT" sz="2400" dirty="0" err="1" smtClean="0"/>
              <a:t>Atmospheric</a:t>
            </a:r>
            <a:r>
              <a:rPr lang="it-IT" sz="2400" dirty="0" smtClean="0"/>
              <a:t> </a:t>
            </a:r>
            <a:r>
              <a:rPr lang="it-IT" sz="2400" dirty="0" err="1" smtClean="0"/>
              <a:t>Showers</a:t>
            </a:r>
            <a:r>
              <a:rPr lang="it-IT" sz="2400" dirty="0" smtClean="0"/>
              <a:t>;</a:t>
            </a:r>
          </a:p>
          <a:p>
            <a:pPr marL="457200" indent="-457200">
              <a:buAutoNum type="arabicPeriod"/>
            </a:pPr>
            <a:endParaRPr lang="it-IT" sz="2400" dirty="0" smtClean="0"/>
          </a:p>
          <a:p>
            <a:r>
              <a:rPr lang="it-IT" sz="2400" dirty="0" smtClean="0"/>
              <a:t>2. Il </a:t>
            </a:r>
            <a:r>
              <a:rPr lang="it-IT" sz="2400" dirty="0" err="1" smtClean="0"/>
              <a:t>referee</a:t>
            </a:r>
            <a:r>
              <a:rPr lang="it-IT" sz="2400" dirty="0" smtClean="0"/>
              <a:t> chiede di esplicitare l’acronimo DQM;</a:t>
            </a:r>
          </a:p>
          <a:p>
            <a:endParaRPr lang="it-IT" sz="2400" dirty="0" smtClean="0"/>
          </a:p>
          <a:p>
            <a:r>
              <a:rPr lang="it-IT" sz="2400" dirty="0" smtClean="0"/>
              <a:t>3. Il </a:t>
            </a:r>
            <a:r>
              <a:rPr lang="it-IT" sz="2400" dirty="0" err="1" smtClean="0"/>
              <a:t>referee</a:t>
            </a:r>
            <a:r>
              <a:rPr lang="it-IT" sz="2400" dirty="0" smtClean="0"/>
              <a:t> ritiene la Sezione 5 troppo lunga, e chiede di dividerla in sotto-sezioni;</a:t>
            </a:r>
          </a:p>
          <a:p>
            <a:endParaRPr lang="it-IT" sz="2400" dirty="0" smtClean="0"/>
          </a:p>
          <a:p>
            <a:r>
              <a:rPr lang="it-IT" sz="2400" dirty="0" smtClean="0"/>
              <a:t>4. Il </a:t>
            </a:r>
            <a:r>
              <a:rPr lang="it-IT" sz="2400" dirty="0" err="1" smtClean="0"/>
              <a:t>referee</a:t>
            </a:r>
            <a:r>
              <a:rPr lang="it-IT" sz="2400" dirty="0" smtClean="0"/>
              <a:t> chiede di specificare che stiamo parlando di raggi cosmici secondari.</a:t>
            </a:r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6074"/>
          <a:stretch>
            <a:fillRect/>
          </a:stretch>
        </p:blipFill>
        <p:spPr bwMode="auto">
          <a:xfrm>
            <a:off x="3563888" y="1124744"/>
            <a:ext cx="5314361" cy="522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179512" y="105515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Commento sulla Figura 29: coefficienti di correlazione (0.31, 0.35, 0.50) “troppo bassi” per dimostrare correlazione. Meglio usare altri test?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91861" y="1988840"/>
            <a:ext cx="2458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r=0.3 con 91 punti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4283" y="2738537"/>
            <a:ext cx="242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p-value=0.003863</a:t>
            </a:r>
            <a:endParaRPr lang="it-IT" sz="2400" dirty="0"/>
          </a:p>
        </p:txBody>
      </p:sp>
      <p:sp>
        <p:nvSpPr>
          <p:cNvPr id="7" name="Freccia in giù 6"/>
          <p:cNvSpPr/>
          <p:nvPr/>
        </p:nvSpPr>
        <p:spPr>
          <a:xfrm>
            <a:off x="1682395" y="2450505"/>
            <a:ext cx="43204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02275" y="5271591"/>
            <a:ext cx="2458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r=0.5 con 61 punti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4697" y="6021288"/>
            <a:ext cx="242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p-value=0.000041</a:t>
            </a:r>
            <a:endParaRPr lang="it-IT" sz="2400" dirty="0"/>
          </a:p>
        </p:txBody>
      </p:sp>
      <p:sp>
        <p:nvSpPr>
          <p:cNvPr id="10" name="Freccia in giù 9"/>
          <p:cNvSpPr/>
          <p:nvPr/>
        </p:nvSpPr>
        <p:spPr>
          <a:xfrm>
            <a:off x="1692809" y="5733256"/>
            <a:ext cx="43204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4725144"/>
            <a:ext cx="3375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Limitandosi a t&lt;20 agosto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4243" y="321297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Cioè c’è una probabilità dello 0.4% che le misure </a:t>
            </a:r>
            <a:r>
              <a:rPr lang="it-IT" sz="2400" b="1" dirty="0" smtClean="0"/>
              <a:t>non</a:t>
            </a:r>
            <a:r>
              <a:rPr lang="it-IT" sz="2400" dirty="0" smtClean="0"/>
              <a:t> siano correlate</a:t>
            </a:r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95536" y="1527175"/>
            <a:ext cx="2809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POLA-01 vs. POLA-02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5119" y="116632"/>
            <a:ext cx="8869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Riguardo alla correzione per l’angolo di inclinazione il </a:t>
            </a:r>
            <a:r>
              <a:rPr lang="it-IT" sz="2400" dirty="0" err="1" smtClean="0"/>
              <a:t>referee</a:t>
            </a:r>
            <a:r>
              <a:rPr lang="it-IT" sz="2400" dirty="0" smtClean="0"/>
              <a:t> chiede perché viene fatta con il fattore 1/cos</a:t>
            </a:r>
            <a:r>
              <a:rPr lang="el-GR" sz="2400" dirty="0" smtClean="0"/>
              <a:t>θ</a:t>
            </a:r>
            <a:r>
              <a:rPr lang="it-IT" sz="2400" dirty="0" smtClean="0"/>
              <a:t>, quando invece la distribuzione dei muoni secondari va con cos</a:t>
            </a:r>
            <a:r>
              <a:rPr lang="it-IT" sz="2400" baseline="30000" dirty="0" smtClean="0"/>
              <a:t>2</a:t>
            </a:r>
            <a:r>
              <a:rPr lang="el-GR" sz="2400" dirty="0" smtClean="0"/>
              <a:t> θ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47799"/>
            <a:ext cx="4176464" cy="27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5996" y="3315047"/>
            <a:ext cx="4334512" cy="292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51520" y="201264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correzione viene fatta per calcolare il rate in verticale, anche se non abbiamo una misurazione dell’angolo zenitale evento per evento, e funziona: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76747"/>
            <a:ext cx="4946541" cy="310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3572572" y="4551511"/>
            <a:ext cx="1791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g</a:t>
            </a:r>
            <a:r>
              <a:rPr lang="it-IT" sz="2400" baseline="-25000" dirty="0" err="1" smtClean="0"/>
              <a:t>z</a:t>
            </a:r>
            <a:r>
              <a:rPr lang="it-IT" sz="2400" dirty="0" smtClean="0"/>
              <a:t>/|g|=cos</a:t>
            </a:r>
            <a:r>
              <a:rPr lang="el-GR" sz="2400" dirty="0" smtClean="0"/>
              <a:t> θ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496" y="116632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Plot non inserito nell’articolo, che dimostra che non vediamo deviazioni da una dipendenza lineare da cos</a:t>
            </a:r>
            <a:r>
              <a:rPr lang="el-GR" sz="2400" dirty="0" smtClean="0"/>
              <a:t> θ</a:t>
            </a:r>
            <a:r>
              <a:rPr lang="it-IT" sz="2400" dirty="0" smtClean="0"/>
              <a:t>, e che potremmo pensare di inviare al </a:t>
            </a:r>
            <a:r>
              <a:rPr lang="it-IT" sz="2400" dirty="0" err="1" smtClean="0"/>
              <a:t>referee</a:t>
            </a:r>
            <a:r>
              <a:rPr lang="it-IT" sz="2400" dirty="0" smtClean="0"/>
              <a:t> e/o mettere nell’articolo, in questa o altra forma.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512" y="544522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 realtà la questione è complessa: una distribuzione dei muoni come cos</a:t>
            </a:r>
            <a:r>
              <a:rPr lang="el-GR" sz="2400" dirty="0" smtClean="0"/>
              <a:t> </a:t>
            </a:r>
            <a:r>
              <a:rPr lang="it-IT" sz="2400" baseline="30000" dirty="0" smtClean="0"/>
              <a:t>2</a:t>
            </a:r>
            <a:r>
              <a:rPr lang="el-GR" sz="2400" dirty="0" smtClean="0"/>
              <a:t>θ</a:t>
            </a:r>
            <a:r>
              <a:rPr lang="it-IT" sz="2400" dirty="0" smtClean="0"/>
              <a:t> </a:t>
            </a:r>
            <a:r>
              <a:rPr lang="it-IT" sz="2400" b="1" dirty="0" smtClean="0"/>
              <a:t>non</a:t>
            </a:r>
            <a:r>
              <a:rPr lang="it-IT" sz="2400" dirty="0" smtClean="0"/>
              <a:t> implica che dobbiamo correggere per questo fattore, perché l’</a:t>
            </a:r>
            <a:r>
              <a:rPr lang="it-IT" sz="2400" dirty="0" err="1" smtClean="0"/>
              <a:t>accettanza</a:t>
            </a:r>
            <a:r>
              <a:rPr lang="it-IT" sz="2400" dirty="0" smtClean="0"/>
              <a:t> dipende dall’angolo di inclinazione. </a:t>
            </a:r>
            <a:endParaRPr lang="it-I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8520" y="337880"/>
            <a:ext cx="8927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Nella nuova versione dell’articolo è stata inserita la lista degli autori con l’affiliazione corretta (anche ai fini della VQR)</a:t>
            </a:r>
          </a:p>
          <a:p>
            <a:endParaRPr lang="it-IT" sz="2400" dirty="0" smtClean="0"/>
          </a:p>
          <a:p>
            <a:pPr>
              <a:buFont typeface="Wingdings" pitchFamily="2" charset="2"/>
              <a:buChar char="ü"/>
            </a:pPr>
            <a:r>
              <a:rPr lang="it-IT" sz="2400" dirty="0" smtClean="0"/>
              <a:t>Una sede non mi ha dato risposta: usato ciò che ho trovato sui DB MIUR ed INFN;</a:t>
            </a:r>
          </a:p>
          <a:p>
            <a:pPr>
              <a:buFont typeface="Wingdings" pitchFamily="2" charset="2"/>
              <a:buChar char="ü"/>
            </a:pPr>
            <a:endParaRPr lang="it-IT" sz="2400" dirty="0" smtClean="0"/>
          </a:p>
          <a:p>
            <a:pPr>
              <a:buFont typeface="Wingdings" pitchFamily="2" charset="2"/>
              <a:buChar char="ü"/>
            </a:pPr>
            <a:r>
              <a:rPr lang="it-IT" sz="2400" dirty="0" smtClean="0"/>
              <a:t>Stessa procedura anche per alcuni autori “</a:t>
            </a:r>
            <a:r>
              <a:rPr lang="it-IT" sz="2400" smtClean="0"/>
              <a:t>storici”.</a:t>
            </a: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338</Words>
  <Application>Microsoft Office PowerPoint</Application>
  <PresentationFormat>Presentazione su schermo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Marcello</dc:creator>
  <cp:lastModifiedBy>Marcello</cp:lastModifiedBy>
  <cp:revision>7</cp:revision>
  <dcterms:created xsi:type="dcterms:W3CDTF">2020-05-13T08:05:27Z</dcterms:created>
  <dcterms:modified xsi:type="dcterms:W3CDTF">2020-05-14T14:38:37Z</dcterms:modified>
</cp:coreProperties>
</file>