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273" r:id="rId2"/>
    <p:sldId id="286" r:id="rId3"/>
    <p:sldId id="287" r:id="rId4"/>
    <p:sldId id="295" r:id="rId5"/>
    <p:sldId id="355" r:id="rId6"/>
    <p:sldId id="367" r:id="rId7"/>
    <p:sldId id="380" r:id="rId8"/>
    <p:sldId id="381" r:id="rId9"/>
    <p:sldId id="382" r:id="rId10"/>
    <p:sldId id="383" r:id="rId11"/>
    <p:sldId id="385" r:id="rId12"/>
    <p:sldId id="386" r:id="rId13"/>
    <p:sldId id="387" r:id="rId14"/>
    <p:sldId id="388" r:id="rId15"/>
    <p:sldId id="389" r:id="rId16"/>
    <p:sldId id="354" r:id="rId17"/>
    <p:sldId id="374" r:id="rId18"/>
    <p:sldId id="400" r:id="rId19"/>
    <p:sldId id="411" r:id="rId20"/>
    <p:sldId id="401" r:id="rId21"/>
    <p:sldId id="402" r:id="rId22"/>
    <p:sldId id="403" r:id="rId23"/>
    <p:sldId id="404" r:id="rId24"/>
    <p:sldId id="405" r:id="rId25"/>
    <p:sldId id="406" r:id="rId26"/>
    <p:sldId id="407" r:id="rId27"/>
    <p:sldId id="409" r:id="rId28"/>
    <p:sldId id="299" r:id="rId29"/>
    <p:sldId id="302" r:id="rId30"/>
    <p:sldId id="379" r:id="rId31"/>
    <p:sldId id="303" r:id="rId32"/>
    <p:sldId id="410" r:id="rId33"/>
    <p:sldId id="370" r:id="rId34"/>
    <p:sldId id="304" r:id="rId35"/>
    <p:sldId id="366" r:id="rId36"/>
    <p:sldId id="373" r:id="rId37"/>
    <p:sldId id="365" r:id="rId38"/>
    <p:sldId id="375" r:id="rId39"/>
    <p:sldId id="351" r:id="rId40"/>
    <p:sldId id="353" r:id="rId41"/>
    <p:sldId id="307" r:id="rId42"/>
    <p:sldId id="257" r:id="rId43"/>
    <p:sldId id="309" r:id="rId44"/>
    <p:sldId id="346" r:id="rId45"/>
    <p:sldId id="362" r:id="rId46"/>
    <p:sldId id="377" r:id="rId47"/>
    <p:sldId id="363" r:id="rId48"/>
    <p:sldId id="364" r:id="rId49"/>
    <p:sldId id="371" r:id="rId50"/>
    <p:sldId id="372" r:id="rId51"/>
    <p:sldId id="390" r:id="rId52"/>
    <p:sldId id="412" r:id="rId53"/>
    <p:sldId id="391" r:id="rId54"/>
    <p:sldId id="394" r:id="rId55"/>
    <p:sldId id="396" r:id="rId56"/>
    <p:sldId id="360" r:id="rId57"/>
    <p:sldId id="332" r:id="rId58"/>
  </p:sldIdLst>
  <p:sldSz cx="12961938" cy="9721850"/>
  <p:notesSz cx="6858000" cy="9144000"/>
  <p:defaultTextStyle>
    <a:defPPr>
      <a:defRPr lang="it-IT"/>
    </a:defPPr>
    <a:lvl1pPr marL="0" algn="l" defTabSz="1296162" rtl="0" eaLnBrk="1" latinLnBrk="0" hangingPunct="1">
      <a:defRPr sz="2600" kern="1200">
        <a:solidFill>
          <a:schemeClr val="tx1"/>
        </a:solidFill>
        <a:latin typeface="+mn-lt"/>
        <a:ea typeface="+mn-ea"/>
        <a:cs typeface="+mn-cs"/>
      </a:defRPr>
    </a:lvl1pPr>
    <a:lvl2pPr marL="648081" algn="l" defTabSz="1296162" rtl="0" eaLnBrk="1" latinLnBrk="0" hangingPunct="1">
      <a:defRPr sz="2600" kern="1200">
        <a:solidFill>
          <a:schemeClr val="tx1"/>
        </a:solidFill>
        <a:latin typeface="+mn-lt"/>
        <a:ea typeface="+mn-ea"/>
        <a:cs typeface="+mn-cs"/>
      </a:defRPr>
    </a:lvl2pPr>
    <a:lvl3pPr marL="1296162" algn="l" defTabSz="1296162" rtl="0" eaLnBrk="1" latinLnBrk="0" hangingPunct="1">
      <a:defRPr sz="2600" kern="1200">
        <a:solidFill>
          <a:schemeClr val="tx1"/>
        </a:solidFill>
        <a:latin typeface="+mn-lt"/>
        <a:ea typeface="+mn-ea"/>
        <a:cs typeface="+mn-cs"/>
      </a:defRPr>
    </a:lvl3pPr>
    <a:lvl4pPr marL="1944243" algn="l" defTabSz="1296162" rtl="0" eaLnBrk="1" latinLnBrk="0" hangingPunct="1">
      <a:defRPr sz="2600" kern="1200">
        <a:solidFill>
          <a:schemeClr val="tx1"/>
        </a:solidFill>
        <a:latin typeface="+mn-lt"/>
        <a:ea typeface="+mn-ea"/>
        <a:cs typeface="+mn-cs"/>
      </a:defRPr>
    </a:lvl4pPr>
    <a:lvl5pPr marL="2592324" algn="l" defTabSz="1296162" rtl="0" eaLnBrk="1" latinLnBrk="0" hangingPunct="1">
      <a:defRPr sz="2600" kern="1200">
        <a:solidFill>
          <a:schemeClr val="tx1"/>
        </a:solidFill>
        <a:latin typeface="+mn-lt"/>
        <a:ea typeface="+mn-ea"/>
        <a:cs typeface="+mn-cs"/>
      </a:defRPr>
    </a:lvl5pPr>
    <a:lvl6pPr marL="3240405" algn="l" defTabSz="1296162" rtl="0" eaLnBrk="1" latinLnBrk="0" hangingPunct="1">
      <a:defRPr sz="2600" kern="1200">
        <a:solidFill>
          <a:schemeClr val="tx1"/>
        </a:solidFill>
        <a:latin typeface="+mn-lt"/>
        <a:ea typeface="+mn-ea"/>
        <a:cs typeface="+mn-cs"/>
      </a:defRPr>
    </a:lvl6pPr>
    <a:lvl7pPr marL="3888486" algn="l" defTabSz="1296162" rtl="0" eaLnBrk="1" latinLnBrk="0" hangingPunct="1">
      <a:defRPr sz="2600" kern="1200">
        <a:solidFill>
          <a:schemeClr val="tx1"/>
        </a:solidFill>
        <a:latin typeface="+mn-lt"/>
        <a:ea typeface="+mn-ea"/>
        <a:cs typeface="+mn-cs"/>
      </a:defRPr>
    </a:lvl7pPr>
    <a:lvl8pPr marL="4536567" algn="l" defTabSz="1296162" rtl="0" eaLnBrk="1" latinLnBrk="0" hangingPunct="1">
      <a:defRPr sz="2600" kern="1200">
        <a:solidFill>
          <a:schemeClr val="tx1"/>
        </a:solidFill>
        <a:latin typeface="+mn-lt"/>
        <a:ea typeface="+mn-ea"/>
        <a:cs typeface="+mn-cs"/>
      </a:defRPr>
    </a:lvl8pPr>
    <a:lvl9pPr marL="5184648" algn="l" defTabSz="1296162"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776" y="-346"/>
      </p:cViewPr>
      <p:guideLst>
        <p:guide orient="horz" pos="3062"/>
        <p:guide pos="4083"/>
      </p:guideLst>
    </p:cSldViewPr>
  </p:slideViewPr>
  <p:notesTextViewPr>
    <p:cViewPr>
      <p:scale>
        <a:sx n="100" d="100"/>
        <a:sy n="100" d="100"/>
      </p:scale>
      <p:origin x="0" y="0"/>
    </p:cViewPr>
  </p:notesTextViewPr>
  <p:sorterViewPr>
    <p:cViewPr>
      <p:scale>
        <a:sx n="66" d="100"/>
        <a:sy n="66" d="100"/>
      </p:scale>
      <p:origin x="0" y="24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12447E-1A94-42DC-8BBE-ADA95E7CB8AF}" type="datetimeFigureOut">
              <a:rPr lang="it-IT" smtClean="0"/>
              <a:pPr/>
              <a:t>17/05/2017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DD49BF-95D8-4372-BA0A-DCECE5B29AE1}" type="slidenum">
              <a:rPr lang="it-IT" smtClean="0"/>
              <a:pPr/>
              <a:t>‹N›</a:t>
            </a:fld>
            <a:endParaRPr lang="it-IT"/>
          </a:p>
        </p:txBody>
      </p:sp>
    </p:spTree>
    <p:extLst>
      <p:ext uri="{BB962C8B-B14F-4D97-AF65-F5344CB8AC3E}">
        <p14:creationId xmlns:p14="http://schemas.microsoft.com/office/powerpoint/2010/main" val="74713372"/>
      </p:ext>
    </p:extLst>
  </p:cSld>
  <p:clrMap bg1="lt1" tx1="dk1" bg2="lt2" tx2="dk2" accent1="accent1" accent2="accent2" accent3="accent3" accent4="accent4" accent5="accent5" accent6="accent6" hlink="hlink" folHlink="folHlink"/>
  <p:notesStyle>
    <a:lvl1pPr marL="0" algn="l" defTabSz="1296162" rtl="0" eaLnBrk="1" latinLnBrk="0" hangingPunct="1">
      <a:defRPr sz="1700" kern="1200">
        <a:solidFill>
          <a:schemeClr val="tx1"/>
        </a:solidFill>
        <a:latin typeface="+mn-lt"/>
        <a:ea typeface="+mn-ea"/>
        <a:cs typeface="+mn-cs"/>
      </a:defRPr>
    </a:lvl1pPr>
    <a:lvl2pPr marL="648081" algn="l" defTabSz="1296162" rtl="0" eaLnBrk="1" latinLnBrk="0" hangingPunct="1">
      <a:defRPr sz="1700" kern="1200">
        <a:solidFill>
          <a:schemeClr val="tx1"/>
        </a:solidFill>
        <a:latin typeface="+mn-lt"/>
        <a:ea typeface="+mn-ea"/>
        <a:cs typeface="+mn-cs"/>
      </a:defRPr>
    </a:lvl2pPr>
    <a:lvl3pPr marL="1296162" algn="l" defTabSz="1296162" rtl="0" eaLnBrk="1" latinLnBrk="0" hangingPunct="1">
      <a:defRPr sz="1700" kern="1200">
        <a:solidFill>
          <a:schemeClr val="tx1"/>
        </a:solidFill>
        <a:latin typeface="+mn-lt"/>
        <a:ea typeface="+mn-ea"/>
        <a:cs typeface="+mn-cs"/>
      </a:defRPr>
    </a:lvl3pPr>
    <a:lvl4pPr marL="1944243" algn="l" defTabSz="1296162" rtl="0" eaLnBrk="1" latinLnBrk="0" hangingPunct="1">
      <a:defRPr sz="1700" kern="1200">
        <a:solidFill>
          <a:schemeClr val="tx1"/>
        </a:solidFill>
        <a:latin typeface="+mn-lt"/>
        <a:ea typeface="+mn-ea"/>
        <a:cs typeface="+mn-cs"/>
      </a:defRPr>
    </a:lvl4pPr>
    <a:lvl5pPr marL="2592324" algn="l" defTabSz="1296162" rtl="0" eaLnBrk="1" latinLnBrk="0" hangingPunct="1">
      <a:defRPr sz="1700" kern="1200">
        <a:solidFill>
          <a:schemeClr val="tx1"/>
        </a:solidFill>
        <a:latin typeface="+mn-lt"/>
        <a:ea typeface="+mn-ea"/>
        <a:cs typeface="+mn-cs"/>
      </a:defRPr>
    </a:lvl5pPr>
    <a:lvl6pPr marL="3240405" algn="l" defTabSz="1296162" rtl="0" eaLnBrk="1" latinLnBrk="0" hangingPunct="1">
      <a:defRPr sz="1700" kern="1200">
        <a:solidFill>
          <a:schemeClr val="tx1"/>
        </a:solidFill>
        <a:latin typeface="+mn-lt"/>
        <a:ea typeface="+mn-ea"/>
        <a:cs typeface="+mn-cs"/>
      </a:defRPr>
    </a:lvl6pPr>
    <a:lvl7pPr marL="3888486" algn="l" defTabSz="1296162" rtl="0" eaLnBrk="1" latinLnBrk="0" hangingPunct="1">
      <a:defRPr sz="1700" kern="1200">
        <a:solidFill>
          <a:schemeClr val="tx1"/>
        </a:solidFill>
        <a:latin typeface="+mn-lt"/>
        <a:ea typeface="+mn-ea"/>
        <a:cs typeface="+mn-cs"/>
      </a:defRPr>
    </a:lvl7pPr>
    <a:lvl8pPr marL="4536567" algn="l" defTabSz="1296162" rtl="0" eaLnBrk="1" latinLnBrk="0" hangingPunct="1">
      <a:defRPr sz="1700" kern="1200">
        <a:solidFill>
          <a:schemeClr val="tx1"/>
        </a:solidFill>
        <a:latin typeface="+mn-lt"/>
        <a:ea typeface="+mn-ea"/>
        <a:cs typeface="+mn-cs"/>
      </a:defRPr>
    </a:lvl8pPr>
    <a:lvl9pPr marL="5184648" algn="l" defTabSz="1296162"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37</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38</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09EE17C-2003-413A-B30F-89BB88D6EB4C}" type="slidenum">
              <a:rPr lang="it-IT" smtClean="0"/>
              <a:pPr/>
              <a:t>41</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Apprendimento percettivo motorio</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42</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45</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46</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50</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51</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52</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0"/>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1pPr>
            <a:lvl2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2pPr>
            <a:lvl3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3pPr>
            <a:lvl4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4pPr>
            <a:lvl5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9pPr>
          </a:lstStyle>
          <a:p>
            <a:fld id="{038A7665-6EB1-4CEA-8238-E544CAF9CD37}" type="slidenum">
              <a:rPr lang="it-IT" altLang="it-IT" smtClean="0">
                <a:solidFill>
                  <a:srgbClr val="000000"/>
                </a:solidFill>
                <a:latin typeface="Times New Roman" pitchFamily="16" charset="0"/>
              </a:rPr>
              <a:pPr/>
              <a:t>54</a:t>
            </a:fld>
            <a:endParaRPr lang="it-IT" altLang="it-IT" smtClean="0">
              <a:solidFill>
                <a:srgbClr val="000000"/>
              </a:solidFill>
              <a:latin typeface="Times New Roman" pitchFamily="16" charset="0"/>
            </a:endParaRPr>
          </a:p>
        </p:txBody>
      </p:sp>
      <p:sp>
        <p:nvSpPr>
          <p:cNvPr id="18435" name="Text Box 1"/>
          <p:cNvSpPr txBox="1">
            <a:spLocks noChangeArrowheads="1"/>
          </p:cNvSpPr>
          <p:nvPr/>
        </p:nvSpPr>
        <p:spPr bwMode="auto">
          <a:xfrm>
            <a:off x="3645215" y="8314988"/>
            <a:ext cx="2773950" cy="4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eaLnBrk="1">
              <a:lnSpc>
                <a:spcPct val="95000"/>
              </a:lnSpc>
              <a:buSzPct val="100000"/>
            </a:pPr>
            <a:fld id="{BF04D8F3-4825-4AC9-8088-6B9FBC7A4A38}" type="slidenum">
              <a:rPr lang="it-IT" altLang="it-IT" sz="1200">
                <a:solidFill>
                  <a:srgbClr val="000000"/>
                </a:solidFill>
                <a:latin typeface="Times New Roman" pitchFamily="16" charset="0"/>
              </a:rPr>
              <a:pPr algn="r" eaLnBrk="1">
                <a:lnSpc>
                  <a:spcPct val="95000"/>
                </a:lnSpc>
                <a:buSzPct val="100000"/>
              </a:pPr>
              <a:t>54</a:t>
            </a:fld>
            <a:endParaRPr lang="it-IT" altLang="it-IT" sz="1200">
              <a:solidFill>
                <a:srgbClr val="000000"/>
              </a:solidFill>
              <a:latin typeface="Times New Roman" pitchFamily="16" charset="0"/>
            </a:endParaRPr>
          </a:p>
        </p:txBody>
      </p:sp>
      <p:sp>
        <p:nvSpPr>
          <p:cNvPr id="18436" name="Text Box 2"/>
          <p:cNvSpPr txBox="1">
            <a:spLocks noChangeArrowheads="1"/>
          </p:cNvSpPr>
          <p:nvPr/>
        </p:nvSpPr>
        <p:spPr bwMode="auto">
          <a:xfrm>
            <a:off x="3645214" y="8314988"/>
            <a:ext cx="2775553" cy="41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eaLnBrk="1">
              <a:lnSpc>
                <a:spcPct val="95000"/>
              </a:lnSpc>
              <a:buSzPct val="100000"/>
            </a:pPr>
            <a:fld id="{0DA11FF2-0EBD-4D31-8B35-8516C5679447}" type="slidenum">
              <a:rPr lang="it-IT" altLang="it-IT" sz="1200">
                <a:solidFill>
                  <a:srgbClr val="000000"/>
                </a:solidFill>
                <a:latin typeface="Times New Roman" pitchFamily="16" charset="0"/>
              </a:rPr>
              <a:pPr algn="r" eaLnBrk="1">
                <a:lnSpc>
                  <a:spcPct val="95000"/>
                </a:lnSpc>
                <a:buSzPct val="100000"/>
              </a:pPr>
              <a:t>54</a:t>
            </a:fld>
            <a:endParaRPr lang="it-IT" altLang="it-IT" sz="1200">
              <a:solidFill>
                <a:srgbClr val="000000"/>
              </a:solidFill>
              <a:latin typeface="Times New Roman" pitchFamily="16" charset="0"/>
            </a:endParaRPr>
          </a:p>
        </p:txBody>
      </p:sp>
      <p:sp>
        <p:nvSpPr>
          <p:cNvPr id="18437" name="Text Box 3"/>
          <p:cNvSpPr txBox="1">
            <a:spLocks noChangeArrowheads="1"/>
          </p:cNvSpPr>
          <p:nvPr/>
        </p:nvSpPr>
        <p:spPr bwMode="auto">
          <a:xfrm>
            <a:off x="3645214" y="8314987"/>
            <a:ext cx="2781959" cy="42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eaLnBrk="1">
              <a:lnSpc>
                <a:spcPct val="95000"/>
              </a:lnSpc>
              <a:buSzPct val="100000"/>
            </a:pPr>
            <a:fld id="{283DB006-CF44-4374-9C46-E84AD35FC8C4}" type="slidenum">
              <a:rPr lang="it-IT" altLang="it-IT" sz="1200">
                <a:solidFill>
                  <a:srgbClr val="000000"/>
                </a:solidFill>
                <a:latin typeface="Times New Roman" pitchFamily="16" charset="0"/>
              </a:rPr>
              <a:pPr algn="r" eaLnBrk="1">
                <a:lnSpc>
                  <a:spcPct val="95000"/>
                </a:lnSpc>
                <a:buSzPct val="100000"/>
              </a:pPr>
              <a:t>54</a:t>
            </a:fld>
            <a:endParaRPr lang="it-IT" altLang="it-IT" sz="1200">
              <a:solidFill>
                <a:srgbClr val="000000"/>
              </a:solidFill>
              <a:latin typeface="Times New Roman" pitchFamily="16" charset="0"/>
            </a:endParaRPr>
          </a:p>
        </p:txBody>
      </p:sp>
      <p:sp>
        <p:nvSpPr>
          <p:cNvPr id="18438" name="Rectangle 4"/>
          <p:cNvSpPr>
            <a:spLocks noGrp="1" noRot="1" noChangeAspect="1" noChangeArrowheads="1" noTextEdit="1"/>
          </p:cNvSpPr>
          <p:nvPr>
            <p:ph type="sldImg"/>
          </p:nvPr>
        </p:nvSpPr>
        <p:spPr>
          <a:xfrm>
            <a:off x="1031875" y="665163"/>
            <a:ext cx="4373563" cy="3279775"/>
          </a:xfrm>
          <a:solidFill>
            <a:srgbClr val="FFFFFF"/>
          </a:solidFill>
          <a:ln>
            <a:solidFill>
              <a:srgbClr val="000000"/>
            </a:solidFill>
            <a:miter lim="800000"/>
            <a:headEnd/>
            <a:tailEnd/>
          </a:ln>
        </p:spPr>
      </p:sp>
      <p:sp>
        <p:nvSpPr>
          <p:cNvPr id="18439" name="Rectangle 5"/>
          <p:cNvSpPr>
            <a:spLocks noGrp="1" noChangeArrowheads="1"/>
          </p:cNvSpPr>
          <p:nvPr>
            <p:ph type="body" idx="1"/>
          </p:nvPr>
        </p:nvSpPr>
        <p:spPr>
          <a:xfrm>
            <a:off x="643839" y="4156763"/>
            <a:ext cx="5149106" cy="39374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EDD49BF-95D8-4372-BA0A-DCECE5B29AE1}" type="slidenum">
              <a:rPr lang="it-IT" smtClean="0"/>
              <a:pPr/>
              <a:t>2</a:t>
            </a:fld>
            <a:endParaRPr lang="it-IT"/>
          </a:p>
        </p:txBody>
      </p:sp>
    </p:spTree>
    <p:extLst>
      <p:ext uri="{BB962C8B-B14F-4D97-AF65-F5344CB8AC3E}">
        <p14:creationId xmlns:p14="http://schemas.microsoft.com/office/powerpoint/2010/main" val="1060114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1pPr>
            <a:lvl2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2pPr>
            <a:lvl3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3pPr>
            <a:lvl4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4pPr>
            <a:lvl5pPr>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09575" algn="l"/>
                <a:tab pos="820738" algn="l"/>
                <a:tab pos="1233488" algn="l"/>
                <a:tab pos="1644650" algn="l"/>
                <a:tab pos="2055813" algn="l"/>
                <a:tab pos="2468563" algn="l"/>
                <a:tab pos="2879725" algn="l"/>
                <a:tab pos="3290888" algn="l"/>
                <a:tab pos="3703638" algn="l"/>
                <a:tab pos="4114800" algn="l"/>
                <a:tab pos="4525963" algn="l"/>
                <a:tab pos="4938713" algn="l"/>
                <a:tab pos="5349875" algn="l"/>
                <a:tab pos="5761038" algn="l"/>
                <a:tab pos="6173788" algn="l"/>
                <a:tab pos="6584950" algn="l"/>
                <a:tab pos="6996113" algn="l"/>
                <a:tab pos="7408863" algn="l"/>
                <a:tab pos="7820025" algn="l"/>
                <a:tab pos="8231188" algn="l"/>
              </a:tabLst>
              <a:defRPr>
                <a:solidFill>
                  <a:schemeClr val="bg1"/>
                </a:solidFill>
                <a:latin typeface="Arial" charset="0"/>
                <a:ea typeface="Microsoft YaHei" charset="-122"/>
              </a:defRPr>
            </a:lvl9pPr>
          </a:lstStyle>
          <a:p>
            <a:fld id="{F3BC2678-63FA-4757-835C-5787301BA592}" type="slidenum">
              <a:rPr lang="it-IT" altLang="it-IT" smtClean="0">
                <a:solidFill>
                  <a:srgbClr val="000000"/>
                </a:solidFill>
                <a:latin typeface="Times New Roman" pitchFamily="16" charset="0"/>
              </a:rPr>
              <a:pPr/>
              <a:t>55</a:t>
            </a:fld>
            <a:endParaRPr lang="it-IT" altLang="it-IT" smtClean="0">
              <a:solidFill>
                <a:srgbClr val="000000"/>
              </a:solidFill>
              <a:latin typeface="Times New Roman" pitchFamily="16" charset="0"/>
            </a:endParaRPr>
          </a:p>
        </p:txBody>
      </p:sp>
      <p:sp>
        <p:nvSpPr>
          <p:cNvPr id="20483" name="Text Box 1"/>
          <p:cNvSpPr txBox="1">
            <a:spLocks noChangeArrowheads="1"/>
          </p:cNvSpPr>
          <p:nvPr/>
        </p:nvSpPr>
        <p:spPr bwMode="auto">
          <a:xfrm>
            <a:off x="3645215" y="8314988"/>
            <a:ext cx="2773950" cy="4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eaLnBrk="1">
              <a:lnSpc>
                <a:spcPct val="95000"/>
              </a:lnSpc>
              <a:buSzPct val="100000"/>
            </a:pPr>
            <a:fld id="{A6E4E2A0-5A24-40CD-ADAB-4B637687AD42}" type="slidenum">
              <a:rPr lang="it-IT" altLang="it-IT" sz="1200">
                <a:solidFill>
                  <a:srgbClr val="000000"/>
                </a:solidFill>
                <a:latin typeface="Times New Roman" pitchFamily="16" charset="0"/>
              </a:rPr>
              <a:pPr algn="r" eaLnBrk="1">
                <a:lnSpc>
                  <a:spcPct val="95000"/>
                </a:lnSpc>
                <a:buSzPct val="100000"/>
              </a:pPr>
              <a:t>55</a:t>
            </a:fld>
            <a:endParaRPr lang="it-IT" altLang="it-IT" sz="1200">
              <a:solidFill>
                <a:srgbClr val="000000"/>
              </a:solidFill>
              <a:latin typeface="Times New Roman" pitchFamily="16" charset="0"/>
            </a:endParaRPr>
          </a:p>
        </p:txBody>
      </p:sp>
      <p:sp>
        <p:nvSpPr>
          <p:cNvPr id="20484" name="Text Box 2"/>
          <p:cNvSpPr txBox="1">
            <a:spLocks noChangeArrowheads="1"/>
          </p:cNvSpPr>
          <p:nvPr/>
        </p:nvSpPr>
        <p:spPr bwMode="auto">
          <a:xfrm>
            <a:off x="3645214" y="8314988"/>
            <a:ext cx="2775553" cy="41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eaLnBrk="1">
              <a:lnSpc>
                <a:spcPct val="95000"/>
              </a:lnSpc>
              <a:buSzPct val="100000"/>
            </a:pPr>
            <a:fld id="{DE485D2F-5613-4735-A14E-E96D3ACF6C8D}" type="slidenum">
              <a:rPr lang="it-IT" altLang="it-IT" sz="1200">
                <a:solidFill>
                  <a:srgbClr val="000000"/>
                </a:solidFill>
                <a:latin typeface="Times New Roman" pitchFamily="16" charset="0"/>
              </a:rPr>
              <a:pPr algn="r" eaLnBrk="1">
                <a:lnSpc>
                  <a:spcPct val="95000"/>
                </a:lnSpc>
                <a:buSzPct val="100000"/>
              </a:pPr>
              <a:t>55</a:t>
            </a:fld>
            <a:endParaRPr lang="it-IT" altLang="it-IT" sz="1200">
              <a:solidFill>
                <a:srgbClr val="000000"/>
              </a:solidFill>
              <a:latin typeface="Times New Roman" pitchFamily="16" charset="0"/>
            </a:endParaRPr>
          </a:p>
        </p:txBody>
      </p:sp>
      <p:sp>
        <p:nvSpPr>
          <p:cNvPr id="20485" name="Text Box 3"/>
          <p:cNvSpPr txBox="1">
            <a:spLocks noChangeArrowheads="1"/>
          </p:cNvSpPr>
          <p:nvPr/>
        </p:nvSpPr>
        <p:spPr bwMode="auto">
          <a:xfrm>
            <a:off x="3645214" y="8314987"/>
            <a:ext cx="2781959" cy="42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r" eaLnBrk="1">
              <a:lnSpc>
                <a:spcPct val="95000"/>
              </a:lnSpc>
              <a:buSzPct val="100000"/>
            </a:pPr>
            <a:fld id="{160DB8AC-EBF9-41C8-8095-34C3FD34FF53}" type="slidenum">
              <a:rPr lang="it-IT" altLang="it-IT" sz="1200">
                <a:solidFill>
                  <a:srgbClr val="000000"/>
                </a:solidFill>
                <a:latin typeface="Times New Roman" pitchFamily="16" charset="0"/>
              </a:rPr>
              <a:pPr algn="r" eaLnBrk="1">
                <a:lnSpc>
                  <a:spcPct val="95000"/>
                </a:lnSpc>
                <a:buSzPct val="100000"/>
              </a:pPr>
              <a:t>55</a:t>
            </a:fld>
            <a:endParaRPr lang="it-IT" altLang="it-IT" sz="1200">
              <a:solidFill>
                <a:srgbClr val="000000"/>
              </a:solidFill>
              <a:latin typeface="Times New Roman" pitchFamily="16" charset="0"/>
            </a:endParaRPr>
          </a:p>
        </p:txBody>
      </p:sp>
      <p:sp>
        <p:nvSpPr>
          <p:cNvPr id="20486" name="Rectangle 4"/>
          <p:cNvSpPr>
            <a:spLocks noGrp="1" noRot="1" noChangeAspect="1" noChangeArrowheads="1" noTextEdit="1"/>
          </p:cNvSpPr>
          <p:nvPr>
            <p:ph type="sldImg"/>
          </p:nvPr>
        </p:nvSpPr>
        <p:spPr>
          <a:xfrm>
            <a:off x="1031875" y="665163"/>
            <a:ext cx="4373563" cy="3279775"/>
          </a:xfrm>
          <a:solidFill>
            <a:srgbClr val="FFFFFF"/>
          </a:solidFill>
          <a:ln>
            <a:solidFill>
              <a:srgbClr val="000000"/>
            </a:solidFill>
            <a:miter lim="800000"/>
            <a:headEnd/>
            <a:tailEnd/>
          </a:ln>
        </p:spPr>
      </p:sp>
      <p:sp>
        <p:nvSpPr>
          <p:cNvPr id="20487" name="Rectangle 5"/>
          <p:cNvSpPr>
            <a:spLocks noGrp="1" noChangeArrowheads="1"/>
          </p:cNvSpPr>
          <p:nvPr>
            <p:ph type="body" idx="1"/>
          </p:nvPr>
        </p:nvSpPr>
        <p:spPr>
          <a:xfrm>
            <a:off x="643839" y="4156763"/>
            <a:ext cx="5149106" cy="39374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57</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3</a:t>
            </a:fld>
            <a:endParaRPr lang="it-IT"/>
          </a:p>
        </p:txBody>
      </p:sp>
    </p:spTree>
    <p:extLst>
      <p:ext uri="{BB962C8B-B14F-4D97-AF65-F5344CB8AC3E}">
        <p14:creationId xmlns:p14="http://schemas.microsoft.com/office/powerpoint/2010/main" val="916832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Scienza e società</a:t>
            </a:r>
            <a:endParaRPr lang="it-IT" dirty="0"/>
          </a:p>
        </p:txBody>
      </p:sp>
      <p:sp>
        <p:nvSpPr>
          <p:cNvPr id="4" name="Segnaposto numero diapositiva 3"/>
          <p:cNvSpPr>
            <a:spLocks noGrp="1"/>
          </p:cNvSpPr>
          <p:nvPr>
            <p:ph type="sldNum" sz="quarter" idx="10"/>
          </p:nvPr>
        </p:nvSpPr>
        <p:spPr/>
        <p:txBody>
          <a:bodyPr/>
          <a:lstStyle/>
          <a:p>
            <a:fld id="{409EE17C-2003-413A-B30F-89BB88D6EB4C}" type="slidenum">
              <a:rPr lang="it-IT" smtClean="0"/>
              <a:pPr/>
              <a:t>12</a:t>
            </a:fld>
            <a:endParaRPr lang="it-IT"/>
          </a:p>
        </p:txBody>
      </p:sp>
    </p:spTree>
    <p:extLst>
      <p:ext uri="{BB962C8B-B14F-4D97-AF65-F5344CB8AC3E}">
        <p14:creationId xmlns:p14="http://schemas.microsoft.com/office/powerpoint/2010/main" val="299063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a:t>
            </a:r>
            <a:r>
              <a:rPr lang="it-IT" baseline="0" dirty="0" smtClean="0"/>
              <a:t> rapporto col territorio</a:t>
            </a:r>
            <a:endParaRPr lang="it-IT" dirty="0"/>
          </a:p>
        </p:txBody>
      </p:sp>
      <p:sp>
        <p:nvSpPr>
          <p:cNvPr id="4" name="Segnaposto numero diapositiva 3"/>
          <p:cNvSpPr>
            <a:spLocks noGrp="1"/>
          </p:cNvSpPr>
          <p:nvPr>
            <p:ph type="sldNum" sz="quarter" idx="10"/>
          </p:nvPr>
        </p:nvSpPr>
        <p:spPr/>
        <p:txBody>
          <a:bodyPr/>
          <a:lstStyle/>
          <a:p>
            <a:fld id="{409EE17C-2003-413A-B30F-89BB88D6EB4C}" type="slidenum">
              <a:rPr lang="it-IT" smtClean="0"/>
              <a:pPr/>
              <a:t>13</a:t>
            </a:fld>
            <a:endParaRPr lang="it-IT"/>
          </a:p>
        </p:txBody>
      </p:sp>
    </p:spTree>
    <p:extLst>
      <p:ext uri="{BB962C8B-B14F-4D97-AF65-F5344CB8AC3E}">
        <p14:creationId xmlns:p14="http://schemas.microsoft.com/office/powerpoint/2010/main" val="1944040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BIC con le sue start up entra nel Museo</a:t>
            </a:r>
            <a:endParaRPr lang="it-IT" dirty="0"/>
          </a:p>
        </p:txBody>
      </p:sp>
      <p:sp>
        <p:nvSpPr>
          <p:cNvPr id="4" name="Segnaposto numero diapositiva 3"/>
          <p:cNvSpPr>
            <a:spLocks noGrp="1"/>
          </p:cNvSpPr>
          <p:nvPr>
            <p:ph type="sldNum" sz="quarter" idx="10"/>
          </p:nvPr>
        </p:nvSpPr>
        <p:spPr/>
        <p:txBody>
          <a:bodyPr/>
          <a:lstStyle/>
          <a:p>
            <a:fld id="{409EE17C-2003-413A-B30F-89BB88D6EB4C}" type="slidenum">
              <a:rPr lang="it-IT" smtClean="0"/>
              <a:pPr/>
              <a:t>14</a:t>
            </a:fld>
            <a:endParaRPr lang="it-IT"/>
          </a:p>
        </p:txBody>
      </p:sp>
    </p:spTree>
    <p:extLst>
      <p:ext uri="{BB962C8B-B14F-4D97-AF65-F5344CB8AC3E}">
        <p14:creationId xmlns:p14="http://schemas.microsoft.com/office/powerpoint/2010/main" val="285266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16</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Una ricerca tuttora in </a:t>
            </a:r>
            <a:r>
              <a:rPr lang="it-IT" dirty="0" err="1" smtClean="0"/>
              <a:t>corso…</a:t>
            </a:r>
            <a:r>
              <a:rPr lang="it-IT" dirty="0" smtClean="0"/>
              <a:t> cui tutti dovremmo partecipare</a:t>
            </a:r>
            <a:endParaRPr lang="it-IT" dirty="0"/>
          </a:p>
        </p:txBody>
      </p:sp>
      <p:sp>
        <p:nvSpPr>
          <p:cNvPr id="4" name="Segnaposto numero diapositiva 3"/>
          <p:cNvSpPr>
            <a:spLocks noGrp="1"/>
          </p:cNvSpPr>
          <p:nvPr>
            <p:ph type="sldNum" sz="quarter" idx="10"/>
          </p:nvPr>
        </p:nvSpPr>
        <p:spPr/>
        <p:txBody>
          <a:bodyPr/>
          <a:lstStyle/>
          <a:p>
            <a:fld id="{DEDD49BF-95D8-4372-BA0A-DCECE5B29AE1}" type="slidenum">
              <a:rPr lang="it-IT" smtClean="0"/>
              <a:pPr/>
              <a:t>17</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2146" y="3020075"/>
            <a:ext cx="11017647" cy="208389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944291" y="5509048"/>
            <a:ext cx="9073357" cy="2484473"/>
          </a:xfrm>
        </p:spPr>
        <p:txBody>
          <a:bodyPr/>
          <a:lstStyle>
            <a:lvl1pPr marL="0" indent="0" algn="ctr">
              <a:buNone/>
              <a:defRPr>
                <a:solidFill>
                  <a:schemeClr val="tx1">
                    <a:tint val="75000"/>
                  </a:schemeClr>
                </a:solidFill>
              </a:defRPr>
            </a:lvl1pPr>
            <a:lvl2pPr marL="648081" indent="0" algn="ctr">
              <a:buNone/>
              <a:defRPr>
                <a:solidFill>
                  <a:schemeClr val="tx1">
                    <a:tint val="75000"/>
                  </a:schemeClr>
                </a:solidFill>
              </a:defRPr>
            </a:lvl2pPr>
            <a:lvl3pPr marL="1296162" indent="0" algn="ctr">
              <a:buNone/>
              <a:defRPr>
                <a:solidFill>
                  <a:schemeClr val="tx1">
                    <a:tint val="75000"/>
                  </a:schemeClr>
                </a:solidFill>
              </a:defRPr>
            </a:lvl3pPr>
            <a:lvl4pPr marL="1944243" indent="0" algn="ctr">
              <a:buNone/>
              <a:defRPr>
                <a:solidFill>
                  <a:schemeClr val="tx1">
                    <a:tint val="75000"/>
                  </a:schemeClr>
                </a:solidFill>
              </a:defRPr>
            </a:lvl4pPr>
            <a:lvl5pPr marL="2592324" indent="0" algn="ctr">
              <a:buNone/>
              <a:defRPr>
                <a:solidFill>
                  <a:schemeClr val="tx1">
                    <a:tint val="75000"/>
                  </a:schemeClr>
                </a:solidFill>
              </a:defRPr>
            </a:lvl5pPr>
            <a:lvl6pPr marL="3240405" indent="0" algn="ctr">
              <a:buNone/>
              <a:defRPr>
                <a:solidFill>
                  <a:schemeClr val="tx1">
                    <a:tint val="75000"/>
                  </a:schemeClr>
                </a:solidFill>
              </a:defRPr>
            </a:lvl6pPr>
            <a:lvl7pPr marL="3888486" indent="0" algn="ctr">
              <a:buNone/>
              <a:defRPr>
                <a:solidFill>
                  <a:schemeClr val="tx1">
                    <a:tint val="75000"/>
                  </a:schemeClr>
                </a:solidFill>
              </a:defRPr>
            </a:lvl7pPr>
            <a:lvl8pPr marL="4536567" indent="0" algn="ctr">
              <a:buNone/>
              <a:defRPr>
                <a:solidFill>
                  <a:schemeClr val="tx1">
                    <a:tint val="75000"/>
                  </a:schemeClr>
                </a:solidFill>
              </a:defRPr>
            </a:lvl8pPr>
            <a:lvl9pPr marL="5184648"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6483A5A-E7E9-49F2-A328-585CD9B5F120}" type="datetime1">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74A87E-3C41-4568-8047-ABD718F46007}" type="datetime1">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397405" y="389326"/>
            <a:ext cx="2916436" cy="829507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48097" y="389326"/>
            <a:ext cx="8533276" cy="829507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4963C63-2AD6-4A55-B72F-FCD32B5F2286}" type="datetime1">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64FD772-6594-4C52-9252-D01C76D20C63}" type="datetime1">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3904" y="6247190"/>
            <a:ext cx="11017647" cy="1930867"/>
          </a:xfrm>
        </p:spPr>
        <p:txBody>
          <a:bodyPr anchor="t"/>
          <a:lstStyle>
            <a:lvl1pPr algn="l">
              <a:defRPr sz="57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1023904" y="4120536"/>
            <a:ext cx="11017647" cy="2126654"/>
          </a:xfrm>
        </p:spPr>
        <p:txBody>
          <a:bodyPr anchor="b"/>
          <a:lstStyle>
            <a:lvl1pPr marL="0" indent="0">
              <a:buNone/>
              <a:defRPr sz="2800">
                <a:solidFill>
                  <a:schemeClr val="tx1">
                    <a:tint val="75000"/>
                  </a:schemeClr>
                </a:solidFill>
              </a:defRPr>
            </a:lvl1pPr>
            <a:lvl2pPr marL="648081" indent="0">
              <a:buNone/>
              <a:defRPr sz="2600">
                <a:solidFill>
                  <a:schemeClr val="tx1">
                    <a:tint val="75000"/>
                  </a:schemeClr>
                </a:solidFill>
              </a:defRPr>
            </a:lvl2pPr>
            <a:lvl3pPr marL="1296162" indent="0">
              <a:buNone/>
              <a:defRPr sz="2300">
                <a:solidFill>
                  <a:schemeClr val="tx1">
                    <a:tint val="75000"/>
                  </a:schemeClr>
                </a:solidFill>
              </a:defRPr>
            </a:lvl3pPr>
            <a:lvl4pPr marL="1944243" indent="0">
              <a:buNone/>
              <a:defRPr sz="2000">
                <a:solidFill>
                  <a:schemeClr val="tx1">
                    <a:tint val="75000"/>
                  </a:schemeClr>
                </a:solidFill>
              </a:defRPr>
            </a:lvl4pPr>
            <a:lvl5pPr marL="2592324" indent="0">
              <a:buNone/>
              <a:defRPr sz="2000">
                <a:solidFill>
                  <a:schemeClr val="tx1">
                    <a:tint val="75000"/>
                  </a:schemeClr>
                </a:solidFill>
              </a:defRPr>
            </a:lvl5pPr>
            <a:lvl6pPr marL="3240405" indent="0">
              <a:buNone/>
              <a:defRPr sz="2000">
                <a:solidFill>
                  <a:schemeClr val="tx1">
                    <a:tint val="75000"/>
                  </a:schemeClr>
                </a:solidFill>
              </a:defRPr>
            </a:lvl6pPr>
            <a:lvl7pPr marL="3888486" indent="0">
              <a:buNone/>
              <a:defRPr sz="2000">
                <a:solidFill>
                  <a:schemeClr val="tx1">
                    <a:tint val="75000"/>
                  </a:schemeClr>
                </a:solidFill>
              </a:defRPr>
            </a:lvl7pPr>
            <a:lvl8pPr marL="4536567" indent="0">
              <a:buNone/>
              <a:defRPr sz="2000">
                <a:solidFill>
                  <a:schemeClr val="tx1">
                    <a:tint val="75000"/>
                  </a:schemeClr>
                </a:solidFill>
              </a:defRPr>
            </a:lvl8pPr>
            <a:lvl9pPr marL="5184648" indent="0">
              <a:buNone/>
              <a:defRPr sz="20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767F599-C12A-48A8-B6E7-8009E7736E5E}" type="datetime1">
              <a:rPr lang="it-IT" smtClean="0"/>
              <a:pPr/>
              <a:t>17/05/2017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48097" y="2268432"/>
            <a:ext cx="5724856" cy="6415972"/>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588985" y="2268432"/>
            <a:ext cx="5724856" cy="6415972"/>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F6B935C-4437-40CD-9D4E-025537A8284E}" type="datetime1">
              <a:rPr lang="it-IT" smtClean="0"/>
              <a:pPr/>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48097" y="2176165"/>
            <a:ext cx="5727107" cy="906922"/>
          </a:xfrm>
        </p:spPr>
        <p:txBody>
          <a:bodyPr anchor="b"/>
          <a:lstStyle>
            <a:lvl1pPr marL="0" indent="0">
              <a:buNone/>
              <a:defRPr sz="3400" b="1"/>
            </a:lvl1pPr>
            <a:lvl2pPr marL="648081" indent="0">
              <a:buNone/>
              <a:defRPr sz="2800" b="1"/>
            </a:lvl2pPr>
            <a:lvl3pPr marL="1296162" indent="0">
              <a:buNone/>
              <a:defRPr sz="2600" b="1"/>
            </a:lvl3pPr>
            <a:lvl4pPr marL="1944243" indent="0">
              <a:buNone/>
              <a:defRPr sz="2300" b="1"/>
            </a:lvl4pPr>
            <a:lvl5pPr marL="2592324" indent="0">
              <a:buNone/>
              <a:defRPr sz="2300" b="1"/>
            </a:lvl5pPr>
            <a:lvl6pPr marL="3240405" indent="0">
              <a:buNone/>
              <a:defRPr sz="2300" b="1"/>
            </a:lvl6pPr>
            <a:lvl7pPr marL="3888486" indent="0">
              <a:buNone/>
              <a:defRPr sz="2300" b="1"/>
            </a:lvl7pPr>
            <a:lvl8pPr marL="4536567" indent="0">
              <a:buNone/>
              <a:defRPr sz="2300" b="1"/>
            </a:lvl8pPr>
            <a:lvl9pPr marL="5184648" indent="0">
              <a:buNone/>
              <a:defRPr sz="23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48097" y="3083086"/>
            <a:ext cx="5727107" cy="5601317"/>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584485" y="2176165"/>
            <a:ext cx="5729357" cy="906922"/>
          </a:xfrm>
        </p:spPr>
        <p:txBody>
          <a:bodyPr anchor="b"/>
          <a:lstStyle>
            <a:lvl1pPr marL="0" indent="0">
              <a:buNone/>
              <a:defRPr sz="3400" b="1"/>
            </a:lvl1pPr>
            <a:lvl2pPr marL="648081" indent="0">
              <a:buNone/>
              <a:defRPr sz="2800" b="1"/>
            </a:lvl2pPr>
            <a:lvl3pPr marL="1296162" indent="0">
              <a:buNone/>
              <a:defRPr sz="2600" b="1"/>
            </a:lvl3pPr>
            <a:lvl4pPr marL="1944243" indent="0">
              <a:buNone/>
              <a:defRPr sz="2300" b="1"/>
            </a:lvl4pPr>
            <a:lvl5pPr marL="2592324" indent="0">
              <a:buNone/>
              <a:defRPr sz="2300" b="1"/>
            </a:lvl5pPr>
            <a:lvl6pPr marL="3240405" indent="0">
              <a:buNone/>
              <a:defRPr sz="2300" b="1"/>
            </a:lvl6pPr>
            <a:lvl7pPr marL="3888486" indent="0">
              <a:buNone/>
              <a:defRPr sz="2300" b="1"/>
            </a:lvl7pPr>
            <a:lvl8pPr marL="4536567" indent="0">
              <a:buNone/>
              <a:defRPr sz="2300" b="1"/>
            </a:lvl8pPr>
            <a:lvl9pPr marL="5184648" indent="0">
              <a:buNone/>
              <a:defRPr sz="23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584485" y="3083086"/>
            <a:ext cx="5729357" cy="5601317"/>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6685CE9-D275-4617-A772-7A37F8FF0843}" type="datetime1">
              <a:rPr lang="it-IT" smtClean="0"/>
              <a:pPr/>
              <a:t>17/05/2017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2A73A7B-2932-415C-9B82-CCEFD38F99D5}" type="datetime1">
              <a:rPr lang="it-IT" smtClean="0"/>
              <a:pPr/>
              <a:t>17/05/2017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383D71C-4451-4FBB-97B8-5B2815E77440}" type="datetime1">
              <a:rPr lang="it-IT" smtClean="0"/>
              <a:pPr/>
              <a:t>17/05/2017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48098" y="387074"/>
            <a:ext cx="4264388" cy="1647313"/>
          </a:xfrm>
        </p:spPr>
        <p:txBody>
          <a:bodyPr anchor="b"/>
          <a:lstStyle>
            <a:lvl1pPr algn="l">
              <a:defRPr sz="2800" b="1"/>
            </a:lvl1pPr>
          </a:lstStyle>
          <a:p>
            <a:r>
              <a:rPr lang="it-IT" smtClean="0"/>
              <a:t>Fare clic per modificare lo stile del titolo</a:t>
            </a:r>
            <a:endParaRPr lang="it-IT"/>
          </a:p>
        </p:txBody>
      </p:sp>
      <p:sp>
        <p:nvSpPr>
          <p:cNvPr id="3" name="Segnaposto contenuto 2"/>
          <p:cNvSpPr>
            <a:spLocks noGrp="1"/>
          </p:cNvSpPr>
          <p:nvPr>
            <p:ph idx="1"/>
          </p:nvPr>
        </p:nvSpPr>
        <p:spPr>
          <a:xfrm>
            <a:off x="5067758" y="387074"/>
            <a:ext cx="7246083" cy="8297330"/>
          </a:xfrm>
        </p:spPr>
        <p:txBody>
          <a:bodyPr/>
          <a:lstStyle>
            <a:lvl1pPr>
              <a:defRPr sz="45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48098" y="2034388"/>
            <a:ext cx="4264388" cy="6650016"/>
          </a:xfrm>
        </p:spPr>
        <p:txBody>
          <a:bodyPr/>
          <a:lstStyle>
            <a:lvl1pPr marL="0" indent="0">
              <a:buNone/>
              <a:defRPr sz="2000"/>
            </a:lvl1pPr>
            <a:lvl2pPr marL="648081" indent="0">
              <a:buNone/>
              <a:defRPr sz="1700"/>
            </a:lvl2pPr>
            <a:lvl3pPr marL="1296162" indent="0">
              <a:buNone/>
              <a:defRPr sz="1400"/>
            </a:lvl3pPr>
            <a:lvl4pPr marL="1944243" indent="0">
              <a:buNone/>
              <a:defRPr sz="1300"/>
            </a:lvl4pPr>
            <a:lvl5pPr marL="2592324" indent="0">
              <a:buNone/>
              <a:defRPr sz="1300"/>
            </a:lvl5pPr>
            <a:lvl6pPr marL="3240405" indent="0">
              <a:buNone/>
              <a:defRPr sz="1300"/>
            </a:lvl6pPr>
            <a:lvl7pPr marL="3888486" indent="0">
              <a:buNone/>
              <a:defRPr sz="1300"/>
            </a:lvl7pPr>
            <a:lvl8pPr marL="4536567" indent="0">
              <a:buNone/>
              <a:defRPr sz="1300"/>
            </a:lvl8pPr>
            <a:lvl9pPr marL="5184648" indent="0">
              <a:buNone/>
              <a:defRPr sz="13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773DA2C-C20C-429B-8596-930DF21821FE}" type="datetime1">
              <a:rPr lang="it-IT" smtClean="0"/>
              <a:pPr/>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0630" y="6805295"/>
            <a:ext cx="7777163" cy="803404"/>
          </a:xfrm>
        </p:spPr>
        <p:txBody>
          <a:bodyPr anchor="b"/>
          <a:lstStyle>
            <a:lvl1pPr algn="l">
              <a:defRPr sz="28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540630" y="868665"/>
            <a:ext cx="7777163" cy="5833110"/>
          </a:xfrm>
        </p:spPr>
        <p:txBody>
          <a:bodyPr/>
          <a:lstStyle>
            <a:lvl1pPr marL="0" indent="0">
              <a:buNone/>
              <a:defRPr sz="4500"/>
            </a:lvl1pPr>
            <a:lvl2pPr marL="648081" indent="0">
              <a:buNone/>
              <a:defRPr sz="4000"/>
            </a:lvl2pPr>
            <a:lvl3pPr marL="1296162" indent="0">
              <a:buNone/>
              <a:defRPr sz="3400"/>
            </a:lvl3pPr>
            <a:lvl4pPr marL="1944243" indent="0">
              <a:buNone/>
              <a:defRPr sz="2800"/>
            </a:lvl4pPr>
            <a:lvl5pPr marL="2592324" indent="0">
              <a:buNone/>
              <a:defRPr sz="2800"/>
            </a:lvl5pPr>
            <a:lvl6pPr marL="3240405" indent="0">
              <a:buNone/>
              <a:defRPr sz="2800"/>
            </a:lvl6pPr>
            <a:lvl7pPr marL="3888486" indent="0">
              <a:buNone/>
              <a:defRPr sz="2800"/>
            </a:lvl7pPr>
            <a:lvl8pPr marL="4536567" indent="0">
              <a:buNone/>
              <a:defRPr sz="2800"/>
            </a:lvl8pPr>
            <a:lvl9pPr marL="5184648" indent="0">
              <a:buNone/>
              <a:defRPr sz="2800"/>
            </a:lvl9pPr>
          </a:lstStyle>
          <a:p>
            <a:endParaRPr lang="it-IT"/>
          </a:p>
        </p:txBody>
      </p:sp>
      <p:sp>
        <p:nvSpPr>
          <p:cNvPr id="4" name="Segnaposto testo 3"/>
          <p:cNvSpPr>
            <a:spLocks noGrp="1"/>
          </p:cNvSpPr>
          <p:nvPr>
            <p:ph type="body" sz="half" idx="2"/>
          </p:nvPr>
        </p:nvSpPr>
        <p:spPr>
          <a:xfrm>
            <a:off x="2540630" y="7608699"/>
            <a:ext cx="7777163" cy="1140966"/>
          </a:xfrm>
        </p:spPr>
        <p:txBody>
          <a:bodyPr/>
          <a:lstStyle>
            <a:lvl1pPr marL="0" indent="0">
              <a:buNone/>
              <a:defRPr sz="2000"/>
            </a:lvl1pPr>
            <a:lvl2pPr marL="648081" indent="0">
              <a:buNone/>
              <a:defRPr sz="1700"/>
            </a:lvl2pPr>
            <a:lvl3pPr marL="1296162" indent="0">
              <a:buNone/>
              <a:defRPr sz="1400"/>
            </a:lvl3pPr>
            <a:lvl4pPr marL="1944243" indent="0">
              <a:buNone/>
              <a:defRPr sz="1300"/>
            </a:lvl4pPr>
            <a:lvl5pPr marL="2592324" indent="0">
              <a:buNone/>
              <a:defRPr sz="1300"/>
            </a:lvl5pPr>
            <a:lvl6pPr marL="3240405" indent="0">
              <a:buNone/>
              <a:defRPr sz="1300"/>
            </a:lvl6pPr>
            <a:lvl7pPr marL="3888486" indent="0">
              <a:buNone/>
              <a:defRPr sz="1300"/>
            </a:lvl7pPr>
            <a:lvl8pPr marL="4536567" indent="0">
              <a:buNone/>
              <a:defRPr sz="1300"/>
            </a:lvl8pPr>
            <a:lvl9pPr marL="5184648" indent="0">
              <a:buNone/>
              <a:defRPr sz="13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003C32-7603-400E-ABFB-D5AB8968EBC2}" type="datetime1">
              <a:rPr lang="it-IT" smtClean="0"/>
              <a:pPr/>
              <a:t>17/05/2017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48097" y="389325"/>
            <a:ext cx="11665744" cy="1620308"/>
          </a:xfrm>
          <a:prstGeom prst="rect">
            <a:avLst/>
          </a:prstGeom>
        </p:spPr>
        <p:txBody>
          <a:bodyPr vert="horz" lIns="129616" tIns="64808" rIns="129616" bIns="64808"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48097" y="2268432"/>
            <a:ext cx="11665744" cy="6415972"/>
          </a:xfrm>
          <a:prstGeom prst="rect">
            <a:avLst/>
          </a:prstGeom>
        </p:spPr>
        <p:txBody>
          <a:bodyPr vert="horz" lIns="129616" tIns="64808" rIns="129616" bIns="64808"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48097" y="9010716"/>
            <a:ext cx="3024452" cy="517598"/>
          </a:xfrm>
          <a:prstGeom prst="rect">
            <a:avLst/>
          </a:prstGeom>
        </p:spPr>
        <p:txBody>
          <a:bodyPr vert="horz" lIns="129616" tIns="64808" rIns="129616" bIns="64808" rtlCol="0" anchor="ctr"/>
          <a:lstStyle>
            <a:lvl1pPr algn="l">
              <a:defRPr sz="1700">
                <a:solidFill>
                  <a:schemeClr val="tx1">
                    <a:tint val="75000"/>
                  </a:schemeClr>
                </a:solidFill>
              </a:defRPr>
            </a:lvl1pPr>
          </a:lstStyle>
          <a:p>
            <a:fld id="{BA3E606C-14F2-4F69-B673-7465FDFB9AFA}" type="datetime1">
              <a:rPr lang="it-IT" smtClean="0"/>
              <a:pPr/>
              <a:t>17/05/2017</a:t>
            </a:fld>
            <a:endParaRPr lang="it-IT"/>
          </a:p>
        </p:txBody>
      </p:sp>
      <p:sp>
        <p:nvSpPr>
          <p:cNvPr id="5" name="Segnaposto piè di pagina 4"/>
          <p:cNvSpPr>
            <a:spLocks noGrp="1"/>
          </p:cNvSpPr>
          <p:nvPr>
            <p:ph type="ftr" sz="quarter" idx="3"/>
          </p:nvPr>
        </p:nvSpPr>
        <p:spPr>
          <a:xfrm>
            <a:off x="4428662" y="9010716"/>
            <a:ext cx="4104614" cy="517598"/>
          </a:xfrm>
          <a:prstGeom prst="rect">
            <a:avLst/>
          </a:prstGeom>
        </p:spPr>
        <p:txBody>
          <a:bodyPr vert="horz" lIns="129616" tIns="64808" rIns="129616" bIns="64808" rtlCol="0" anchor="ctr"/>
          <a:lstStyle>
            <a:lvl1pPr algn="ctr">
              <a:defRPr sz="17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9289389" y="9010716"/>
            <a:ext cx="3024452" cy="517598"/>
          </a:xfrm>
          <a:prstGeom prst="rect">
            <a:avLst/>
          </a:prstGeom>
        </p:spPr>
        <p:txBody>
          <a:bodyPr vert="horz" lIns="129616" tIns="64808" rIns="129616" bIns="64808" rtlCol="0" anchor="ctr"/>
          <a:lstStyle>
            <a:lvl1pPr algn="r">
              <a:defRPr sz="17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296162" rtl="0" eaLnBrk="1" latinLnBrk="0" hangingPunct="1">
        <a:spcBef>
          <a:spcPct val="0"/>
        </a:spcBef>
        <a:buNone/>
        <a:defRPr sz="6200" kern="1200">
          <a:solidFill>
            <a:schemeClr val="tx1"/>
          </a:solidFill>
          <a:latin typeface="+mj-lt"/>
          <a:ea typeface="+mj-ea"/>
          <a:cs typeface="+mj-cs"/>
        </a:defRPr>
      </a:lvl1pPr>
    </p:titleStyle>
    <p:bodyStyle>
      <a:lvl1pPr marL="486061" indent="-486061" algn="l" defTabSz="129616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3132" indent="-405051" algn="l" defTabSz="1296162"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0203" indent="-324041" algn="l" defTabSz="1296162"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68284" indent="-324041" algn="l" defTabSz="129616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16365" indent="-324041" algn="l" defTabSz="129616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64446" indent="-324041" algn="l" defTabSz="129616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12527" indent="-324041" algn="l" defTabSz="129616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60608" indent="-324041" algn="l" defTabSz="129616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08689" indent="-324041" algn="l" defTabSz="129616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6162" rtl="0" eaLnBrk="1" latinLnBrk="0" hangingPunct="1">
        <a:defRPr sz="2600" kern="1200">
          <a:solidFill>
            <a:schemeClr val="tx1"/>
          </a:solidFill>
          <a:latin typeface="+mn-lt"/>
          <a:ea typeface="+mn-ea"/>
          <a:cs typeface="+mn-cs"/>
        </a:defRPr>
      </a:lvl1pPr>
      <a:lvl2pPr marL="648081" algn="l" defTabSz="1296162" rtl="0" eaLnBrk="1" latinLnBrk="0" hangingPunct="1">
        <a:defRPr sz="2600" kern="1200">
          <a:solidFill>
            <a:schemeClr val="tx1"/>
          </a:solidFill>
          <a:latin typeface="+mn-lt"/>
          <a:ea typeface="+mn-ea"/>
          <a:cs typeface="+mn-cs"/>
        </a:defRPr>
      </a:lvl2pPr>
      <a:lvl3pPr marL="1296162" algn="l" defTabSz="1296162" rtl="0" eaLnBrk="1" latinLnBrk="0" hangingPunct="1">
        <a:defRPr sz="2600" kern="1200">
          <a:solidFill>
            <a:schemeClr val="tx1"/>
          </a:solidFill>
          <a:latin typeface="+mn-lt"/>
          <a:ea typeface="+mn-ea"/>
          <a:cs typeface="+mn-cs"/>
        </a:defRPr>
      </a:lvl3pPr>
      <a:lvl4pPr marL="1944243" algn="l" defTabSz="1296162" rtl="0" eaLnBrk="1" latinLnBrk="0" hangingPunct="1">
        <a:defRPr sz="2600" kern="1200">
          <a:solidFill>
            <a:schemeClr val="tx1"/>
          </a:solidFill>
          <a:latin typeface="+mn-lt"/>
          <a:ea typeface="+mn-ea"/>
          <a:cs typeface="+mn-cs"/>
        </a:defRPr>
      </a:lvl4pPr>
      <a:lvl5pPr marL="2592324" algn="l" defTabSz="1296162" rtl="0" eaLnBrk="1" latinLnBrk="0" hangingPunct="1">
        <a:defRPr sz="2600" kern="1200">
          <a:solidFill>
            <a:schemeClr val="tx1"/>
          </a:solidFill>
          <a:latin typeface="+mn-lt"/>
          <a:ea typeface="+mn-ea"/>
          <a:cs typeface="+mn-cs"/>
        </a:defRPr>
      </a:lvl5pPr>
      <a:lvl6pPr marL="3240405" algn="l" defTabSz="1296162" rtl="0" eaLnBrk="1" latinLnBrk="0" hangingPunct="1">
        <a:defRPr sz="2600" kern="1200">
          <a:solidFill>
            <a:schemeClr val="tx1"/>
          </a:solidFill>
          <a:latin typeface="+mn-lt"/>
          <a:ea typeface="+mn-ea"/>
          <a:cs typeface="+mn-cs"/>
        </a:defRPr>
      </a:lvl6pPr>
      <a:lvl7pPr marL="3888486" algn="l" defTabSz="1296162" rtl="0" eaLnBrk="1" latinLnBrk="0" hangingPunct="1">
        <a:defRPr sz="2600" kern="1200">
          <a:solidFill>
            <a:schemeClr val="tx1"/>
          </a:solidFill>
          <a:latin typeface="+mn-lt"/>
          <a:ea typeface="+mn-ea"/>
          <a:cs typeface="+mn-cs"/>
        </a:defRPr>
      </a:lvl7pPr>
      <a:lvl8pPr marL="4536567" algn="l" defTabSz="1296162" rtl="0" eaLnBrk="1" latinLnBrk="0" hangingPunct="1">
        <a:defRPr sz="2600" kern="1200">
          <a:solidFill>
            <a:schemeClr val="tx1"/>
          </a:solidFill>
          <a:latin typeface="+mn-lt"/>
          <a:ea typeface="+mn-ea"/>
          <a:cs typeface="+mn-cs"/>
        </a:defRPr>
      </a:lvl8pPr>
      <a:lvl9pPr marL="5184648" algn="l" defTabSz="1296162"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mailto:amodio@cittadellascienza.it"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www.facebook.com/cittadellascienza" TargetMode="External"/><Relationship Id="rId4" Type="http://schemas.openxmlformats.org/officeDocument/2006/relationships/hyperlink" Target="http://www.cittadellascienza.i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43" y="5508997"/>
            <a:ext cx="1450851" cy="1106426"/>
          </a:xfrm>
          <a:prstGeom prst="rect">
            <a:avLst/>
          </a:prstGeom>
        </p:spPr>
      </p:pic>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r>
              <a:rPr lang="it-IT" altLang="it-IT" sz="2800" b="1" dirty="0" smtClean="0">
                <a:solidFill>
                  <a:schemeClr val="tx1"/>
                </a:solidFill>
                <a:latin typeface="+mj-lt"/>
              </a:rPr>
              <a:t>Luigi </a:t>
            </a:r>
            <a:r>
              <a:rPr lang="it-IT" altLang="it-IT" sz="2800" b="1" dirty="0" err="1" smtClean="0">
                <a:solidFill>
                  <a:schemeClr val="tx1"/>
                </a:solidFill>
                <a:latin typeface="+mj-lt"/>
              </a:rPr>
              <a:t>Amodio</a:t>
            </a:r>
            <a:endParaRPr lang="it-IT" altLang="it-IT" sz="2800" b="1" dirty="0">
              <a:solidFill>
                <a:schemeClr val="tx1"/>
              </a:solidFill>
              <a:latin typeface="+mj-lt"/>
            </a:endParaRPr>
          </a:p>
          <a:p>
            <a:pPr algn="ctr" eaLnBrk="1"/>
            <a:r>
              <a:rPr lang="it-IT" altLang="it-IT" sz="2800" dirty="0" err="1" smtClean="0">
                <a:solidFill>
                  <a:schemeClr val="tx1"/>
                </a:solidFill>
                <a:latin typeface="+mj-lt"/>
              </a:rPr>
              <a:t>Director</a:t>
            </a:r>
            <a:r>
              <a:rPr lang="it-IT" altLang="it-IT" sz="2800" dirty="0" smtClean="0">
                <a:solidFill>
                  <a:schemeClr val="tx1"/>
                </a:solidFill>
                <a:latin typeface="+mj-lt"/>
              </a:rPr>
              <a:t> of the Science Centre – Città della Scienza, </a:t>
            </a:r>
            <a:r>
              <a:rPr lang="it-IT" altLang="it-IT" sz="2800" dirty="0" err="1" smtClean="0">
                <a:solidFill>
                  <a:schemeClr val="tx1"/>
                </a:solidFill>
                <a:latin typeface="+mj-lt"/>
              </a:rPr>
              <a:t>Naples</a:t>
            </a:r>
            <a:endParaRPr lang="it-IT" altLang="it-IT" sz="2800" dirty="0" smtClean="0">
              <a:solidFill>
                <a:schemeClr val="tx1"/>
              </a:solidFill>
              <a:latin typeface="+mj-lt"/>
            </a:endParaRPr>
          </a:p>
          <a:p>
            <a:pPr algn="ctr" eaLnBrk="1"/>
            <a:r>
              <a:rPr lang="it-IT" altLang="it-IT" sz="2800" dirty="0" smtClean="0">
                <a:solidFill>
                  <a:schemeClr val="tx1"/>
                </a:solidFill>
                <a:latin typeface="+mj-lt"/>
              </a:rPr>
              <a:t>Rome, Centro Fermi, 19 </a:t>
            </a:r>
            <a:r>
              <a:rPr lang="it-IT" altLang="it-IT" sz="2800" dirty="0" err="1" smtClean="0">
                <a:solidFill>
                  <a:schemeClr val="tx1"/>
                </a:solidFill>
                <a:latin typeface="+mj-lt"/>
              </a:rPr>
              <a:t>may</a:t>
            </a:r>
            <a:r>
              <a:rPr lang="it-IT" altLang="it-IT" sz="2800" dirty="0" smtClean="0">
                <a:solidFill>
                  <a:schemeClr val="tx1"/>
                </a:solidFill>
                <a:latin typeface="+mj-lt"/>
              </a:rPr>
              <a:t> 2017 </a:t>
            </a:r>
            <a:endParaRPr lang="it-IT" altLang="it-IT" sz="2800" dirty="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576312" y="2074843"/>
            <a:ext cx="11447687" cy="1938992"/>
          </a:xfrm>
          <a:prstGeom prst="rect">
            <a:avLst/>
          </a:prstGeom>
        </p:spPr>
        <p:txBody>
          <a:bodyPr wrap="square">
            <a:spAutoFit/>
          </a:bodyPr>
          <a:lstStyle/>
          <a:p>
            <a:pPr algn="ctr"/>
            <a:r>
              <a:rPr lang="en-US" sz="4000" b="1" dirty="0" smtClean="0">
                <a:solidFill>
                  <a:srgbClr val="FF0000"/>
                </a:solidFill>
              </a:rPr>
              <a:t>SCIENCE CENTRES, SCIENCE MUSEUMS, </a:t>
            </a:r>
          </a:p>
          <a:p>
            <a:pPr algn="ctr"/>
            <a:r>
              <a:rPr lang="en-US" sz="4000" b="1" dirty="0" smtClean="0">
                <a:solidFill>
                  <a:srgbClr val="FF0000"/>
                </a:solidFill>
              </a:rPr>
              <a:t>INNOVATION PARKS: THE "HOUSES" OF SCIENTIFIC COMMUNICATION IN THE KNOWLEDGE SOCIETY </a:t>
            </a:r>
            <a:endParaRPr lang="it-IT" sz="4000" b="1" dirty="0">
              <a:solidFill>
                <a:srgbClr val="FF0000"/>
              </a:solidFill>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8097" y="2031194"/>
            <a:ext cx="11665744" cy="1620308"/>
          </a:xfrm>
        </p:spPr>
        <p:txBody>
          <a:bodyPr>
            <a:noAutofit/>
          </a:bodyPr>
          <a:lstStyle/>
          <a:p>
            <a:r>
              <a:rPr lang="it-IT" sz="5400" b="1" dirty="0" smtClean="0"/>
              <a:t>The </a:t>
            </a:r>
            <a:r>
              <a:rPr lang="it-IT" sz="5400" b="1" dirty="0" err="1" smtClean="0"/>
              <a:t>museum</a:t>
            </a:r>
            <a:r>
              <a:rPr lang="it-IT" sz="5400" b="1" dirty="0" smtClean="0"/>
              <a:t> </a:t>
            </a:r>
            <a:r>
              <a:rPr lang="it-IT" sz="5400" b="1" dirty="0" err="1" smtClean="0"/>
              <a:t>as</a:t>
            </a:r>
            <a:r>
              <a:rPr lang="it-IT" sz="5400" b="1" dirty="0" smtClean="0"/>
              <a:t> a </a:t>
            </a:r>
            <a:r>
              <a:rPr lang="it-IT" sz="5400" b="1" dirty="0" err="1" smtClean="0"/>
              <a:t>platform</a:t>
            </a:r>
            <a:r>
              <a:rPr lang="it-IT" sz="5400" b="1" dirty="0" smtClean="0"/>
              <a:t> of </a:t>
            </a:r>
            <a:br>
              <a:rPr lang="it-IT" sz="5400" b="1" dirty="0" smtClean="0"/>
            </a:br>
            <a:r>
              <a:rPr lang="it-IT" sz="5400" b="1" dirty="0" err="1" smtClean="0"/>
              <a:t>scientific</a:t>
            </a:r>
            <a:r>
              <a:rPr lang="it-IT" sz="5400" b="1" dirty="0" smtClean="0"/>
              <a:t> </a:t>
            </a:r>
            <a:r>
              <a:rPr lang="it-IT" sz="5400" b="1" dirty="0" err="1" smtClean="0"/>
              <a:t>citizenship</a:t>
            </a:r>
            <a:r>
              <a:rPr lang="it-IT" sz="5400" b="1" dirty="0" smtClean="0"/>
              <a:t> </a:t>
            </a:r>
            <a:endParaRPr lang="it-IT" sz="5400" b="1" dirty="0"/>
          </a:p>
        </p:txBody>
      </p:sp>
      <p:sp>
        <p:nvSpPr>
          <p:cNvPr id="3" name="Segnaposto contenuto 2"/>
          <p:cNvSpPr>
            <a:spLocks noGrp="1"/>
          </p:cNvSpPr>
          <p:nvPr>
            <p:ph idx="1"/>
          </p:nvPr>
        </p:nvSpPr>
        <p:spPr>
          <a:xfrm>
            <a:off x="791889" y="4133585"/>
            <a:ext cx="11665744" cy="6415972"/>
          </a:xfrm>
        </p:spPr>
        <p:txBody>
          <a:bodyPr>
            <a:normAutofit/>
          </a:bodyPr>
          <a:lstStyle/>
          <a:p>
            <a:r>
              <a:rPr lang="it-IT" sz="3600" dirty="0" smtClean="0"/>
              <a:t>Direct social </a:t>
            </a:r>
            <a:r>
              <a:rPr lang="it-IT" sz="3600" dirty="0" err="1" smtClean="0"/>
              <a:t>role</a:t>
            </a:r>
            <a:r>
              <a:rPr lang="it-IT" sz="3600" dirty="0" smtClean="0"/>
              <a:t> (i.e. </a:t>
            </a:r>
            <a:r>
              <a:rPr lang="it-IT" sz="3600" dirty="0" err="1" smtClean="0"/>
              <a:t>health</a:t>
            </a:r>
            <a:r>
              <a:rPr lang="it-IT" sz="3600" dirty="0" smtClean="0"/>
              <a:t> </a:t>
            </a:r>
            <a:r>
              <a:rPr lang="it-IT" sz="3600" dirty="0" err="1" smtClean="0"/>
              <a:t>prevention</a:t>
            </a:r>
            <a:r>
              <a:rPr lang="it-IT" sz="3600" dirty="0" smtClean="0"/>
              <a:t>…)</a:t>
            </a:r>
          </a:p>
          <a:p>
            <a:r>
              <a:rPr lang="it-IT" sz="3600" dirty="0" err="1" smtClean="0"/>
              <a:t>Role</a:t>
            </a:r>
            <a:r>
              <a:rPr lang="it-IT" sz="3600" dirty="0" smtClean="0"/>
              <a:t> of link </a:t>
            </a:r>
            <a:r>
              <a:rPr lang="it-IT" sz="3600" dirty="0" err="1" smtClean="0"/>
              <a:t>between</a:t>
            </a:r>
            <a:r>
              <a:rPr lang="it-IT" sz="3600" dirty="0" smtClean="0"/>
              <a:t> </a:t>
            </a:r>
            <a:r>
              <a:rPr lang="it-IT" sz="3600" dirty="0" err="1" smtClean="0"/>
              <a:t>research</a:t>
            </a:r>
            <a:r>
              <a:rPr lang="it-IT" sz="3600" dirty="0" smtClean="0"/>
              <a:t> and society (</a:t>
            </a:r>
            <a:r>
              <a:rPr lang="it-IT" sz="3600" dirty="0" err="1" smtClean="0"/>
              <a:t>explaining</a:t>
            </a:r>
            <a:r>
              <a:rPr lang="it-IT" sz="3600" dirty="0" smtClean="0"/>
              <a:t> </a:t>
            </a:r>
            <a:r>
              <a:rPr lang="it-IT" sz="3600" dirty="0" err="1" smtClean="0"/>
              <a:t>what</a:t>
            </a:r>
            <a:r>
              <a:rPr lang="it-IT" sz="3600" dirty="0" smtClean="0"/>
              <a:t> </a:t>
            </a:r>
            <a:r>
              <a:rPr lang="it-IT" sz="3600" dirty="0" err="1" smtClean="0"/>
              <a:t>is</a:t>
            </a:r>
            <a:r>
              <a:rPr lang="it-IT" sz="3600" dirty="0" smtClean="0"/>
              <a:t> </a:t>
            </a:r>
            <a:r>
              <a:rPr lang="it-IT" sz="3600" dirty="0" err="1" smtClean="0"/>
              <a:t>research</a:t>
            </a:r>
            <a:r>
              <a:rPr lang="it-IT" sz="3600" dirty="0" smtClean="0"/>
              <a:t>, </a:t>
            </a:r>
            <a:r>
              <a:rPr lang="it-IT" sz="3600" dirty="0" err="1" smtClean="0"/>
              <a:t>its</a:t>
            </a:r>
            <a:r>
              <a:rPr lang="it-IT" sz="3600" dirty="0" smtClean="0"/>
              <a:t> </a:t>
            </a:r>
            <a:r>
              <a:rPr lang="it-IT" sz="3600" dirty="0" err="1" smtClean="0"/>
              <a:t>objectives</a:t>
            </a:r>
            <a:r>
              <a:rPr lang="it-IT" sz="3600" dirty="0" smtClean="0"/>
              <a:t>, </a:t>
            </a:r>
            <a:r>
              <a:rPr lang="it-IT" sz="3600" dirty="0" err="1" smtClean="0"/>
              <a:t>tools</a:t>
            </a:r>
            <a:r>
              <a:rPr lang="it-IT" sz="3600" dirty="0" smtClean="0"/>
              <a:t>, </a:t>
            </a:r>
            <a:r>
              <a:rPr lang="it-IT" sz="3600" dirty="0" err="1" smtClean="0"/>
              <a:t>methods</a:t>
            </a:r>
            <a:r>
              <a:rPr lang="it-IT" sz="3600" dirty="0" smtClean="0"/>
              <a:t>, etc.)</a:t>
            </a:r>
          </a:p>
          <a:p>
            <a:r>
              <a:rPr lang="it-IT" sz="3600" dirty="0" err="1" smtClean="0"/>
              <a:t>Place</a:t>
            </a:r>
            <a:r>
              <a:rPr lang="it-IT" sz="3600" dirty="0" smtClean="0"/>
              <a:t> to </a:t>
            </a:r>
            <a:r>
              <a:rPr lang="it-IT" sz="3600" dirty="0" err="1" smtClean="0"/>
              <a:t>reflect</a:t>
            </a:r>
            <a:r>
              <a:rPr lang="it-IT" sz="3600" dirty="0" smtClean="0"/>
              <a:t> on the </a:t>
            </a:r>
            <a:r>
              <a:rPr lang="it-IT" sz="3600" dirty="0" err="1" smtClean="0"/>
              <a:t>evolution</a:t>
            </a:r>
            <a:r>
              <a:rPr lang="it-IT" sz="3600" dirty="0" smtClean="0"/>
              <a:t> of society (</a:t>
            </a:r>
            <a:r>
              <a:rPr lang="it-IT" sz="3600" dirty="0" err="1" smtClean="0"/>
              <a:t>knowledge</a:t>
            </a:r>
            <a:r>
              <a:rPr lang="it-IT" sz="3600" dirty="0" smtClean="0"/>
              <a:t>, </a:t>
            </a:r>
            <a:r>
              <a:rPr lang="it-IT" sz="3600" dirty="0" err="1" smtClean="0"/>
              <a:t>beliefs</a:t>
            </a:r>
            <a:r>
              <a:rPr lang="it-IT" sz="3600" dirty="0" smtClean="0"/>
              <a:t>, </a:t>
            </a:r>
            <a:r>
              <a:rPr lang="it-IT" sz="3600" dirty="0" err="1" smtClean="0"/>
              <a:t>critical</a:t>
            </a:r>
            <a:r>
              <a:rPr lang="it-IT" sz="3600" dirty="0" smtClean="0"/>
              <a:t> </a:t>
            </a:r>
            <a:r>
              <a:rPr lang="it-IT" sz="3600" dirty="0" err="1" smtClean="0"/>
              <a:t>thinking</a:t>
            </a:r>
            <a:r>
              <a:rPr lang="it-IT" sz="3600" dirty="0" smtClean="0"/>
              <a:t>)</a:t>
            </a:r>
          </a:p>
          <a:p>
            <a:r>
              <a:rPr lang="it-IT" sz="3600" dirty="0" err="1" smtClean="0"/>
              <a:t>Place</a:t>
            </a:r>
            <a:r>
              <a:rPr lang="it-IT" sz="3600" dirty="0" smtClean="0"/>
              <a:t> of </a:t>
            </a:r>
            <a:r>
              <a:rPr lang="it-IT" sz="3600" dirty="0" err="1" smtClean="0"/>
              <a:t>debate</a:t>
            </a:r>
            <a:r>
              <a:rPr lang="it-IT" sz="3600" dirty="0" smtClean="0"/>
              <a:t> on hot </a:t>
            </a:r>
            <a:r>
              <a:rPr lang="it-IT" sz="3600" dirty="0" err="1" smtClean="0"/>
              <a:t>topics</a:t>
            </a:r>
            <a:r>
              <a:rPr lang="it-IT" sz="3600" dirty="0" smtClean="0"/>
              <a:t> </a:t>
            </a:r>
          </a:p>
          <a:p>
            <a:r>
              <a:rPr lang="it-IT" sz="3600" dirty="0" err="1" smtClean="0"/>
              <a:t>Place</a:t>
            </a:r>
            <a:r>
              <a:rPr lang="it-IT" sz="3600" dirty="0" smtClean="0"/>
              <a:t> for </a:t>
            </a:r>
            <a:r>
              <a:rPr lang="it-IT" sz="3600" dirty="0" err="1" smtClean="0"/>
              <a:t>helping</a:t>
            </a:r>
            <a:r>
              <a:rPr lang="it-IT" sz="3600" dirty="0" smtClean="0"/>
              <a:t> </a:t>
            </a:r>
            <a:r>
              <a:rPr lang="it-IT" sz="3600" dirty="0" err="1" smtClean="0"/>
              <a:t>professional</a:t>
            </a:r>
            <a:r>
              <a:rPr lang="it-IT" sz="3600" dirty="0" smtClean="0"/>
              <a:t> </a:t>
            </a:r>
            <a:r>
              <a:rPr lang="it-IT" sz="3600" dirty="0" err="1" smtClean="0"/>
              <a:t>vocations</a:t>
            </a:r>
            <a:endParaRPr lang="it-IT" sz="3600" dirty="0"/>
          </a:p>
          <a:p>
            <a:endParaRPr lang="it-IT" sz="3600" dirty="0"/>
          </a:p>
        </p:txBody>
      </p:sp>
      <p:sp>
        <p:nvSpPr>
          <p:cNvPr id="4" name="Segnaposto numero diapositiva 3"/>
          <p:cNvSpPr>
            <a:spLocks noGrp="1"/>
          </p:cNvSpPr>
          <p:nvPr>
            <p:ph type="sldNum" sz="quarter" idx="12"/>
          </p:nvPr>
        </p:nvSpPr>
        <p:spPr/>
        <p:txBody>
          <a:bodyPr/>
          <a:lstStyle/>
          <a:p>
            <a:fld id="{DCBB7990-C0F1-4593-ADA5-A416108349E5}" type="slidenum">
              <a:rPr lang="it-IT" smtClean="0"/>
              <a:pPr/>
              <a:t>10</a:t>
            </a:fld>
            <a:endParaRPr lang="it-IT"/>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140097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8281" y="1750422"/>
            <a:ext cx="12457384" cy="1620308"/>
          </a:xfrm>
        </p:spPr>
        <p:txBody>
          <a:bodyPr>
            <a:normAutofit/>
          </a:bodyPr>
          <a:lstStyle/>
          <a:p>
            <a:r>
              <a:rPr lang="it-IT" sz="5400" b="1" dirty="0" smtClean="0"/>
              <a:t>The </a:t>
            </a:r>
            <a:r>
              <a:rPr lang="it-IT" sz="5400" b="1" dirty="0" err="1" smtClean="0"/>
              <a:t>museum</a:t>
            </a:r>
            <a:r>
              <a:rPr lang="it-IT" sz="5400" b="1" dirty="0" smtClean="0"/>
              <a:t> </a:t>
            </a:r>
            <a:r>
              <a:rPr lang="it-IT" sz="5400" b="1" dirty="0" err="1" smtClean="0"/>
              <a:t>as</a:t>
            </a:r>
            <a:r>
              <a:rPr lang="it-IT" sz="5400" b="1" dirty="0" smtClean="0"/>
              <a:t> a </a:t>
            </a:r>
            <a:r>
              <a:rPr lang="it-IT" sz="5400" b="1" dirty="0" err="1" smtClean="0"/>
              <a:t>professional</a:t>
            </a:r>
            <a:r>
              <a:rPr lang="it-IT" sz="5400" b="1" dirty="0" smtClean="0"/>
              <a:t> </a:t>
            </a:r>
            <a:r>
              <a:rPr lang="it-IT" sz="5400" b="1" dirty="0" err="1" smtClean="0"/>
              <a:t>ecosystem</a:t>
            </a:r>
            <a:endParaRPr lang="it-IT" sz="5400" b="1" dirty="0"/>
          </a:p>
        </p:txBody>
      </p:sp>
      <p:sp>
        <p:nvSpPr>
          <p:cNvPr id="3" name="Segnaposto contenuto 2"/>
          <p:cNvSpPr>
            <a:spLocks noGrp="1"/>
          </p:cNvSpPr>
          <p:nvPr>
            <p:ph idx="1"/>
          </p:nvPr>
        </p:nvSpPr>
        <p:spPr>
          <a:xfrm>
            <a:off x="791889" y="3348757"/>
            <a:ext cx="11665744" cy="6415972"/>
          </a:xfrm>
        </p:spPr>
        <p:txBody>
          <a:bodyPr/>
          <a:lstStyle/>
          <a:p>
            <a:r>
              <a:rPr lang="it-IT" dirty="0" smtClean="0"/>
              <a:t>The </a:t>
            </a:r>
            <a:r>
              <a:rPr lang="it-IT" dirty="0" err="1" smtClean="0"/>
              <a:t>museum</a:t>
            </a:r>
            <a:r>
              <a:rPr lang="it-IT" dirty="0" smtClean="0"/>
              <a:t> </a:t>
            </a:r>
            <a:r>
              <a:rPr lang="it-IT" dirty="0" err="1" smtClean="0"/>
              <a:t>is</a:t>
            </a:r>
            <a:r>
              <a:rPr lang="it-IT" dirty="0" smtClean="0"/>
              <a:t> a </a:t>
            </a:r>
            <a:r>
              <a:rPr lang="it-IT" dirty="0" err="1" smtClean="0"/>
              <a:t>compaby</a:t>
            </a:r>
            <a:r>
              <a:rPr lang="it-IT" dirty="0" smtClean="0"/>
              <a:t>, </a:t>
            </a:r>
            <a:r>
              <a:rPr lang="it-IT" dirty="0" err="1" smtClean="0"/>
              <a:t>although</a:t>
            </a:r>
            <a:r>
              <a:rPr lang="it-IT" dirty="0" smtClean="0"/>
              <a:t> a non-profit </a:t>
            </a:r>
            <a:r>
              <a:rPr lang="it-IT" dirty="0" err="1" smtClean="0"/>
              <a:t>one</a:t>
            </a:r>
            <a:endParaRPr lang="it-IT" dirty="0" smtClean="0"/>
          </a:p>
          <a:p>
            <a:r>
              <a:rPr lang="it-IT" dirty="0" smtClean="0"/>
              <a:t>The </a:t>
            </a:r>
            <a:r>
              <a:rPr lang="it-IT" dirty="0" err="1" smtClean="0"/>
              <a:t>museum</a:t>
            </a:r>
            <a:r>
              <a:rPr lang="it-IT" dirty="0" smtClean="0"/>
              <a:t> </a:t>
            </a:r>
            <a:r>
              <a:rPr lang="it-IT" dirty="0" err="1" smtClean="0"/>
              <a:t>needs</a:t>
            </a:r>
            <a:r>
              <a:rPr lang="it-IT" dirty="0" smtClean="0"/>
              <a:t> an </a:t>
            </a:r>
            <a:r>
              <a:rPr lang="it-IT" dirty="0" err="1" smtClean="0"/>
              <a:t>organization</a:t>
            </a:r>
            <a:endParaRPr lang="it-IT" dirty="0" smtClean="0"/>
          </a:p>
          <a:p>
            <a:r>
              <a:rPr lang="it-IT" dirty="0" err="1" smtClean="0"/>
              <a:t>Needs</a:t>
            </a:r>
            <a:r>
              <a:rPr lang="it-IT" dirty="0" smtClean="0"/>
              <a:t> a </a:t>
            </a:r>
            <a:r>
              <a:rPr lang="it-IT" dirty="0" err="1" smtClean="0"/>
              <a:t>lot</a:t>
            </a:r>
            <a:r>
              <a:rPr lang="it-IT" dirty="0" smtClean="0"/>
              <a:t> of </a:t>
            </a:r>
            <a:r>
              <a:rPr lang="it-IT" dirty="0" err="1" smtClean="0"/>
              <a:t>different</a:t>
            </a:r>
            <a:r>
              <a:rPr lang="it-IT" dirty="0" smtClean="0"/>
              <a:t> </a:t>
            </a:r>
            <a:r>
              <a:rPr lang="it-IT" dirty="0" err="1" smtClean="0"/>
              <a:t>professionalities</a:t>
            </a:r>
            <a:r>
              <a:rPr lang="it-IT" dirty="0" smtClean="0"/>
              <a:t> to work </a:t>
            </a:r>
            <a:r>
              <a:rPr lang="it-IT" dirty="0" err="1" smtClean="0"/>
              <a:t>well</a:t>
            </a:r>
            <a:endParaRPr lang="it-IT" dirty="0" smtClean="0"/>
          </a:p>
          <a:p>
            <a:r>
              <a:rPr lang="it-IT" dirty="0" smtClean="0"/>
              <a:t>The </a:t>
            </a:r>
            <a:r>
              <a:rPr lang="it-IT" dirty="0" err="1" smtClean="0"/>
              <a:t>museum</a:t>
            </a:r>
            <a:r>
              <a:rPr lang="it-IT" dirty="0" smtClean="0"/>
              <a:t> </a:t>
            </a:r>
            <a:r>
              <a:rPr lang="it-IT" dirty="0" err="1" smtClean="0"/>
              <a:t>creates</a:t>
            </a:r>
            <a:r>
              <a:rPr lang="it-IT" dirty="0" smtClean="0"/>
              <a:t> new </a:t>
            </a:r>
            <a:r>
              <a:rPr lang="it-IT" dirty="0" err="1" smtClean="0"/>
              <a:t>jobs</a:t>
            </a:r>
            <a:r>
              <a:rPr lang="it-IT" dirty="0" smtClean="0"/>
              <a:t> and </a:t>
            </a:r>
            <a:r>
              <a:rPr lang="it-IT" dirty="0" err="1" smtClean="0"/>
              <a:t>competencies</a:t>
            </a:r>
            <a:endParaRPr lang="it-IT" dirty="0"/>
          </a:p>
        </p:txBody>
      </p:sp>
      <p:sp>
        <p:nvSpPr>
          <p:cNvPr id="4" name="Segnaposto numero diapositiva 3"/>
          <p:cNvSpPr>
            <a:spLocks noGrp="1"/>
          </p:cNvSpPr>
          <p:nvPr>
            <p:ph type="sldNum" sz="quarter" idx="12"/>
          </p:nvPr>
        </p:nvSpPr>
        <p:spPr/>
        <p:txBody>
          <a:bodyPr/>
          <a:lstStyle/>
          <a:p>
            <a:fld id="{DCBB7990-C0F1-4593-ADA5-A416108349E5}" type="slidenum">
              <a:rPr lang="it-IT" smtClean="0"/>
              <a:pPr/>
              <a:t>11</a:t>
            </a:fld>
            <a:endParaRPr lang="it-IT"/>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234634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sz="half" idx="2"/>
          </p:nvPr>
        </p:nvSpPr>
        <p:spPr>
          <a:xfrm>
            <a:off x="360289" y="1836589"/>
            <a:ext cx="11953552" cy="720080"/>
          </a:xfrm>
        </p:spPr>
        <p:txBody>
          <a:bodyPr/>
          <a:lstStyle/>
          <a:p>
            <a:pPr marL="0" indent="0" algn="ctr">
              <a:buNone/>
            </a:pPr>
            <a:r>
              <a:rPr lang="it-IT" dirty="0" smtClean="0"/>
              <a:t>… </a:t>
            </a:r>
            <a:r>
              <a:rPr lang="it-IT" dirty="0" err="1" smtClean="0"/>
              <a:t>pionieers</a:t>
            </a:r>
            <a:r>
              <a:rPr lang="it-IT" dirty="0" smtClean="0"/>
              <a:t> on the </a:t>
            </a:r>
            <a:r>
              <a:rPr lang="it-IT" dirty="0" err="1" smtClean="0"/>
              <a:t>topic</a:t>
            </a:r>
            <a:r>
              <a:rPr lang="it-IT" dirty="0" smtClean="0"/>
              <a:t> of science and society …</a:t>
            </a:r>
            <a:endParaRPr lang="it-IT" dirty="0"/>
          </a:p>
        </p:txBody>
      </p:sp>
      <p:sp>
        <p:nvSpPr>
          <p:cNvPr id="4" name="Segnaposto numero diapositiva 3"/>
          <p:cNvSpPr>
            <a:spLocks noGrp="1"/>
          </p:cNvSpPr>
          <p:nvPr>
            <p:ph type="sldNum" sz="quarter" idx="12"/>
          </p:nvPr>
        </p:nvSpPr>
        <p:spPr/>
        <p:txBody>
          <a:bodyPr/>
          <a:lstStyle/>
          <a:p>
            <a:fld id="{DCBB7990-C0F1-4593-ADA5-A416108349E5}" type="slidenum">
              <a:rPr lang="it-IT" smtClean="0"/>
              <a:pPr/>
              <a:t>12</a:t>
            </a:fld>
            <a:endParaRPr lang="it-IT"/>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585" y="2628677"/>
            <a:ext cx="7344816" cy="549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132103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CBB7990-C0F1-4593-ADA5-A416108349E5}" type="slidenum">
              <a:rPr lang="it-IT" smtClean="0"/>
              <a:pPr/>
              <a:t>13</a:t>
            </a:fld>
            <a:endParaRPr lang="it-IT"/>
          </a:p>
        </p:txBody>
      </p:sp>
      <p:sp>
        <p:nvSpPr>
          <p:cNvPr id="5" name="Segnaposto contenuto 4"/>
          <p:cNvSpPr>
            <a:spLocks noGrp="1"/>
          </p:cNvSpPr>
          <p:nvPr>
            <p:ph sz="half" idx="4294967295"/>
          </p:nvPr>
        </p:nvSpPr>
        <p:spPr>
          <a:xfrm>
            <a:off x="360289" y="1548557"/>
            <a:ext cx="11953552" cy="720080"/>
          </a:xfrm>
          <a:prstGeom prst="rect">
            <a:avLst/>
          </a:prstGeom>
        </p:spPr>
        <p:txBody>
          <a:bodyPr>
            <a:noAutofit/>
          </a:bodyPr>
          <a:lstStyle/>
          <a:p>
            <a:pPr marL="0" indent="0" algn="ctr">
              <a:buNone/>
            </a:pPr>
            <a:r>
              <a:rPr lang="it-IT" sz="3200" dirty="0" smtClean="0"/>
              <a:t>… an </a:t>
            </a:r>
            <a:r>
              <a:rPr lang="it-IT" sz="3200" dirty="0" err="1" smtClean="0"/>
              <a:t>original</a:t>
            </a:r>
            <a:r>
              <a:rPr lang="it-IT" sz="3200" dirty="0" smtClean="0"/>
              <a:t> </a:t>
            </a:r>
            <a:r>
              <a:rPr lang="it-IT" sz="3200" dirty="0" err="1" smtClean="0"/>
              <a:t>interpretation</a:t>
            </a:r>
            <a:r>
              <a:rPr lang="it-IT" sz="3200" dirty="0" smtClean="0"/>
              <a:t> of the </a:t>
            </a:r>
            <a:r>
              <a:rPr lang="it-IT" sz="3200" dirty="0" err="1" smtClean="0"/>
              <a:t>relationship</a:t>
            </a:r>
            <a:r>
              <a:rPr lang="it-IT" sz="3200" dirty="0" smtClean="0"/>
              <a:t> </a:t>
            </a:r>
          </a:p>
          <a:p>
            <a:pPr marL="0" indent="0" algn="ctr">
              <a:buNone/>
            </a:pPr>
            <a:r>
              <a:rPr lang="it-IT" sz="3200" dirty="0" err="1" smtClean="0"/>
              <a:t>between</a:t>
            </a:r>
            <a:r>
              <a:rPr lang="it-IT" sz="3200" dirty="0" smtClean="0"/>
              <a:t> science and </a:t>
            </a:r>
            <a:r>
              <a:rPr lang="it-IT" sz="3200" dirty="0" err="1" smtClean="0"/>
              <a:t>local</a:t>
            </a:r>
            <a:r>
              <a:rPr lang="it-IT" sz="3200" dirty="0" smtClean="0"/>
              <a:t> </a:t>
            </a:r>
            <a:r>
              <a:rPr lang="it-IT" sz="3200" dirty="0" err="1" smtClean="0"/>
              <a:t>context</a:t>
            </a:r>
            <a:r>
              <a:rPr lang="it-IT" sz="3200" dirty="0" smtClean="0"/>
              <a:t>…</a:t>
            </a:r>
            <a:endParaRPr lang="it-IT"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609" y="2955599"/>
            <a:ext cx="6624736" cy="600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83643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CBB7990-C0F1-4593-ADA5-A416108349E5}" type="slidenum">
              <a:rPr lang="it-IT" smtClean="0"/>
              <a:pPr/>
              <a:t>14</a:t>
            </a:fld>
            <a:endParaRPr lang="it-IT"/>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922" y="3423297"/>
            <a:ext cx="8610551" cy="474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egnaposto contenuto 4"/>
          <p:cNvSpPr>
            <a:spLocks noGrp="1"/>
          </p:cNvSpPr>
          <p:nvPr>
            <p:ph sz="half" idx="4294967295"/>
          </p:nvPr>
        </p:nvSpPr>
        <p:spPr>
          <a:xfrm>
            <a:off x="0" y="1836589"/>
            <a:ext cx="12961937" cy="720080"/>
          </a:xfrm>
          <a:prstGeom prst="rect">
            <a:avLst/>
          </a:prstGeom>
        </p:spPr>
        <p:txBody>
          <a:bodyPr>
            <a:noAutofit/>
          </a:bodyPr>
          <a:lstStyle/>
          <a:p>
            <a:pPr marL="0" indent="0" algn="ctr">
              <a:buNone/>
            </a:pPr>
            <a:r>
              <a:rPr lang="it-IT" sz="3600" dirty="0" smtClean="0"/>
              <a:t>… </a:t>
            </a:r>
            <a:r>
              <a:rPr lang="it-IT" sz="3600" dirty="0" err="1" smtClean="0"/>
              <a:t>unique</a:t>
            </a:r>
            <a:r>
              <a:rPr lang="it-IT" sz="3600" dirty="0" smtClean="0"/>
              <a:t> in </a:t>
            </a:r>
            <a:r>
              <a:rPr lang="it-IT" sz="3600" dirty="0" err="1" smtClean="0"/>
              <a:t>linking</a:t>
            </a:r>
            <a:r>
              <a:rPr lang="it-IT" sz="3600" dirty="0" smtClean="0"/>
              <a:t> </a:t>
            </a:r>
            <a:r>
              <a:rPr lang="it-IT" sz="3600" dirty="0" err="1" smtClean="0"/>
              <a:t>directly</a:t>
            </a:r>
            <a:r>
              <a:rPr lang="it-IT" sz="3600" dirty="0" smtClean="0"/>
              <a:t> </a:t>
            </a:r>
            <a:r>
              <a:rPr lang="it-IT" sz="3600" dirty="0" err="1" smtClean="0"/>
              <a:t>enterprise</a:t>
            </a:r>
            <a:r>
              <a:rPr lang="it-IT" sz="3600" dirty="0" smtClean="0"/>
              <a:t> </a:t>
            </a:r>
            <a:r>
              <a:rPr lang="it-IT" sz="3600" dirty="0" err="1" smtClean="0"/>
              <a:t>creation</a:t>
            </a:r>
            <a:r>
              <a:rPr lang="it-IT" sz="3600" dirty="0" smtClean="0"/>
              <a:t> </a:t>
            </a:r>
          </a:p>
          <a:p>
            <a:pPr marL="0" indent="0" algn="ctr">
              <a:buNone/>
            </a:pPr>
            <a:r>
              <a:rPr lang="it-IT" sz="3600" dirty="0" smtClean="0"/>
              <a:t>(made in Città della Scienza) with science </a:t>
            </a:r>
            <a:r>
              <a:rPr lang="it-IT" sz="3600" dirty="0" err="1" smtClean="0"/>
              <a:t>communication</a:t>
            </a:r>
            <a:r>
              <a:rPr lang="it-IT" sz="3600" dirty="0" smtClean="0"/>
              <a:t> …</a:t>
            </a:r>
            <a:endParaRPr lang="it-IT" sz="3600" dirty="0"/>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167746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CBB7990-C0F1-4593-ADA5-A416108349E5}" type="slidenum">
              <a:rPr lang="it-IT" smtClean="0"/>
              <a:pPr/>
              <a:t>15</a:t>
            </a:fld>
            <a:endParaRPr lang="it-IT"/>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 y="2412"/>
            <a:ext cx="12957218" cy="9719437"/>
          </a:xfrm>
          <a:prstGeom prst="rect">
            <a:avLst/>
          </a:prstGeom>
        </p:spPr>
      </p:pic>
    </p:spTree>
    <p:extLst>
      <p:ext uri="{BB962C8B-B14F-4D97-AF65-F5344CB8AC3E}">
        <p14:creationId xmlns:p14="http://schemas.microsoft.com/office/powerpoint/2010/main" val="420034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1408871" y="2074843"/>
            <a:ext cx="10144196" cy="1938992"/>
          </a:xfrm>
          <a:prstGeom prst="rect">
            <a:avLst/>
          </a:prstGeom>
        </p:spPr>
        <p:txBody>
          <a:bodyPr wrap="square">
            <a:spAutoFit/>
          </a:bodyPr>
          <a:lstStyle/>
          <a:p>
            <a:pPr algn="ctr"/>
            <a:r>
              <a:rPr lang="it-IT" sz="6000" b="1" dirty="0" smtClean="0">
                <a:solidFill>
                  <a:srgbClr val="FF0000"/>
                </a:solidFill>
              </a:rPr>
              <a:t>EXHIBITIONS</a:t>
            </a:r>
          </a:p>
          <a:p>
            <a:pPr algn="ctr"/>
            <a:endParaRPr lang="it-IT" sz="6000" b="1" dirty="0">
              <a:solidFill>
                <a:srgbClr val="FF0000"/>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1408871" y="2074843"/>
            <a:ext cx="10144196" cy="4154984"/>
          </a:xfrm>
          <a:prstGeom prst="rect">
            <a:avLst/>
          </a:prstGeom>
        </p:spPr>
        <p:txBody>
          <a:bodyPr wrap="square">
            <a:spAutoFit/>
          </a:bodyPr>
          <a:lstStyle/>
          <a:p>
            <a:pPr algn="just"/>
            <a:r>
              <a:rPr lang="it-IT" sz="4400" b="1" u="sng" dirty="0" err="1" smtClean="0">
                <a:solidFill>
                  <a:srgbClr val="FF0000"/>
                </a:solidFill>
              </a:rPr>
              <a:t>Objectives</a:t>
            </a:r>
            <a:r>
              <a:rPr lang="it-IT" sz="4400" b="1" dirty="0" smtClean="0">
                <a:solidFill>
                  <a:srgbClr val="FF0000"/>
                </a:solidFill>
              </a:rPr>
              <a:t>:</a:t>
            </a:r>
          </a:p>
          <a:p>
            <a:pPr algn="just">
              <a:buFontTx/>
              <a:buChar char="-"/>
            </a:pPr>
            <a:r>
              <a:rPr lang="it-IT" sz="4400" b="1" dirty="0" smtClean="0">
                <a:solidFill>
                  <a:srgbClr val="FF0000"/>
                </a:solidFill>
              </a:rPr>
              <a:t>To involve </a:t>
            </a:r>
            <a:r>
              <a:rPr lang="it-IT" sz="4400" b="1" dirty="0" err="1" smtClean="0">
                <a:solidFill>
                  <a:srgbClr val="FF0000"/>
                </a:solidFill>
              </a:rPr>
              <a:t>scientists</a:t>
            </a:r>
            <a:r>
              <a:rPr lang="it-IT" sz="4400" b="1" dirty="0" smtClean="0">
                <a:solidFill>
                  <a:srgbClr val="FF0000"/>
                </a:solidFill>
              </a:rPr>
              <a:t> and </a:t>
            </a:r>
            <a:r>
              <a:rPr lang="it-IT" sz="4400" b="1" dirty="0" err="1" smtClean="0">
                <a:solidFill>
                  <a:srgbClr val="FF0000"/>
                </a:solidFill>
              </a:rPr>
              <a:t>publics</a:t>
            </a:r>
            <a:r>
              <a:rPr lang="it-IT" sz="4400" b="1" dirty="0" smtClean="0">
                <a:solidFill>
                  <a:srgbClr val="FF0000"/>
                </a:solidFill>
              </a:rPr>
              <a:t> in the production of </a:t>
            </a:r>
            <a:r>
              <a:rPr lang="it-IT" sz="4400" b="1" dirty="0" err="1" smtClean="0">
                <a:solidFill>
                  <a:srgbClr val="FF0000"/>
                </a:solidFill>
              </a:rPr>
              <a:t>contents</a:t>
            </a:r>
            <a:r>
              <a:rPr lang="it-IT" sz="4400" b="1" dirty="0" smtClean="0">
                <a:solidFill>
                  <a:srgbClr val="FF0000"/>
                </a:solidFill>
              </a:rPr>
              <a:t> (</a:t>
            </a:r>
            <a:r>
              <a:rPr lang="it-IT" sz="4400" b="1" dirty="0" err="1" smtClean="0">
                <a:solidFill>
                  <a:srgbClr val="FF0000"/>
                </a:solidFill>
              </a:rPr>
              <a:t>hands</a:t>
            </a:r>
            <a:r>
              <a:rPr lang="it-IT" sz="4400" b="1" dirty="0" smtClean="0">
                <a:solidFill>
                  <a:srgbClr val="FF0000"/>
                </a:solidFill>
              </a:rPr>
              <a:t> on </a:t>
            </a:r>
            <a:r>
              <a:rPr lang="it-IT" sz="4400" b="1" dirty="0" err="1" smtClean="0">
                <a:solidFill>
                  <a:srgbClr val="FF0000"/>
                </a:solidFill>
              </a:rPr>
              <a:t>approach</a:t>
            </a:r>
            <a:r>
              <a:rPr lang="it-IT" sz="4400" b="1" dirty="0" smtClean="0">
                <a:solidFill>
                  <a:srgbClr val="FF0000"/>
                </a:solidFill>
              </a:rPr>
              <a:t>) </a:t>
            </a:r>
            <a:r>
              <a:rPr lang="it-IT" sz="4400" b="1" dirty="0" err="1" smtClean="0">
                <a:solidFill>
                  <a:srgbClr val="FF0000"/>
                </a:solidFill>
              </a:rPr>
              <a:t>but</a:t>
            </a:r>
            <a:r>
              <a:rPr lang="it-IT" sz="4400" b="1" dirty="0" smtClean="0">
                <a:solidFill>
                  <a:srgbClr val="FF0000"/>
                </a:solidFill>
              </a:rPr>
              <a:t> </a:t>
            </a:r>
            <a:r>
              <a:rPr lang="it-IT" sz="4400" b="1" dirty="0" err="1" smtClean="0">
                <a:solidFill>
                  <a:srgbClr val="FF0000"/>
                </a:solidFill>
              </a:rPr>
              <a:t>also</a:t>
            </a:r>
            <a:r>
              <a:rPr lang="it-IT" sz="4400" b="1" dirty="0" smtClean="0">
                <a:solidFill>
                  <a:srgbClr val="FF0000"/>
                </a:solidFill>
              </a:rPr>
              <a:t> in the “</a:t>
            </a:r>
            <a:r>
              <a:rPr lang="it-IT" sz="4400" b="1" dirty="0" err="1" smtClean="0">
                <a:solidFill>
                  <a:srgbClr val="FF0000"/>
                </a:solidFill>
              </a:rPr>
              <a:t>governance</a:t>
            </a:r>
            <a:r>
              <a:rPr lang="it-IT" sz="4400" b="1" dirty="0" smtClean="0">
                <a:solidFill>
                  <a:srgbClr val="FF0000"/>
                </a:solidFill>
              </a:rPr>
              <a:t>” of the </a:t>
            </a:r>
            <a:r>
              <a:rPr lang="it-IT" sz="4400" b="1" dirty="0" err="1" smtClean="0">
                <a:solidFill>
                  <a:srgbClr val="FF0000"/>
                </a:solidFill>
              </a:rPr>
              <a:t>museum</a:t>
            </a:r>
            <a:endParaRPr lang="it-IT" sz="4400" b="1" dirty="0" smtClean="0">
              <a:solidFill>
                <a:srgbClr val="FF0000"/>
              </a:solidFill>
            </a:endParaRPr>
          </a:p>
          <a:p>
            <a:pPr algn="just">
              <a:buFontTx/>
              <a:buChar char="-"/>
            </a:pPr>
            <a:r>
              <a:rPr lang="it-IT" sz="4400" b="1" dirty="0" smtClean="0">
                <a:solidFill>
                  <a:srgbClr val="FF0000"/>
                </a:solidFill>
              </a:rPr>
              <a:t>The </a:t>
            </a:r>
            <a:r>
              <a:rPr lang="it-IT" sz="4400" b="1" dirty="0" err="1" smtClean="0">
                <a:solidFill>
                  <a:srgbClr val="FF0000"/>
                </a:solidFill>
              </a:rPr>
              <a:t>museum</a:t>
            </a:r>
            <a:r>
              <a:rPr lang="it-IT" sz="4400" b="1" dirty="0" smtClean="0">
                <a:solidFill>
                  <a:srgbClr val="FF0000"/>
                </a:solidFill>
              </a:rPr>
              <a:t> «</a:t>
            </a:r>
            <a:r>
              <a:rPr lang="it-IT" sz="4400" b="1" dirty="0" err="1" smtClean="0">
                <a:solidFill>
                  <a:srgbClr val="FF0000"/>
                </a:solidFill>
              </a:rPr>
              <a:t>house</a:t>
            </a:r>
            <a:r>
              <a:rPr lang="it-IT" sz="4400" b="1" dirty="0" smtClean="0">
                <a:solidFill>
                  <a:srgbClr val="FF0000"/>
                </a:solidFill>
              </a:rPr>
              <a:t>» for </a:t>
            </a:r>
            <a:r>
              <a:rPr lang="it-IT" sz="4400" b="1" dirty="0" err="1" smtClean="0">
                <a:solidFill>
                  <a:srgbClr val="FF0000"/>
                </a:solidFill>
              </a:rPr>
              <a:t>innovation</a:t>
            </a:r>
            <a:endParaRPr lang="it-IT" sz="4400" b="1" dirty="0" smtClean="0">
              <a:solidFill>
                <a:srgbClr val="FF0000"/>
              </a:solidFill>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p:cNvPicPr>
          <p:nvPr/>
        </p:nvPicPr>
        <p:blipFill rotWithShape="1">
          <a:blip r:embed="rId2" cstate="print">
            <a:extLst>
              <a:ext uri="{28A0092B-C50C-407E-A947-70E740481C1C}">
                <a14:useLocalDpi xmlns:a14="http://schemas.microsoft.com/office/drawing/2010/main" val="0"/>
              </a:ext>
            </a:extLst>
          </a:blip>
          <a:srcRect/>
          <a:stretch/>
        </p:blipFill>
        <p:spPr>
          <a:xfrm>
            <a:off x="0" y="4861850"/>
            <a:ext cx="12960000" cy="4860000"/>
          </a:xfrm>
          <a:prstGeom prst="rect">
            <a:avLst/>
          </a:prstGeom>
        </p:spPr>
      </p:pic>
      <p:sp>
        <p:nvSpPr>
          <p:cNvPr id="11" name="Text Box 8"/>
          <p:cNvSpPr txBox="1">
            <a:spLocks noChangeArrowheads="1"/>
          </p:cNvSpPr>
          <p:nvPr/>
        </p:nvSpPr>
        <p:spPr bwMode="auto">
          <a:xfrm>
            <a:off x="936000" y="1260525"/>
            <a:ext cx="11088000"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just" eaLnBrk="1"/>
            <a:r>
              <a:rPr lang="en-US" sz="2800" dirty="0" err="1">
                <a:solidFill>
                  <a:schemeClr val="tx1"/>
                </a:solidFill>
                <a:latin typeface="+mj-lt"/>
              </a:rPr>
              <a:t>Corporea</a:t>
            </a:r>
            <a:r>
              <a:rPr lang="en-US" sz="2800" dirty="0">
                <a:solidFill>
                  <a:schemeClr val="tx1"/>
                </a:solidFill>
                <a:latin typeface="+mj-lt"/>
              </a:rPr>
              <a:t> is the first interactive museum in Europe dedicated entirely to the theme of health, biomedical sciences and biomedical technologies and prevention, based on direct experimentation of phenomena by visitors. </a:t>
            </a:r>
            <a:endParaRPr lang="en-US" sz="2800" dirty="0" smtClean="0">
              <a:solidFill>
                <a:schemeClr val="tx1"/>
              </a:solidFill>
              <a:latin typeface="+mj-lt"/>
            </a:endParaRPr>
          </a:p>
          <a:p>
            <a:pPr algn="just" eaLnBrk="1"/>
            <a:endParaRPr lang="en-US" sz="2800" dirty="0" smtClean="0">
              <a:solidFill>
                <a:schemeClr val="tx1"/>
              </a:solidFill>
              <a:latin typeface="+mj-lt"/>
            </a:endParaRPr>
          </a:p>
          <a:p>
            <a:pPr algn="just" eaLnBrk="1"/>
            <a:r>
              <a:rPr lang="en-US" sz="2800" dirty="0" err="1" smtClean="0">
                <a:solidFill>
                  <a:schemeClr val="tx1"/>
                </a:solidFill>
                <a:latin typeface="+mj-lt"/>
              </a:rPr>
              <a:t>Corporea</a:t>
            </a:r>
            <a:r>
              <a:rPr lang="en-US" sz="2800" dirty="0">
                <a:solidFill>
                  <a:schemeClr val="tx1"/>
                </a:solidFill>
                <a:latin typeface="+mj-lt"/>
              </a:rPr>
              <a:t>, </a:t>
            </a:r>
            <a:r>
              <a:rPr lang="en-US" sz="2800" dirty="0" smtClean="0">
                <a:solidFill>
                  <a:schemeClr val="tx1"/>
                </a:solidFill>
                <a:latin typeface="+mj-lt"/>
              </a:rPr>
              <a:t>over </a:t>
            </a:r>
            <a:r>
              <a:rPr lang="en-US" sz="2800" dirty="0">
                <a:solidFill>
                  <a:schemeClr val="tx1"/>
                </a:solidFill>
                <a:latin typeface="+mj-lt"/>
              </a:rPr>
              <a:t>5,000 square meters, is a journey dedicated to deepening the knowledge of the human body and biomedical sciences, but also an active place in the field of promoting health, healthy lifestyles as well as scientific research </a:t>
            </a:r>
            <a:r>
              <a:rPr lang="en-US" sz="2800" dirty="0" smtClean="0">
                <a:solidFill>
                  <a:schemeClr val="tx1"/>
                </a:solidFill>
                <a:latin typeface="+mj-lt"/>
              </a:rPr>
              <a:t>and </a:t>
            </a:r>
            <a:r>
              <a:rPr lang="en-US" sz="2800" dirty="0">
                <a:solidFill>
                  <a:schemeClr val="tx1"/>
                </a:solidFill>
                <a:latin typeface="+mj-lt"/>
              </a:rPr>
              <a:t>technology.</a:t>
            </a:r>
            <a:r>
              <a:rPr lang="it-IT" altLang="it-IT" sz="2800" dirty="0" smtClean="0">
                <a:solidFill>
                  <a:schemeClr val="tx1"/>
                </a:solidFill>
                <a:latin typeface="+mj-lt"/>
              </a:rPr>
              <a:t> </a:t>
            </a:r>
          </a:p>
          <a:p>
            <a:pPr algn="just" eaLnBrk="1"/>
            <a:endParaRPr lang="it-IT" altLang="it-IT" sz="2800" dirty="0">
              <a:solidFill>
                <a:schemeClr val="tx1"/>
              </a:solidFill>
              <a:latin typeface="+mj-lt"/>
            </a:endParaRPr>
          </a:p>
          <a:p>
            <a:pPr algn="just" eaLnBrk="1"/>
            <a:endParaRPr lang="it-IT" altLang="it-IT" sz="2800" dirty="0">
              <a:solidFill>
                <a:schemeClr val="tx1"/>
              </a:solidFill>
              <a:latin typeface="+mj-lt"/>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199706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 y="3175"/>
            <a:ext cx="12960000" cy="9720000"/>
          </a:xfrm>
          <a:prstGeom prst="rect">
            <a:avLst/>
          </a:prstGeom>
        </p:spPr>
      </p:pic>
      <p:sp>
        <p:nvSpPr>
          <p:cNvPr id="7"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19</a:t>
            </a:fld>
            <a:endParaRPr lang="it-IT" sz="2000" b="1" dirty="0">
              <a:solidFill>
                <a:schemeClr val="bg1"/>
              </a:solidFill>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6235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6" y="450562"/>
            <a:ext cx="12071927" cy="8820727"/>
          </a:xfrm>
          <a:prstGeom prst="rect">
            <a:avLst/>
          </a:prstGeom>
        </p:spPr>
      </p:pic>
      <p:sp>
        <p:nvSpPr>
          <p:cNvPr id="6"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2</a:t>
            </a:fld>
            <a:endParaRPr lang="it-IT" sz="2000" b="1" dirty="0">
              <a:solidFill>
                <a:schemeClr val="bg1"/>
              </a:solidFill>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20</a:t>
            </a:fld>
            <a:endParaRPr lang="it-IT"/>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75" y="396429"/>
            <a:ext cx="13386952" cy="892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252989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21</a:t>
            </a:fld>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469900"/>
            <a:ext cx="12700000" cy="878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336242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22</a:t>
            </a:fld>
            <a:endParaRPr lang="it-IT"/>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6" y="396429"/>
            <a:ext cx="13285477" cy="885698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381344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23</a:t>
            </a:fld>
            <a:endParaRPr lang="it-IT"/>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75" y="432048"/>
            <a:ext cx="13340060" cy="889337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340967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24</a:t>
            </a:fld>
            <a:endParaRPr lang="it-IT"/>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027" y="440933"/>
            <a:ext cx="13326732" cy="8884488"/>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282422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25</a:t>
            </a:fld>
            <a:endParaRPr lang="it-IT"/>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9" y="396429"/>
            <a:ext cx="13285477" cy="885698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38881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26</a:t>
            </a:fld>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313" y="1435281"/>
            <a:ext cx="11881320" cy="668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304595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27</a:t>
            </a:fld>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67" y="396430"/>
            <a:ext cx="13351764" cy="892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327579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504" y="4857750"/>
            <a:ext cx="6477000" cy="4864100"/>
          </a:xfrm>
          <a:prstGeom prst="rect">
            <a:avLst/>
          </a:prstGeom>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504" y="12092"/>
            <a:ext cx="6480000" cy="4866353"/>
          </a:xfrm>
          <a:prstGeom prst="rect">
            <a:avLst/>
          </a:prstGeom>
        </p:spPr>
      </p:pic>
      <p:sp>
        <p:nvSpPr>
          <p:cNvPr id="7" name="Text Box 8"/>
          <p:cNvSpPr txBox="1">
            <a:spLocks noChangeArrowheads="1"/>
          </p:cNvSpPr>
          <p:nvPr/>
        </p:nvSpPr>
        <p:spPr bwMode="auto">
          <a:xfrm>
            <a:off x="936000" y="1404000"/>
            <a:ext cx="5187600"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eaLnBrk="1"/>
            <a:r>
              <a:rPr lang="it-IT" altLang="it-IT" sz="3200" b="1" dirty="0" smtClean="0">
                <a:solidFill>
                  <a:srgbClr val="FF0000"/>
                </a:solidFill>
                <a:latin typeface="+mj-lt"/>
              </a:rPr>
              <a:t>OTHER EXHIBITIONS…</a:t>
            </a:r>
          </a:p>
          <a:p>
            <a:pPr eaLnBrk="1"/>
            <a:endParaRPr lang="it-IT" altLang="it-IT" sz="2800" dirty="0">
              <a:solidFill>
                <a:schemeClr val="tx1"/>
              </a:solidFill>
              <a:latin typeface="+mj-lt"/>
            </a:endParaRPr>
          </a:p>
          <a:p>
            <a:pPr eaLnBrk="1"/>
            <a:r>
              <a:rPr lang="it-IT" altLang="it-IT" sz="2800" b="1" dirty="0" smtClean="0">
                <a:solidFill>
                  <a:schemeClr val="tx1"/>
                </a:solidFill>
                <a:latin typeface="+mj-lt"/>
              </a:rPr>
              <a:t>Sea</a:t>
            </a:r>
            <a:r>
              <a:rPr lang="it-IT" altLang="it-IT" sz="2800" dirty="0" smtClean="0">
                <a:solidFill>
                  <a:schemeClr val="tx1"/>
                </a:solidFill>
                <a:latin typeface="+mj-lt"/>
              </a:rPr>
              <a:t>…</a:t>
            </a:r>
          </a:p>
          <a:p>
            <a:pPr eaLnBrk="1"/>
            <a:r>
              <a:rPr lang="it-IT" altLang="it-IT" sz="2800" dirty="0" smtClean="0">
                <a:solidFill>
                  <a:schemeClr val="tx1"/>
                </a:solidFill>
                <a:latin typeface="+mj-lt"/>
              </a:rPr>
              <a:t>Marine </a:t>
            </a:r>
            <a:r>
              <a:rPr lang="it-IT" altLang="it-IT" sz="2800" dirty="0" err="1" smtClean="0">
                <a:solidFill>
                  <a:schemeClr val="tx1"/>
                </a:solidFill>
                <a:latin typeface="+mj-lt"/>
              </a:rPr>
              <a:t>biology</a:t>
            </a:r>
            <a:r>
              <a:rPr lang="it-IT" altLang="it-IT" sz="2800" dirty="0" smtClean="0">
                <a:solidFill>
                  <a:schemeClr val="tx1"/>
                </a:solidFill>
                <a:latin typeface="+mj-lt"/>
              </a:rPr>
              <a:t>, </a:t>
            </a:r>
            <a:r>
              <a:rPr lang="it-IT" altLang="it-IT" sz="2800" dirty="0" err="1" smtClean="0">
                <a:solidFill>
                  <a:schemeClr val="tx1"/>
                </a:solidFill>
                <a:latin typeface="+mj-lt"/>
              </a:rPr>
              <a:t>ecology</a:t>
            </a:r>
            <a:r>
              <a:rPr lang="it-IT" altLang="it-IT" sz="2800" dirty="0" smtClean="0">
                <a:solidFill>
                  <a:schemeClr val="tx1"/>
                </a:solidFill>
                <a:latin typeface="+mj-lt"/>
              </a:rPr>
              <a:t> and </a:t>
            </a:r>
            <a:r>
              <a:rPr lang="it-IT" altLang="it-IT" sz="2800" dirty="0" err="1" smtClean="0">
                <a:solidFill>
                  <a:schemeClr val="tx1"/>
                </a:solidFill>
                <a:latin typeface="+mj-lt"/>
              </a:rPr>
              <a:t>environment</a:t>
            </a:r>
            <a:r>
              <a:rPr lang="it-IT" altLang="it-IT" sz="2800" dirty="0" smtClean="0">
                <a:solidFill>
                  <a:schemeClr val="tx1"/>
                </a:solidFill>
                <a:latin typeface="+mj-lt"/>
              </a:rPr>
              <a:t>, RRI </a:t>
            </a:r>
            <a:r>
              <a:rPr lang="it-IT" altLang="it-IT" sz="2800" dirty="0" err="1" smtClean="0">
                <a:solidFill>
                  <a:schemeClr val="tx1"/>
                </a:solidFill>
                <a:latin typeface="+mj-lt"/>
              </a:rPr>
              <a:t>responsible</a:t>
            </a:r>
            <a:r>
              <a:rPr lang="it-IT" altLang="it-IT" sz="2800" dirty="0" smtClean="0">
                <a:solidFill>
                  <a:schemeClr val="tx1"/>
                </a:solidFill>
                <a:latin typeface="+mj-lt"/>
              </a:rPr>
              <a:t> </a:t>
            </a:r>
            <a:r>
              <a:rPr lang="it-IT" altLang="it-IT" sz="2800" dirty="0" err="1" smtClean="0">
                <a:solidFill>
                  <a:schemeClr val="tx1"/>
                </a:solidFill>
                <a:latin typeface="+mj-lt"/>
              </a:rPr>
              <a:t>research</a:t>
            </a:r>
            <a:r>
              <a:rPr lang="it-IT" altLang="it-IT" sz="2800" dirty="0" smtClean="0">
                <a:solidFill>
                  <a:schemeClr val="tx1"/>
                </a:solidFill>
                <a:latin typeface="+mj-lt"/>
              </a:rPr>
              <a:t> and </a:t>
            </a:r>
            <a:r>
              <a:rPr lang="it-IT" altLang="it-IT" sz="2800" dirty="0" err="1" smtClean="0">
                <a:solidFill>
                  <a:schemeClr val="tx1"/>
                </a:solidFill>
                <a:latin typeface="+mj-lt"/>
              </a:rPr>
              <a:t>innovation</a:t>
            </a:r>
            <a:r>
              <a:rPr lang="it-IT" altLang="it-IT" sz="2800" dirty="0" smtClean="0">
                <a:solidFill>
                  <a:schemeClr val="tx1"/>
                </a:solidFill>
                <a:latin typeface="+mj-lt"/>
              </a:rPr>
              <a:t>.</a:t>
            </a:r>
          </a:p>
          <a:p>
            <a:pPr eaLnBrk="1"/>
            <a:endParaRPr lang="it-IT" altLang="it-IT" sz="2800" dirty="0">
              <a:solidFill>
                <a:schemeClr val="tx1"/>
              </a:solidFill>
              <a:latin typeface="+mj-lt"/>
            </a:endParaRPr>
          </a:p>
          <a:p>
            <a:pPr eaLnBrk="1"/>
            <a:r>
              <a:rPr lang="it-IT" altLang="it-IT" sz="2800" b="1" dirty="0" smtClean="0">
                <a:solidFill>
                  <a:schemeClr val="tx1"/>
                </a:solidFill>
                <a:latin typeface="+mj-lt"/>
              </a:rPr>
              <a:t>The </a:t>
            </a:r>
            <a:r>
              <a:rPr lang="it-IT" altLang="it-IT" sz="2800" b="1" dirty="0" err="1" smtClean="0">
                <a:solidFill>
                  <a:schemeClr val="tx1"/>
                </a:solidFill>
                <a:latin typeface="+mj-lt"/>
              </a:rPr>
              <a:t>Childrens</a:t>
            </a:r>
            <a:r>
              <a:rPr lang="it-IT" altLang="it-IT" sz="2800" b="1" dirty="0" smtClean="0">
                <a:solidFill>
                  <a:schemeClr val="tx1"/>
                </a:solidFill>
                <a:latin typeface="+mj-lt"/>
              </a:rPr>
              <a:t>’ Workshop</a:t>
            </a:r>
            <a:r>
              <a:rPr lang="it-IT" altLang="it-IT" sz="2800" dirty="0" smtClean="0">
                <a:solidFill>
                  <a:schemeClr val="tx1"/>
                </a:solidFill>
                <a:latin typeface="+mj-lt"/>
              </a:rPr>
              <a:t>, a big lab to play with </a:t>
            </a:r>
            <a:r>
              <a:rPr lang="it-IT" altLang="it-IT" sz="2800" dirty="0" err="1" smtClean="0">
                <a:solidFill>
                  <a:schemeClr val="tx1"/>
                </a:solidFill>
                <a:latin typeface="+mj-lt"/>
              </a:rPr>
              <a:t>themselves</a:t>
            </a:r>
            <a:r>
              <a:rPr lang="it-IT" altLang="it-IT" sz="2800" dirty="0" smtClean="0">
                <a:solidFill>
                  <a:schemeClr val="tx1"/>
                </a:solidFill>
                <a:latin typeface="+mj-lt"/>
              </a:rPr>
              <a:t>, with the </a:t>
            </a:r>
            <a:r>
              <a:rPr lang="it-IT" altLang="it-IT" sz="2800" dirty="0" err="1" smtClean="0">
                <a:solidFill>
                  <a:schemeClr val="tx1"/>
                </a:solidFill>
                <a:latin typeface="+mj-lt"/>
              </a:rPr>
              <a:t>others</a:t>
            </a:r>
            <a:r>
              <a:rPr lang="it-IT" altLang="it-IT" sz="2800" dirty="0" smtClean="0">
                <a:solidFill>
                  <a:schemeClr val="tx1"/>
                </a:solidFill>
                <a:latin typeface="+mj-lt"/>
              </a:rPr>
              <a:t> and to </a:t>
            </a:r>
            <a:r>
              <a:rPr lang="it-IT" altLang="it-IT" sz="2800" dirty="0" err="1" smtClean="0">
                <a:solidFill>
                  <a:schemeClr val="tx1"/>
                </a:solidFill>
                <a:latin typeface="+mj-lt"/>
              </a:rPr>
              <a:t>discover</a:t>
            </a:r>
            <a:r>
              <a:rPr lang="it-IT" altLang="it-IT" sz="2800" dirty="0" smtClean="0">
                <a:solidFill>
                  <a:schemeClr val="tx1"/>
                </a:solidFill>
                <a:latin typeface="+mj-lt"/>
              </a:rPr>
              <a:t> the world </a:t>
            </a:r>
            <a:r>
              <a:rPr lang="it-IT" altLang="it-IT" sz="2800" dirty="0" err="1" smtClean="0">
                <a:solidFill>
                  <a:schemeClr val="tx1"/>
                </a:solidFill>
                <a:latin typeface="+mj-lt"/>
              </a:rPr>
              <a:t>around</a:t>
            </a:r>
            <a:r>
              <a:rPr lang="it-IT" altLang="it-IT" sz="2800" dirty="0" smtClean="0">
                <a:solidFill>
                  <a:schemeClr val="tx1"/>
                </a:solidFill>
                <a:latin typeface="+mj-lt"/>
              </a:rPr>
              <a:t>.</a:t>
            </a:r>
            <a:endParaRPr lang="it-IT" altLang="it-IT" sz="2800" dirty="0">
              <a:solidFill>
                <a:schemeClr val="tx1"/>
              </a:solidFill>
              <a:latin typeface="+mj-lt"/>
            </a:endParaRPr>
          </a:p>
        </p:txBody>
      </p:sp>
      <p:sp>
        <p:nvSpPr>
          <p:cNvPr id="9"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28</a:t>
            </a:fld>
            <a:endParaRPr lang="it-IT" sz="2000" b="1" dirty="0">
              <a:solidFill>
                <a:schemeClr val="bg1"/>
              </a:solidFill>
            </a:endParaRPr>
          </a:p>
        </p:txBody>
      </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6480000" cy="4860000"/>
          </a:xfrm>
          <a:prstGeom prst="rect">
            <a:avLst/>
          </a:prstGeom>
        </p:spPr>
      </p:pic>
      <p:pic>
        <p:nvPicPr>
          <p:cNvPr id="3" name="Immagine 2"/>
          <p:cNvPicPr>
            <a:picLocks/>
          </p:cNvPicPr>
          <p:nvPr/>
        </p:nvPicPr>
        <p:blipFill>
          <a:blip r:embed="rId3">
            <a:extLst>
              <a:ext uri="{28A0092B-C50C-407E-A947-70E740481C1C}">
                <a14:useLocalDpi xmlns:a14="http://schemas.microsoft.com/office/drawing/2010/main" val="0"/>
              </a:ext>
            </a:extLst>
          </a:blip>
          <a:stretch>
            <a:fillRect/>
          </a:stretch>
        </p:blipFill>
        <p:spPr>
          <a:xfrm>
            <a:off x="6480000" y="0"/>
            <a:ext cx="6480000" cy="4860000"/>
          </a:xfrm>
          <a:prstGeom prst="rect">
            <a:avLst/>
          </a:prstGeom>
        </p:spPr>
      </p:pic>
      <p:pic>
        <p:nvPicPr>
          <p:cNvPr id="4" name="Immagine 3"/>
          <p:cNvPicPr>
            <a:picLocks/>
          </p:cNvPicPr>
          <p:nvPr/>
        </p:nvPicPr>
        <p:blipFill>
          <a:blip r:embed="rId4">
            <a:extLst>
              <a:ext uri="{28A0092B-C50C-407E-A947-70E740481C1C}">
                <a14:useLocalDpi xmlns:a14="http://schemas.microsoft.com/office/drawing/2010/main" val="0"/>
              </a:ext>
            </a:extLst>
          </a:blip>
          <a:stretch>
            <a:fillRect/>
          </a:stretch>
        </p:blipFill>
        <p:spPr>
          <a:xfrm>
            <a:off x="6480000" y="4860000"/>
            <a:ext cx="6480000" cy="4860000"/>
          </a:xfrm>
          <a:prstGeom prst="rect">
            <a:avLst/>
          </a:prstGeom>
        </p:spPr>
      </p:pic>
      <p:pic>
        <p:nvPicPr>
          <p:cNvPr id="7" name="Immagine 6"/>
          <p:cNvPicPr>
            <a:picLocks/>
          </p:cNvPicPr>
          <p:nvPr/>
        </p:nvPicPr>
        <p:blipFill>
          <a:blip r:embed="rId5">
            <a:extLst>
              <a:ext uri="{28A0092B-C50C-407E-A947-70E740481C1C}">
                <a14:useLocalDpi xmlns:a14="http://schemas.microsoft.com/office/drawing/2010/main" val="0"/>
              </a:ext>
            </a:extLst>
          </a:blip>
          <a:stretch>
            <a:fillRect/>
          </a:stretch>
        </p:blipFill>
        <p:spPr>
          <a:xfrm>
            <a:off x="0" y="4860000"/>
            <a:ext cx="6480000" cy="4860000"/>
          </a:xfrm>
          <a:prstGeom prst="rect">
            <a:avLst/>
          </a:prstGeom>
        </p:spPr>
      </p:pic>
      <p:sp>
        <p:nvSpPr>
          <p:cNvPr id="12"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29</a:t>
            </a:fld>
            <a:endParaRPr lang="it-IT" sz="2000" b="1" dirty="0">
              <a:solidFill>
                <a:schemeClr val="bg1"/>
              </a:solidFill>
            </a:endParaRPr>
          </a:p>
        </p:txBody>
      </p:sp>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 y="3175"/>
            <a:ext cx="12960000" cy="9720000"/>
          </a:xfrm>
          <a:prstGeom prst="rect">
            <a:avLst/>
          </a:prstGeom>
        </p:spPr>
      </p:pic>
      <p:sp>
        <p:nvSpPr>
          <p:cNvPr id="6"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3</a:t>
            </a:fld>
            <a:endParaRPr lang="it-IT" sz="2000" b="1" dirty="0">
              <a:solidFill>
                <a:schemeClr val="bg1"/>
              </a:solidFill>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pPr>
              <a:defRPr/>
            </a:pPr>
            <a:fld id="{E24F1D64-2EA9-44DD-9C9B-1A649C6AA8EF}" type="slidenum">
              <a:rPr lang="it-IT" smtClean="0"/>
              <a:pPr>
                <a:defRPr/>
              </a:pPr>
              <a:t>30</a:t>
            </a:fld>
            <a:endParaRPr lang="it-IT"/>
          </a:p>
        </p:txBody>
      </p:sp>
      <p:pic>
        <p:nvPicPr>
          <p:cNvPr id="7" name="Immagine 6"/>
          <p:cNvPicPr/>
          <p:nvPr/>
        </p:nvPicPr>
        <p:blipFill>
          <a:blip r:embed="rId2" cstate="print">
            <a:extLst>
              <a:ext uri="{28A0092B-C50C-407E-A947-70E740481C1C}">
                <a14:useLocalDpi xmlns:a14="http://schemas.microsoft.com/office/drawing/2010/main" val="0"/>
              </a:ext>
            </a:extLst>
          </a:blip>
          <a:stretch>
            <a:fillRect/>
          </a:stretch>
        </p:blipFill>
        <p:spPr>
          <a:xfrm>
            <a:off x="1478257" y="1624239"/>
            <a:ext cx="10717752" cy="6737148"/>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4" name="Picture 4" descr="robot-pier"/>
          <p:cNvPicPr>
            <a:picLocks noChangeArrowheads="1"/>
          </p:cNvPicPr>
          <p:nvPr/>
        </p:nvPicPr>
        <p:blipFill rotWithShape="1">
          <a:blip r:embed="rId2"/>
          <a:srcRect r="11370"/>
          <a:stretch/>
        </p:blipFill>
        <p:spPr bwMode="auto">
          <a:xfrm>
            <a:off x="0" y="4860000"/>
            <a:ext cx="6480000" cy="4859036"/>
          </a:xfrm>
          <a:prstGeom prst="rect">
            <a:avLst/>
          </a:prstGeom>
          <a:noFill/>
        </p:spPr>
      </p:pic>
      <p:pic>
        <p:nvPicPr>
          <p:cNvPr id="2" name="Immagine 1"/>
          <p:cNvPicPr>
            <a:picLocks/>
          </p:cNvPicPr>
          <p:nvPr/>
        </p:nvPicPr>
        <p:blipFill>
          <a:blip r:embed="rId3">
            <a:extLst>
              <a:ext uri="{28A0092B-C50C-407E-A947-70E740481C1C}">
                <a14:useLocalDpi xmlns:a14="http://schemas.microsoft.com/office/drawing/2010/main" val="0"/>
              </a:ext>
            </a:extLst>
          </a:blip>
          <a:stretch>
            <a:fillRect/>
          </a:stretch>
        </p:blipFill>
        <p:spPr>
          <a:xfrm>
            <a:off x="6480969" y="4860000"/>
            <a:ext cx="6480000" cy="4860000"/>
          </a:xfrm>
          <a:prstGeom prst="rect">
            <a:avLst/>
          </a:prstGeom>
        </p:spPr>
      </p:pic>
      <p:pic>
        <p:nvPicPr>
          <p:cNvPr id="3" name="Immagine 2"/>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6480000" cy="4860000"/>
          </a:xfrm>
          <a:prstGeom prst="rect">
            <a:avLst/>
          </a:prstGeom>
        </p:spPr>
      </p:pic>
      <p:pic>
        <p:nvPicPr>
          <p:cNvPr id="4" name="Immagine 3"/>
          <p:cNvPicPr>
            <a:picLocks/>
          </p:cNvPicPr>
          <p:nvPr/>
        </p:nvPicPr>
        <p:blipFill>
          <a:blip r:embed="rId5">
            <a:extLst>
              <a:ext uri="{28A0092B-C50C-407E-A947-70E740481C1C}">
                <a14:useLocalDpi xmlns:a14="http://schemas.microsoft.com/office/drawing/2010/main" val="0"/>
              </a:ext>
            </a:extLst>
          </a:blip>
          <a:stretch>
            <a:fillRect/>
          </a:stretch>
        </p:blipFill>
        <p:spPr>
          <a:xfrm>
            <a:off x="6480000" y="0"/>
            <a:ext cx="6480000" cy="4860000"/>
          </a:xfrm>
          <a:prstGeom prst="rect">
            <a:avLst/>
          </a:prstGeom>
        </p:spPr>
      </p:pic>
      <p:sp>
        <p:nvSpPr>
          <p:cNvPr id="12"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31</a:t>
            </a:fld>
            <a:endParaRPr lang="it-IT" sz="2000" b="1" dirty="0">
              <a:solidFill>
                <a:schemeClr val="bg1"/>
              </a:solidFill>
            </a:endParaRPr>
          </a:p>
        </p:txBody>
      </p:sp>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a:spLocks noChangeArrowheads="1"/>
          </p:cNvSpPr>
          <p:nvPr/>
        </p:nvSpPr>
        <p:spPr bwMode="auto">
          <a:xfrm>
            <a:off x="839077" y="1403999"/>
            <a:ext cx="4489764" cy="71293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eaLnBrk="1"/>
            <a:r>
              <a:rPr lang="it-IT" altLang="it-IT" sz="3200" b="1" dirty="0" smtClean="0">
                <a:solidFill>
                  <a:srgbClr val="FF0000"/>
                </a:solidFill>
                <a:latin typeface="+mj-lt"/>
              </a:rPr>
              <a:t>THE VILLAGE OF  MEDITERRANEAN DIET AND BIODIVERSITY</a:t>
            </a:r>
          </a:p>
          <a:p>
            <a:pPr eaLnBrk="1"/>
            <a:endParaRPr lang="it-IT" altLang="it-IT" sz="2800" dirty="0">
              <a:solidFill>
                <a:schemeClr val="tx1"/>
              </a:solidFill>
              <a:latin typeface="+mj-lt"/>
            </a:endParaRPr>
          </a:p>
          <a:p>
            <a:pPr eaLnBrk="1"/>
            <a:r>
              <a:rPr lang="it-IT" altLang="it-IT" sz="2800" dirty="0" err="1" smtClean="0">
                <a:solidFill>
                  <a:schemeClr val="tx1"/>
                </a:solidFill>
                <a:latin typeface="+mj-lt"/>
              </a:rPr>
              <a:t>Exhibitions</a:t>
            </a:r>
            <a:r>
              <a:rPr lang="it-IT" altLang="it-IT" sz="2800" dirty="0" smtClean="0">
                <a:solidFill>
                  <a:schemeClr val="tx1"/>
                </a:solidFill>
                <a:latin typeface="+mj-lt"/>
              </a:rPr>
              <a:t>, educational </a:t>
            </a:r>
            <a:r>
              <a:rPr lang="it-IT" altLang="it-IT" sz="2800" dirty="0" err="1" smtClean="0">
                <a:solidFill>
                  <a:schemeClr val="tx1"/>
                </a:solidFill>
                <a:latin typeface="+mj-lt"/>
              </a:rPr>
              <a:t>labs</a:t>
            </a:r>
            <a:r>
              <a:rPr lang="it-IT" altLang="it-IT" sz="2800" dirty="0" smtClean="0">
                <a:solidFill>
                  <a:schemeClr val="tx1"/>
                </a:solidFill>
                <a:latin typeface="+mj-lt"/>
              </a:rPr>
              <a:t>, </a:t>
            </a:r>
            <a:r>
              <a:rPr lang="it-IT" altLang="it-IT" sz="2800" dirty="0" err="1" smtClean="0">
                <a:solidFill>
                  <a:schemeClr val="tx1"/>
                </a:solidFill>
                <a:latin typeface="+mj-lt"/>
              </a:rPr>
              <a:t>meetings</a:t>
            </a:r>
            <a:r>
              <a:rPr lang="it-IT" altLang="it-IT" sz="2800" dirty="0" smtClean="0">
                <a:solidFill>
                  <a:schemeClr val="tx1"/>
                </a:solidFill>
                <a:latin typeface="+mj-lt"/>
              </a:rPr>
              <a:t> on science, nature and </a:t>
            </a:r>
            <a:r>
              <a:rPr lang="it-IT" altLang="it-IT" sz="2800" dirty="0" err="1" smtClean="0">
                <a:solidFill>
                  <a:schemeClr val="tx1"/>
                </a:solidFill>
                <a:latin typeface="+mj-lt"/>
              </a:rPr>
              <a:t>technology</a:t>
            </a:r>
            <a:r>
              <a:rPr lang="it-IT" altLang="it-IT" sz="2800" dirty="0" smtClean="0">
                <a:solidFill>
                  <a:schemeClr val="tx1"/>
                </a:solidFill>
                <a:latin typeface="+mj-lt"/>
              </a:rPr>
              <a:t>; the </a:t>
            </a:r>
            <a:r>
              <a:rPr lang="it-IT" altLang="it-IT" sz="2800" dirty="0" err="1" smtClean="0">
                <a:solidFill>
                  <a:schemeClr val="tx1"/>
                </a:solidFill>
                <a:latin typeface="+mj-lt"/>
              </a:rPr>
              <a:t>topics</a:t>
            </a:r>
            <a:r>
              <a:rPr lang="it-IT" altLang="it-IT" sz="2800" dirty="0" smtClean="0">
                <a:solidFill>
                  <a:schemeClr val="tx1"/>
                </a:solidFill>
                <a:latin typeface="+mj-lt"/>
              </a:rPr>
              <a:t> of </a:t>
            </a:r>
            <a:r>
              <a:rPr lang="it-IT" altLang="it-IT" sz="2800" dirty="0" err="1" smtClean="0">
                <a:solidFill>
                  <a:schemeClr val="tx1"/>
                </a:solidFill>
                <a:latin typeface="+mj-lt"/>
              </a:rPr>
              <a:t>food</a:t>
            </a:r>
            <a:r>
              <a:rPr lang="it-IT" altLang="it-IT" sz="2800" dirty="0" smtClean="0">
                <a:solidFill>
                  <a:schemeClr val="tx1"/>
                </a:solidFill>
                <a:latin typeface="+mj-lt"/>
              </a:rPr>
              <a:t> </a:t>
            </a:r>
            <a:r>
              <a:rPr lang="it-IT" altLang="it-IT" sz="2800" dirty="0" err="1" smtClean="0">
                <a:solidFill>
                  <a:schemeClr val="tx1"/>
                </a:solidFill>
                <a:latin typeface="+mj-lt"/>
              </a:rPr>
              <a:t>education</a:t>
            </a:r>
            <a:r>
              <a:rPr lang="it-IT" altLang="it-IT" sz="2800" dirty="0" smtClean="0">
                <a:solidFill>
                  <a:schemeClr val="tx1"/>
                </a:solidFill>
                <a:latin typeface="+mj-lt"/>
              </a:rPr>
              <a:t> and of </a:t>
            </a:r>
            <a:r>
              <a:rPr lang="it-IT" altLang="it-IT" sz="2800" dirty="0" err="1" smtClean="0">
                <a:solidFill>
                  <a:schemeClr val="tx1"/>
                </a:solidFill>
                <a:latin typeface="+mj-lt"/>
              </a:rPr>
              <a:t>agriculture</a:t>
            </a:r>
            <a:r>
              <a:rPr lang="it-IT" altLang="it-IT" sz="2800" dirty="0" smtClean="0">
                <a:solidFill>
                  <a:schemeClr val="tx1"/>
                </a:solidFill>
                <a:latin typeface="+mj-lt"/>
              </a:rPr>
              <a:t> </a:t>
            </a:r>
            <a:r>
              <a:rPr lang="it-IT" altLang="it-IT" sz="2800" dirty="0" err="1" smtClean="0">
                <a:solidFill>
                  <a:schemeClr val="tx1"/>
                </a:solidFill>
                <a:latin typeface="+mj-lt"/>
              </a:rPr>
              <a:t>as</a:t>
            </a:r>
            <a:r>
              <a:rPr lang="it-IT" altLang="it-IT" sz="2800" dirty="0" smtClean="0">
                <a:solidFill>
                  <a:schemeClr val="tx1"/>
                </a:solidFill>
                <a:latin typeface="+mj-lt"/>
              </a:rPr>
              <a:t> a </a:t>
            </a:r>
            <a:r>
              <a:rPr lang="it-IT" altLang="it-IT" sz="2800" dirty="0" err="1" smtClean="0">
                <a:solidFill>
                  <a:schemeClr val="tx1"/>
                </a:solidFill>
                <a:latin typeface="+mj-lt"/>
              </a:rPr>
              <a:t>central</a:t>
            </a:r>
            <a:r>
              <a:rPr lang="it-IT" altLang="it-IT" sz="2800" dirty="0" smtClean="0">
                <a:solidFill>
                  <a:schemeClr val="tx1"/>
                </a:solidFill>
                <a:latin typeface="+mj-lt"/>
              </a:rPr>
              <a:t> </a:t>
            </a:r>
            <a:r>
              <a:rPr lang="it-IT" altLang="it-IT" sz="2800" dirty="0" err="1" smtClean="0">
                <a:solidFill>
                  <a:schemeClr val="tx1"/>
                </a:solidFill>
                <a:latin typeface="+mj-lt"/>
              </a:rPr>
              <a:t>resource</a:t>
            </a:r>
            <a:r>
              <a:rPr lang="it-IT" altLang="it-IT" sz="2800" dirty="0" smtClean="0">
                <a:solidFill>
                  <a:schemeClr val="tx1"/>
                </a:solidFill>
                <a:latin typeface="+mj-lt"/>
              </a:rPr>
              <a:t> for the economy of the </a:t>
            </a:r>
            <a:r>
              <a:rPr lang="it-IT" altLang="it-IT" sz="2800" dirty="0" err="1" smtClean="0">
                <a:solidFill>
                  <a:schemeClr val="tx1"/>
                </a:solidFill>
                <a:latin typeface="+mj-lt"/>
              </a:rPr>
              <a:t>south</a:t>
            </a:r>
            <a:r>
              <a:rPr lang="it-IT" altLang="it-IT" sz="2800" dirty="0" smtClean="0">
                <a:solidFill>
                  <a:schemeClr val="tx1"/>
                </a:solidFill>
                <a:latin typeface="+mj-lt"/>
              </a:rPr>
              <a:t> of </a:t>
            </a:r>
            <a:r>
              <a:rPr lang="it-IT" altLang="it-IT" sz="2800" dirty="0" err="1" smtClean="0">
                <a:solidFill>
                  <a:schemeClr val="tx1"/>
                </a:solidFill>
                <a:latin typeface="+mj-lt"/>
              </a:rPr>
              <a:t>Italy</a:t>
            </a:r>
            <a:r>
              <a:rPr lang="it-IT" altLang="it-IT" sz="2800" dirty="0" smtClean="0">
                <a:solidFill>
                  <a:schemeClr val="tx1"/>
                </a:solidFill>
                <a:latin typeface="+mj-lt"/>
              </a:rPr>
              <a:t>.</a:t>
            </a:r>
          </a:p>
          <a:p>
            <a:pPr eaLnBrk="1"/>
            <a:endParaRPr lang="it-IT" altLang="it-IT" sz="2800" dirty="0" smtClean="0">
              <a:solidFill>
                <a:schemeClr val="tx1"/>
              </a:solidFill>
              <a:latin typeface="+mj-lt"/>
            </a:endParaRPr>
          </a:p>
        </p:txBody>
      </p:sp>
      <p:sp>
        <p:nvSpPr>
          <p:cNvPr id="10"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32</a:t>
            </a:fld>
            <a:endParaRPr lang="it-IT" sz="2000" b="1" dirty="0">
              <a:solidFill>
                <a:schemeClr val="bg1"/>
              </a:solidFill>
            </a:endParaRPr>
          </a:p>
        </p:txBody>
      </p:sp>
      <p:pic>
        <p:nvPicPr>
          <p:cNvPr id="8" name="Picture 2" descr="http://massamagra.com/sites/default/files/styles/slash-blog-post/public/field/image/frutta-e-verdura.jpg?itok=_Y_FKFZi"/>
          <p:cNvPicPr>
            <a:picLocks noChangeAspect="1" noChangeArrowheads="1"/>
          </p:cNvPicPr>
          <p:nvPr/>
        </p:nvPicPr>
        <p:blipFill>
          <a:blip r:embed="rId2"/>
          <a:srcRect/>
          <a:stretch>
            <a:fillRect/>
          </a:stretch>
        </p:blipFill>
        <p:spPr bwMode="auto">
          <a:xfrm>
            <a:off x="5597875" y="1313535"/>
            <a:ext cx="6643734" cy="6643734"/>
          </a:xfrm>
          <a:prstGeom prst="rect">
            <a:avLst/>
          </a:prstGeom>
          <a:noFill/>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120318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33</a:t>
            </a:fld>
            <a:endParaRPr lang="it-IT"/>
          </a:p>
        </p:txBody>
      </p:sp>
      <p:pic>
        <p:nvPicPr>
          <p:cNvPr id="5" name="Picture 2" descr="C:\Users\amodio\Downloads\REFERENDUM_TRIVELLE_1920_px_04_agg. 30-3-2016 (1).jpg"/>
          <p:cNvPicPr>
            <a:picLocks noChangeAspect="1" noChangeArrowheads="1"/>
          </p:cNvPicPr>
          <p:nvPr/>
        </p:nvPicPr>
        <p:blipFill>
          <a:blip r:embed="rId2"/>
          <a:srcRect/>
          <a:stretch>
            <a:fillRect/>
          </a:stretch>
        </p:blipFill>
        <p:spPr bwMode="auto">
          <a:xfrm>
            <a:off x="-19890" y="206626"/>
            <a:ext cx="12981827" cy="9154893"/>
          </a:xfrm>
          <a:prstGeom prst="rect">
            <a:avLst/>
          </a:prstGeom>
          <a:noFill/>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900" name="Picture 4" descr="officina-bit"/>
          <p:cNvPicPr>
            <a:picLocks noChangeArrowheads="1"/>
          </p:cNvPicPr>
          <p:nvPr/>
        </p:nvPicPr>
        <p:blipFill rotWithShape="1">
          <a:blip r:embed="rId2"/>
          <a:srcRect l="10109"/>
          <a:stretch/>
        </p:blipFill>
        <p:spPr bwMode="auto">
          <a:xfrm>
            <a:off x="6480000" y="4860000"/>
            <a:ext cx="6480000" cy="4858274"/>
          </a:xfrm>
          <a:prstGeom prst="rect">
            <a:avLst/>
          </a:prstGeom>
          <a:noFill/>
        </p:spPr>
      </p:pic>
      <p:pic>
        <p:nvPicPr>
          <p:cNvPr id="80898" name="Picture 2" descr="officina-ombre"/>
          <p:cNvPicPr>
            <a:picLocks noChangeArrowheads="1"/>
          </p:cNvPicPr>
          <p:nvPr/>
        </p:nvPicPr>
        <p:blipFill rotWithShape="1">
          <a:blip r:embed="rId3"/>
          <a:srcRect r="10399"/>
          <a:stretch/>
        </p:blipFill>
        <p:spPr bwMode="auto">
          <a:xfrm>
            <a:off x="0" y="0"/>
            <a:ext cx="6480000" cy="4860000"/>
          </a:xfrm>
          <a:prstGeom prst="rect">
            <a:avLst/>
          </a:prstGeom>
          <a:noFill/>
        </p:spPr>
      </p:pic>
      <p:pic>
        <p:nvPicPr>
          <p:cNvPr id="2" name="Immagine 1"/>
          <p:cNvPicPr>
            <a:picLocks noChangeAspect="1"/>
          </p:cNvPicPr>
          <p:nvPr/>
        </p:nvPicPr>
        <p:blipFill rotWithShape="1">
          <a:blip r:embed="rId4" cstate="print">
            <a:extLst>
              <a:ext uri="{28A0092B-C50C-407E-A947-70E740481C1C}">
                <a14:useLocalDpi xmlns:a14="http://schemas.microsoft.com/office/drawing/2010/main" val="0"/>
              </a:ext>
            </a:extLst>
          </a:blip>
          <a:srcRect l="2208" r="8903"/>
          <a:stretch/>
        </p:blipFill>
        <p:spPr>
          <a:xfrm>
            <a:off x="0" y="4858274"/>
            <a:ext cx="6480000" cy="4860000"/>
          </a:xfrm>
          <a:prstGeom prst="rect">
            <a:avLst/>
          </a:prstGeom>
        </p:spPr>
      </p:pic>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000" y="0"/>
            <a:ext cx="6480000" cy="4860000"/>
          </a:xfrm>
          <a:prstGeom prst="rect">
            <a:avLst/>
          </a:prstGeom>
        </p:spPr>
      </p:pic>
      <p:sp>
        <p:nvSpPr>
          <p:cNvPr id="10"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34</a:t>
            </a:fld>
            <a:endParaRPr lang="it-IT" sz="2000" b="1" dirty="0">
              <a:solidFill>
                <a:schemeClr val="bg1"/>
              </a:solidFill>
            </a:endParaRPr>
          </a:p>
        </p:txBody>
      </p:sp>
      <p:pic>
        <p:nvPicPr>
          <p:cNvPr id="8" name="Immagin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35</a:t>
            </a:fld>
            <a:endParaRPr lang="it-IT"/>
          </a:p>
        </p:txBody>
      </p:sp>
      <p:pic>
        <p:nvPicPr>
          <p:cNvPr id="1026" name="Picture 2" descr="https://s-media-cache-ak0.pinimg.com/736x/28/8c/c8/288cc8fdfdebb8f92c4b98cadd46ce7b.jpg"/>
          <p:cNvPicPr>
            <a:picLocks noChangeAspect="1" noChangeArrowheads="1"/>
          </p:cNvPicPr>
          <p:nvPr/>
        </p:nvPicPr>
        <p:blipFill>
          <a:blip r:embed="rId2"/>
          <a:srcRect/>
          <a:stretch>
            <a:fillRect/>
          </a:stretch>
        </p:blipFill>
        <p:spPr bwMode="auto">
          <a:xfrm>
            <a:off x="121511" y="142876"/>
            <a:ext cx="12646002" cy="9432957"/>
          </a:xfrm>
          <a:prstGeom prst="rect">
            <a:avLst/>
          </a:prstGeom>
          <a:noFill/>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36</a:t>
            </a:fld>
            <a:endParaRPr lang="it-IT"/>
          </a:p>
        </p:txBody>
      </p:sp>
      <p:pic>
        <p:nvPicPr>
          <p:cNvPr id="1026" name="Picture 2" descr="http://www.dii.unina.it/images/notizie/J_M_S_La_tua_copia_02.jpg"/>
          <p:cNvPicPr>
            <a:picLocks noChangeAspect="1" noChangeArrowheads="1"/>
          </p:cNvPicPr>
          <p:nvPr/>
        </p:nvPicPr>
        <p:blipFill>
          <a:blip r:embed="rId2"/>
          <a:srcRect/>
          <a:stretch>
            <a:fillRect/>
          </a:stretch>
        </p:blipFill>
        <p:spPr bwMode="auto">
          <a:xfrm>
            <a:off x="376989" y="1574777"/>
            <a:ext cx="12319086" cy="6929486"/>
          </a:xfrm>
          <a:prstGeom prst="rect">
            <a:avLst/>
          </a:prstGeom>
          <a:noFill/>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1408871" y="2074843"/>
            <a:ext cx="10144196" cy="1015663"/>
          </a:xfrm>
          <a:prstGeom prst="rect">
            <a:avLst/>
          </a:prstGeom>
        </p:spPr>
        <p:txBody>
          <a:bodyPr wrap="square">
            <a:spAutoFit/>
          </a:bodyPr>
          <a:lstStyle/>
          <a:p>
            <a:pPr algn="ctr"/>
            <a:r>
              <a:rPr lang="it-IT" sz="6000" b="1" dirty="0" smtClean="0">
                <a:solidFill>
                  <a:srgbClr val="FF0000"/>
                </a:solidFill>
              </a:rPr>
              <a:t>INNOVATION IN EDUCATION</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1408871" y="2074843"/>
            <a:ext cx="10144196" cy="2800767"/>
          </a:xfrm>
          <a:prstGeom prst="rect">
            <a:avLst/>
          </a:prstGeom>
        </p:spPr>
        <p:txBody>
          <a:bodyPr wrap="square">
            <a:spAutoFit/>
          </a:bodyPr>
          <a:lstStyle/>
          <a:p>
            <a:pPr algn="just"/>
            <a:r>
              <a:rPr lang="it-IT" sz="4400" b="1" u="sng" dirty="0" err="1" smtClean="0">
                <a:solidFill>
                  <a:srgbClr val="FF0000"/>
                </a:solidFill>
              </a:rPr>
              <a:t>Objective</a:t>
            </a:r>
            <a:r>
              <a:rPr lang="it-IT" sz="4400" b="1" dirty="0" smtClean="0">
                <a:solidFill>
                  <a:srgbClr val="FF0000"/>
                </a:solidFill>
              </a:rPr>
              <a:t>:</a:t>
            </a:r>
          </a:p>
          <a:p>
            <a:pPr algn="just">
              <a:buFontTx/>
              <a:buChar char="-"/>
            </a:pPr>
            <a:r>
              <a:rPr lang="it-IT" sz="4400" b="1" dirty="0" smtClean="0">
                <a:solidFill>
                  <a:srgbClr val="FF0000"/>
                </a:solidFill>
              </a:rPr>
              <a:t>The </a:t>
            </a:r>
            <a:r>
              <a:rPr lang="it-IT" sz="4400" b="1" dirty="0" err="1" smtClean="0">
                <a:solidFill>
                  <a:srgbClr val="FF0000"/>
                </a:solidFill>
              </a:rPr>
              <a:t>museum</a:t>
            </a:r>
            <a:r>
              <a:rPr lang="it-IT" sz="4400" b="1" dirty="0" smtClean="0">
                <a:solidFill>
                  <a:srgbClr val="FF0000"/>
                </a:solidFill>
              </a:rPr>
              <a:t> </a:t>
            </a:r>
            <a:r>
              <a:rPr lang="it-IT" sz="4400" b="1" dirty="0" err="1" smtClean="0">
                <a:solidFill>
                  <a:srgbClr val="FF0000"/>
                </a:solidFill>
              </a:rPr>
              <a:t>as</a:t>
            </a:r>
            <a:r>
              <a:rPr lang="it-IT" sz="4400" b="1" dirty="0" smtClean="0">
                <a:solidFill>
                  <a:srgbClr val="FF0000"/>
                </a:solidFill>
              </a:rPr>
              <a:t> a </a:t>
            </a:r>
            <a:r>
              <a:rPr lang="it-IT" sz="4400" b="1" dirty="0" err="1" smtClean="0">
                <a:solidFill>
                  <a:srgbClr val="FF0000"/>
                </a:solidFill>
              </a:rPr>
              <a:t>platform</a:t>
            </a:r>
            <a:r>
              <a:rPr lang="it-IT" sz="4400" b="1" dirty="0" smtClean="0">
                <a:solidFill>
                  <a:srgbClr val="FF0000"/>
                </a:solidFill>
              </a:rPr>
              <a:t> for  </a:t>
            </a:r>
            <a:r>
              <a:rPr lang="it-IT" sz="4400" b="1" dirty="0" err="1" smtClean="0">
                <a:solidFill>
                  <a:srgbClr val="FF0000"/>
                </a:solidFill>
              </a:rPr>
              <a:t>experimenting</a:t>
            </a:r>
            <a:r>
              <a:rPr lang="it-IT" sz="4400" b="1" dirty="0" smtClean="0">
                <a:solidFill>
                  <a:srgbClr val="FF0000"/>
                </a:solidFill>
              </a:rPr>
              <a:t> science </a:t>
            </a:r>
            <a:r>
              <a:rPr lang="it-IT" sz="4400" b="1" dirty="0" err="1" smtClean="0">
                <a:solidFill>
                  <a:srgbClr val="FF0000"/>
                </a:solidFill>
              </a:rPr>
              <a:t>teaching</a:t>
            </a:r>
            <a:r>
              <a:rPr lang="it-IT" sz="4400" b="1" dirty="0" smtClean="0">
                <a:solidFill>
                  <a:srgbClr val="FF0000"/>
                </a:solidFill>
              </a:rPr>
              <a:t> of the future</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238" y="2815"/>
            <a:ext cx="6489700" cy="4864100"/>
          </a:xfrm>
          <a:prstGeom prst="rect">
            <a:avLst/>
          </a:prstGeom>
        </p:spPr>
      </p:pic>
      <p:pic>
        <p:nvPicPr>
          <p:cNvPr id="5" name="Immagine 4" descr="_DSC0031.JPG"/>
          <p:cNvPicPr>
            <a:picLocks noChangeAspect="1"/>
          </p:cNvPicPr>
          <p:nvPr/>
        </p:nvPicPr>
        <p:blipFill rotWithShape="1">
          <a:blip r:embed="rId3" cstate="print"/>
          <a:srcRect r="4867"/>
          <a:stretch/>
        </p:blipFill>
        <p:spPr>
          <a:xfrm>
            <a:off x="6472238" y="4866915"/>
            <a:ext cx="6489699" cy="4499350"/>
          </a:xfrm>
          <a:prstGeom prst="rect">
            <a:avLst/>
          </a:prstGeom>
        </p:spPr>
      </p:pic>
      <p:sp>
        <p:nvSpPr>
          <p:cNvPr id="7" name="Text Box 8"/>
          <p:cNvSpPr txBox="1">
            <a:spLocks noChangeArrowheads="1"/>
          </p:cNvSpPr>
          <p:nvPr/>
        </p:nvSpPr>
        <p:spPr bwMode="auto">
          <a:xfrm>
            <a:off x="908805" y="1404000"/>
            <a:ext cx="5187600"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eaLnBrk="1"/>
            <a:r>
              <a:rPr lang="it-IT" altLang="it-IT" sz="3200" b="1" dirty="0" smtClean="0">
                <a:solidFill>
                  <a:srgbClr val="FF0000"/>
                </a:solidFill>
                <a:latin typeface="+mj-lt"/>
              </a:rPr>
              <a:t>MEETING NEW TECHNOLOGIES</a:t>
            </a:r>
          </a:p>
          <a:p>
            <a:pPr eaLnBrk="1"/>
            <a:endParaRPr lang="it-IT" altLang="it-IT" sz="2800" dirty="0">
              <a:solidFill>
                <a:schemeClr val="tx1"/>
              </a:solidFill>
              <a:latin typeface="+mj-lt"/>
            </a:endParaRPr>
          </a:p>
          <a:p>
            <a:pPr eaLnBrk="1"/>
            <a:r>
              <a:rPr lang="it-IT" altLang="it-IT" sz="2800" dirty="0" err="1" smtClean="0">
                <a:solidFill>
                  <a:schemeClr val="tx1"/>
                </a:solidFill>
                <a:latin typeface="+mj-lt"/>
              </a:rPr>
              <a:t>Programmes</a:t>
            </a:r>
            <a:r>
              <a:rPr lang="it-IT" altLang="it-IT" sz="2800" dirty="0" smtClean="0">
                <a:solidFill>
                  <a:schemeClr val="tx1"/>
                </a:solidFill>
                <a:latin typeface="+mj-lt"/>
              </a:rPr>
              <a:t>, </a:t>
            </a:r>
            <a:r>
              <a:rPr lang="it-IT" altLang="it-IT" sz="2800" dirty="0" err="1" smtClean="0">
                <a:solidFill>
                  <a:schemeClr val="tx1"/>
                </a:solidFill>
                <a:latin typeface="+mj-lt"/>
              </a:rPr>
              <a:t>labs</a:t>
            </a:r>
            <a:r>
              <a:rPr lang="it-IT" altLang="it-IT" sz="2800" dirty="0" smtClean="0">
                <a:solidFill>
                  <a:schemeClr val="tx1"/>
                </a:solidFill>
                <a:latin typeface="+mj-lt"/>
              </a:rPr>
              <a:t>,</a:t>
            </a:r>
          </a:p>
          <a:p>
            <a:pPr eaLnBrk="1"/>
            <a:r>
              <a:rPr lang="it-IT" altLang="it-IT" sz="2800" dirty="0" err="1">
                <a:solidFill>
                  <a:schemeClr val="tx1"/>
                </a:solidFill>
                <a:latin typeface="+mj-lt"/>
              </a:rPr>
              <a:t>p</a:t>
            </a:r>
            <a:r>
              <a:rPr lang="it-IT" altLang="it-IT" sz="2800" dirty="0" err="1" smtClean="0">
                <a:solidFill>
                  <a:schemeClr val="tx1"/>
                </a:solidFill>
                <a:latin typeface="+mj-lt"/>
              </a:rPr>
              <a:t>rofessional</a:t>
            </a:r>
            <a:r>
              <a:rPr lang="it-IT" altLang="it-IT" sz="2800" dirty="0" smtClean="0">
                <a:solidFill>
                  <a:schemeClr val="tx1"/>
                </a:solidFill>
                <a:latin typeface="+mj-lt"/>
              </a:rPr>
              <a:t> upgrade and </a:t>
            </a:r>
            <a:r>
              <a:rPr lang="it-IT" altLang="it-IT" sz="2800" dirty="0" err="1" smtClean="0">
                <a:solidFill>
                  <a:schemeClr val="tx1"/>
                </a:solidFill>
                <a:latin typeface="+mj-lt"/>
              </a:rPr>
              <a:t>debate</a:t>
            </a:r>
            <a:r>
              <a:rPr lang="it-IT" altLang="it-IT" sz="2800" dirty="0" smtClean="0">
                <a:solidFill>
                  <a:schemeClr val="tx1"/>
                </a:solidFill>
                <a:latin typeface="+mj-lt"/>
              </a:rPr>
              <a:t> to </a:t>
            </a:r>
            <a:r>
              <a:rPr lang="it-IT" altLang="it-IT" sz="2800" dirty="0" err="1" smtClean="0">
                <a:solidFill>
                  <a:schemeClr val="tx1"/>
                </a:solidFill>
                <a:latin typeface="+mj-lt"/>
              </a:rPr>
              <a:t>experiment</a:t>
            </a:r>
            <a:r>
              <a:rPr lang="it-IT" altLang="it-IT" sz="2800" dirty="0" smtClean="0">
                <a:solidFill>
                  <a:schemeClr val="tx1"/>
                </a:solidFill>
                <a:latin typeface="+mj-lt"/>
              </a:rPr>
              <a:t> the new ways of </a:t>
            </a:r>
            <a:r>
              <a:rPr lang="it-IT" altLang="it-IT" sz="2800" dirty="0" err="1" smtClean="0">
                <a:solidFill>
                  <a:schemeClr val="tx1"/>
                </a:solidFill>
                <a:latin typeface="+mj-lt"/>
              </a:rPr>
              <a:t>making</a:t>
            </a:r>
            <a:r>
              <a:rPr lang="it-IT" altLang="it-IT" sz="2800" dirty="0" smtClean="0">
                <a:solidFill>
                  <a:schemeClr val="tx1"/>
                </a:solidFill>
                <a:latin typeface="+mj-lt"/>
              </a:rPr>
              <a:t> </a:t>
            </a:r>
            <a:r>
              <a:rPr lang="it-IT" altLang="it-IT" sz="2800" dirty="0" err="1" smtClean="0">
                <a:solidFill>
                  <a:schemeClr val="tx1"/>
                </a:solidFill>
                <a:latin typeface="+mj-lt"/>
              </a:rPr>
              <a:t>school</a:t>
            </a:r>
            <a:r>
              <a:rPr lang="it-IT" altLang="it-IT" sz="2800" dirty="0" smtClean="0">
                <a:solidFill>
                  <a:schemeClr val="tx1"/>
                </a:solidFill>
                <a:latin typeface="+mj-lt"/>
              </a:rPr>
              <a:t>…</a:t>
            </a:r>
            <a:endParaRPr lang="it-IT" altLang="it-IT" sz="2800" dirty="0">
              <a:solidFill>
                <a:schemeClr val="tx1"/>
              </a:solidFill>
              <a:latin typeface="+mj-lt"/>
            </a:endParaRPr>
          </a:p>
          <a:p>
            <a:pPr eaLnBrk="1"/>
            <a:r>
              <a:rPr lang="it-IT" altLang="it-IT" sz="2800" dirty="0">
                <a:solidFill>
                  <a:schemeClr val="tx1"/>
                </a:solidFill>
                <a:latin typeface="+mj-lt"/>
              </a:rPr>
              <a:t> </a:t>
            </a:r>
            <a:endParaRPr lang="it-IT" altLang="it-IT" sz="2800" dirty="0" smtClean="0">
              <a:solidFill>
                <a:schemeClr val="tx1"/>
              </a:solidFill>
              <a:latin typeface="+mj-lt"/>
            </a:endParaRPr>
          </a:p>
          <a:p>
            <a:pPr eaLnBrk="1"/>
            <a:r>
              <a:rPr lang="it-IT" altLang="it-IT" sz="2800" dirty="0" smtClean="0">
                <a:solidFill>
                  <a:schemeClr val="tx1"/>
                </a:solidFill>
                <a:latin typeface="+mj-lt"/>
              </a:rPr>
              <a:t>…</a:t>
            </a:r>
            <a:r>
              <a:rPr lang="it-IT" altLang="it-IT" sz="2800" dirty="0" err="1" smtClean="0">
                <a:solidFill>
                  <a:schemeClr val="tx1"/>
                </a:solidFill>
                <a:latin typeface="+mj-lt"/>
              </a:rPr>
              <a:t>because</a:t>
            </a:r>
            <a:r>
              <a:rPr lang="it-IT" altLang="it-IT" sz="2800" dirty="0" smtClean="0">
                <a:solidFill>
                  <a:schemeClr val="tx1"/>
                </a:solidFill>
                <a:latin typeface="+mj-lt"/>
              </a:rPr>
              <a:t> the </a:t>
            </a:r>
            <a:r>
              <a:rPr lang="it-IT" altLang="it-IT" sz="2800" dirty="0" err="1" smtClean="0">
                <a:solidFill>
                  <a:schemeClr val="tx1"/>
                </a:solidFill>
                <a:latin typeface="+mj-lt"/>
              </a:rPr>
              <a:t>school</a:t>
            </a:r>
            <a:r>
              <a:rPr lang="it-IT" altLang="it-IT" sz="2800" dirty="0" smtClean="0">
                <a:solidFill>
                  <a:schemeClr val="tx1"/>
                </a:solidFill>
                <a:latin typeface="+mj-lt"/>
              </a:rPr>
              <a:t> of “</a:t>
            </a:r>
            <a:r>
              <a:rPr lang="it-IT" altLang="it-IT" sz="2800" b="1" dirty="0" err="1" smtClean="0">
                <a:solidFill>
                  <a:schemeClr val="tx1"/>
                </a:solidFill>
                <a:latin typeface="+mj-lt"/>
              </a:rPr>
              <a:t>digital</a:t>
            </a:r>
            <a:r>
              <a:rPr lang="it-IT" altLang="it-IT" sz="2800" b="1" dirty="0" smtClean="0">
                <a:solidFill>
                  <a:schemeClr val="tx1"/>
                </a:solidFill>
                <a:latin typeface="+mj-lt"/>
              </a:rPr>
              <a:t> </a:t>
            </a:r>
            <a:r>
              <a:rPr lang="it-IT" altLang="it-IT" sz="2800" b="1" dirty="0" err="1" smtClean="0">
                <a:solidFill>
                  <a:schemeClr val="tx1"/>
                </a:solidFill>
                <a:latin typeface="+mj-lt"/>
              </a:rPr>
              <a:t>natives</a:t>
            </a:r>
            <a:r>
              <a:rPr lang="it-IT" altLang="it-IT" sz="2800" dirty="0" smtClean="0">
                <a:solidFill>
                  <a:schemeClr val="tx1"/>
                </a:solidFill>
                <a:latin typeface="+mj-lt"/>
              </a:rPr>
              <a:t>” </a:t>
            </a:r>
            <a:r>
              <a:rPr lang="it-IT" altLang="it-IT" sz="2800" dirty="0" err="1" smtClean="0">
                <a:solidFill>
                  <a:schemeClr val="tx1"/>
                </a:solidFill>
                <a:latin typeface="+mj-lt"/>
              </a:rPr>
              <a:t>is</a:t>
            </a:r>
            <a:r>
              <a:rPr lang="it-IT" altLang="it-IT" sz="2800" dirty="0" smtClean="0">
                <a:solidFill>
                  <a:schemeClr val="tx1"/>
                </a:solidFill>
                <a:latin typeface="+mj-lt"/>
              </a:rPr>
              <a:t> </a:t>
            </a:r>
            <a:r>
              <a:rPr lang="it-IT" altLang="it-IT" sz="2800" dirty="0" err="1" smtClean="0">
                <a:solidFill>
                  <a:schemeClr val="tx1"/>
                </a:solidFill>
                <a:latin typeface="+mj-lt"/>
              </a:rPr>
              <a:t>deeply</a:t>
            </a:r>
            <a:r>
              <a:rPr lang="it-IT" altLang="it-IT" sz="2800" dirty="0" smtClean="0">
                <a:solidFill>
                  <a:schemeClr val="tx1"/>
                </a:solidFill>
                <a:latin typeface="+mj-lt"/>
              </a:rPr>
              <a:t> </a:t>
            </a:r>
            <a:r>
              <a:rPr lang="it-IT" altLang="it-IT" sz="2800" dirty="0" err="1" smtClean="0">
                <a:solidFill>
                  <a:schemeClr val="tx1"/>
                </a:solidFill>
                <a:latin typeface="+mj-lt"/>
              </a:rPr>
              <a:t>different</a:t>
            </a:r>
            <a:r>
              <a:rPr lang="it-IT" altLang="it-IT" sz="2800" dirty="0" smtClean="0">
                <a:solidFill>
                  <a:schemeClr val="tx1"/>
                </a:solidFill>
                <a:latin typeface="+mj-lt"/>
              </a:rPr>
              <a:t> by </a:t>
            </a:r>
            <a:r>
              <a:rPr lang="it-IT" altLang="it-IT" sz="2800" dirty="0" err="1" smtClean="0">
                <a:solidFill>
                  <a:schemeClr val="tx1"/>
                </a:solidFill>
                <a:latin typeface="+mj-lt"/>
              </a:rPr>
              <a:t>that</a:t>
            </a:r>
            <a:r>
              <a:rPr lang="it-IT" altLang="it-IT" sz="2800" dirty="0" smtClean="0">
                <a:solidFill>
                  <a:schemeClr val="tx1"/>
                </a:solidFill>
                <a:latin typeface="+mj-lt"/>
              </a:rPr>
              <a:t> </a:t>
            </a:r>
            <a:r>
              <a:rPr lang="it-IT" altLang="it-IT" sz="2800" dirty="0" err="1" smtClean="0">
                <a:solidFill>
                  <a:schemeClr val="tx1"/>
                </a:solidFill>
                <a:latin typeface="+mj-lt"/>
              </a:rPr>
              <a:t>we</a:t>
            </a:r>
            <a:r>
              <a:rPr lang="it-IT" altLang="it-IT" sz="2800" dirty="0" smtClean="0">
                <a:solidFill>
                  <a:schemeClr val="tx1"/>
                </a:solidFill>
                <a:latin typeface="+mj-lt"/>
              </a:rPr>
              <a:t> </a:t>
            </a:r>
            <a:r>
              <a:rPr lang="it-IT" altLang="it-IT" sz="2800" dirty="0" err="1" smtClean="0">
                <a:solidFill>
                  <a:schemeClr val="tx1"/>
                </a:solidFill>
                <a:latin typeface="+mj-lt"/>
              </a:rPr>
              <a:t>knew</a:t>
            </a:r>
            <a:r>
              <a:rPr lang="it-IT" altLang="it-IT" sz="2800" dirty="0" smtClean="0">
                <a:solidFill>
                  <a:schemeClr val="tx1"/>
                </a:solidFill>
                <a:latin typeface="+mj-lt"/>
              </a:rPr>
              <a:t> and </a:t>
            </a:r>
            <a:r>
              <a:rPr lang="it-IT" altLang="it-IT" sz="2800" dirty="0" err="1" smtClean="0">
                <a:solidFill>
                  <a:schemeClr val="tx1"/>
                </a:solidFill>
                <a:latin typeface="+mj-lt"/>
              </a:rPr>
              <a:t>lived</a:t>
            </a:r>
            <a:r>
              <a:rPr lang="it-IT" altLang="it-IT" sz="2800" dirty="0" smtClean="0">
                <a:solidFill>
                  <a:schemeClr val="tx1"/>
                </a:solidFill>
                <a:latin typeface="+mj-lt"/>
              </a:rPr>
              <a:t>.</a:t>
            </a:r>
            <a:endParaRPr lang="it-IT" altLang="it-IT" sz="2800" dirty="0">
              <a:solidFill>
                <a:schemeClr val="tx1"/>
              </a:solidFill>
              <a:latin typeface="+mj-lt"/>
            </a:endParaRPr>
          </a:p>
        </p:txBody>
      </p:sp>
      <p:sp>
        <p:nvSpPr>
          <p:cNvPr id="8"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39</a:t>
            </a:fld>
            <a:endParaRPr lang="it-IT" sz="2000" b="1" dirty="0">
              <a:solidFill>
                <a:schemeClr val="bg1"/>
              </a:solidFill>
            </a:endParaRPr>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Box 8"/>
          <p:cNvSpPr txBox="1">
            <a:spLocks noChangeArrowheads="1"/>
          </p:cNvSpPr>
          <p:nvPr/>
        </p:nvSpPr>
        <p:spPr bwMode="auto">
          <a:xfrm>
            <a:off x="936000" y="1404000"/>
            <a:ext cx="11088000"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just" eaLnBrk="1"/>
            <a:r>
              <a:rPr lang="en-US" sz="2800" dirty="0">
                <a:solidFill>
                  <a:schemeClr val="tx1"/>
                </a:solidFill>
                <a:latin typeface="+mn-lt"/>
              </a:rPr>
              <a:t>In recent years, our societies have witnessed great epochal transformations in the way they produce and consume, </a:t>
            </a:r>
            <a:r>
              <a:rPr lang="en-US" sz="2800" dirty="0" smtClean="0">
                <a:solidFill>
                  <a:schemeClr val="tx1"/>
                </a:solidFill>
                <a:latin typeface="+mn-lt"/>
              </a:rPr>
              <a:t>with in </a:t>
            </a:r>
            <a:r>
              <a:rPr lang="en-US" sz="2800" dirty="0">
                <a:solidFill>
                  <a:schemeClr val="tx1"/>
                </a:solidFill>
                <a:latin typeface="+mn-lt"/>
              </a:rPr>
              <a:t>the background </a:t>
            </a:r>
            <a:r>
              <a:rPr lang="en-US" sz="2800" dirty="0" smtClean="0">
                <a:solidFill>
                  <a:schemeClr val="tx1"/>
                </a:solidFill>
                <a:latin typeface="+mn-lt"/>
              </a:rPr>
              <a:t>a </a:t>
            </a:r>
            <a:r>
              <a:rPr lang="en-US" sz="2800" dirty="0">
                <a:solidFill>
                  <a:schemeClr val="tx1"/>
                </a:solidFill>
                <a:latin typeface="+mn-lt"/>
              </a:rPr>
              <a:t>real new industrial revolution. </a:t>
            </a:r>
            <a:endParaRPr lang="en-US" sz="2800" dirty="0" smtClean="0">
              <a:solidFill>
                <a:schemeClr val="tx1"/>
              </a:solidFill>
              <a:latin typeface="+mn-lt"/>
            </a:endParaRPr>
          </a:p>
          <a:p>
            <a:pPr algn="just" eaLnBrk="1"/>
            <a:endParaRPr lang="en-US" sz="2800" dirty="0">
              <a:solidFill>
                <a:schemeClr val="tx1"/>
              </a:solidFill>
              <a:latin typeface="+mn-lt"/>
            </a:endParaRPr>
          </a:p>
          <a:p>
            <a:pPr algn="just" eaLnBrk="1"/>
            <a:r>
              <a:rPr lang="en-US" sz="2800" dirty="0" smtClean="0">
                <a:solidFill>
                  <a:schemeClr val="tx1"/>
                </a:solidFill>
                <a:latin typeface="+mn-lt"/>
              </a:rPr>
              <a:t>The </a:t>
            </a:r>
            <a:r>
              <a:rPr lang="en-US" sz="2800" dirty="0">
                <a:solidFill>
                  <a:schemeClr val="tx1"/>
                </a:solidFill>
                <a:latin typeface="+mn-lt"/>
              </a:rPr>
              <a:t>challenge: to manage the transition from the economy </a:t>
            </a:r>
            <a:r>
              <a:rPr lang="en-US" sz="2800" dirty="0" smtClean="0">
                <a:solidFill>
                  <a:schemeClr val="tx1"/>
                </a:solidFill>
                <a:latin typeface="+mn-lt"/>
              </a:rPr>
              <a:t>“of </a:t>
            </a:r>
            <a:r>
              <a:rPr lang="en-US" sz="2800" dirty="0">
                <a:solidFill>
                  <a:schemeClr val="tx1"/>
                </a:solidFill>
                <a:latin typeface="+mn-lt"/>
              </a:rPr>
              <a:t>the </a:t>
            </a:r>
            <a:r>
              <a:rPr lang="en-US" sz="2800" dirty="0" smtClean="0">
                <a:solidFill>
                  <a:schemeClr val="tx1"/>
                </a:solidFill>
                <a:latin typeface="+mn-lt"/>
              </a:rPr>
              <a:t>matter” </a:t>
            </a:r>
            <a:r>
              <a:rPr lang="en-US" sz="2800" dirty="0">
                <a:solidFill>
                  <a:schemeClr val="tx1"/>
                </a:solidFill>
                <a:latin typeface="+mn-lt"/>
              </a:rPr>
              <a:t>to the knowledge economy, ensuring quality of development, cognitive democracy and respect for sustainability. </a:t>
            </a:r>
            <a:endParaRPr lang="en-US" sz="2800" dirty="0" smtClean="0">
              <a:solidFill>
                <a:schemeClr val="tx1"/>
              </a:solidFill>
              <a:latin typeface="+mn-lt"/>
            </a:endParaRPr>
          </a:p>
          <a:p>
            <a:pPr algn="just" eaLnBrk="1"/>
            <a:endParaRPr lang="en-US" sz="2800" dirty="0">
              <a:solidFill>
                <a:schemeClr val="tx1"/>
              </a:solidFill>
              <a:latin typeface="+mn-lt"/>
            </a:endParaRPr>
          </a:p>
          <a:p>
            <a:pPr algn="just" eaLnBrk="1"/>
            <a:r>
              <a:rPr lang="en-US" sz="2800" dirty="0" smtClean="0">
                <a:solidFill>
                  <a:schemeClr val="tx1"/>
                </a:solidFill>
                <a:latin typeface="+mn-lt"/>
              </a:rPr>
              <a:t>"</a:t>
            </a:r>
            <a:r>
              <a:rPr lang="en-US" sz="2800" i="1" dirty="0">
                <a:solidFill>
                  <a:schemeClr val="tx1"/>
                </a:solidFill>
                <a:latin typeface="+mn-lt"/>
              </a:rPr>
              <a:t>There is no way out of the difficulties that arise, unless we start from a ruthless criticism and a profound review of the scale of values ​​that our civilization has adopted today, especially with regard to ways of consuming. The first engine driving the development of our civilization is the scientific knowledge and the technological innovation that follows. There can be no fair development - no complete democracy - until this great immaterial resource will belong to all peoples and to all citizens of every country</a:t>
            </a:r>
            <a:r>
              <a:rPr lang="en-US" sz="2800" i="1" dirty="0" smtClean="0">
                <a:solidFill>
                  <a:schemeClr val="tx1"/>
                </a:solidFill>
                <a:latin typeface="+mn-lt"/>
              </a:rPr>
              <a:t>.</a:t>
            </a:r>
            <a:r>
              <a:rPr lang="en-US" sz="2800" dirty="0" smtClean="0">
                <a:solidFill>
                  <a:schemeClr val="tx1"/>
                </a:solidFill>
                <a:latin typeface="+mn-lt"/>
              </a:rPr>
              <a:t>" </a:t>
            </a:r>
          </a:p>
          <a:p>
            <a:pPr algn="just" eaLnBrk="1"/>
            <a:endParaRPr lang="en-US" sz="2800" dirty="0">
              <a:solidFill>
                <a:schemeClr val="tx1"/>
              </a:solidFill>
              <a:latin typeface="+mn-lt"/>
            </a:endParaRPr>
          </a:p>
          <a:p>
            <a:pPr algn="r" eaLnBrk="1"/>
            <a:r>
              <a:rPr lang="en-US" sz="2800" i="1" dirty="0" smtClean="0">
                <a:solidFill>
                  <a:schemeClr val="tx1"/>
                </a:solidFill>
                <a:latin typeface="+mn-lt"/>
              </a:rPr>
              <a:t>Vittorio </a:t>
            </a:r>
            <a:r>
              <a:rPr lang="en-US" sz="2800" i="1" dirty="0" err="1">
                <a:solidFill>
                  <a:schemeClr val="tx1"/>
                </a:solidFill>
                <a:latin typeface="+mn-lt"/>
              </a:rPr>
              <a:t>Silvestrini</a:t>
            </a:r>
            <a:endParaRPr lang="it-IT" altLang="it-IT" sz="2800" i="1" dirty="0">
              <a:solidFill>
                <a:schemeClr val="tx1"/>
              </a:solidFill>
              <a:latin typeface="+mn-lt"/>
            </a:endParaRPr>
          </a:p>
        </p:txBody>
      </p:sp>
      <p:sp>
        <p:nvSpPr>
          <p:cNvPr id="6"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4</a:t>
            </a:fld>
            <a:endParaRPr lang="it-IT" sz="2000" b="1" dirty="0">
              <a:solidFill>
                <a:schemeClr val="bg1"/>
              </a:solidFill>
            </a:endParaRP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8079343820_6419a51aef_o.jpg"/>
          <p:cNvPicPr>
            <a:picLocks noChangeAspect="1"/>
          </p:cNvPicPr>
          <p:nvPr/>
        </p:nvPicPr>
        <p:blipFill rotWithShape="1">
          <a:blip r:embed="rId2" cstate="print"/>
          <a:srcRect r="17498" b="7978"/>
          <a:stretch/>
        </p:blipFill>
        <p:spPr>
          <a:xfrm>
            <a:off x="6468711" y="0"/>
            <a:ext cx="6495793" cy="4863577"/>
          </a:xfrm>
          <a:prstGeom prst="rect">
            <a:avLst/>
          </a:prstGeom>
        </p:spPr>
      </p:pic>
      <p:pic>
        <p:nvPicPr>
          <p:cNvPr id="5" name="Immagine 4" descr="8160602811_a98f0467f4_o.jpg"/>
          <p:cNvPicPr>
            <a:picLocks noChangeAspect="1"/>
          </p:cNvPicPr>
          <p:nvPr/>
        </p:nvPicPr>
        <p:blipFill rotWithShape="1">
          <a:blip r:embed="rId3" cstate="print"/>
          <a:srcRect r="11360" b="519"/>
          <a:stretch/>
        </p:blipFill>
        <p:spPr>
          <a:xfrm>
            <a:off x="6468711" y="4863577"/>
            <a:ext cx="6493228" cy="4858274"/>
          </a:xfrm>
          <a:prstGeom prst="rect">
            <a:avLst/>
          </a:prstGeom>
        </p:spPr>
      </p:pic>
      <p:sp>
        <p:nvSpPr>
          <p:cNvPr id="9" name="Text Box 8"/>
          <p:cNvSpPr txBox="1">
            <a:spLocks noChangeArrowheads="1"/>
          </p:cNvSpPr>
          <p:nvPr/>
        </p:nvSpPr>
        <p:spPr bwMode="auto">
          <a:xfrm>
            <a:off x="694491" y="1404000"/>
            <a:ext cx="5187600"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eaLnBrk="1"/>
            <a:r>
              <a:rPr lang="it-IT" altLang="it-IT" sz="2800" b="1" dirty="0" smtClean="0">
                <a:solidFill>
                  <a:srgbClr val="FF0000"/>
                </a:solidFill>
                <a:latin typeface="+mj-lt"/>
              </a:rPr>
              <a:t>MEMORANDUM OF UNDERSTANDING WITH THE MINISTRY OF EDUCATION</a:t>
            </a:r>
          </a:p>
          <a:p>
            <a:pPr eaLnBrk="1"/>
            <a:endParaRPr lang="it-IT" altLang="it-IT" sz="2400" dirty="0">
              <a:solidFill>
                <a:schemeClr val="tx1"/>
              </a:solidFill>
              <a:latin typeface="+mj-lt"/>
            </a:endParaRPr>
          </a:p>
          <a:p>
            <a:pPr eaLnBrk="1"/>
            <a:r>
              <a:rPr lang="it-IT" altLang="it-IT" sz="2400" dirty="0" smtClean="0">
                <a:solidFill>
                  <a:schemeClr val="tx1"/>
                </a:solidFill>
                <a:latin typeface="+mj-lt"/>
              </a:rPr>
              <a:t>In march 2012 </a:t>
            </a:r>
            <a:r>
              <a:rPr lang="it-IT" altLang="it-IT" sz="2400" dirty="0">
                <a:solidFill>
                  <a:schemeClr val="tx1"/>
                </a:solidFill>
                <a:latin typeface="+mj-lt"/>
              </a:rPr>
              <a:t>Città della </a:t>
            </a:r>
            <a:r>
              <a:rPr lang="it-IT" altLang="it-IT" sz="2400" dirty="0" smtClean="0">
                <a:solidFill>
                  <a:schemeClr val="tx1"/>
                </a:solidFill>
                <a:latin typeface="+mj-lt"/>
              </a:rPr>
              <a:t>Scienza and the MIUR </a:t>
            </a:r>
            <a:r>
              <a:rPr lang="it-IT" altLang="it-IT" sz="2400" dirty="0" err="1" smtClean="0">
                <a:solidFill>
                  <a:schemeClr val="tx1"/>
                </a:solidFill>
                <a:latin typeface="+mj-lt"/>
              </a:rPr>
              <a:t>signed</a:t>
            </a:r>
            <a:r>
              <a:rPr lang="it-IT" altLang="it-IT" sz="2400" dirty="0" smtClean="0">
                <a:solidFill>
                  <a:schemeClr val="tx1"/>
                </a:solidFill>
                <a:latin typeface="+mj-lt"/>
              </a:rPr>
              <a:t> a </a:t>
            </a:r>
            <a:r>
              <a:rPr lang="it-IT" altLang="it-IT" sz="2400" dirty="0" err="1" smtClean="0">
                <a:solidFill>
                  <a:schemeClr val="tx1"/>
                </a:solidFill>
                <a:latin typeface="+mj-lt"/>
              </a:rPr>
              <a:t>MoU</a:t>
            </a:r>
            <a:r>
              <a:rPr lang="it-IT" altLang="it-IT" sz="2400" dirty="0" smtClean="0">
                <a:solidFill>
                  <a:schemeClr val="tx1"/>
                </a:solidFill>
                <a:latin typeface="+mj-lt"/>
              </a:rPr>
              <a:t> to </a:t>
            </a:r>
            <a:r>
              <a:rPr lang="it-IT" altLang="it-IT" sz="2400" dirty="0" err="1" smtClean="0">
                <a:solidFill>
                  <a:schemeClr val="tx1"/>
                </a:solidFill>
                <a:latin typeface="+mj-lt"/>
              </a:rPr>
              <a:t>give</a:t>
            </a:r>
            <a:r>
              <a:rPr lang="it-IT" altLang="it-IT" sz="2400" dirty="0" smtClean="0">
                <a:solidFill>
                  <a:schemeClr val="tx1"/>
                </a:solidFill>
                <a:latin typeface="+mj-lt"/>
              </a:rPr>
              <a:t> a common frame to the educational </a:t>
            </a:r>
            <a:r>
              <a:rPr lang="it-IT" altLang="it-IT" sz="2400" dirty="0" err="1" smtClean="0">
                <a:solidFill>
                  <a:schemeClr val="tx1"/>
                </a:solidFill>
                <a:latin typeface="+mj-lt"/>
              </a:rPr>
              <a:t>activities</a:t>
            </a:r>
            <a:r>
              <a:rPr lang="it-IT" altLang="it-IT" sz="2400" dirty="0" smtClean="0">
                <a:solidFill>
                  <a:schemeClr val="tx1"/>
                </a:solidFill>
                <a:latin typeface="+mj-lt"/>
              </a:rPr>
              <a:t> of Città </a:t>
            </a:r>
            <a:r>
              <a:rPr lang="it-IT" altLang="it-IT" sz="2400" dirty="0">
                <a:solidFill>
                  <a:schemeClr val="tx1"/>
                </a:solidFill>
                <a:latin typeface="+mj-lt"/>
              </a:rPr>
              <a:t>della Scienza  </a:t>
            </a:r>
            <a:r>
              <a:rPr lang="it-IT" altLang="it-IT" sz="2400" dirty="0" smtClean="0">
                <a:solidFill>
                  <a:schemeClr val="tx1"/>
                </a:solidFill>
                <a:latin typeface="+mj-lt"/>
              </a:rPr>
              <a:t>and in </a:t>
            </a:r>
            <a:r>
              <a:rPr lang="it-IT" altLang="it-IT" sz="2400" dirty="0" err="1" smtClean="0">
                <a:solidFill>
                  <a:schemeClr val="tx1"/>
                </a:solidFill>
                <a:latin typeface="+mj-lt"/>
              </a:rPr>
              <a:t>particular</a:t>
            </a:r>
            <a:r>
              <a:rPr lang="it-IT" altLang="it-IT" sz="2400" dirty="0" smtClean="0">
                <a:solidFill>
                  <a:schemeClr val="tx1"/>
                </a:solidFill>
                <a:latin typeface="+mj-lt"/>
              </a:rPr>
              <a:t>:</a:t>
            </a:r>
            <a:endParaRPr lang="it-IT" altLang="it-IT" sz="2400" dirty="0">
              <a:solidFill>
                <a:schemeClr val="tx1"/>
              </a:solidFill>
              <a:latin typeface="+mj-lt"/>
            </a:endParaRPr>
          </a:p>
          <a:p>
            <a:pPr eaLnBrk="1"/>
            <a:endParaRPr lang="it-IT" altLang="it-IT" sz="2400" dirty="0">
              <a:solidFill>
                <a:schemeClr val="tx1"/>
              </a:solidFill>
              <a:latin typeface="+mj-lt"/>
            </a:endParaRPr>
          </a:p>
          <a:p>
            <a:pPr eaLnBrk="1"/>
            <a:r>
              <a:rPr lang="it-IT" altLang="it-IT" sz="2400" dirty="0" smtClean="0">
                <a:solidFill>
                  <a:srgbClr val="FF0000"/>
                </a:solidFill>
                <a:latin typeface="+mj-lt"/>
              </a:rPr>
              <a:t>●</a:t>
            </a:r>
            <a:r>
              <a:rPr lang="it-IT" altLang="it-IT" sz="2400" b="1" dirty="0" smtClean="0">
                <a:solidFill>
                  <a:schemeClr val="tx1"/>
                </a:solidFill>
                <a:latin typeface="+mj-lt"/>
              </a:rPr>
              <a:t> </a:t>
            </a:r>
            <a:r>
              <a:rPr lang="it-IT" altLang="it-IT" sz="2400" b="1" dirty="0">
                <a:solidFill>
                  <a:schemeClr val="tx1"/>
                </a:solidFill>
                <a:latin typeface="+mj-lt"/>
              </a:rPr>
              <a:t>Smart </a:t>
            </a:r>
            <a:r>
              <a:rPr lang="it-IT" altLang="it-IT" sz="2400" b="1" dirty="0" err="1">
                <a:solidFill>
                  <a:schemeClr val="tx1"/>
                </a:solidFill>
                <a:latin typeface="+mj-lt"/>
              </a:rPr>
              <a:t>Education</a:t>
            </a:r>
            <a:r>
              <a:rPr lang="it-IT" altLang="it-IT" sz="2400" b="1" dirty="0">
                <a:solidFill>
                  <a:schemeClr val="tx1"/>
                </a:solidFill>
                <a:latin typeface="+mj-lt"/>
              </a:rPr>
              <a:t> </a:t>
            </a:r>
            <a:r>
              <a:rPr lang="it-IT" altLang="it-IT" sz="2400" b="1" dirty="0" smtClean="0">
                <a:solidFill>
                  <a:schemeClr val="tx1"/>
                </a:solidFill>
                <a:latin typeface="+mj-lt"/>
              </a:rPr>
              <a:t>and</a:t>
            </a:r>
          </a:p>
          <a:p>
            <a:pPr eaLnBrk="1"/>
            <a:r>
              <a:rPr lang="it-IT" altLang="it-IT" sz="2400" b="1" dirty="0">
                <a:solidFill>
                  <a:schemeClr val="tx1"/>
                </a:solidFill>
                <a:latin typeface="+mj-lt"/>
              </a:rPr>
              <a:t> </a:t>
            </a:r>
            <a:r>
              <a:rPr lang="it-IT" altLang="it-IT" sz="2400" b="1" dirty="0" smtClean="0">
                <a:solidFill>
                  <a:schemeClr val="tx1"/>
                </a:solidFill>
                <a:latin typeface="+mj-lt"/>
              </a:rPr>
              <a:t>   Technology </a:t>
            </a:r>
            <a:r>
              <a:rPr lang="it-IT" altLang="it-IT" sz="2400" b="1" dirty="0" err="1">
                <a:solidFill>
                  <a:schemeClr val="tx1"/>
                </a:solidFill>
                <a:latin typeface="+mj-lt"/>
              </a:rPr>
              <a:t>Days</a:t>
            </a:r>
            <a:r>
              <a:rPr lang="it-IT" altLang="it-IT" sz="2400" dirty="0">
                <a:solidFill>
                  <a:schemeClr val="tx1"/>
                </a:solidFill>
                <a:latin typeface="+mj-lt"/>
              </a:rPr>
              <a:t> </a:t>
            </a:r>
          </a:p>
          <a:p>
            <a:pPr eaLnBrk="1"/>
            <a:r>
              <a:rPr lang="it-IT" altLang="it-IT" sz="2400" dirty="0" smtClean="0">
                <a:solidFill>
                  <a:srgbClr val="FF0000"/>
                </a:solidFill>
              </a:rPr>
              <a:t>●</a:t>
            </a:r>
            <a:r>
              <a:rPr lang="it-IT" altLang="it-IT" sz="2400" dirty="0" smtClean="0">
                <a:solidFill>
                  <a:schemeClr val="tx1"/>
                </a:solidFill>
                <a:latin typeface="+mj-lt"/>
              </a:rPr>
              <a:t> Educational </a:t>
            </a:r>
            <a:r>
              <a:rPr lang="it-IT" altLang="it-IT" sz="2400" dirty="0" err="1" smtClean="0">
                <a:solidFill>
                  <a:schemeClr val="tx1"/>
                </a:solidFill>
                <a:latin typeface="+mj-lt"/>
              </a:rPr>
              <a:t>projects</a:t>
            </a:r>
            <a:endParaRPr lang="it-IT" altLang="it-IT" sz="2400" b="1" dirty="0">
              <a:solidFill>
                <a:schemeClr val="tx1"/>
              </a:solidFill>
              <a:latin typeface="+mj-lt"/>
            </a:endParaRPr>
          </a:p>
          <a:p>
            <a:pPr eaLnBrk="1"/>
            <a:r>
              <a:rPr lang="it-IT" altLang="it-IT" sz="2400" dirty="0">
                <a:solidFill>
                  <a:srgbClr val="FF0000"/>
                </a:solidFill>
              </a:rPr>
              <a:t>●</a:t>
            </a:r>
            <a:r>
              <a:rPr lang="it-IT" altLang="it-IT" sz="2400" dirty="0" smtClean="0">
                <a:solidFill>
                  <a:schemeClr val="tx1"/>
                </a:solidFill>
                <a:latin typeface="+mj-lt"/>
              </a:rPr>
              <a:t> </a:t>
            </a:r>
            <a:r>
              <a:rPr lang="it-IT" altLang="it-IT" sz="2400" b="1" dirty="0" smtClean="0">
                <a:solidFill>
                  <a:schemeClr val="tx1"/>
                </a:solidFill>
                <a:latin typeface="+mj-lt"/>
              </a:rPr>
              <a:t>Futuro Remoto</a:t>
            </a:r>
            <a:endParaRPr lang="it-IT" altLang="it-IT" sz="2400" dirty="0" smtClean="0">
              <a:solidFill>
                <a:schemeClr val="tx1"/>
              </a:solidFill>
              <a:latin typeface="+mj-lt"/>
            </a:endParaRPr>
          </a:p>
          <a:p>
            <a:pPr eaLnBrk="1"/>
            <a:r>
              <a:rPr lang="it-IT" altLang="it-IT" sz="2400" dirty="0" smtClean="0">
                <a:solidFill>
                  <a:schemeClr val="tx1"/>
                </a:solidFill>
                <a:latin typeface="+mj-lt"/>
              </a:rPr>
              <a:t>   </a:t>
            </a:r>
            <a:endParaRPr lang="it-IT" altLang="it-IT" sz="2400" dirty="0">
              <a:solidFill>
                <a:schemeClr val="tx1"/>
              </a:solidFill>
              <a:latin typeface="+mj-lt"/>
            </a:endParaRPr>
          </a:p>
        </p:txBody>
      </p:sp>
      <p:sp>
        <p:nvSpPr>
          <p:cNvPr id="10"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40</a:t>
            </a:fld>
            <a:endParaRPr lang="it-IT" sz="2000" b="1" dirty="0">
              <a:solidFill>
                <a:schemeClr val="bg1"/>
              </a:solidFill>
            </a:endParaRPr>
          </a:p>
        </p:txBody>
      </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magine 14" descr="loghiAule.jpg"/>
          <p:cNvPicPr>
            <a:picLocks noChangeAspect="1"/>
          </p:cNvPicPr>
          <p:nvPr/>
        </p:nvPicPr>
        <p:blipFill>
          <a:blip r:embed="rId3" cstate="print"/>
          <a:srcRect l="3571" t="13014" r="7143" b="52282"/>
          <a:stretch>
            <a:fillRect/>
          </a:stretch>
        </p:blipFill>
        <p:spPr>
          <a:xfrm>
            <a:off x="1430727" y="6278705"/>
            <a:ext cx="3739338" cy="598294"/>
          </a:xfrm>
          <a:prstGeom prst="rect">
            <a:avLst/>
          </a:prstGeom>
        </p:spPr>
      </p:pic>
      <p:pic>
        <p:nvPicPr>
          <p:cNvPr id="16" name="Immagine 15" descr="loghiAule.jpg"/>
          <p:cNvPicPr>
            <a:picLocks noChangeAspect="1"/>
          </p:cNvPicPr>
          <p:nvPr/>
        </p:nvPicPr>
        <p:blipFill>
          <a:blip r:embed="rId4" cstate="print"/>
          <a:srcRect l="3571" t="52056" r="12500" b="17578"/>
          <a:stretch>
            <a:fillRect/>
          </a:stretch>
        </p:blipFill>
        <p:spPr>
          <a:xfrm>
            <a:off x="1224385" y="7037734"/>
            <a:ext cx="4017119" cy="598294"/>
          </a:xfrm>
          <a:prstGeom prst="rect">
            <a:avLst/>
          </a:prstGeom>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969" y="-3175"/>
            <a:ext cx="6477000" cy="4864100"/>
          </a:xfrm>
          <a:prstGeom prst="rect">
            <a:avLst/>
          </a:prstGeom>
        </p:spPr>
      </p:pic>
      <p:pic>
        <p:nvPicPr>
          <p:cNvPr id="3" name="Immagine 2"/>
          <p:cNvPicPr>
            <a:picLocks/>
          </p:cNvPicPr>
          <p:nvPr/>
        </p:nvPicPr>
        <p:blipFill>
          <a:blip r:embed="rId6">
            <a:extLst>
              <a:ext uri="{28A0092B-C50C-407E-A947-70E740481C1C}">
                <a14:useLocalDpi xmlns:a14="http://schemas.microsoft.com/office/drawing/2010/main" val="0"/>
              </a:ext>
            </a:extLst>
          </a:blip>
          <a:stretch>
            <a:fillRect/>
          </a:stretch>
        </p:blipFill>
        <p:spPr>
          <a:xfrm>
            <a:off x="6480969" y="4860000"/>
            <a:ext cx="6480000" cy="4860000"/>
          </a:xfrm>
          <a:prstGeom prst="rect">
            <a:avLst/>
          </a:prstGeom>
        </p:spPr>
      </p:pic>
      <p:sp>
        <p:nvSpPr>
          <p:cNvPr id="14" name="Text Box 8"/>
          <p:cNvSpPr txBox="1">
            <a:spLocks noChangeArrowheads="1"/>
          </p:cNvSpPr>
          <p:nvPr/>
        </p:nvSpPr>
        <p:spPr bwMode="auto">
          <a:xfrm>
            <a:off x="792337" y="1908981"/>
            <a:ext cx="5187600" cy="345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eaLnBrk="1"/>
            <a:r>
              <a:rPr lang="en-US" sz="2800" b="1" dirty="0" smtClean="0">
                <a:solidFill>
                  <a:srgbClr val="FF0000"/>
                </a:solidFill>
                <a:latin typeface="+mj-lt"/>
              </a:rPr>
              <a:t>A SYSTEM OF EIGHT CLASSROOMS EQUIPPED WITH THE MOST ADVANCED TECHNOLOGIES FOR CARRYING OUT UNITS IN ALL DISCIPLINES (PHYSICS, CHEMISTRY, GEOLOGY, BIOLOGY, ETC.)</a:t>
            </a:r>
            <a:endParaRPr lang="it-IT" altLang="it-IT" sz="2400" b="1" dirty="0">
              <a:solidFill>
                <a:srgbClr val="FF0000"/>
              </a:solidFill>
              <a:latin typeface="+mj-lt"/>
            </a:endParaRPr>
          </a:p>
        </p:txBody>
      </p:sp>
      <p:sp>
        <p:nvSpPr>
          <p:cNvPr id="12"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41</a:t>
            </a:fld>
            <a:endParaRPr lang="it-IT" sz="2000" b="1" dirty="0">
              <a:solidFill>
                <a:schemeClr val="bg1"/>
              </a:solidFill>
            </a:endParaRPr>
          </a:p>
        </p:txBody>
      </p:sp>
      <p:pic>
        <p:nvPicPr>
          <p:cNvPr id="9" name="Immagin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3dprint.com/wp-content/uploads/2015/02/f2.jpeg"/>
          <p:cNvPicPr>
            <a:picLocks noChangeAspect="1" noChangeArrowheads="1"/>
          </p:cNvPicPr>
          <p:nvPr/>
        </p:nvPicPr>
        <p:blipFill rotWithShape="1">
          <a:blip r:embed="rId3">
            <a:extLst>
              <a:ext uri="{28A0092B-C50C-407E-A947-70E740481C1C}">
                <a14:useLocalDpi xmlns:a14="http://schemas.microsoft.com/office/drawing/2010/main" val="0"/>
              </a:ext>
            </a:extLst>
          </a:blip>
          <a:srcRect l="11157"/>
          <a:stretch/>
        </p:blipFill>
        <p:spPr bwMode="auto">
          <a:xfrm>
            <a:off x="6484504" y="4857512"/>
            <a:ext cx="6477434" cy="4864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graphics8.nytimes.com/images/2008/08/17/business/17ping.xlarge1.jpg"/>
          <p:cNvPicPr>
            <a:picLocks noChangeAspect="1" noChangeArrowheads="1"/>
          </p:cNvPicPr>
          <p:nvPr/>
        </p:nvPicPr>
        <p:blipFill rotWithShape="1">
          <a:blip r:embed="rId4"/>
          <a:srcRect r="22207"/>
          <a:stretch/>
        </p:blipFill>
        <p:spPr bwMode="auto">
          <a:xfrm>
            <a:off x="6480969" y="0"/>
            <a:ext cx="6480969" cy="4860000"/>
          </a:xfrm>
          <a:prstGeom prst="rect">
            <a:avLst/>
          </a:prstGeom>
          <a:noFill/>
        </p:spPr>
      </p:pic>
      <p:sp>
        <p:nvSpPr>
          <p:cNvPr id="9" name="Text Box 8"/>
          <p:cNvSpPr txBox="1">
            <a:spLocks noChangeArrowheads="1"/>
          </p:cNvSpPr>
          <p:nvPr/>
        </p:nvSpPr>
        <p:spPr bwMode="auto">
          <a:xfrm>
            <a:off x="936000" y="1374453"/>
            <a:ext cx="5187600"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eaLnBrk="1"/>
            <a:r>
              <a:rPr lang="en-US" sz="2800" b="1" dirty="0" smtClean="0">
                <a:solidFill>
                  <a:srgbClr val="FF0000"/>
                </a:solidFill>
                <a:latin typeface="+mj-lt"/>
              </a:rPr>
              <a:t>A FABLAB </a:t>
            </a:r>
            <a:r>
              <a:rPr lang="en-US" sz="2800" b="1" dirty="0">
                <a:solidFill>
                  <a:srgbClr val="FF0000"/>
                </a:solidFill>
                <a:latin typeface="+mj-lt"/>
              </a:rPr>
              <a:t>IN EVERY SCHOOL </a:t>
            </a:r>
            <a:endParaRPr lang="en-US" sz="2800" b="1" dirty="0" smtClean="0">
              <a:solidFill>
                <a:srgbClr val="FF0000"/>
              </a:solidFill>
              <a:latin typeface="+mj-lt"/>
            </a:endParaRPr>
          </a:p>
          <a:p>
            <a:pPr eaLnBrk="1"/>
            <a:endParaRPr lang="en-US" sz="2800" dirty="0">
              <a:solidFill>
                <a:schemeClr val="tx1"/>
              </a:solidFill>
              <a:latin typeface="+mj-lt"/>
            </a:endParaRPr>
          </a:p>
          <a:p>
            <a:pPr eaLnBrk="1"/>
            <a:r>
              <a:rPr lang="en-US" sz="2800" dirty="0" smtClean="0">
                <a:solidFill>
                  <a:schemeClr val="tx1"/>
                </a:solidFill>
                <a:latin typeface="+mj-lt"/>
              </a:rPr>
              <a:t>To encourage </a:t>
            </a:r>
            <a:r>
              <a:rPr lang="en-US" sz="2800" dirty="0">
                <a:solidFill>
                  <a:schemeClr val="tx1"/>
                </a:solidFill>
                <a:latin typeface="+mj-lt"/>
              </a:rPr>
              <a:t>the encounter between schools and the world of makers who are innovating the processes of producing objects, new materials and quality craftsmanship through the use of </a:t>
            </a:r>
            <a:r>
              <a:rPr lang="en-US" sz="2800" dirty="0" smtClean="0">
                <a:solidFill>
                  <a:schemeClr val="tx1"/>
                </a:solidFill>
                <a:latin typeface="+mj-lt"/>
              </a:rPr>
              <a:t>digital design </a:t>
            </a:r>
            <a:r>
              <a:rPr lang="en-US" sz="2800" dirty="0">
                <a:solidFill>
                  <a:schemeClr val="tx1"/>
                </a:solidFill>
                <a:latin typeface="+mj-lt"/>
              </a:rPr>
              <a:t>and production </a:t>
            </a:r>
            <a:r>
              <a:rPr lang="en-US" sz="2800" dirty="0" smtClean="0">
                <a:solidFill>
                  <a:schemeClr val="tx1"/>
                </a:solidFill>
                <a:latin typeface="+mj-lt"/>
              </a:rPr>
              <a:t>technologies, </a:t>
            </a:r>
            <a:r>
              <a:rPr lang="en-US" sz="2800" dirty="0">
                <a:solidFill>
                  <a:schemeClr val="tx1"/>
                </a:solidFill>
                <a:latin typeface="+mj-lt"/>
              </a:rPr>
              <a:t>such as 3D printers</a:t>
            </a:r>
            <a:r>
              <a:rPr lang="en-US" sz="2800" dirty="0" smtClean="0">
                <a:solidFill>
                  <a:schemeClr val="tx1"/>
                </a:solidFill>
                <a:latin typeface="+mj-lt"/>
              </a:rPr>
              <a:t>.</a:t>
            </a:r>
          </a:p>
          <a:p>
            <a:pPr eaLnBrk="1"/>
            <a:endParaRPr lang="en-US" sz="2800" dirty="0">
              <a:solidFill>
                <a:schemeClr val="tx1"/>
              </a:solidFill>
              <a:latin typeface="+mj-lt"/>
            </a:endParaRPr>
          </a:p>
          <a:p>
            <a:pPr eaLnBrk="1"/>
            <a:r>
              <a:rPr lang="en-US" sz="2800" dirty="0" smtClean="0">
                <a:solidFill>
                  <a:schemeClr val="tx1"/>
                </a:solidFill>
                <a:latin typeface="+mj-lt"/>
              </a:rPr>
              <a:t>Schools can </a:t>
            </a:r>
            <a:r>
              <a:rPr lang="en-US" sz="2800" dirty="0">
                <a:solidFill>
                  <a:schemeClr val="tx1"/>
                </a:solidFill>
                <a:latin typeface="+mj-lt"/>
              </a:rPr>
              <a:t>use </a:t>
            </a:r>
            <a:r>
              <a:rPr lang="en-US" sz="2800" dirty="0" smtClean="0">
                <a:solidFill>
                  <a:schemeClr val="tx1"/>
                </a:solidFill>
                <a:latin typeface="+mj-lt"/>
              </a:rPr>
              <a:t>our </a:t>
            </a:r>
            <a:r>
              <a:rPr lang="en-US" sz="2800" dirty="0" err="1" smtClean="0">
                <a:solidFill>
                  <a:schemeClr val="tx1"/>
                </a:solidFill>
                <a:latin typeface="+mj-lt"/>
              </a:rPr>
              <a:t>FabLab</a:t>
            </a:r>
            <a:r>
              <a:rPr lang="en-US" sz="2800" dirty="0" smtClean="0">
                <a:solidFill>
                  <a:schemeClr val="tx1"/>
                </a:solidFill>
                <a:latin typeface="+mj-lt"/>
              </a:rPr>
              <a:t> </a:t>
            </a:r>
            <a:r>
              <a:rPr lang="en-US" sz="2800" dirty="0">
                <a:solidFill>
                  <a:schemeClr val="tx1"/>
                </a:solidFill>
                <a:latin typeface="+mj-lt"/>
              </a:rPr>
              <a:t>and </a:t>
            </a:r>
            <a:r>
              <a:rPr lang="en-US" sz="2800" dirty="0" smtClean="0">
                <a:solidFill>
                  <a:schemeClr val="tx1"/>
                </a:solidFill>
                <a:latin typeface="+mj-lt"/>
              </a:rPr>
              <a:t>learn how </a:t>
            </a:r>
            <a:r>
              <a:rPr lang="en-US" sz="2800" dirty="0">
                <a:solidFill>
                  <a:schemeClr val="tx1"/>
                </a:solidFill>
                <a:latin typeface="+mj-lt"/>
              </a:rPr>
              <a:t>to </a:t>
            </a:r>
            <a:r>
              <a:rPr lang="en-US" sz="2800" dirty="0" smtClean="0">
                <a:solidFill>
                  <a:schemeClr val="tx1"/>
                </a:solidFill>
                <a:latin typeface="+mj-lt"/>
              </a:rPr>
              <a:t>realize their own.</a:t>
            </a:r>
            <a:endParaRPr lang="it-IT" altLang="it-IT" sz="2000" dirty="0">
              <a:solidFill>
                <a:schemeClr val="tx1"/>
              </a:solidFill>
              <a:latin typeface="+mj-lt"/>
            </a:endParaRPr>
          </a:p>
        </p:txBody>
      </p:sp>
      <p:sp>
        <p:nvSpPr>
          <p:cNvPr id="11"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42</a:t>
            </a:fld>
            <a:endParaRPr lang="it-IT" sz="2000" b="1" dirty="0">
              <a:solidFill>
                <a:schemeClr val="bg1"/>
              </a:solidFill>
            </a:endParaRPr>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18819" b="7773"/>
          <a:stretch/>
        </p:blipFill>
        <p:spPr>
          <a:xfrm>
            <a:off x="6555278" y="-3471"/>
            <a:ext cx="6406659" cy="4867048"/>
          </a:xfrm>
          <a:prstGeom prst="rect">
            <a:avLst/>
          </a:prstGeom>
        </p:spPr>
      </p:pic>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8356" r="3904"/>
          <a:stretch/>
        </p:blipFill>
        <p:spPr>
          <a:xfrm>
            <a:off x="6555279" y="4863576"/>
            <a:ext cx="6409225" cy="4860762"/>
          </a:xfrm>
          <a:prstGeom prst="rect">
            <a:avLst/>
          </a:prstGeom>
        </p:spPr>
      </p:pic>
      <p:sp>
        <p:nvSpPr>
          <p:cNvPr id="9" name="Text Box 8"/>
          <p:cNvSpPr txBox="1">
            <a:spLocks noChangeArrowheads="1"/>
          </p:cNvSpPr>
          <p:nvPr/>
        </p:nvSpPr>
        <p:spPr bwMode="auto">
          <a:xfrm>
            <a:off x="936000" y="1403999"/>
            <a:ext cx="5187600" cy="6913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eaLnBrk="1"/>
            <a:r>
              <a:rPr lang="it-IT" altLang="it-IT" sz="3200" b="1" dirty="0" smtClean="0">
                <a:solidFill>
                  <a:srgbClr val="FF0000"/>
                </a:solidFill>
                <a:latin typeface="+mj-lt"/>
              </a:rPr>
              <a:t>THE NEW LAB FOR EDUCATIONAL ROBOTICS, CODING AND 3D PRINTING FOR KIDS </a:t>
            </a:r>
          </a:p>
          <a:p>
            <a:pPr eaLnBrk="1"/>
            <a:endParaRPr lang="it-IT" altLang="it-IT" sz="2800" dirty="0">
              <a:solidFill>
                <a:schemeClr val="tx1"/>
              </a:solidFill>
              <a:latin typeface="+mj-lt"/>
            </a:endParaRPr>
          </a:p>
          <a:p>
            <a:pPr eaLnBrk="1"/>
            <a:r>
              <a:rPr lang="it-IT" altLang="it-IT" sz="2800" dirty="0" smtClean="0">
                <a:solidFill>
                  <a:schemeClr val="tx1"/>
                </a:solidFill>
                <a:latin typeface="+mj-lt"/>
              </a:rPr>
              <a:t>A new </a:t>
            </a:r>
            <a:r>
              <a:rPr lang="it-IT" altLang="it-IT" sz="2800" dirty="0" err="1" smtClean="0">
                <a:solidFill>
                  <a:schemeClr val="tx1"/>
                </a:solidFill>
                <a:latin typeface="+mj-lt"/>
              </a:rPr>
              <a:t>proposal</a:t>
            </a:r>
            <a:r>
              <a:rPr lang="it-IT" altLang="it-IT" sz="2800" dirty="0" smtClean="0">
                <a:solidFill>
                  <a:schemeClr val="tx1"/>
                </a:solidFill>
                <a:latin typeface="+mj-lt"/>
              </a:rPr>
              <a:t> for </a:t>
            </a:r>
            <a:r>
              <a:rPr lang="it-IT" altLang="it-IT" sz="2800" dirty="0" err="1" smtClean="0">
                <a:solidFill>
                  <a:schemeClr val="tx1"/>
                </a:solidFill>
                <a:latin typeface="+mj-lt"/>
              </a:rPr>
              <a:t>kids</a:t>
            </a:r>
            <a:r>
              <a:rPr lang="it-IT" altLang="it-IT" sz="2800" dirty="0" smtClean="0">
                <a:solidFill>
                  <a:schemeClr val="tx1"/>
                </a:solidFill>
                <a:latin typeface="+mj-lt"/>
              </a:rPr>
              <a:t> and </a:t>
            </a:r>
            <a:r>
              <a:rPr lang="it-IT" altLang="it-IT" sz="2800" dirty="0" err="1" smtClean="0">
                <a:solidFill>
                  <a:schemeClr val="tx1"/>
                </a:solidFill>
                <a:latin typeface="+mj-lt"/>
              </a:rPr>
              <a:t>students</a:t>
            </a:r>
            <a:r>
              <a:rPr lang="it-IT" altLang="it-IT" sz="2800" dirty="0" smtClean="0">
                <a:solidFill>
                  <a:schemeClr val="tx1"/>
                </a:solidFill>
                <a:latin typeface="+mj-lt"/>
              </a:rPr>
              <a:t> up to 13 </a:t>
            </a:r>
            <a:r>
              <a:rPr lang="it-IT" altLang="it-IT" sz="2800" dirty="0" err="1" smtClean="0">
                <a:solidFill>
                  <a:schemeClr val="tx1"/>
                </a:solidFill>
                <a:latin typeface="+mj-lt"/>
              </a:rPr>
              <a:t>y.o</a:t>
            </a:r>
            <a:r>
              <a:rPr lang="it-IT" altLang="it-IT" sz="2800" dirty="0" smtClean="0">
                <a:solidFill>
                  <a:schemeClr val="tx1"/>
                </a:solidFill>
                <a:latin typeface="+mj-lt"/>
              </a:rPr>
              <a:t>.</a:t>
            </a:r>
            <a:endParaRPr lang="it-IT" altLang="it-IT" sz="2800" dirty="0">
              <a:solidFill>
                <a:schemeClr val="tx1"/>
              </a:solidFill>
              <a:latin typeface="+mj-lt"/>
            </a:endParaRPr>
          </a:p>
        </p:txBody>
      </p:sp>
      <p:sp>
        <p:nvSpPr>
          <p:cNvPr id="10"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43</a:t>
            </a:fld>
            <a:endParaRPr lang="it-IT" sz="2000" b="1" dirty="0">
              <a:solidFill>
                <a:schemeClr val="bg1"/>
              </a:solidFill>
            </a:endParaRPr>
          </a:p>
        </p:txBody>
      </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837367" y="1074711"/>
            <a:ext cx="5187600" cy="6913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eaLnBrk="1"/>
            <a:r>
              <a:rPr lang="en-US" altLang="it-IT" sz="2800" b="1" dirty="0" smtClean="0">
                <a:solidFill>
                  <a:srgbClr val="FF0000"/>
                </a:solidFill>
                <a:latin typeface="+mj-lt"/>
              </a:rPr>
              <a:t>COURSE FOR TEACHERS: I.E. THE USE OF SMARTPHONES TO TEACH SCIENCE </a:t>
            </a:r>
            <a:endParaRPr lang="en-US" altLang="it-IT" sz="2800" b="1" dirty="0">
              <a:solidFill>
                <a:srgbClr val="FF0000"/>
              </a:solidFill>
              <a:latin typeface="+mj-lt"/>
            </a:endParaRPr>
          </a:p>
          <a:p>
            <a:pPr eaLnBrk="1"/>
            <a:endParaRPr lang="en-US" altLang="it-IT" sz="2800" dirty="0">
              <a:solidFill>
                <a:schemeClr val="tx1"/>
              </a:solidFill>
              <a:latin typeface="+mj-lt"/>
            </a:endParaRPr>
          </a:p>
          <a:p>
            <a:pPr eaLnBrk="1"/>
            <a:r>
              <a:rPr lang="en-US" altLang="it-IT" sz="2800" dirty="0" smtClean="0">
                <a:solidFill>
                  <a:schemeClr val="tx1"/>
                </a:solidFill>
                <a:latin typeface="+mj-lt"/>
              </a:rPr>
              <a:t>The use of </a:t>
            </a:r>
            <a:r>
              <a:rPr lang="en-US" altLang="it-IT" sz="2800" dirty="0">
                <a:solidFill>
                  <a:schemeClr val="tx1"/>
                </a:solidFill>
                <a:latin typeface="+mj-lt"/>
              </a:rPr>
              <a:t>an object that has now entered our everyday life to teach physics, </a:t>
            </a:r>
            <a:r>
              <a:rPr lang="en-US" altLang="it-IT" sz="2800" dirty="0" err="1">
                <a:solidFill>
                  <a:schemeClr val="tx1"/>
                </a:solidFill>
                <a:latin typeface="+mj-lt"/>
              </a:rPr>
              <a:t>maths</a:t>
            </a:r>
            <a:r>
              <a:rPr lang="en-US" altLang="it-IT" sz="2800" dirty="0">
                <a:solidFill>
                  <a:schemeClr val="tx1"/>
                </a:solidFill>
                <a:latin typeface="+mj-lt"/>
              </a:rPr>
              <a:t>, </a:t>
            </a:r>
            <a:r>
              <a:rPr lang="en-US" altLang="it-IT" sz="2800" dirty="0" smtClean="0">
                <a:solidFill>
                  <a:schemeClr val="tx1"/>
                </a:solidFill>
                <a:latin typeface="+mj-lt"/>
              </a:rPr>
              <a:t>earth </a:t>
            </a:r>
            <a:r>
              <a:rPr lang="en-US" altLang="it-IT" sz="2800" dirty="0">
                <a:solidFill>
                  <a:schemeClr val="tx1"/>
                </a:solidFill>
                <a:latin typeface="+mj-lt"/>
              </a:rPr>
              <a:t>sciences, astronomical </a:t>
            </a:r>
            <a:r>
              <a:rPr lang="en-US" altLang="it-IT" sz="2800" dirty="0" smtClean="0">
                <a:solidFill>
                  <a:schemeClr val="tx1"/>
                </a:solidFill>
                <a:latin typeface="+mj-lt"/>
              </a:rPr>
              <a:t>geography...</a:t>
            </a:r>
            <a:endParaRPr lang="en-US" altLang="it-IT" sz="2800" dirty="0">
              <a:solidFill>
                <a:schemeClr val="tx1"/>
              </a:solidFill>
              <a:latin typeface="+mj-lt"/>
            </a:endParaRPr>
          </a:p>
          <a:p>
            <a:pPr eaLnBrk="1"/>
            <a:endParaRPr lang="en-US" altLang="it-IT" sz="2800" dirty="0">
              <a:solidFill>
                <a:schemeClr val="tx1"/>
              </a:solidFill>
              <a:latin typeface="+mj-lt"/>
            </a:endParaRPr>
          </a:p>
          <a:p>
            <a:pPr eaLnBrk="1"/>
            <a:r>
              <a:rPr lang="en-US" altLang="it-IT" sz="2800" dirty="0">
                <a:solidFill>
                  <a:schemeClr val="tx1"/>
                </a:solidFill>
                <a:latin typeface="+mj-lt"/>
              </a:rPr>
              <a:t>Each smartphone is also an accelerometer, a compass, a light and sound intensity sensor; </a:t>
            </a:r>
            <a:r>
              <a:rPr lang="en-US" altLang="it-IT" sz="2800" dirty="0" smtClean="0">
                <a:solidFill>
                  <a:schemeClr val="tx1"/>
                </a:solidFill>
                <a:latin typeface="+mj-lt"/>
              </a:rPr>
              <a:t>and </a:t>
            </a:r>
            <a:r>
              <a:rPr lang="en-US" altLang="it-IT" sz="2800" dirty="0">
                <a:solidFill>
                  <a:schemeClr val="tx1"/>
                </a:solidFill>
                <a:latin typeface="+mj-lt"/>
              </a:rPr>
              <a:t>also contains many useful apps </a:t>
            </a:r>
            <a:r>
              <a:rPr lang="en-US" altLang="it-IT" sz="2800" dirty="0" smtClean="0">
                <a:solidFill>
                  <a:schemeClr val="tx1"/>
                </a:solidFill>
                <a:latin typeface="+mj-lt"/>
              </a:rPr>
              <a:t>for teaching.</a:t>
            </a:r>
            <a:endParaRPr lang="it-IT" altLang="it-IT" sz="2800" dirty="0">
              <a:solidFill>
                <a:schemeClr val="tx1"/>
              </a:solidFill>
              <a:latin typeface="+mj-lt"/>
            </a:endParaRPr>
          </a:p>
        </p:txBody>
      </p:sp>
      <p:sp>
        <p:nvSpPr>
          <p:cNvPr id="8"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44</a:t>
            </a:fld>
            <a:endParaRPr lang="it-IT" sz="2000" b="1" dirty="0">
              <a:solidFill>
                <a:schemeClr val="bg1"/>
              </a:solidFill>
            </a:endParaRPr>
          </a:p>
        </p:txBody>
      </p:sp>
      <p:pic>
        <p:nvPicPr>
          <p:cNvPr id="11" name="Picture 2" descr="http://www.cittadellascienza.it/wp-content/mediafiles/B_Locandina_A3_SMARTPHONE_005-1.jpg"/>
          <p:cNvPicPr>
            <a:picLocks noChangeAspect="1" noChangeArrowheads="1"/>
          </p:cNvPicPr>
          <p:nvPr/>
        </p:nvPicPr>
        <p:blipFill>
          <a:blip r:embed="rId2" cstate="print"/>
          <a:srcRect/>
          <a:stretch>
            <a:fillRect/>
          </a:stretch>
        </p:blipFill>
        <p:spPr bwMode="auto">
          <a:xfrm>
            <a:off x="6409531" y="1360462"/>
            <a:ext cx="5143536" cy="7268359"/>
          </a:xfrm>
          <a:prstGeom prst="rect">
            <a:avLst/>
          </a:prstGeom>
          <a:noFill/>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49406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694491" y="2074843"/>
            <a:ext cx="11572956" cy="1015663"/>
          </a:xfrm>
          <a:prstGeom prst="rect">
            <a:avLst/>
          </a:prstGeom>
        </p:spPr>
        <p:txBody>
          <a:bodyPr wrap="square">
            <a:spAutoFit/>
          </a:bodyPr>
          <a:lstStyle/>
          <a:p>
            <a:pPr algn="ctr"/>
            <a:r>
              <a:rPr lang="it-IT" sz="6000" b="1" dirty="0" smtClean="0">
                <a:solidFill>
                  <a:srgbClr val="FF0000"/>
                </a:solidFill>
              </a:rPr>
              <a:t>THE BIG EVENTS</a:t>
            </a:r>
            <a:endParaRPr lang="it-IT" sz="6000" b="1" dirty="0">
              <a:solidFill>
                <a:srgbClr val="FF0000"/>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1408871" y="2074843"/>
            <a:ext cx="10144196" cy="2800767"/>
          </a:xfrm>
          <a:prstGeom prst="rect">
            <a:avLst/>
          </a:prstGeom>
        </p:spPr>
        <p:txBody>
          <a:bodyPr wrap="square">
            <a:spAutoFit/>
          </a:bodyPr>
          <a:lstStyle/>
          <a:p>
            <a:pPr algn="just"/>
            <a:r>
              <a:rPr lang="it-IT" sz="4400" b="1" u="sng" dirty="0" err="1" smtClean="0">
                <a:solidFill>
                  <a:srgbClr val="FF0000"/>
                </a:solidFill>
              </a:rPr>
              <a:t>Objectives</a:t>
            </a:r>
            <a:r>
              <a:rPr lang="it-IT" sz="4400" b="1" dirty="0" smtClean="0">
                <a:solidFill>
                  <a:srgbClr val="FF0000"/>
                </a:solidFill>
              </a:rPr>
              <a:t>:</a:t>
            </a:r>
          </a:p>
          <a:p>
            <a:pPr algn="just">
              <a:buFontTx/>
              <a:buChar char="-"/>
            </a:pPr>
            <a:r>
              <a:rPr lang="it-IT" sz="4400" b="1" dirty="0" smtClean="0">
                <a:solidFill>
                  <a:srgbClr val="FF0000"/>
                </a:solidFill>
              </a:rPr>
              <a:t>The festival: from “science in the </a:t>
            </a:r>
            <a:r>
              <a:rPr lang="it-IT" sz="4400" b="1" dirty="0" err="1" smtClean="0">
                <a:solidFill>
                  <a:srgbClr val="FF0000"/>
                </a:solidFill>
              </a:rPr>
              <a:t>square</a:t>
            </a:r>
            <a:r>
              <a:rPr lang="it-IT" sz="4400" b="1" dirty="0" smtClean="0">
                <a:solidFill>
                  <a:srgbClr val="FF0000"/>
                </a:solidFill>
              </a:rPr>
              <a:t>” to “social </a:t>
            </a:r>
            <a:r>
              <a:rPr lang="it-IT" sz="4400" b="1" dirty="0" err="1" smtClean="0">
                <a:solidFill>
                  <a:srgbClr val="FF0000"/>
                </a:solidFill>
              </a:rPr>
              <a:t>innovation</a:t>
            </a:r>
            <a:r>
              <a:rPr lang="it-IT" sz="4400" b="1" dirty="0" smtClean="0">
                <a:solidFill>
                  <a:srgbClr val="FF0000"/>
                </a:solidFill>
              </a:rPr>
              <a:t> in the </a:t>
            </a:r>
            <a:r>
              <a:rPr lang="it-IT" sz="4400" b="1" dirty="0" err="1" smtClean="0">
                <a:solidFill>
                  <a:srgbClr val="FF0000"/>
                </a:solidFill>
              </a:rPr>
              <a:t>square</a:t>
            </a:r>
            <a:r>
              <a:rPr lang="it-IT" sz="4400" b="1" dirty="0" smtClean="0">
                <a:solidFill>
                  <a:srgbClr val="FF0000"/>
                </a:solidFill>
              </a:rPr>
              <a:t>”</a:t>
            </a:r>
          </a:p>
          <a:p>
            <a:pPr algn="just">
              <a:buFontTx/>
              <a:buChar char="-"/>
            </a:pPr>
            <a:r>
              <a:rPr lang="it-IT" sz="4400" b="1" dirty="0" smtClean="0">
                <a:solidFill>
                  <a:srgbClr val="FF0000"/>
                </a:solidFill>
              </a:rPr>
              <a:t>Exchange of best </a:t>
            </a:r>
            <a:r>
              <a:rPr lang="it-IT" sz="4400" b="1" dirty="0" err="1" smtClean="0">
                <a:solidFill>
                  <a:srgbClr val="FF0000"/>
                </a:solidFill>
              </a:rPr>
              <a:t>practices</a:t>
            </a:r>
            <a:endParaRPr lang="it-IT" sz="4400" b="1" dirty="0" smtClean="0">
              <a:solidFill>
                <a:srgbClr val="FF0000"/>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p:cNvSpPr txBox="1">
            <a:spLocks noChangeArrowheads="1"/>
          </p:cNvSpPr>
          <p:nvPr/>
        </p:nvSpPr>
        <p:spPr bwMode="auto">
          <a:xfrm>
            <a:off x="936000" y="1260525"/>
            <a:ext cx="11088000"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2800" dirty="0">
              <a:solidFill>
                <a:schemeClr val="tx1"/>
              </a:solidFill>
              <a:latin typeface="+mj-lt"/>
            </a:endParaRPr>
          </a:p>
          <a:p>
            <a:pPr algn="ctr" eaLnBrk="1"/>
            <a:r>
              <a:rPr lang="it-IT" altLang="it-IT" sz="3200" dirty="0" smtClean="0">
                <a:solidFill>
                  <a:schemeClr val="tx1"/>
                </a:solidFill>
                <a:latin typeface="+mj-lt"/>
              </a:rPr>
              <a:t>FROM </a:t>
            </a:r>
            <a:r>
              <a:rPr lang="it-IT" altLang="it-IT" sz="3200" b="1" dirty="0" smtClean="0">
                <a:solidFill>
                  <a:srgbClr val="FF0000"/>
                </a:solidFill>
                <a:latin typeface="+mj-lt"/>
              </a:rPr>
              <a:t>25 TO 28 MAY</a:t>
            </a:r>
            <a:r>
              <a:rPr lang="it-IT" altLang="it-IT" sz="3200" dirty="0" smtClean="0">
                <a:solidFill>
                  <a:schemeClr val="tx1"/>
                </a:solidFill>
                <a:latin typeface="+mj-lt"/>
              </a:rPr>
              <a:t> IN </a:t>
            </a:r>
            <a:r>
              <a:rPr lang="it-IT" altLang="it-IT" sz="3200" b="1" dirty="0" smtClean="0">
                <a:solidFill>
                  <a:schemeClr val="tx1"/>
                </a:solidFill>
                <a:latin typeface="+mj-lt"/>
              </a:rPr>
              <a:t>PIAZZA DEL PLEBISCITO</a:t>
            </a:r>
            <a:r>
              <a:rPr lang="it-IT" altLang="it-IT" sz="3200" dirty="0" smtClean="0">
                <a:solidFill>
                  <a:schemeClr val="tx1"/>
                </a:solidFill>
                <a:latin typeface="+mj-lt"/>
              </a:rPr>
              <a:t>, NAPLES,</a:t>
            </a:r>
          </a:p>
          <a:p>
            <a:pPr algn="ctr" eaLnBrk="1"/>
            <a:r>
              <a:rPr lang="it-IT" altLang="it-IT" sz="3200" dirty="0" smtClean="0">
                <a:solidFill>
                  <a:schemeClr val="tx1"/>
                </a:solidFill>
                <a:latin typeface="+mj-lt"/>
              </a:rPr>
              <a:t>A BIG SCIENCE EVENT IN COLLABORATION WITH UNIVERSITIES, RESEARCH CENTRES, SCHOOLS, ETC. </a:t>
            </a:r>
            <a:endParaRPr lang="it-IT" altLang="it-IT" sz="3200" dirty="0">
              <a:solidFill>
                <a:schemeClr val="tx1"/>
              </a:solidFill>
              <a:latin typeface="+mj-lt"/>
            </a:endParaRPr>
          </a:p>
        </p:txBody>
      </p:sp>
      <p:pic>
        <p:nvPicPr>
          <p:cNvPr id="2" name="Immagine 1"/>
          <p:cNvPicPr>
            <a:picLocks/>
          </p:cNvPicPr>
          <p:nvPr/>
        </p:nvPicPr>
        <p:blipFill rotWithShape="1">
          <a:blip r:embed="rId2">
            <a:extLst>
              <a:ext uri="{28A0092B-C50C-407E-A947-70E740481C1C}">
                <a14:useLocalDpi xmlns:a14="http://schemas.microsoft.com/office/drawing/2010/main" val="0"/>
              </a:ext>
            </a:extLst>
          </a:blip>
          <a:srcRect t="23917" b="17514"/>
          <a:stretch/>
        </p:blipFill>
        <p:spPr>
          <a:xfrm>
            <a:off x="22283" y="5401850"/>
            <a:ext cx="12939655" cy="4320000"/>
          </a:xfrm>
          <a:prstGeom prst="rect">
            <a:avLst/>
          </a:prstGeom>
        </p:spPr>
      </p:pic>
      <p:pic>
        <p:nvPicPr>
          <p:cNvPr id="81922" name="Picture 2" descr="http://www.cittadellascienza.it/futuroremoto/2014/wp-content/uploads/2014/10/futuroremoto-logo.jpg"/>
          <p:cNvPicPr>
            <a:picLocks noChangeAspect="1" noChangeArrowheads="1"/>
          </p:cNvPicPr>
          <p:nvPr/>
        </p:nvPicPr>
        <p:blipFill>
          <a:blip r:embed="rId3"/>
          <a:srcRect/>
          <a:stretch>
            <a:fillRect/>
          </a:stretch>
        </p:blipFill>
        <p:spPr bwMode="auto">
          <a:xfrm>
            <a:off x="3240969" y="3636789"/>
            <a:ext cx="6480000" cy="1187787"/>
          </a:xfrm>
          <a:prstGeom prst="rect">
            <a:avLst/>
          </a:prstGeom>
          <a:noFill/>
        </p:spPr>
      </p:pic>
      <p:sp>
        <p:nvSpPr>
          <p:cNvPr id="11"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47</a:t>
            </a:fld>
            <a:endParaRPr lang="it-IT" sz="2000" b="1" dirty="0">
              <a:solidFill>
                <a:schemeClr val="bg1"/>
              </a:solidFill>
            </a:endParaRPr>
          </a:p>
        </p:txBody>
      </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6" y="0"/>
            <a:ext cx="12945545" cy="9721850"/>
          </a:xfrm>
          <a:prstGeom prst="rect">
            <a:avLst/>
          </a:prstGeom>
        </p:spPr>
      </p:pic>
      <p:sp>
        <p:nvSpPr>
          <p:cNvPr id="7"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48</a:t>
            </a:fld>
            <a:endParaRPr lang="it-IT" sz="2000" b="1" dirty="0">
              <a:solidFill>
                <a:schemeClr val="bg1"/>
              </a:solidFill>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49</a:t>
            </a:fld>
            <a:endParaRPr lang="it-IT"/>
          </a:p>
        </p:txBody>
      </p:sp>
      <p:pic>
        <p:nvPicPr>
          <p:cNvPr id="5" name="Picture 2" descr="http://www.fisica.unina.it/ponys/wp-content/gallery/scientific-speed-dating-futuro-remoto-2015/Locandina_Speed_Dating.jpg"/>
          <p:cNvPicPr>
            <a:picLocks noChangeAspect="1" noChangeArrowheads="1"/>
          </p:cNvPicPr>
          <p:nvPr/>
        </p:nvPicPr>
        <p:blipFill>
          <a:blip r:embed="rId2"/>
          <a:srcRect/>
          <a:stretch>
            <a:fillRect/>
          </a:stretch>
        </p:blipFill>
        <p:spPr bwMode="auto">
          <a:xfrm>
            <a:off x="337301" y="848055"/>
            <a:ext cx="5615883" cy="7941960"/>
          </a:xfrm>
          <a:prstGeom prst="rect">
            <a:avLst/>
          </a:prstGeom>
          <a:noFill/>
        </p:spPr>
      </p:pic>
      <p:pic>
        <p:nvPicPr>
          <p:cNvPr id="6" name="Picture 4" descr="http://www.napolimagazine.com/images/490/305/locandine/0/DPP_00313.jpg"/>
          <p:cNvPicPr>
            <a:picLocks noChangeAspect="1" noChangeArrowheads="1"/>
          </p:cNvPicPr>
          <p:nvPr/>
        </p:nvPicPr>
        <p:blipFill>
          <a:blip r:embed="rId3"/>
          <a:srcRect/>
          <a:stretch>
            <a:fillRect/>
          </a:stretch>
        </p:blipFill>
        <p:spPr bwMode="auto">
          <a:xfrm>
            <a:off x="5623713" y="1365362"/>
            <a:ext cx="7107823" cy="4424257"/>
          </a:xfrm>
          <a:prstGeom prst="rect">
            <a:avLst/>
          </a:prstGeom>
          <a:noFill/>
        </p:spPr>
      </p:pic>
      <p:pic>
        <p:nvPicPr>
          <p:cNvPr id="7" name="Picture 6" descr="http://mosef.na.cnr.it/images/pictures/Futuro_Remoto_2015/Foto_gruppo_finale_IMG_5576_ed_1280x411.jpg"/>
          <p:cNvPicPr>
            <a:picLocks noChangeAspect="1" noChangeArrowheads="1"/>
          </p:cNvPicPr>
          <p:nvPr/>
        </p:nvPicPr>
        <p:blipFill>
          <a:blip r:embed="rId4" cstate="print"/>
          <a:srcRect/>
          <a:stretch>
            <a:fillRect/>
          </a:stretch>
        </p:blipFill>
        <p:spPr bwMode="auto">
          <a:xfrm>
            <a:off x="4899303" y="6503999"/>
            <a:ext cx="7796772" cy="2503495"/>
          </a:xfrm>
          <a:prstGeom prst="rect">
            <a:avLst/>
          </a:prstGeom>
          <a:noFill/>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1408871" y="2074843"/>
            <a:ext cx="10144196" cy="1938992"/>
          </a:xfrm>
          <a:prstGeom prst="rect">
            <a:avLst/>
          </a:prstGeom>
        </p:spPr>
        <p:txBody>
          <a:bodyPr wrap="square">
            <a:spAutoFit/>
          </a:bodyPr>
          <a:lstStyle/>
          <a:p>
            <a:pPr algn="ctr"/>
            <a:r>
              <a:rPr lang="it-IT" sz="6000" b="1" dirty="0" smtClean="0">
                <a:solidFill>
                  <a:srgbClr val="FF0000"/>
                </a:solidFill>
              </a:rPr>
              <a:t>WHAT IS</a:t>
            </a:r>
          </a:p>
          <a:p>
            <a:pPr algn="ctr"/>
            <a:r>
              <a:rPr lang="it-IT" sz="6000" b="1" dirty="0" smtClean="0">
                <a:solidFill>
                  <a:srgbClr val="FF0000"/>
                </a:solidFill>
              </a:rPr>
              <a:t>CITTÀ DELLA SCIENZA</a:t>
            </a:r>
            <a:endParaRPr lang="it-IT" sz="6000" b="1" dirty="0">
              <a:solidFill>
                <a:srgbClr val="FF0000"/>
              </a:solidFill>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kforbusiness.it/images/smart%20edu%20LOGO2.jpg"/>
          <p:cNvPicPr>
            <a:picLocks noChangeAspect="1" noChangeArrowheads="1"/>
          </p:cNvPicPr>
          <p:nvPr/>
        </p:nvPicPr>
        <p:blipFill>
          <a:blip r:embed="rId3"/>
          <a:srcRect/>
          <a:stretch>
            <a:fillRect/>
          </a:stretch>
        </p:blipFill>
        <p:spPr bwMode="auto">
          <a:xfrm>
            <a:off x="4320969" y="5026722"/>
            <a:ext cx="4320000" cy="2763161"/>
          </a:xfrm>
          <a:prstGeom prst="rect">
            <a:avLst/>
          </a:prstGeom>
          <a:noFill/>
        </p:spPr>
      </p:pic>
      <p:sp>
        <p:nvSpPr>
          <p:cNvPr id="6" name="Text Box 8"/>
          <p:cNvSpPr txBox="1">
            <a:spLocks noChangeArrowheads="1"/>
          </p:cNvSpPr>
          <p:nvPr/>
        </p:nvSpPr>
        <p:spPr bwMode="auto">
          <a:xfrm>
            <a:off x="936000" y="1404000"/>
            <a:ext cx="11088000" cy="316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r>
              <a:rPr lang="it-IT" altLang="it-IT" sz="4000" b="1" dirty="0">
                <a:solidFill>
                  <a:srgbClr val="FF0000"/>
                </a:solidFill>
                <a:latin typeface="+mj-lt"/>
              </a:rPr>
              <a:t>SMART EDUCATION &amp; TECHNOLOGY </a:t>
            </a:r>
            <a:r>
              <a:rPr lang="it-IT" altLang="it-IT" sz="4000" b="1" dirty="0" smtClean="0">
                <a:solidFill>
                  <a:srgbClr val="FF0000"/>
                </a:solidFill>
                <a:latin typeface="+mj-lt"/>
              </a:rPr>
              <a:t>DAYS</a:t>
            </a:r>
          </a:p>
          <a:p>
            <a:pPr algn="ctr" eaLnBrk="1"/>
            <a:r>
              <a:rPr lang="it-IT" altLang="it-IT" sz="4000" dirty="0" smtClean="0">
                <a:solidFill>
                  <a:srgbClr val="FF0000"/>
                </a:solidFill>
                <a:latin typeface="+mj-lt"/>
              </a:rPr>
              <a:t>3 </a:t>
            </a:r>
            <a:r>
              <a:rPr lang="it-IT" altLang="it-IT" sz="4000" dirty="0" err="1" smtClean="0">
                <a:solidFill>
                  <a:srgbClr val="FF0000"/>
                </a:solidFill>
                <a:latin typeface="+mj-lt"/>
              </a:rPr>
              <a:t>days</a:t>
            </a:r>
            <a:r>
              <a:rPr lang="it-IT" altLang="it-IT" sz="4000" dirty="0" smtClean="0">
                <a:solidFill>
                  <a:srgbClr val="FF0000"/>
                </a:solidFill>
                <a:latin typeface="+mj-lt"/>
              </a:rPr>
              <a:t> for and with the </a:t>
            </a:r>
            <a:r>
              <a:rPr lang="it-IT" altLang="it-IT" sz="4000" dirty="0" err="1" smtClean="0">
                <a:solidFill>
                  <a:srgbClr val="FF0000"/>
                </a:solidFill>
                <a:latin typeface="+mj-lt"/>
              </a:rPr>
              <a:t>schools</a:t>
            </a:r>
            <a:r>
              <a:rPr lang="it-IT" altLang="it-IT" sz="4000" dirty="0" smtClean="0">
                <a:solidFill>
                  <a:srgbClr val="FF0000"/>
                </a:solidFill>
                <a:latin typeface="+mj-lt"/>
              </a:rPr>
              <a:t> </a:t>
            </a:r>
          </a:p>
          <a:p>
            <a:pPr algn="ctr" eaLnBrk="1"/>
            <a:endParaRPr lang="it-IT" altLang="it-IT" sz="3600" dirty="0">
              <a:solidFill>
                <a:schemeClr val="tx1"/>
              </a:solidFill>
              <a:latin typeface="+mj-lt"/>
            </a:endParaRPr>
          </a:p>
          <a:p>
            <a:pPr algn="ctr" eaLnBrk="1"/>
            <a:r>
              <a:rPr lang="it-IT" altLang="it-IT" sz="4000" b="1" dirty="0" smtClean="0">
                <a:solidFill>
                  <a:schemeClr val="tx1"/>
                </a:solidFill>
                <a:latin typeface="+mj-lt"/>
              </a:rPr>
              <a:t>XV </a:t>
            </a:r>
            <a:r>
              <a:rPr lang="it-IT" altLang="it-IT" sz="4000" b="1" dirty="0" err="1" smtClean="0">
                <a:solidFill>
                  <a:schemeClr val="tx1"/>
                </a:solidFill>
                <a:latin typeface="+mj-lt"/>
              </a:rPr>
              <a:t>edition</a:t>
            </a:r>
            <a:r>
              <a:rPr lang="it-IT" altLang="it-IT" sz="4000" b="1" dirty="0" smtClean="0">
                <a:solidFill>
                  <a:schemeClr val="tx1"/>
                </a:solidFill>
                <a:latin typeface="+mj-lt"/>
              </a:rPr>
              <a:t> – 25-27 </a:t>
            </a:r>
            <a:r>
              <a:rPr lang="it-IT" altLang="it-IT" sz="4000" b="1" dirty="0" err="1" smtClean="0">
                <a:solidFill>
                  <a:schemeClr val="tx1"/>
                </a:solidFill>
                <a:latin typeface="+mj-lt"/>
              </a:rPr>
              <a:t>october</a:t>
            </a:r>
            <a:r>
              <a:rPr lang="it-IT" altLang="it-IT" sz="4000" b="1" dirty="0" smtClean="0">
                <a:solidFill>
                  <a:schemeClr val="tx1"/>
                </a:solidFill>
                <a:latin typeface="+mj-lt"/>
              </a:rPr>
              <a:t> 2017</a:t>
            </a:r>
          </a:p>
        </p:txBody>
      </p:sp>
      <p:sp>
        <p:nvSpPr>
          <p:cNvPr id="7"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50</a:t>
            </a:fld>
            <a:endParaRPr lang="it-IT" sz="2000" b="1" dirty="0">
              <a:solidFill>
                <a:schemeClr val="bg1"/>
              </a:solidFill>
            </a:endParaRPr>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694491" y="2074843"/>
            <a:ext cx="11572956" cy="1015663"/>
          </a:xfrm>
          <a:prstGeom prst="rect">
            <a:avLst/>
          </a:prstGeom>
        </p:spPr>
        <p:txBody>
          <a:bodyPr wrap="square">
            <a:spAutoFit/>
          </a:bodyPr>
          <a:lstStyle/>
          <a:p>
            <a:pPr algn="ctr"/>
            <a:r>
              <a:rPr lang="it-IT" sz="6000" b="1" dirty="0" smtClean="0">
                <a:solidFill>
                  <a:srgbClr val="FF0000"/>
                </a:solidFill>
              </a:rPr>
              <a:t>THE GLOBAL DIMENSION</a:t>
            </a:r>
            <a:endParaRPr lang="it-IT" sz="6000" b="1" dirty="0">
              <a:solidFill>
                <a:srgbClr val="FF0000"/>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356838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936000" y="1403999"/>
            <a:ext cx="11088000" cy="70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dirty="0">
              <a:solidFill>
                <a:srgbClr val="FF0000"/>
              </a:solidFill>
              <a:latin typeface="+mj-lt"/>
            </a:endParaRPr>
          </a:p>
          <a:p>
            <a:pPr algn="ctr" eaLnBrk="1"/>
            <a:endParaRPr lang="it-IT" altLang="it-IT" sz="4800" dirty="0">
              <a:solidFill>
                <a:srgbClr val="FF0000"/>
              </a:solidFill>
              <a:latin typeface="+mj-lt"/>
            </a:endParaRPr>
          </a:p>
          <a:p>
            <a:pPr algn="ctr" eaLnBrk="1"/>
            <a:endParaRPr lang="it-IT" altLang="it-IT" sz="4000" b="1" dirty="0" smtClean="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4000" b="1" dirty="0">
              <a:solidFill>
                <a:srgbClr val="000000"/>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2800" b="1" dirty="0" smtClean="0">
              <a:solidFill>
                <a:schemeClr val="tx1"/>
              </a:solidFill>
              <a:latin typeface="+mj-lt"/>
            </a:endParaRPr>
          </a:p>
          <a:p>
            <a:pPr algn="ctr" eaLnBrk="1"/>
            <a:endParaRPr lang="it-IT" altLang="it-IT" sz="4000" dirty="0">
              <a:solidFill>
                <a:srgbClr val="000000"/>
              </a:solidFill>
              <a:latin typeface="+mj-lt"/>
            </a:endParaRPr>
          </a:p>
        </p:txBody>
      </p:sp>
      <p:sp>
        <p:nvSpPr>
          <p:cNvPr id="4" name="Rettangolo 3"/>
          <p:cNvSpPr/>
          <p:nvPr/>
        </p:nvSpPr>
        <p:spPr>
          <a:xfrm>
            <a:off x="1408871" y="2074843"/>
            <a:ext cx="10144196" cy="4154984"/>
          </a:xfrm>
          <a:prstGeom prst="rect">
            <a:avLst/>
          </a:prstGeom>
        </p:spPr>
        <p:txBody>
          <a:bodyPr wrap="square">
            <a:spAutoFit/>
          </a:bodyPr>
          <a:lstStyle/>
          <a:p>
            <a:pPr algn="just"/>
            <a:r>
              <a:rPr lang="it-IT" sz="4400" b="1" u="sng" dirty="0" err="1" smtClean="0">
                <a:solidFill>
                  <a:srgbClr val="FF0000"/>
                </a:solidFill>
              </a:rPr>
              <a:t>Objectives</a:t>
            </a:r>
            <a:r>
              <a:rPr lang="it-IT" sz="4400" b="1" dirty="0" smtClean="0">
                <a:solidFill>
                  <a:srgbClr val="FF0000"/>
                </a:solidFill>
              </a:rPr>
              <a:t>:</a:t>
            </a:r>
          </a:p>
          <a:p>
            <a:pPr algn="just">
              <a:buFontTx/>
              <a:buChar char="-"/>
            </a:pPr>
            <a:r>
              <a:rPr lang="it-IT" sz="4400" b="1" dirty="0" smtClean="0">
                <a:solidFill>
                  <a:srgbClr val="FF0000"/>
                </a:solidFill>
              </a:rPr>
              <a:t>To </a:t>
            </a:r>
            <a:r>
              <a:rPr lang="it-IT" sz="4400" b="1" dirty="0" err="1" smtClean="0">
                <a:solidFill>
                  <a:srgbClr val="FF0000"/>
                </a:solidFill>
              </a:rPr>
              <a:t>confirm</a:t>
            </a:r>
            <a:r>
              <a:rPr lang="it-IT" sz="4400" b="1" dirty="0" smtClean="0">
                <a:solidFill>
                  <a:srgbClr val="FF0000"/>
                </a:solidFill>
              </a:rPr>
              <a:t> the global </a:t>
            </a:r>
            <a:r>
              <a:rPr lang="it-IT" sz="4400" b="1" dirty="0" err="1" smtClean="0">
                <a:solidFill>
                  <a:srgbClr val="FF0000"/>
                </a:solidFill>
              </a:rPr>
              <a:t>dimension</a:t>
            </a:r>
            <a:r>
              <a:rPr lang="it-IT" sz="4400" b="1" dirty="0" smtClean="0">
                <a:solidFill>
                  <a:srgbClr val="FF0000"/>
                </a:solidFill>
              </a:rPr>
              <a:t> of science and the </a:t>
            </a:r>
            <a:r>
              <a:rPr lang="it-IT" sz="4400" b="1" dirty="0" err="1" smtClean="0">
                <a:solidFill>
                  <a:srgbClr val="FF0000"/>
                </a:solidFill>
              </a:rPr>
              <a:t>role</a:t>
            </a:r>
            <a:r>
              <a:rPr lang="it-IT" sz="4400" b="1" dirty="0" smtClean="0">
                <a:solidFill>
                  <a:srgbClr val="FF0000"/>
                </a:solidFill>
              </a:rPr>
              <a:t> of science in </a:t>
            </a:r>
            <a:r>
              <a:rPr lang="it-IT" sz="4400" b="1" dirty="0" err="1" smtClean="0">
                <a:solidFill>
                  <a:srgbClr val="FF0000"/>
                </a:solidFill>
              </a:rPr>
              <a:t>facing</a:t>
            </a:r>
            <a:r>
              <a:rPr lang="it-IT" sz="4400" b="1" dirty="0" smtClean="0">
                <a:solidFill>
                  <a:srgbClr val="FF0000"/>
                </a:solidFill>
              </a:rPr>
              <a:t>  the </a:t>
            </a:r>
            <a:r>
              <a:rPr lang="it-IT" sz="4400" b="1" dirty="0" err="1" smtClean="0">
                <a:solidFill>
                  <a:srgbClr val="FF0000"/>
                </a:solidFill>
              </a:rPr>
              <a:t>great</a:t>
            </a:r>
            <a:r>
              <a:rPr lang="it-IT" sz="4400" b="1" dirty="0" smtClean="0">
                <a:solidFill>
                  <a:srgbClr val="FF0000"/>
                </a:solidFill>
              </a:rPr>
              <a:t> </a:t>
            </a:r>
            <a:r>
              <a:rPr lang="it-IT" sz="4400" b="1" dirty="0" err="1" smtClean="0">
                <a:solidFill>
                  <a:srgbClr val="FF0000"/>
                </a:solidFill>
              </a:rPr>
              <a:t>challenges</a:t>
            </a:r>
            <a:r>
              <a:rPr lang="it-IT" sz="4400" b="1" dirty="0" smtClean="0">
                <a:solidFill>
                  <a:srgbClr val="FF0000"/>
                </a:solidFill>
              </a:rPr>
              <a:t> of </a:t>
            </a:r>
            <a:r>
              <a:rPr lang="it-IT" sz="4400" b="1" dirty="0" err="1" smtClean="0">
                <a:solidFill>
                  <a:srgbClr val="FF0000"/>
                </a:solidFill>
              </a:rPr>
              <a:t>our</a:t>
            </a:r>
            <a:r>
              <a:rPr lang="it-IT" sz="4400" b="1" dirty="0" smtClean="0">
                <a:solidFill>
                  <a:srgbClr val="FF0000"/>
                </a:solidFill>
              </a:rPr>
              <a:t> </a:t>
            </a:r>
            <a:r>
              <a:rPr lang="it-IT" sz="4400" b="1" dirty="0" err="1" smtClean="0">
                <a:solidFill>
                  <a:srgbClr val="FF0000"/>
                </a:solidFill>
              </a:rPr>
              <a:t>century</a:t>
            </a:r>
            <a:endParaRPr lang="it-IT" sz="4400" b="1" dirty="0" smtClean="0">
              <a:solidFill>
                <a:srgbClr val="FF0000"/>
              </a:solidFill>
            </a:endParaRPr>
          </a:p>
          <a:p>
            <a:pPr algn="just">
              <a:buFontTx/>
              <a:buChar char="-"/>
            </a:pPr>
            <a:r>
              <a:rPr lang="it-IT" sz="4400" b="1" dirty="0" smtClean="0">
                <a:solidFill>
                  <a:srgbClr val="FF0000"/>
                </a:solidFill>
              </a:rPr>
              <a:t>Science </a:t>
            </a:r>
            <a:r>
              <a:rPr lang="it-IT" sz="4400" b="1" dirty="0" err="1" smtClean="0">
                <a:solidFill>
                  <a:srgbClr val="FF0000"/>
                </a:solidFill>
              </a:rPr>
              <a:t>as</a:t>
            </a:r>
            <a:r>
              <a:rPr lang="it-IT" sz="4400" b="1" dirty="0" smtClean="0">
                <a:solidFill>
                  <a:srgbClr val="FF0000"/>
                </a:solidFill>
              </a:rPr>
              <a:t> a </a:t>
            </a:r>
            <a:r>
              <a:rPr lang="it-IT" sz="4400" b="1" dirty="0" err="1" smtClean="0">
                <a:solidFill>
                  <a:srgbClr val="FF0000"/>
                </a:solidFill>
              </a:rPr>
              <a:t>language</a:t>
            </a:r>
            <a:r>
              <a:rPr lang="it-IT" sz="4400" b="1" dirty="0" smtClean="0">
                <a:solidFill>
                  <a:srgbClr val="FF0000"/>
                </a:solidFill>
              </a:rPr>
              <a:t> of </a:t>
            </a:r>
            <a:r>
              <a:rPr lang="it-IT" sz="4400" b="1" dirty="0" err="1" smtClean="0">
                <a:solidFill>
                  <a:srgbClr val="FF0000"/>
                </a:solidFill>
              </a:rPr>
              <a:t>peace</a:t>
            </a:r>
            <a:r>
              <a:rPr lang="it-IT" sz="4400" b="1" dirty="0" smtClean="0">
                <a:solidFill>
                  <a:srgbClr val="FF0000"/>
                </a:solidFill>
              </a:rPr>
              <a:t> and </a:t>
            </a:r>
            <a:r>
              <a:rPr lang="it-IT" sz="4400" b="1" dirty="0" err="1" smtClean="0">
                <a:solidFill>
                  <a:srgbClr val="FF0000"/>
                </a:solidFill>
              </a:rPr>
              <a:t>mutual</a:t>
            </a:r>
            <a:r>
              <a:rPr lang="it-IT" sz="4400" b="1" dirty="0" smtClean="0">
                <a:solidFill>
                  <a:srgbClr val="FF0000"/>
                </a:solidFill>
              </a:rPr>
              <a:t> </a:t>
            </a:r>
            <a:r>
              <a:rPr lang="it-IT" sz="4400" b="1" dirty="0" err="1" smtClean="0">
                <a:solidFill>
                  <a:srgbClr val="FF0000"/>
                </a:solidFill>
              </a:rPr>
              <a:t>understanding</a:t>
            </a:r>
            <a:r>
              <a:rPr lang="it-IT" sz="4400" b="1" dirty="0" smtClean="0">
                <a:solidFill>
                  <a:srgbClr val="FF0000"/>
                </a:solidFill>
              </a:rPr>
              <a:t> </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120617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53</a:t>
            </a:fld>
            <a:endParaRPr lang="it-IT"/>
          </a:p>
        </p:txBody>
      </p:sp>
      <p:pic>
        <p:nvPicPr>
          <p:cNvPr id="1026" name="Picture 2" descr="http://www.cittadellascienza.it/wp-content/mediafiles/IT_HOME_10_novembre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81" y="1260525"/>
            <a:ext cx="12462184" cy="7128792"/>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378247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icture 5"/>
          <p:cNvSpPr>
            <a:spLocks noChangeAspect="1" noChangeArrowheads="1"/>
          </p:cNvSpPr>
          <p:nvPr/>
        </p:nvSpPr>
        <p:spPr bwMode="auto">
          <a:xfrm>
            <a:off x="720813" y="9213767"/>
            <a:ext cx="2268816" cy="1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9" tIns="45725" rIns="91449" bIns="45725"/>
          <a:lstStyle/>
          <a:p>
            <a:endParaRPr lang="de-DE"/>
          </a:p>
        </p:txBody>
      </p:sp>
      <p:sp>
        <p:nvSpPr>
          <p:cNvPr id="6149" name="Segnaposto numero diapositiva 2"/>
          <p:cNvSpPr>
            <a:spLocks noGrp="1"/>
          </p:cNvSpPr>
          <p:nvPr>
            <p:ph type="sldNum" sz="quarter" idx="12"/>
          </p:nvPr>
        </p:nvSpPr>
        <p:spPr>
          <a:xfrm>
            <a:off x="7200196" y="9108975"/>
            <a:ext cx="5039342" cy="4318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720" algn="l"/>
                <a:tab pos="897028" algn="l"/>
                <a:tab pos="1346335" algn="l"/>
                <a:tab pos="1795643" algn="l"/>
                <a:tab pos="2244949" algn="l"/>
                <a:tab pos="2694257" algn="l"/>
                <a:tab pos="3143564" algn="l"/>
                <a:tab pos="3592872" algn="l"/>
                <a:tab pos="4042179" algn="l"/>
                <a:tab pos="4491487" algn="l"/>
                <a:tab pos="4940794" algn="l"/>
                <a:tab pos="5390102" algn="l"/>
                <a:tab pos="5839409" algn="l"/>
                <a:tab pos="6288717" algn="l"/>
                <a:tab pos="6738024" algn="l"/>
                <a:tab pos="7187332" algn="l"/>
                <a:tab pos="7636639" algn="l"/>
                <a:tab pos="8085947" algn="l"/>
                <a:tab pos="8535253" algn="l"/>
                <a:tab pos="8984561" algn="l"/>
              </a:tabLst>
              <a:defRPr>
                <a:solidFill>
                  <a:schemeClr val="bg1"/>
                </a:solidFill>
                <a:latin typeface="Arial" charset="0"/>
                <a:ea typeface="Microsoft YaHei" charset="-122"/>
              </a:defRPr>
            </a:lvl1pPr>
            <a:lvl2pPr>
              <a:tabLst>
                <a:tab pos="0" algn="l"/>
                <a:tab pos="447720" algn="l"/>
                <a:tab pos="897028" algn="l"/>
                <a:tab pos="1346335" algn="l"/>
                <a:tab pos="1795643" algn="l"/>
                <a:tab pos="2244949" algn="l"/>
                <a:tab pos="2694257" algn="l"/>
                <a:tab pos="3143564" algn="l"/>
                <a:tab pos="3592872" algn="l"/>
                <a:tab pos="4042179" algn="l"/>
                <a:tab pos="4491487" algn="l"/>
                <a:tab pos="4940794" algn="l"/>
                <a:tab pos="5390102" algn="l"/>
                <a:tab pos="5839409" algn="l"/>
                <a:tab pos="6288717" algn="l"/>
                <a:tab pos="6738024" algn="l"/>
                <a:tab pos="7187332" algn="l"/>
                <a:tab pos="7636639" algn="l"/>
                <a:tab pos="8085947" algn="l"/>
                <a:tab pos="8535253" algn="l"/>
                <a:tab pos="8984561" algn="l"/>
              </a:tabLst>
              <a:defRPr>
                <a:solidFill>
                  <a:schemeClr val="bg1"/>
                </a:solidFill>
                <a:latin typeface="Arial" charset="0"/>
                <a:ea typeface="Microsoft YaHei" charset="-122"/>
              </a:defRPr>
            </a:lvl2pPr>
            <a:lvl3pPr>
              <a:tabLst>
                <a:tab pos="0" algn="l"/>
                <a:tab pos="447720" algn="l"/>
                <a:tab pos="897028" algn="l"/>
                <a:tab pos="1346335" algn="l"/>
                <a:tab pos="1795643" algn="l"/>
                <a:tab pos="2244949" algn="l"/>
                <a:tab pos="2694257" algn="l"/>
                <a:tab pos="3143564" algn="l"/>
                <a:tab pos="3592872" algn="l"/>
                <a:tab pos="4042179" algn="l"/>
                <a:tab pos="4491487" algn="l"/>
                <a:tab pos="4940794" algn="l"/>
                <a:tab pos="5390102" algn="l"/>
                <a:tab pos="5839409" algn="l"/>
                <a:tab pos="6288717" algn="l"/>
                <a:tab pos="6738024" algn="l"/>
                <a:tab pos="7187332" algn="l"/>
                <a:tab pos="7636639" algn="l"/>
                <a:tab pos="8085947" algn="l"/>
                <a:tab pos="8535253" algn="l"/>
                <a:tab pos="8984561" algn="l"/>
              </a:tabLst>
              <a:defRPr>
                <a:solidFill>
                  <a:schemeClr val="bg1"/>
                </a:solidFill>
                <a:latin typeface="Arial" charset="0"/>
                <a:ea typeface="Microsoft YaHei" charset="-122"/>
              </a:defRPr>
            </a:lvl3pPr>
            <a:lvl4pPr>
              <a:tabLst>
                <a:tab pos="0" algn="l"/>
                <a:tab pos="447720" algn="l"/>
                <a:tab pos="897028" algn="l"/>
                <a:tab pos="1346335" algn="l"/>
                <a:tab pos="1795643" algn="l"/>
                <a:tab pos="2244949" algn="l"/>
                <a:tab pos="2694257" algn="l"/>
                <a:tab pos="3143564" algn="l"/>
                <a:tab pos="3592872" algn="l"/>
                <a:tab pos="4042179" algn="l"/>
                <a:tab pos="4491487" algn="l"/>
                <a:tab pos="4940794" algn="l"/>
                <a:tab pos="5390102" algn="l"/>
                <a:tab pos="5839409" algn="l"/>
                <a:tab pos="6288717" algn="l"/>
                <a:tab pos="6738024" algn="l"/>
                <a:tab pos="7187332" algn="l"/>
                <a:tab pos="7636639" algn="l"/>
                <a:tab pos="8085947" algn="l"/>
                <a:tab pos="8535253" algn="l"/>
                <a:tab pos="8984561" algn="l"/>
              </a:tabLst>
              <a:defRPr>
                <a:solidFill>
                  <a:schemeClr val="bg1"/>
                </a:solidFill>
                <a:latin typeface="Arial" charset="0"/>
                <a:ea typeface="Microsoft YaHei" charset="-122"/>
              </a:defRPr>
            </a:lvl4pPr>
            <a:lvl5pPr>
              <a:tabLst>
                <a:tab pos="0" algn="l"/>
                <a:tab pos="447720" algn="l"/>
                <a:tab pos="897028" algn="l"/>
                <a:tab pos="1346335" algn="l"/>
                <a:tab pos="1795643" algn="l"/>
                <a:tab pos="2244949" algn="l"/>
                <a:tab pos="2694257" algn="l"/>
                <a:tab pos="3143564" algn="l"/>
                <a:tab pos="3592872" algn="l"/>
                <a:tab pos="4042179" algn="l"/>
                <a:tab pos="4491487" algn="l"/>
                <a:tab pos="4940794" algn="l"/>
                <a:tab pos="5390102" algn="l"/>
                <a:tab pos="5839409" algn="l"/>
                <a:tab pos="6288717" algn="l"/>
                <a:tab pos="6738024" algn="l"/>
                <a:tab pos="7187332" algn="l"/>
                <a:tab pos="7636639" algn="l"/>
                <a:tab pos="8085947" algn="l"/>
                <a:tab pos="8535253" algn="l"/>
                <a:tab pos="8984561" algn="l"/>
              </a:tabLst>
              <a:defRPr>
                <a:solidFill>
                  <a:schemeClr val="bg1"/>
                </a:solidFill>
                <a:latin typeface="Arial" charset="0"/>
                <a:ea typeface="Microsoft YaHei" charset="-122"/>
              </a:defRPr>
            </a:lvl5pPr>
            <a:lvl6pPr marL="2514851" indent="-228623" defTabSz="449308" eaLnBrk="0" fontAlgn="base" hangingPunct="0">
              <a:spcBef>
                <a:spcPct val="0"/>
              </a:spcBef>
              <a:spcAft>
                <a:spcPct val="0"/>
              </a:spcAft>
              <a:tabLst>
                <a:tab pos="0" algn="l"/>
                <a:tab pos="447720" algn="l"/>
                <a:tab pos="897028" algn="l"/>
                <a:tab pos="1346335" algn="l"/>
                <a:tab pos="1795643" algn="l"/>
                <a:tab pos="2244949" algn="l"/>
                <a:tab pos="2694257" algn="l"/>
                <a:tab pos="3143564" algn="l"/>
                <a:tab pos="3592872" algn="l"/>
                <a:tab pos="4042179" algn="l"/>
                <a:tab pos="4491487" algn="l"/>
                <a:tab pos="4940794" algn="l"/>
                <a:tab pos="5390102" algn="l"/>
                <a:tab pos="5839409" algn="l"/>
                <a:tab pos="6288717" algn="l"/>
                <a:tab pos="6738024" algn="l"/>
                <a:tab pos="7187332" algn="l"/>
                <a:tab pos="7636639" algn="l"/>
                <a:tab pos="8085947" algn="l"/>
                <a:tab pos="8535253" algn="l"/>
                <a:tab pos="8984561" algn="l"/>
              </a:tabLst>
              <a:defRPr>
                <a:solidFill>
                  <a:schemeClr val="bg1"/>
                </a:solidFill>
                <a:latin typeface="Arial" charset="0"/>
                <a:ea typeface="Microsoft YaHei" charset="-122"/>
              </a:defRPr>
            </a:lvl6pPr>
            <a:lvl7pPr marL="2972097" indent="-228623" defTabSz="449308" eaLnBrk="0" fontAlgn="base" hangingPunct="0">
              <a:spcBef>
                <a:spcPct val="0"/>
              </a:spcBef>
              <a:spcAft>
                <a:spcPct val="0"/>
              </a:spcAft>
              <a:tabLst>
                <a:tab pos="0" algn="l"/>
                <a:tab pos="447720" algn="l"/>
                <a:tab pos="897028" algn="l"/>
                <a:tab pos="1346335" algn="l"/>
                <a:tab pos="1795643" algn="l"/>
                <a:tab pos="2244949" algn="l"/>
                <a:tab pos="2694257" algn="l"/>
                <a:tab pos="3143564" algn="l"/>
                <a:tab pos="3592872" algn="l"/>
                <a:tab pos="4042179" algn="l"/>
                <a:tab pos="4491487" algn="l"/>
                <a:tab pos="4940794" algn="l"/>
                <a:tab pos="5390102" algn="l"/>
                <a:tab pos="5839409" algn="l"/>
                <a:tab pos="6288717" algn="l"/>
                <a:tab pos="6738024" algn="l"/>
                <a:tab pos="7187332" algn="l"/>
                <a:tab pos="7636639" algn="l"/>
                <a:tab pos="8085947" algn="l"/>
                <a:tab pos="8535253" algn="l"/>
                <a:tab pos="8984561" algn="l"/>
              </a:tabLst>
              <a:defRPr>
                <a:solidFill>
                  <a:schemeClr val="bg1"/>
                </a:solidFill>
                <a:latin typeface="Arial" charset="0"/>
                <a:ea typeface="Microsoft YaHei" charset="-122"/>
              </a:defRPr>
            </a:lvl7pPr>
            <a:lvl8pPr marL="3429343" indent="-228623" defTabSz="449308" eaLnBrk="0" fontAlgn="base" hangingPunct="0">
              <a:spcBef>
                <a:spcPct val="0"/>
              </a:spcBef>
              <a:spcAft>
                <a:spcPct val="0"/>
              </a:spcAft>
              <a:tabLst>
                <a:tab pos="0" algn="l"/>
                <a:tab pos="447720" algn="l"/>
                <a:tab pos="897028" algn="l"/>
                <a:tab pos="1346335" algn="l"/>
                <a:tab pos="1795643" algn="l"/>
                <a:tab pos="2244949" algn="l"/>
                <a:tab pos="2694257" algn="l"/>
                <a:tab pos="3143564" algn="l"/>
                <a:tab pos="3592872" algn="l"/>
                <a:tab pos="4042179" algn="l"/>
                <a:tab pos="4491487" algn="l"/>
                <a:tab pos="4940794" algn="l"/>
                <a:tab pos="5390102" algn="l"/>
                <a:tab pos="5839409" algn="l"/>
                <a:tab pos="6288717" algn="l"/>
                <a:tab pos="6738024" algn="l"/>
                <a:tab pos="7187332" algn="l"/>
                <a:tab pos="7636639" algn="l"/>
                <a:tab pos="8085947" algn="l"/>
                <a:tab pos="8535253" algn="l"/>
                <a:tab pos="8984561" algn="l"/>
              </a:tabLst>
              <a:defRPr>
                <a:solidFill>
                  <a:schemeClr val="bg1"/>
                </a:solidFill>
                <a:latin typeface="Arial" charset="0"/>
                <a:ea typeface="Microsoft YaHei" charset="-122"/>
              </a:defRPr>
            </a:lvl8pPr>
            <a:lvl9pPr marL="3886589" indent="-228623" defTabSz="449308" eaLnBrk="0" fontAlgn="base" hangingPunct="0">
              <a:spcBef>
                <a:spcPct val="0"/>
              </a:spcBef>
              <a:spcAft>
                <a:spcPct val="0"/>
              </a:spcAft>
              <a:tabLst>
                <a:tab pos="0" algn="l"/>
                <a:tab pos="447720" algn="l"/>
                <a:tab pos="897028" algn="l"/>
                <a:tab pos="1346335" algn="l"/>
                <a:tab pos="1795643" algn="l"/>
                <a:tab pos="2244949" algn="l"/>
                <a:tab pos="2694257" algn="l"/>
                <a:tab pos="3143564" algn="l"/>
                <a:tab pos="3592872" algn="l"/>
                <a:tab pos="4042179" algn="l"/>
                <a:tab pos="4491487" algn="l"/>
                <a:tab pos="4940794" algn="l"/>
                <a:tab pos="5390102" algn="l"/>
                <a:tab pos="5839409" algn="l"/>
                <a:tab pos="6288717" algn="l"/>
                <a:tab pos="6738024" algn="l"/>
                <a:tab pos="7187332" algn="l"/>
                <a:tab pos="7636639" algn="l"/>
                <a:tab pos="8085947" algn="l"/>
                <a:tab pos="8535253" algn="l"/>
                <a:tab pos="8984561" algn="l"/>
              </a:tabLst>
              <a:defRPr>
                <a:solidFill>
                  <a:schemeClr val="bg1"/>
                </a:solidFill>
                <a:latin typeface="Arial" charset="0"/>
                <a:ea typeface="Microsoft YaHei" charset="-122"/>
              </a:defRPr>
            </a:lvl9pPr>
          </a:lstStyle>
          <a:p>
            <a:pPr algn="r"/>
            <a:fld id="{9824A600-5899-453A-9D1F-918263AAED5A}" type="slidenum">
              <a:rPr lang="it-IT" altLang="it-IT" sz="1600" b="1">
                <a:solidFill>
                  <a:srgbClr val="FF0000"/>
                </a:solidFill>
              </a:rPr>
              <a:pPr algn="r"/>
              <a:t>54</a:t>
            </a:fld>
            <a:endParaRPr lang="it-IT" altLang="it-IT" sz="1600" b="1">
              <a:solidFill>
                <a:srgbClr val="FF0000"/>
              </a:solidFill>
            </a:endParaRPr>
          </a:p>
        </p:txBody>
      </p:sp>
      <p:sp>
        <p:nvSpPr>
          <p:cNvPr id="6150" name="Text Box 3"/>
          <p:cNvSpPr txBox="1">
            <a:spLocks noChangeArrowheads="1"/>
          </p:cNvSpPr>
          <p:nvPr/>
        </p:nvSpPr>
        <p:spPr bwMode="auto">
          <a:xfrm>
            <a:off x="936080" y="1980605"/>
            <a:ext cx="5256857" cy="619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59046" rIns="90009" bIns="4500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9pPr>
          </a:lstStyle>
          <a:p>
            <a:pPr eaLnBrk="1">
              <a:buClr>
                <a:srgbClr val="000000"/>
              </a:buClr>
              <a:buSzPct val="100000"/>
              <a:buFont typeface="Times New Roman" pitchFamily="16" charset="0"/>
              <a:buNone/>
            </a:pPr>
            <a:r>
              <a:rPr lang="en-US" altLang="it-IT" sz="2800" b="1" dirty="0" smtClean="0">
                <a:solidFill>
                  <a:srgbClr val="FF0000"/>
                </a:solidFill>
                <a:latin typeface="+mj-lt"/>
              </a:rPr>
              <a:t>2002 – 2007 </a:t>
            </a:r>
          </a:p>
          <a:p>
            <a:pPr eaLnBrk="1">
              <a:buClr>
                <a:srgbClr val="000000"/>
              </a:buClr>
              <a:buSzPct val="100000"/>
              <a:buFont typeface="Times New Roman" pitchFamily="16" charset="0"/>
              <a:buNone/>
            </a:pPr>
            <a:r>
              <a:rPr lang="en-US" altLang="it-IT" sz="2800" b="1" dirty="0" smtClean="0">
                <a:solidFill>
                  <a:srgbClr val="FF0000"/>
                </a:solidFill>
                <a:latin typeface="+mj-lt"/>
              </a:rPr>
              <a:t>SCIENCE CENTRE IN PALESTINE</a:t>
            </a:r>
          </a:p>
          <a:p>
            <a:pPr eaLnBrk="1">
              <a:buClr>
                <a:srgbClr val="000000"/>
              </a:buClr>
              <a:buSzPct val="100000"/>
              <a:buFont typeface="Times New Roman" pitchFamily="16" charset="0"/>
              <a:buNone/>
            </a:pPr>
            <a:endParaRPr lang="en-US" altLang="it-IT" sz="2800" b="1" dirty="0" smtClean="0">
              <a:solidFill>
                <a:srgbClr val="FF0000"/>
              </a:solidFill>
              <a:latin typeface="+mj-lt"/>
            </a:endParaRPr>
          </a:p>
          <a:p>
            <a:pPr>
              <a:buClr>
                <a:srgbClr val="000000"/>
              </a:buClr>
              <a:buSzPct val="100000"/>
            </a:pPr>
            <a:r>
              <a:rPr lang="en-US" altLang="it-IT" sz="2800" dirty="0" smtClean="0">
                <a:solidFill>
                  <a:schemeClr val="tx1"/>
                </a:solidFill>
                <a:latin typeface="+mj-lt"/>
              </a:rPr>
              <a:t>A </a:t>
            </a:r>
            <a:r>
              <a:rPr lang="en-US" altLang="it-IT" sz="2800" dirty="0">
                <a:solidFill>
                  <a:schemeClr val="tx1"/>
                </a:solidFill>
                <a:latin typeface="+mj-lt"/>
              </a:rPr>
              <a:t>collaboration between the Palestinian and Israeli scientific </a:t>
            </a:r>
            <a:r>
              <a:rPr lang="en-US" altLang="it-IT" sz="2800" dirty="0" smtClean="0">
                <a:solidFill>
                  <a:schemeClr val="tx1"/>
                </a:solidFill>
                <a:latin typeface="+mj-lt"/>
              </a:rPr>
              <a:t>communities </a:t>
            </a:r>
            <a:r>
              <a:rPr lang="en-US" altLang="it-IT" sz="2800" dirty="0">
                <a:solidFill>
                  <a:schemeClr val="tx1"/>
                </a:solidFill>
                <a:latin typeface="+mj-lt"/>
              </a:rPr>
              <a:t>to create the first interactive museum in occupied territories, at the Abu Dis campus, in East </a:t>
            </a:r>
            <a:r>
              <a:rPr lang="en-US" altLang="it-IT" sz="2800" dirty="0" smtClean="0">
                <a:solidFill>
                  <a:schemeClr val="tx1"/>
                </a:solidFill>
                <a:latin typeface="+mj-lt"/>
              </a:rPr>
              <a:t>Jerusalem.</a:t>
            </a:r>
          </a:p>
          <a:p>
            <a:pPr>
              <a:buClr>
                <a:srgbClr val="000000"/>
              </a:buClr>
              <a:buSzPct val="100000"/>
            </a:pPr>
            <a:endParaRPr lang="en-US" altLang="it-IT" sz="2800" dirty="0">
              <a:solidFill>
                <a:schemeClr val="tx1"/>
              </a:solidFill>
              <a:latin typeface="+mj-lt"/>
            </a:endParaRPr>
          </a:p>
          <a:p>
            <a:pPr>
              <a:buClr>
                <a:srgbClr val="000000"/>
              </a:buClr>
              <a:buSzPct val="100000"/>
            </a:pPr>
            <a:r>
              <a:rPr lang="en-US" altLang="it-IT" sz="2800" dirty="0" smtClean="0">
                <a:solidFill>
                  <a:schemeClr val="tx1"/>
                </a:solidFill>
                <a:latin typeface="+mj-lt"/>
              </a:rPr>
              <a:t>The science </a:t>
            </a:r>
            <a:r>
              <a:rPr lang="en-US" altLang="it-IT" sz="2800" dirty="0" err="1" smtClean="0">
                <a:solidFill>
                  <a:schemeClr val="tx1"/>
                </a:solidFill>
                <a:latin typeface="+mj-lt"/>
              </a:rPr>
              <a:t>centre</a:t>
            </a:r>
            <a:r>
              <a:rPr lang="en-US" altLang="it-IT" sz="2800" dirty="0" smtClean="0">
                <a:solidFill>
                  <a:schemeClr val="tx1"/>
                </a:solidFill>
                <a:latin typeface="+mj-lt"/>
              </a:rPr>
              <a:t>, still operational, is focused on math.</a:t>
            </a:r>
            <a:endParaRPr lang="en-US" altLang="it-IT" sz="2800" dirty="0">
              <a:solidFill>
                <a:schemeClr val="tx1"/>
              </a:solidFill>
              <a:latin typeface="+mj-lt"/>
            </a:endParaRPr>
          </a:p>
        </p:txBody>
      </p:sp>
      <p:pic>
        <p:nvPicPr>
          <p:cNvPr id="6151" name="Picture 5"/>
          <p:cNvPicPr>
            <a:picLocks noChangeArrowheads="1"/>
          </p:cNvPicPr>
          <p:nvPr/>
        </p:nvPicPr>
        <p:blipFill>
          <a:blip r:embed="rId3">
            <a:extLst>
              <a:ext uri="{28A0092B-C50C-407E-A947-70E740481C1C}">
                <a14:useLocalDpi xmlns:a14="http://schemas.microsoft.com/office/drawing/2010/main" val="0"/>
              </a:ext>
            </a:extLst>
          </a:blip>
          <a:srcRect t="12627" b="14001"/>
          <a:stretch>
            <a:fillRect/>
          </a:stretch>
        </p:blipFill>
        <p:spPr bwMode="auto">
          <a:xfrm>
            <a:off x="6480970" y="1800520"/>
            <a:ext cx="6480969" cy="342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6"/>
          <p:cNvPicPr>
            <a:picLocks noChangeAspect="1" noChangeArrowheads="1"/>
          </p:cNvPicPr>
          <p:nvPr/>
        </p:nvPicPr>
        <p:blipFill>
          <a:blip r:embed="rId4">
            <a:extLst>
              <a:ext uri="{28A0092B-C50C-407E-A947-70E740481C1C}">
                <a14:useLocalDpi xmlns:a14="http://schemas.microsoft.com/office/drawing/2010/main" val="0"/>
              </a:ext>
            </a:extLst>
          </a:blip>
          <a:srcRect t="28346" b="32053"/>
          <a:stretch>
            <a:fillRect/>
          </a:stretch>
        </p:blipFill>
        <p:spPr bwMode="auto">
          <a:xfrm>
            <a:off x="6480970" y="5220552"/>
            <a:ext cx="6480969" cy="342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106223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l="27266" r="9793"/>
          <a:stretch>
            <a:fillRect/>
          </a:stretch>
        </p:blipFill>
        <p:spPr bwMode="auto">
          <a:xfrm>
            <a:off x="6479382" y="1404541"/>
            <a:ext cx="6482556" cy="684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Picture 5"/>
          <p:cNvSpPr>
            <a:spLocks noChangeAspect="1" noChangeArrowheads="1"/>
          </p:cNvSpPr>
          <p:nvPr/>
        </p:nvSpPr>
        <p:spPr bwMode="auto">
          <a:xfrm>
            <a:off x="720813" y="9213767"/>
            <a:ext cx="2268816" cy="1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9" tIns="45725" rIns="91449" bIns="45725"/>
          <a:lstStyle/>
          <a:p>
            <a:endParaRPr lang="de-DE"/>
          </a:p>
        </p:txBody>
      </p:sp>
      <p:sp>
        <p:nvSpPr>
          <p:cNvPr id="8199" name="Text Box 3"/>
          <p:cNvSpPr txBox="1">
            <a:spLocks noChangeArrowheads="1"/>
          </p:cNvSpPr>
          <p:nvPr/>
        </p:nvSpPr>
        <p:spPr bwMode="auto">
          <a:xfrm>
            <a:off x="792064" y="972493"/>
            <a:ext cx="5256857" cy="619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9" tIns="59046" rIns="90009" bIns="4500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Lst>
              <a:defRPr>
                <a:solidFill>
                  <a:schemeClr val="bg1"/>
                </a:solidFill>
                <a:latin typeface="Arial" charset="0"/>
                <a:ea typeface="Microsoft YaHei" charset="-122"/>
              </a:defRPr>
            </a:lvl9pPr>
          </a:lstStyle>
          <a:p>
            <a:pPr>
              <a:buClr>
                <a:srgbClr val="000000"/>
              </a:buClr>
              <a:buSzPct val="100000"/>
            </a:pPr>
            <a:r>
              <a:rPr lang="en-US" altLang="it-IT" sz="2800" b="1" dirty="0" smtClean="0">
                <a:solidFill>
                  <a:srgbClr val="FF0000"/>
                </a:solidFill>
                <a:latin typeface="+mj-lt"/>
              </a:rPr>
              <a:t>EMME / Euro-Mediterranean </a:t>
            </a:r>
            <a:r>
              <a:rPr lang="en-US" altLang="it-IT" sz="2800" b="1" dirty="0">
                <a:solidFill>
                  <a:srgbClr val="FF0000"/>
                </a:solidFill>
                <a:latin typeface="+mj-lt"/>
              </a:rPr>
              <a:t>and Middle East Summer School for Science </a:t>
            </a:r>
            <a:r>
              <a:rPr lang="en-US" altLang="it-IT" sz="2800" b="1" dirty="0" smtClean="0">
                <a:solidFill>
                  <a:srgbClr val="FF0000"/>
                </a:solidFill>
                <a:latin typeface="+mj-lt"/>
              </a:rPr>
              <a:t>Communication</a:t>
            </a:r>
          </a:p>
          <a:p>
            <a:pPr>
              <a:buClr>
                <a:srgbClr val="000000"/>
              </a:buClr>
              <a:buSzPct val="100000"/>
            </a:pPr>
            <a:endParaRPr lang="en-US" altLang="it-IT" sz="2800" b="1" dirty="0">
              <a:solidFill>
                <a:srgbClr val="FF0000"/>
              </a:solidFill>
              <a:latin typeface="+mj-lt"/>
            </a:endParaRPr>
          </a:p>
          <a:p>
            <a:pPr>
              <a:buClr>
                <a:srgbClr val="000000"/>
              </a:buClr>
              <a:buSzPct val="100000"/>
            </a:pPr>
            <a:r>
              <a:rPr lang="en-US" altLang="it-IT" sz="2800" dirty="0">
                <a:solidFill>
                  <a:schemeClr val="tx1"/>
                </a:solidFill>
                <a:latin typeface="+mj-lt"/>
              </a:rPr>
              <a:t>A </a:t>
            </a:r>
            <a:r>
              <a:rPr lang="en-US" altLang="it-IT" sz="2800" dirty="0" smtClean="0">
                <a:solidFill>
                  <a:schemeClr val="tx1"/>
                </a:solidFill>
                <a:latin typeface="+mj-lt"/>
              </a:rPr>
              <a:t>summer </a:t>
            </a:r>
            <a:r>
              <a:rPr lang="en-US" altLang="it-IT" sz="2800" dirty="0">
                <a:solidFill>
                  <a:schemeClr val="tx1"/>
                </a:solidFill>
                <a:latin typeface="+mj-lt"/>
              </a:rPr>
              <a:t>school (</a:t>
            </a:r>
            <a:r>
              <a:rPr lang="en-US" altLang="it-IT" sz="2800" dirty="0" smtClean="0">
                <a:solidFill>
                  <a:schemeClr val="tx1"/>
                </a:solidFill>
                <a:latin typeface="+mj-lt"/>
              </a:rPr>
              <a:t>Granada 2013, Alexandria 2015, Naples 2017) </a:t>
            </a:r>
            <a:r>
              <a:rPr lang="en-US" altLang="it-IT" sz="2800" dirty="0">
                <a:solidFill>
                  <a:schemeClr val="tx1"/>
                </a:solidFill>
                <a:latin typeface="+mj-lt"/>
              </a:rPr>
              <a:t>addressed to young managers of scientific communication on the two sides of the Mediterranean with the aim of creating links in the professional community to cultivate science as a language of peace and dialogue between cultures</a:t>
            </a:r>
            <a:r>
              <a:rPr lang="en-US" altLang="it-IT" sz="2800" dirty="0" smtClean="0">
                <a:solidFill>
                  <a:schemeClr val="tx1"/>
                </a:solidFill>
                <a:latin typeface="+mj-lt"/>
              </a:rPr>
              <a:t>.</a:t>
            </a:r>
          </a:p>
          <a:p>
            <a:pPr>
              <a:buClr>
                <a:srgbClr val="000000"/>
              </a:buClr>
              <a:buSzPct val="100000"/>
            </a:pPr>
            <a:endParaRPr lang="en-US" altLang="it-IT" sz="2800" dirty="0">
              <a:solidFill>
                <a:schemeClr val="tx1"/>
              </a:solidFill>
              <a:latin typeface="+mj-lt"/>
            </a:endParaRPr>
          </a:p>
          <a:p>
            <a:pPr>
              <a:buClr>
                <a:srgbClr val="000000"/>
              </a:buClr>
              <a:buSzPct val="100000"/>
            </a:pPr>
            <a:r>
              <a:rPr lang="en-US" altLang="it-IT" sz="2800" dirty="0">
                <a:solidFill>
                  <a:schemeClr val="tx1"/>
                </a:solidFill>
                <a:latin typeface="+mj-lt"/>
              </a:rPr>
              <a:t>The next edition in Naples from 10 to 15 September 2017.</a:t>
            </a: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267351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AB 150706_980_cam08_aerial.jpg"/>
          <p:cNvPicPr>
            <a:picLocks noChangeAspect="1"/>
          </p:cNvPicPr>
          <p:nvPr/>
        </p:nvPicPr>
        <p:blipFill>
          <a:blip r:embed="rId2" cstate="print"/>
          <a:stretch>
            <a:fillRect/>
          </a:stretch>
        </p:blipFill>
        <p:spPr>
          <a:xfrm>
            <a:off x="0" y="0"/>
            <a:ext cx="12961938" cy="9721850"/>
          </a:xfrm>
          <a:prstGeom prst="rect">
            <a:avLst/>
          </a:prstGeom>
        </p:spPr>
      </p:pic>
      <p:sp>
        <p:nvSpPr>
          <p:cNvPr id="7"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56</a:t>
            </a:fld>
            <a:endParaRPr lang="it-IT" sz="2000" b="1" dirty="0">
              <a:solidFill>
                <a:schemeClr val="bg1"/>
              </a:solidFill>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936000" y="646083"/>
            <a:ext cx="11088000"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pPr algn="ctr" eaLnBrk="1"/>
            <a:endParaRPr lang="it-IT" altLang="it-IT" sz="4800" b="1" dirty="0" smtClean="0">
              <a:solidFill>
                <a:srgbClr val="FF0000"/>
              </a:solidFill>
              <a:latin typeface="+mj-lt"/>
            </a:endParaRPr>
          </a:p>
          <a:p>
            <a:pPr algn="ctr" eaLnBrk="1"/>
            <a:endParaRPr lang="it-IT" altLang="it-IT" sz="4800" b="1" dirty="0" smtClean="0">
              <a:solidFill>
                <a:srgbClr val="FF0000"/>
              </a:solidFill>
              <a:latin typeface="+mj-lt"/>
            </a:endParaRPr>
          </a:p>
          <a:p>
            <a:pPr algn="ctr" eaLnBrk="1"/>
            <a:endParaRPr lang="it-IT" altLang="it-IT" sz="4800" b="1" dirty="0" smtClean="0">
              <a:solidFill>
                <a:srgbClr val="FF0000"/>
              </a:solidFill>
              <a:latin typeface="+mj-lt"/>
            </a:endParaRPr>
          </a:p>
          <a:p>
            <a:pPr algn="ctr" eaLnBrk="1"/>
            <a:endParaRPr lang="it-IT" altLang="it-IT" sz="4800" b="1" dirty="0" smtClean="0">
              <a:solidFill>
                <a:srgbClr val="FF0000"/>
              </a:solidFill>
              <a:latin typeface="+mj-lt"/>
            </a:endParaRPr>
          </a:p>
          <a:p>
            <a:pPr algn="ctr" eaLnBrk="1"/>
            <a:r>
              <a:rPr lang="it-IT" altLang="it-IT" sz="4800" b="1" dirty="0" smtClean="0">
                <a:solidFill>
                  <a:srgbClr val="FF0000"/>
                </a:solidFill>
                <a:latin typeface="+mj-lt"/>
              </a:rPr>
              <a:t>THANK YOU FOR YOUR ATTENTION</a:t>
            </a:r>
            <a:endParaRPr lang="it-IT" altLang="it-IT" sz="4800" dirty="0" smtClean="0">
              <a:solidFill>
                <a:srgbClr val="FF0000"/>
              </a:solidFill>
              <a:latin typeface="+mj-lt"/>
            </a:endParaRPr>
          </a:p>
          <a:p>
            <a:pPr algn="ctr" eaLnBrk="1"/>
            <a:endParaRPr lang="it-IT" altLang="it-IT" sz="4400" b="1" dirty="0" smtClean="0">
              <a:solidFill>
                <a:schemeClr val="tx1"/>
              </a:solidFill>
              <a:latin typeface="+mj-lt"/>
            </a:endParaRPr>
          </a:p>
        </p:txBody>
      </p:sp>
      <p:sp>
        <p:nvSpPr>
          <p:cNvPr id="7" name="Rettangolo 6"/>
          <p:cNvSpPr/>
          <p:nvPr/>
        </p:nvSpPr>
        <p:spPr>
          <a:xfrm>
            <a:off x="3623449" y="7647007"/>
            <a:ext cx="5672130" cy="1384995"/>
          </a:xfrm>
          <a:prstGeom prst="rect">
            <a:avLst/>
          </a:prstGeom>
        </p:spPr>
        <p:txBody>
          <a:bodyPr wrap="none">
            <a:spAutoFit/>
          </a:bodyPr>
          <a:lstStyle/>
          <a:p>
            <a:pPr algn="ctr"/>
            <a:r>
              <a:rPr lang="it-IT" altLang="it-IT" sz="2800" dirty="0" smtClean="0">
                <a:hlinkClick r:id="rId3"/>
              </a:rPr>
              <a:t>amodio@cittadellascienza.it</a:t>
            </a:r>
            <a:endParaRPr lang="it-IT" altLang="it-IT" sz="2800" dirty="0" smtClean="0"/>
          </a:p>
          <a:p>
            <a:pPr algn="ctr"/>
            <a:r>
              <a:rPr lang="it-IT" altLang="it-IT" sz="2800" dirty="0" smtClean="0">
                <a:hlinkClick r:id="rId4"/>
              </a:rPr>
              <a:t>www.cittadellascienza.it</a:t>
            </a:r>
            <a:endParaRPr lang="it-IT" altLang="it-IT" sz="2800" dirty="0" smtClean="0"/>
          </a:p>
          <a:p>
            <a:pPr algn="ctr"/>
            <a:r>
              <a:rPr lang="it-IT" altLang="it-IT" sz="2800" dirty="0" smtClean="0">
                <a:hlinkClick r:id="rId5"/>
              </a:rPr>
              <a:t>www.facebook.com/</a:t>
            </a:r>
            <a:r>
              <a:rPr lang="it-IT" altLang="it-IT" sz="2800" dirty="0" err="1" smtClean="0">
                <a:hlinkClick r:id="rId5"/>
              </a:rPr>
              <a:t>cittadellascienza</a:t>
            </a:r>
            <a:r>
              <a:rPr lang="it-IT" altLang="it-IT" sz="2800" dirty="0" smtClean="0"/>
              <a:t> </a:t>
            </a:r>
            <a:endParaRPr lang="it-IT" altLang="it-IT" sz="2800" dirty="0"/>
          </a:p>
        </p:txBody>
      </p:sp>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908805" y="1404000"/>
            <a:ext cx="5214795"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r>
              <a:rPr lang="en-US" sz="2400" b="1" dirty="0" err="1">
                <a:solidFill>
                  <a:schemeClr val="tx1"/>
                </a:solidFill>
                <a:latin typeface="+mn-lt"/>
              </a:rPr>
              <a:t>Fondazione</a:t>
            </a:r>
            <a:r>
              <a:rPr lang="en-US" sz="2400" b="1" dirty="0">
                <a:solidFill>
                  <a:schemeClr val="tx1"/>
                </a:solidFill>
                <a:latin typeface="+mn-lt"/>
              </a:rPr>
              <a:t> </a:t>
            </a:r>
            <a:r>
              <a:rPr lang="en-US" sz="2400" b="1" dirty="0" err="1">
                <a:solidFill>
                  <a:schemeClr val="tx1"/>
                </a:solidFill>
                <a:latin typeface="+mn-lt"/>
              </a:rPr>
              <a:t>Idis-Città</a:t>
            </a:r>
            <a:r>
              <a:rPr lang="en-US" sz="2400" b="1" dirty="0">
                <a:solidFill>
                  <a:schemeClr val="tx1"/>
                </a:solidFill>
                <a:latin typeface="+mn-lt"/>
              </a:rPr>
              <a:t> </a:t>
            </a:r>
            <a:r>
              <a:rPr lang="en-US" sz="2400" b="1" dirty="0" err="1">
                <a:solidFill>
                  <a:schemeClr val="tx1"/>
                </a:solidFill>
                <a:latin typeface="+mn-lt"/>
              </a:rPr>
              <a:t>della</a:t>
            </a:r>
            <a:r>
              <a:rPr lang="en-US" sz="2400" b="1" dirty="0">
                <a:solidFill>
                  <a:schemeClr val="tx1"/>
                </a:solidFill>
                <a:latin typeface="+mn-lt"/>
              </a:rPr>
              <a:t> </a:t>
            </a:r>
            <a:r>
              <a:rPr lang="en-US" sz="2400" b="1" dirty="0" err="1">
                <a:solidFill>
                  <a:schemeClr val="tx1"/>
                </a:solidFill>
                <a:latin typeface="+mn-lt"/>
              </a:rPr>
              <a:t>Scienza</a:t>
            </a:r>
            <a:r>
              <a:rPr lang="en-US" sz="2400" dirty="0">
                <a:solidFill>
                  <a:schemeClr val="tx1"/>
                </a:solidFill>
                <a:latin typeface="+mn-lt"/>
              </a:rPr>
              <a:t> activities aim at building a new economy based on knowledge in order to create a greater social cohesion. Our mission is based on the </a:t>
            </a:r>
            <a:r>
              <a:rPr lang="en-US" sz="2400" dirty="0" err="1">
                <a:solidFill>
                  <a:schemeClr val="tx1"/>
                </a:solidFill>
                <a:latin typeface="+mn-lt"/>
              </a:rPr>
              <a:t>valorisation</a:t>
            </a:r>
            <a:r>
              <a:rPr lang="en-US" sz="2400" dirty="0">
                <a:solidFill>
                  <a:schemeClr val="tx1"/>
                </a:solidFill>
                <a:latin typeface="+mn-lt"/>
              </a:rPr>
              <a:t> of territorial resources with a particular attention to the European and Mediterranean contexts.</a:t>
            </a:r>
            <a:r>
              <a:rPr lang="en-US" sz="2400" b="1" dirty="0">
                <a:solidFill>
                  <a:schemeClr val="tx1"/>
                </a:solidFill>
                <a:latin typeface="+mn-lt"/>
              </a:rPr>
              <a:t> </a:t>
            </a:r>
            <a:endParaRPr lang="en-US" sz="2400" b="1" dirty="0" smtClean="0">
              <a:solidFill>
                <a:schemeClr val="tx1"/>
              </a:solidFill>
              <a:latin typeface="+mn-lt"/>
            </a:endParaRPr>
          </a:p>
          <a:p>
            <a:endParaRPr lang="en-US" sz="2400" b="1" dirty="0">
              <a:solidFill>
                <a:schemeClr val="tx1"/>
              </a:solidFill>
              <a:latin typeface="+mn-lt"/>
            </a:endParaRPr>
          </a:p>
          <a:p>
            <a:r>
              <a:rPr lang="en-US" sz="2400" b="1" dirty="0" err="1" smtClean="0">
                <a:solidFill>
                  <a:schemeClr val="tx1"/>
                </a:solidFill>
                <a:latin typeface="+mn-lt"/>
              </a:rPr>
              <a:t>Fondazione</a:t>
            </a:r>
            <a:r>
              <a:rPr lang="en-US" sz="2400" b="1" dirty="0" smtClean="0">
                <a:solidFill>
                  <a:schemeClr val="tx1"/>
                </a:solidFill>
                <a:latin typeface="+mn-lt"/>
              </a:rPr>
              <a:t> </a:t>
            </a:r>
            <a:r>
              <a:rPr lang="en-US" sz="2400" b="1" dirty="0" err="1">
                <a:solidFill>
                  <a:schemeClr val="tx1"/>
                </a:solidFill>
                <a:latin typeface="+mn-lt"/>
              </a:rPr>
              <a:t>Idis</a:t>
            </a:r>
            <a:r>
              <a:rPr lang="en-US" sz="2400" dirty="0">
                <a:solidFill>
                  <a:schemeClr val="tx1"/>
                </a:solidFill>
                <a:latin typeface="+mn-lt"/>
              </a:rPr>
              <a:t> supports its local stakeholders (school networks, companies, enterprises, local bodies and associations) which become partners by contributing to test new cultural products and spread their effects through local actions. </a:t>
            </a:r>
            <a:r>
              <a:rPr lang="it-IT" sz="2400" dirty="0" smtClean="0">
                <a:solidFill>
                  <a:schemeClr val="tx1"/>
                </a:solidFill>
                <a:latin typeface="+mn-lt"/>
              </a:rPr>
              <a:t> </a:t>
            </a:r>
          </a:p>
          <a:p>
            <a:pPr eaLnBrk="1"/>
            <a:endParaRPr lang="it-IT" altLang="it-IT" sz="2400" dirty="0">
              <a:solidFill>
                <a:schemeClr val="tx1"/>
              </a:solidFill>
              <a:latin typeface="+mn-lt"/>
            </a:endParaRPr>
          </a:p>
        </p:txBody>
      </p:sp>
      <p:sp>
        <p:nvSpPr>
          <p:cNvPr id="9" name="Segnaposto numero diapositiva 5"/>
          <p:cNvSpPr>
            <a:spLocks noGrp="1"/>
          </p:cNvSpPr>
          <p:nvPr>
            <p:ph type="sldNum" sz="quarter" idx="12"/>
          </p:nvPr>
        </p:nvSpPr>
        <p:spPr>
          <a:xfrm>
            <a:off x="12420000" y="9180000"/>
            <a:ext cx="540000" cy="540000"/>
          </a:xfrm>
        </p:spPr>
        <p:txBody>
          <a:bodyPr/>
          <a:lstStyle/>
          <a:p>
            <a:pPr algn="ctr"/>
            <a:fld id="{B007B441-5312-499D-93C3-6E37886527FA}" type="slidenum">
              <a:rPr lang="it-IT" sz="2000" b="1" smtClean="0">
                <a:solidFill>
                  <a:schemeClr val="bg1"/>
                </a:solidFill>
              </a:rPr>
              <a:pPr algn="ctr"/>
              <a:t>6</a:t>
            </a:fld>
            <a:endParaRPr lang="it-IT" sz="2000" b="1" dirty="0">
              <a:solidFill>
                <a:schemeClr val="bg1"/>
              </a:solidFill>
            </a:endParaRPr>
          </a:p>
        </p:txBody>
      </p:sp>
      <p:sp>
        <p:nvSpPr>
          <p:cNvPr id="10" name="Text Box 8"/>
          <p:cNvSpPr txBox="1">
            <a:spLocks noChangeArrowheads="1"/>
          </p:cNvSpPr>
          <p:nvPr/>
        </p:nvSpPr>
        <p:spPr bwMode="auto">
          <a:xfrm>
            <a:off x="6936971" y="1360463"/>
            <a:ext cx="5187600" cy="63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charset="0"/>
                <a:ea typeface="Microsoft YaHei" charset="-122"/>
              </a:defRPr>
            </a:lvl9pPr>
          </a:lstStyle>
          <a:p>
            <a:r>
              <a:rPr lang="en-US" sz="2400" dirty="0">
                <a:solidFill>
                  <a:schemeClr val="tx1"/>
                </a:solidFill>
                <a:latin typeface="+mn-lt"/>
              </a:rPr>
              <a:t>Moreover,</a:t>
            </a:r>
            <a:r>
              <a:rPr lang="en-US" sz="2400" b="1" dirty="0">
                <a:solidFill>
                  <a:schemeClr val="tx1"/>
                </a:solidFill>
                <a:latin typeface="+mn-lt"/>
              </a:rPr>
              <a:t> </a:t>
            </a:r>
            <a:r>
              <a:rPr lang="en-US" sz="2400" b="1" dirty="0" err="1">
                <a:solidFill>
                  <a:schemeClr val="tx1"/>
                </a:solidFill>
                <a:latin typeface="+mn-lt"/>
              </a:rPr>
              <a:t>Fondazione</a:t>
            </a:r>
            <a:r>
              <a:rPr lang="en-US" sz="2400" b="1" dirty="0">
                <a:solidFill>
                  <a:schemeClr val="tx1"/>
                </a:solidFill>
                <a:latin typeface="+mn-lt"/>
              </a:rPr>
              <a:t> </a:t>
            </a:r>
            <a:r>
              <a:rPr lang="en-US" sz="2400" b="1" dirty="0" err="1">
                <a:solidFill>
                  <a:schemeClr val="tx1"/>
                </a:solidFill>
                <a:latin typeface="+mn-lt"/>
              </a:rPr>
              <a:t>Idis</a:t>
            </a:r>
            <a:r>
              <a:rPr lang="en-US" sz="2400" dirty="0">
                <a:solidFill>
                  <a:schemeClr val="tx1"/>
                </a:solidFill>
                <a:latin typeface="+mn-lt"/>
              </a:rPr>
              <a:t> plays its role in European and Euro –Mediterranean contexts, thanks both to its knowledge of the real condition of contemporary scientific and technology research and for the strategic position of Naples and Southern Italy.</a:t>
            </a:r>
            <a:endParaRPr lang="it-IT" sz="2400" dirty="0">
              <a:solidFill>
                <a:schemeClr val="tx1"/>
              </a:solidFill>
              <a:latin typeface="+mn-lt"/>
            </a:endParaRP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8097" y="1656441"/>
            <a:ext cx="11665744" cy="1620308"/>
          </a:xfrm>
        </p:spPr>
        <p:txBody>
          <a:bodyPr>
            <a:normAutofit/>
          </a:bodyPr>
          <a:lstStyle/>
          <a:p>
            <a:r>
              <a:rPr lang="it-IT" sz="6000" b="1" dirty="0" smtClean="0"/>
              <a:t>Science </a:t>
            </a:r>
            <a:r>
              <a:rPr lang="it-IT" sz="6000" b="1" dirty="0" err="1" smtClean="0"/>
              <a:t>museums</a:t>
            </a:r>
            <a:r>
              <a:rPr lang="it-IT" sz="6000" b="1" dirty="0" smtClean="0"/>
              <a:t> in the XXI </a:t>
            </a:r>
            <a:r>
              <a:rPr lang="it-IT" sz="6000" b="1" dirty="0" err="1" smtClean="0"/>
              <a:t>century</a:t>
            </a:r>
            <a:endParaRPr lang="it-IT" sz="6000" b="1" dirty="0"/>
          </a:p>
        </p:txBody>
      </p:sp>
      <p:sp>
        <p:nvSpPr>
          <p:cNvPr id="3" name="Segnaposto contenuto 2"/>
          <p:cNvSpPr>
            <a:spLocks noGrp="1"/>
          </p:cNvSpPr>
          <p:nvPr>
            <p:ph sz="half" idx="2"/>
          </p:nvPr>
        </p:nvSpPr>
        <p:spPr>
          <a:xfrm>
            <a:off x="812679" y="3204741"/>
            <a:ext cx="5727107" cy="5601317"/>
          </a:xfrm>
        </p:spPr>
        <p:txBody>
          <a:bodyPr>
            <a:normAutofit/>
          </a:bodyPr>
          <a:lstStyle/>
          <a:p>
            <a:r>
              <a:rPr lang="it-IT" sz="4000" dirty="0" err="1" smtClean="0"/>
              <a:t>Multiform</a:t>
            </a:r>
            <a:r>
              <a:rPr lang="it-IT" sz="4000" dirty="0" smtClean="0"/>
              <a:t> </a:t>
            </a:r>
          </a:p>
          <a:p>
            <a:r>
              <a:rPr lang="it-IT" sz="4000" dirty="0" smtClean="0"/>
              <a:t>Inclusive and collaborative</a:t>
            </a:r>
          </a:p>
          <a:p>
            <a:r>
              <a:rPr lang="it-IT" sz="4000" dirty="0" smtClean="0"/>
              <a:t>Platform of </a:t>
            </a:r>
            <a:r>
              <a:rPr lang="it-IT" sz="4000" dirty="0" err="1" smtClean="0"/>
              <a:t>scientific</a:t>
            </a:r>
            <a:r>
              <a:rPr lang="it-IT" sz="4000" dirty="0" smtClean="0"/>
              <a:t> </a:t>
            </a:r>
            <a:r>
              <a:rPr lang="it-IT" sz="4000" dirty="0" err="1" smtClean="0"/>
              <a:t>citizenship</a:t>
            </a:r>
            <a:endParaRPr lang="it-IT" sz="4000" dirty="0" smtClean="0"/>
          </a:p>
          <a:p>
            <a:r>
              <a:rPr lang="it-IT" sz="4000" dirty="0"/>
              <a:t>P</a:t>
            </a:r>
            <a:r>
              <a:rPr lang="it-IT" sz="4000" dirty="0" smtClean="0"/>
              <a:t>rofessional </a:t>
            </a:r>
            <a:r>
              <a:rPr lang="it-IT" sz="4000" dirty="0" err="1" smtClean="0"/>
              <a:t>ecosystems</a:t>
            </a:r>
            <a:r>
              <a:rPr lang="it-IT" sz="4000" dirty="0" smtClean="0"/>
              <a:t>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649" y="3204741"/>
            <a:ext cx="60960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232139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8097" y="1548557"/>
            <a:ext cx="11665744" cy="1620308"/>
          </a:xfrm>
        </p:spPr>
        <p:txBody>
          <a:bodyPr/>
          <a:lstStyle/>
          <a:p>
            <a:r>
              <a:rPr lang="it-IT" b="1" dirty="0" smtClean="0"/>
              <a:t>The </a:t>
            </a:r>
            <a:r>
              <a:rPr lang="it-IT" b="1" dirty="0" err="1" smtClean="0"/>
              <a:t>multiform</a:t>
            </a:r>
            <a:r>
              <a:rPr lang="it-IT" b="1" dirty="0" smtClean="0"/>
              <a:t> </a:t>
            </a:r>
            <a:r>
              <a:rPr lang="it-IT" b="1" dirty="0" err="1" smtClean="0"/>
              <a:t>museum</a:t>
            </a:r>
            <a:endParaRPr lang="it-IT" b="1" dirty="0"/>
          </a:p>
        </p:txBody>
      </p:sp>
      <p:sp>
        <p:nvSpPr>
          <p:cNvPr id="3" name="Segnaposto contenuto 2"/>
          <p:cNvSpPr>
            <a:spLocks noGrp="1"/>
          </p:cNvSpPr>
          <p:nvPr>
            <p:ph idx="1"/>
          </p:nvPr>
        </p:nvSpPr>
        <p:spPr>
          <a:xfrm>
            <a:off x="791889" y="3197481"/>
            <a:ext cx="11665744" cy="6415972"/>
          </a:xfrm>
        </p:spPr>
        <p:txBody>
          <a:bodyPr>
            <a:normAutofit/>
          </a:bodyPr>
          <a:lstStyle/>
          <a:p>
            <a:r>
              <a:rPr lang="it-IT" sz="4000" dirty="0" err="1" smtClean="0"/>
              <a:t>Material</a:t>
            </a:r>
            <a:r>
              <a:rPr lang="it-IT" sz="4000" dirty="0" smtClean="0"/>
              <a:t> </a:t>
            </a:r>
            <a:r>
              <a:rPr lang="it-IT" sz="4000" dirty="0" err="1" smtClean="0"/>
              <a:t>basis</a:t>
            </a:r>
            <a:r>
              <a:rPr lang="it-IT" sz="4000" dirty="0" smtClean="0"/>
              <a:t>: </a:t>
            </a:r>
            <a:r>
              <a:rPr lang="it-IT" sz="4000" dirty="0" err="1" smtClean="0"/>
              <a:t>experiments</a:t>
            </a:r>
            <a:r>
              <a:rPr lang="it-IT" sz="4000" dirty="0" smtClean="0"/>
              <a:t>, </a:t>
            </a:r>
            <a:r>
              <a:rPr lang="it-IT" sz="4000" dirty="0" err="1" smtClean="0"/>
              <a:t>simulations</a:t>
            </a:r>
            <a:r>
              <a:rPr lang="it-IT" sz="4000" dirty="0" smtClean="0"/>
              <a:t>, </a:t>
            </a:r>
            <a:r>
              <a:rPr lang="it-IT" sz="4000" dirty="0" err="1" smtClean="0"/>
              <a:t>objects</a:t>
            </a:r>
            <a:r>
              <a:rPr lang="it-IT" sz="4000" dirty="0" smtClean="0"/>
              <a:t>, etc.</a:t>
            </a:r>
          </a:p>
          <a:p>
            <a:r>
              <a:rPr lang="it-IT" sz="4000" dirty="0" err="1" smtClean="0"/>
              <a:t>Incorporeal</a:t>
            </a:r>
            <a:r>
              <a:rPr lang="it-IT" sz="4000" dirty="0" smtClean="0"/>
              <a:t> </a:t>
            </a:r>
            <a:r>
              <a:rPr lang="it-IT" sz="4000" dirty="0" err="1" smtClean="0"/>
              <a:t>basis</a:t>
            </a:r>
            <a:r>
              <a:rPr lang="it-IT" sz="4000" dirty="0" smtClean="0"/>
              <a:t>: </a:t>
            </a:r>
            <a:r>
              <a:rPr lang="it-IT" sz="4000" dirty="0" err="1" smtClean="0"/>
              <a:t>phenomena</a:t>
            </a:r>
            <a:r>
              <a:rPr lang="it-IT" sz="4000" dirty="0" smtClean="0"/>
              <a:t>, </a:t>
            </a:r>
            <a:r>
              <a:rPr lang="it-IT" sz="4000" dirty="0" err="1" smtClean="0"/>
              <a:t>history</a:t>
            </a:r>
            <a:r>
              <a:rPr lang="it-IT" sz="4000" dirty="0" smtClean="0"/>
              <a:t>, information (Internet)</a:t>
            </a:r>
          </a:p>
          <a:p>
            <a:r>
              <a:rPr lang="it-IT" sz="4000" dirty="0" err="1" smtClean="0"/>
              <a:t>Laboratory</a:t>
            </a:r>
            <a:r>
              <a:rPr lang="it-IT" sz="4000" dirty="0" smtClean="0"/>
              <a:t> </a:t>
            </a:r>
            <a:r>
              <a:rPr lang="it-IT" sz="4000" dirty="0" err="1" smtClean="0"/>
              <a:t>basis</a:t>
            </a:r>
            <a:r>
              <a:rPr lang="it-IT" sz="4000" dirty="0" smtClean="0"/>
              <a:t>: </a:t>
            </a:r>
            <a:r>
              <a:rPr lang="it-IT" sz="4000" dirty="0" err="1" smtClean="0"/>
              <a:t>laboratory</a:t>
            </a:r>
            <a:r>
              <a:rPr lang="it-IT" sz="4000" dirty="0" smtClean="0"/>
              <a:t>, </a:t>
            </a:r>
            <a:r>
              <a:rPr lang="it-IT" sz="4000" dirty="0" err="1" smtClean="0"/>
              <a:t>making</a:t>
            </a:r>
            <a:r>
              <a:rPr lang="it-IT" sz="4000" dirty="0" smtClean="0"/>
              <a:t>, </a:t>
            </a:r>
            <a:r>
              <a:rPr lang="it-IT" sz="4000" dirty="0" err="1" smtClean="0"/>
              <a:t>tinkering</a:t>
            </a:r>
            <a:r>
              <a:rPr lang="it-IT" sz="4000" dirty="0" smtClean="0"/>
              <a:t>, ecc.</a:t>
            </a:r>
          </a:p>
          <a:p>
            <a:r>
              <a:rPr lang="it-IT" sz="4000" dirty="0" err="1"/>
              <a:t>E</a:t>
            </a:r>
            <a:r>
              <a:rPr lang="it-IT" sz="4000" dirty="0" err="1" smtClean="0"/>
              <a:t>venemential</a:t>
            </a:r>
            <a:r>
              <a:rPr lang="it-IT" sz="4000" dirty="0" smtClean="0"/>
              <a:t> </a:t>
            </a:r>
            <a:r>
              <a:rPr lang="it-IT" sz="4000" dirty="0" err="1"/>
              <a:t>b</a:t>
            </a:r>
            <a:r>
              <a:rPr lang="it-IT" sz="4000" dirty="0" err="1" smtClean="0"/>
              <a:t>asis</a:t>
            </a:r>
            <a:r>
              <a:rPr lang="it-IT" sz="4000" dirty="0" smtClean="0"/>
              <a:t>: </a:t>
            </a:r>
            <a:r>
              <a:rPr lang="it-IT" sz="4000" dirty="0" err="1" smtClean="0"/>
              <a:t>events</a:t>
            </a:r>
            <a:r>
              <a:rPr lang="it-IT" sz="4000" dirty="0" smtClean="0"/>
              <a:t>, </a:t>
            </a:r>
            <a:r>
              <a:rPr lang="it-IT" sz="4000" dirty="0" err="1" smtClean="0"/>
              <a:t>sometimes</a:t>
            </a:r>
            <a:r>
              <a:rPr lang="it-IT" sz="4000" dirty="0" smtClean="0"/>
              <a:t> </a:t>
            </a:r>
            <a:r>
              <a:rPr lang="it-IT" sz="4000" dirty="0" err="1" smtClean="0"/>
              <a:t>outside</a:t>
            </a:r>
            <a:r>
              <a:rPr lang="it-IT" sz="4000" dirty="0" smtClean="0"/>
              <a:t> the </a:t>
            </a:r>
            <a:r>
              <a:rPr lang="it-IT" sz="4000" dirty="0" err="1" smtClean="0"/>
              <a:t>museum</a:t>
            </a:r>
            <a:r>
              <a:rPr lang="it-IT" sz="4000" dirty="0" smtClean="0"/>
              <a:t> in the city or </a:t>
            </a:r>
            <a:r>
              <a:rPr lang="it-IT" sz="4000" dirty="0" err="1" smtClean="0"/>
              <a:t>elsewhere</a:t>
            </a:r>
            <a:endParaRPr lang="it-IT" sz="4000" dirty="0"/>
          </a:p>
        </p:txBody>
      </p:sp>
      <p:sp>
        <p:nvSpPr>
          <p:cNvPr id="4" name="Segnaposto numero diapositiva 3"/>
          <p:cNvSpPr>
            <a:spLocks noGrp="1"/>
          </p:cNvSpPr>
          <p:nvPr>
            <p:ph type="sldNum" sz="quarter" idx="12"/>
          </p:nvPr>
        </p:nvSpPr>
        <p:spPr/>
        <p:txBody>
          <a:bodyPr/>
          <a:lstStyle/>
          <a:p>
            <a:fld id="{DCBB7990-C0F1-4593-ADA5-A416108349E5}" type="slidenum">
              <a:rPr lang="it-IT" smtClean="0"/>
              <a:pPr/>
              <a:t>8</a:t>
            </a:fld>
            <a:endParaRPr lang="it-IT"/>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13246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8097" y="1512425"/>
            <a:ext cx="11665744" cy="1620308"/>
          </a:xfrm>
        </p:spPr>
        <p:txBody>
          <a:bodyPr>
            <a:normAutofit/>
          </a:bodyPr>
          <a:lstStyle/>
          <a:p>
            <a:r>
              <a:rPr lang="it-IT" sz="5400" b="1" dirty="0" smtClean="0"/>
              <a:t>The inclusive and collaborative </a:t>
            </a:r>
            <a:r>
              <a:rPr lang="it-IT" sz="5400" b="1" dirty="0" err="1" smtClean="0"/>
              <a:t>museum</a:t>
            </a:r>
            <a:endParaRPr lang="it-IT" sz="5400" b="1" dirty="0"/>
          </a:p>
        </p:txBody>
      </p:sp>
      <p:sp>
        <p:nvSpPr>
          <p:cNvPr id="3" name="Segnaposto contenuto 2"/>
          <p:cNvSpPr>
            <a:spLocks noGrp="1"/>
          </p:cNvSpPr>
          <p:nvPr>
            <p:ph sz="half" idx="2"/>
          </p:nvPr>
        </p:nvSpPr>
        <p:spPr>
          <a:xfrm>
            <a:off x="465830" y="2860008"/>
            <a:ext cx="5727107" cy="5601317"/>
          </a:xfrm>
        </p:spPr>
        <p:txBody>
          <a:bodyPr>
            <a:normAutofit fontScale="77500" lnSpcReduction="20000"/>
          </a:bodyPr>
          <a:lstStyle/>
          <a:p>
            <a:r>
              <a:rPr lang="it-IT" sz="4400" dirty="0" err="1" smtClean="0"/>
              <a:t>Publics</a:t>
            </a:r>
            <a:r>
              <a:rPr lang="it-IT" sz="4400" dirty="0" smtClean="0"/>
              <a:t> are </a:t>
            </a:r>
            <a:r>
              <a:rPr lang="it-IT" sz="4400" dirty="0" err="1" smtClean="0"/>
              <a:t>everyone</a:t>
            </a:r>
            <a:r>
              <a:rPr lang="it-IT" sz="4400" dirty="0" smtClean="0"/>
              <a:t>!</a:t>
            </a:r>
          </a:p>
          <a:p>
            <a:pPr lvl="1"/>
            <a:r>
              <a:rPr lang="it-IT" sz="3600" dirty="0" smtClean="0"/>
              <a:t>Kids: </a:t>
            </a:r>
            <a:r>
              <a:rPr lang="it-IT" sz="3600" dirty="0" err="1" smtClean="0"/>
              <a:t>stimulating</a:t>
            </a:r>
            <a:r>
              <a:rPr lang="it-IT" sz="3600" dirty="0" smtClean="0"/>
              <a:t> </a:t>
            </a:r>
            <a:r>
              <a:rPr lang="it-IT" sz="3600" dirty="0" err="1" smtClean="0"/>
              <a:t>curiosity</a:t>
            </a:r>
            <a:endParaRPr lang="it-IT" sz="3600" dirty="0" smtClean="0"/>
          </a:p>
          <a:p>
            <a:pPr lvl="1"/>
            <a:r>
              <a:rPr lang="it-IT" sz="3600" dirty="0" smtClean="0"/>
              <a:t>Students/teen </a:t>
            </a:r>
            <a:r>
              <a:rPr lang="it-IT" sz="3600" dirty="0" err="1" smtClean="0"/>
              <a:t>agers</a:t>
            </a:r>
            <a:r>
              <a:rPr lang="it-IT" sz="3600" dirty="0" smtClean="0"/>
              <a:t>: </a:t>
            </a:r>
            <a:r>
              <a:rPr lang="it-IT" sz="3600" dirty="0" err="1" smtClean="0"/>
              <a:t>supporting</a:t>
            </a:r>
            <a:r>
              <a:rPr lang="it-IT" sz="3600" dirty="0" smtClean="0"/>
              <a:t> </a:t>
            </a:r>
            <a:r>
              <a:rPr lang="it-IT" sz="3600" dirty="0" err="1" smtClean="0"/>
              <a:t>teaching</a:t>
            </a:r>
            <a:r>
              <a:rPr lang="it-IT" sz="3600" dirty="0" smtClean="0"/>
              <a:t> </a:t>
            </a:r>
            <a:r>
              <a:rPr lang="it-IT" sz="3600" dirty="0" err="1" smtClean="0"/>
              <a:t>through</a:t>
            </a:r>
            <a:r>
              <a:rPr lang="it-IT" sz="3600" dirty="0" smtClean="0"/>
              <a:t> non </a:t>
            </a:r>
            <a:r>
              <a:rPr lang="it-IT" sz="3600" dirty="0" err="1" smtClean="0"/>
              <a:t>formal</a:t>
            </a:r>
            <a:r>
              <a:rPr lang="it-IT" sz="3600" dirty="0" smtClean="0"/>
              <a:t> </a:t>
            </a:r>
            <a:r>
              <a:rPr lang="it-IT" sz="3600" dirty="0" err="1" smtClean="0"/>
              <a:t>learning</a:t>
            </a:r>
            <a:endParaRPr lang="it-IT" sz="3600" dirty="0" smtClean="0"/>
          </a:p>
          <a:p>
            <a:pPr lvl="1"/>
            <a:r>
              <a:rPr lang="it-IT" sz="3600" dirty="0" smtClean="0"/>
              <a:t>Young </a:t>
            </a:r>
            <a:r>
              <a:rPr lang="it-IT" sz="3600" dirty="0" err="1" smtClean="0"/>
              <a:t>adults</a:t>
            </a:r>
            <a:r>
              <a:rPr lang="it-IT" sz="3600" dirty="0" smtClean="0"/>
              <a:t>: orienteering to future </a:t>
            </a:r>
            <a:r>
              <a:rPr lang="it-IT" sz="3600" dirty="0" err="1" smtClean="0"/>
              <a:t>careers</a:t>
            </a:r>
            <a:r>
              <a:rPr lang="it-IT" sz="3600" dirty="0" smtClean="0"/>
              <a:t>, </a:t>
            </a:r>
            <a:r>
              <a:rPr lang="it-IT" sz="3600" dirty="0" err="1" smtClean="0"/>
              <a:t>making</a:t>
            </a:r>
            <a:endParaRPr lang="it-IT" sz="3600" dirty="0" smtClean="0"/>
          </a:p>
          <a:p>
            <a:pPr lvl="1"/>
            <a:r>
              <a:rPr lang="it-IT" sz="3600" dirty="0" err="1" smtClean="0"/>
              <a:t>Adults</a:t>
            </a:r>
            <a:r>
              <a:rPr lang="it-IT" sz="3600" dirty="0" smtClean="0"/>
              <a:t>: </a:t>
            </a:r>
            <a:r>
              <a:rPr lang="it-IT" sz="3600" dirty="0" err="1" smtClean="0"/>
              <a:t>discussing</a:t>
            </a:r>
            <a:r>
              <a:rPr lang="it-IT" sz="3600" dirty="0" smtClean="0"/>
              <a:t> on </a:t>
            </a:r>
            <a:r>
              <a:rPr lang="it-IT" sz="3600" dirty="0" err="1" smtClean="0"/>
              <a:t>scientific</a:t>
            </a:r>
            <a:r>
              <a:rPr lang="it-IT" sz="3600" dirty="0" smtClean="0"/>
              <a:t> </a:t>
            </a:r>
            <a:r>
              <a:rPr lang="it-IT" sz="3600" dirty="0" err="1" smtClean="0"/>
              <a:t>actuality</a:t>
            </a:r>
            <a:r>
              <a:rPr lang="it-IT" sz="3600" dirty="0" smtClean="0"/>
              <a:t>, </a:t>
            </a:r>
            <a:r>
              <a:rPr lang="it-IT" sz="3600" dirty="0" err="1" smtClean="0"/>
              <a:t>growing</a:t>
            </a:r>
            <a:r>
              <a:rPr lang="it-IT" sz="3600" dirty="0" smtClean="0"/>
              <a:t> culture in </a:t>
            </a:r>
            <a:r>
              <a:rPr lang="it-IT" sz="3600" dirty="0" err="1" smtClean="0"/>
              <a:t>their</a:t>
            </a:r>
            <a:r>
              <a:rPr lang="it-IT" sz="3600" dirty="0" smtClean="0"/>
              <a:t> </a:t>
            </a:r>
            <a:r>
              <a:rPr lang="it-IT" sz="3600" dirty="0" err="1" smtClean="0"/>
              <a:t>own</a:t>
            </a:r>
            <a:r>
              <a:rPr lang="it-IT" sz="3600" dirty="0" smtClean="0"/>
              <a:t> family, </a:t>
            </a:r>
            <a:r>
              <a:rPr lang="it-IT" sz="3600" dirty="0" err="1" smtClean="0"/>
              <a:t>tourism</a:t>
            </a:r>
            <a:endParaRPr lang="it-IT" sz="3600" dirty="0" smtClean="0"/>
          </a:p>
          <a:p>
            <a:pPr lvl="1"/>
            <a:r>
              <a:rPr lang="it-IT" sz="3600" dirty="0" smtClean="0"/>
              <a:t>…and </a:t>
            </a:r>
            <a:r>
              <a:rPr lang="it-IT" sz="3600" dirty="0" err="1" smtClean="0"/>
              <a:t>finally</a:t>
            </a:r>
            <a:r>
              <a:rPr lang="it-IT" sz="3600" dirty="0" smtClean="0"/>
              <a:t> </a:t>
            </a:r>
            <a:r>
              <a:rPr lang="it-IT" sz="3600" dirty="0" err="1" smtClean="0"/>
              <a:t>disadvantaged</a:t>
            </a:r>
            <a:r>
              <a:rPr lang="it-IT" sz="3600" dirty="0" smtClean="0"/>
              <a:t> social </a:t>
            </a:r>
            <a:r>
              <a:rPr lang="it-IT" sz="3600" dirty="0" err="1" smtClean="0"/>
              <a:t>groups</a:t>
            </a:r>
            <a:r>
              <a:rPr lang="it-IT" sz="3600" dirty="0" smtClean="0"/>
              <a:t> </a:t>
            </a:r>
          </a:p>
          <a:p>
            <a:pPr lvl="1"/>
            <a:endParaRPr lang="it-IT" sz="3600" dirty="0"/>
          </a:p>
        </p:txBody>
      </p:sp>
      <p:sp>
        <p:nvSpPr>
          <p:cNvPr id="4" name="Segnaposto numero diapositiva 3"/>
          <p:cNvSpPr>
            <a:spLocks noGrp="1"/>
          </p:cNvSpPr>
          <p:nvPr>
            <p:ph type="sldNum" sz="quarter" idx="12"/>
          </p:nvPr>
        </p:nvSpPr>
        <p:spPr/>
        <p:txBody>
          <a:bodyPr/>
          <a:lstStyle/>
          <a:p>
            <a:fld id="{DCBB7990-C0F1-4593-ADA5-A416108349E5}" type="slidenum">
              <a:rPr lang="it-IT" smtClean="0"/>
              <a:pPr/>
              <a:t>9</a:t>
            </a:fld>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937" y="3339711"/>
            <a:ext cx="6606902" cy="439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 y="3782"/>
            <a:ext cx="12960000" cy="9720000"/>
          </a:xfrm>
          <a:prstGeom prst="rect">
            <a:avLst/>
          </a:prstGeom>
        </p:spPr>
      </p:pic>
    </p:spTree>
    <p:extLst>
      <p:ext uri="{BB962C8B-B14F-4D97-AF65-F5344CB8AC3E}">
        <p14:creationId xmlns:p14="http://schemas.microsoft.com/office/powerpoint/2010/main" val="344814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1334</TotalTime>
  <Words>1392</Words>
  <Application>Microsoft Office PowerPoint</Application>
  <PresentationFormat>Personalizzato</PresentationFormat>
  <Paragraphs>310</Paragraphs>
  <Slides>57</Slides>
  <Notes>21</Notes>
  <HiddenSlides>0</HiddenSlides>
  <MMClips>0</MMClips>
  <ScaleCrop>false</ScaleCrop>
  <HeadingPairs>
    <vt:vector size="4" baseType="variant">
      <vt:variant>
        <vt:lpstr>Tema</vt:lpstr>
      </vt:variant>
      <vt:variant>
        <vt:i4>1</vt:i4>
      </vt:variant>
      <vt:variant>
        <vt:lpstr>Titoli diapositive</vt:lpstr>
      </vt:variant>
      <vt:variant>
        <vt:i4>57</vt:i4>
      </vt:variant>
    </vt:vector>
  </HeadingPairs>
  <TitlesOfParts>
    <vt:vector size="58"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Science museums in the XXI century</vt:lpstr>
      <vt:lpstr>The multiform museum</vt:lpstr>
      <vt:lpstr>The inclusive and collaborative museum</vt:lpstr>
      <vt:lpstr>The museum as a platform of  scientific citizenship </vt:lpstr>
      <vt:lpstr>The museum as a professional ecosystem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Luigi Amodio</dc:creator>
  <cp:lastModifiedBy>Amodio Luigi</cp:lastModifiedBy>
  <cp:revision>166</cp:revision>
  <dcterms:created xsi:type="dcterms:W3CDTF">2014-04-24T13:28:41Z</dcterms:created>
  <dcterms:modified xsi:type="dcterms:W3CDTF">2017-05-17T15:16:58Z</dcterms:modified>
</cp:coreProperties>
</file>