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90" r:id="rId3"/>
    <p:sldId id="263" r:id="rId4"/>
    <p:sldId id="291" r:id="rId5"/>
    <p:sldId id="280" r:id="rId6"/>
    <p:sldId id="292" r:id="rId7"/>
    <p:sldId id="288" r:id="rId8"/>
    <p:sldId id="279" r:id="rId9"/>
    <p:sldId id="284" r:id="rId10"/>
    <p:sldId id="297" r:id="rId11"/>
    <p:sldId id="262" r:id="rId12"/>
    <p:sldId id="306" r:id="rId13"/>
    <p:sldId id="307" r:id="rId14"/>
    <p:sldId id="308" r:id="rId15"/>
    <p:sldId id="269" r:id="rId16"/>
    <p:sldId id="309" r:id="rId17"/>
    <p:sldId id="278" r:id="rId18"/>
    <p:sldId id="268" r:id="rId19"/>
    <p:sldId id="295" r:id="rId20"/>
    <p:sldId id="293" r:id="rId21"/>
    <p:sldId id="294" r:id="rId22"/>
    <p:sldId id="298" r:id="rId23"/>
    <p:sldId id="302" r:id="rId24"/>
    <p:sldId id="303" r:id="rId25"/>
    <p:sldId id="304" r:id="rId26"/>
    <p:sldId id="305" r:id="rId27"/>
    <p:sldId id="299" r:id="rId28"/>
    <p:sldId id="274" r:id="rId29"/>
    <p:sldId id="275" r:id="rId30"/>
    <p:sldId id="273" r:id="rId31"/>
    <p:sldId id="281" r:id="rId32"/>
    <p:sldId id="282" r:id="rId33"/>
    <p:sldId id="258" r:id="rId34"/>
    <p:sldId id="310" r:id="rId35"/>
    <p:sldId id="300" r:id="rId36"/>
    <p:sldId id="2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3792" autoAdjust="0"/>
  </p:normalViewPr>
  <p:slideViewPr>
    <p:cSldViewPr snapToGrid="0">
      <p:cViewPr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E403C-F7A7-4B9F-B9D5-E29EAFDF18B5}" type="datetimeFigureOut">
              <a:rPr lang="it-IT" smtClean="0"/>
              <a:t>03/02/2020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970BC-D684-4607-A69E-E796F8D901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74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Scintillator</a:t>
            </a:r>
            <a:r>
              <a:rPr lang="it-IT" dirty="0"/>
              <a:t>-&gt; </a:t>
            </a:r>
            <a:r>
              <a:rPr lang="it-IT" dirty="0" err="1"/>
              <a:t>movable</a:t>
            </a:r>
            <a:r>
              <a:rPr lang="it-IT" dirty="0"/>
              <a:t> detector</a:t>
            </a:r>
          </a:p>
          <a:p>
            <a:r>
              <a:rPr lang="it-IT" dirty="0" err="1"/>
              <a:t>Uniformity</a:t>
            </a:r>
            <a:r>
              <a:rPr lang="it-IT" dirty="0"/>
              <a:t> over time / </a:t>
            </a:r>
            <a:r>
              <a:rPr lang="it-IT" dirty="0" err="1"/>
              <a:t>constant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of detectors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756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cm anche in y</a:t>
            </a:r>
          </a:p>
          <a:p>
            <a:r>
              <a:rPr lang="it-IT" dirty="0"/>
              <a:t>Cambiare nomi assi x e y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37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cm anche in y</a:t>
            </a:r>
          </a:p>
          <a:p>
            <a:r>
              <a:rPr lang="it-IT" dirty="0"/>
              <a:t>Cambiare nomi assi x e y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cm anche in y</a:t>
            </a:r>
          </a:p>
          <a:p>
            <a:r>
              <a:rPr lang="it-IT" dirty="0"/>
              <a:t>Cambiare nomi assi x e y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31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cm anche in y</a:t>
            </a:r>
          </a:p>
          <a:p>
            <a:r>
              <a:rPr lang="it-IT" dirty="0"/>
              <a:t>Cambiare nomi assi x e y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095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16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546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83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Stesso nome</a:t>
            </a:r>
          </a:p>
          <a:p>
            <a:r>
              <a:rPr lang="it-IT" dirty="0"/>
              <a:t>Distanze rivelatori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68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MRPCs are a development of Resistive Plate Chambers (RPC), where the gas gap is divided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sub-gaps. Particles passing through the detector may create avalanches in several or all gaps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signal collected on the external cathode and anode is the analogue sum of avalanches in all gaps,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 time jitter in the rise time smaller than that expected from a single gap. As a consequence,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better time resolution and detection efficiency are obtained by the use of multi-gap devices.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80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V_drift</a:t>
            </a:r>
            <a:r>
              <a:rPr lang="it-IT" dirty="0"/>
              <a:t>= 15.8 cm/ns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61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freccia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37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Inserire errori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15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28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NimbusRomNo9L-Regu"/>
              </a:rPr>
              <a:t>To treat a large number of channels in coincidence, fast digital readout instructions were implemented. A time of 800 ns per channel was obtained, which allows to read out 30 channels in less than 30 </a:t>
            </a:r>
            <a:r>
              <a:rPr lang="en-US" dirty="0">
                <a:latin typeface="StandardSymL-Slant_167"/>
              </a:rPr>
              <a:t>µ</a:t>
            </a:r>
            <a:r>
              <a:rPr lang="en-US" dirty="0">
                <a:latin typeface="NimbusRomNo9L-Regu"/>
              </a:rPr>
              <a:t>s.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47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20 cm anche in y</a:t>
            </a:r>
          </a:p>
          <a:p>
            <a:r>
              <a:rPr lang="it-IT" dirty="0"/>
              <a:t>Cambiare nomi assi x e y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0BC-D684-4607-A69E-E796F8D9013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45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CE04-1E87-4AD3-961B-04BAD683093F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02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9DA4-9E1C-42C6-B823-E2E1B0E5C546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79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A37E-503C-41EE-BAF7-C5D05607312A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1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6763C-5265-4386-B507-90829EEBDFB7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69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9999-9F02-4478-98C8-D2F07A13AA59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76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ADD7-2DE1-4BE6-B71A-76B4FEB578DA}" type="datetime1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06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50BA-4594-44B2-A664-B9B6BDFF320E}" type="datetime1">
              <a:rPr lang="it-IT" smtClean="0"/>
              <a:t>04/02/2020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87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31C78-F390-4BC2-B94A-02FDC1F315C8}" type="datetime1">
              <a:rPr lang="it-IT" smtClean="0"/>
              <a:t>04/02/2020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99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70F6-92A7-45E8-B6E5-966D79EBF45D}" type="datetime1">
              <a:rPr lang="it-IT" smtClean="0"/>
              <a:t>04/02/2020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22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2D1CE-08B6-4738-B593-D52D0E3FECD4}" type="datetime1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6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C010-E5EC-47E4-9028-6121DB7596EE}" type="datetime1">
              <a:rPr lang="it-IT" smtClean="0"/>
              <a:t>04/02/2020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16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85BF7-E042-4C3F-B6EF-8999B522AED7}" type="datetime1">
              <a:rPr lang="it-IT" smtClean="0"/>
              <a:t>04/02/2020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AE44-D0CF-41D9-8146-019420625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4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8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BF9C43B-6A4A-4B64-9A35-1F0F190EE86C}"/>
              </a:ext>
            </a:extLst>
          </p:cNvPr>
          <p:cNvSpPr/>
          <p:nvPr/>
        </p:nvSpPr>
        <p:spPr>
          <a:xfrm>
            <a:off x="-1493" y="1"/>
            <a:ext cx="9145493" cy="68706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CB6A47-EDAA-43AD-8AD8-521860356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623" y="5109882"/>
            <a:ext cx="8898754" cy="700795"/>
          </a:xfrm>
        </p:spPr>
        <p:txBody>
          <a:bodyPr numCol="1" anchor="ctr">
            <a:normAutofit fontScale="85000" lnSpcReduction="20000"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Chiara Pinto* for the EEE Collaboration</a:t>
            </a:r>
          </a:p>
          <a:p>
            <a:r>
              <a:rPr lang="it-IT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*Centro Fermi, Rome; University and INFN, Catania</a:t>
            </a:r>
          </a:p>
        </p:txBody>
      </p:sp>
      <p:pic>
        <p:nvPicPr>
          <p:cNvPr id="12" name="Picture 4" descr="Risultati immagini per dfa catania logo">
            <a:extLst>
              <a:ext uri="{FF2B5EF4-FFF2-40B4-BE49-F238E27FC236}">
                <a16:creationId xmlns:a16="http://schemas.microsoft.com/office/drawing/2014/main" id="{847705D8-A543-482F-9141-60863914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32" y="5889539"/>
            <a:ext cx="2049143" cy="9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i immagini per centro fermi logo">
            <a:extLst>
              <a:ext uri="{FF2B5EF4-FFF2-40B4-BE49-F238E27FC236}">
                <a16:creationId xmlns:a16="http://schemas.microsoft.com/office/drawing/2014/main" id="{1719372F-87BF-4B5C-BE0E-DB536114A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85" y="5880894"/>
            <a:ext cx="2281876" cy="9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6587EA0-BC50-4135-A928-1FCFA73E4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2" y="5880895"/>
            <a:ext cx="2236339" cy="946355"/>
          </a:xfrm>
          <a:prstGeom prst="rect">
            <a:avLst/>
          </a:prstGeom>
        </p:spPr>
      </p:pic>
      <p:pic>
        <p:nvPicPr>
          <p:cNvPr id="10" name="Picture 6" descr="Risultati immagini per infn logo">
            <a:extLst>
              <a:ext uri="{FF2B5EF4-FFF2-40B4-BE49-F238E27FC236}">
                <a16:creationId xmlns:a16="http://schemas.microsoft.com/office/drawing/2014/main" id="{3DBA2B22-2DD4-44FE-BC36-73D72235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" y="5889538"/>
            <a:ext cx="1990180" cy="9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07CCDF3-7D1B-418B-A8B4-9D6B6313E726}"/>
              </a:ext>
            </a:extLst>
          </p:cNvPr>
          <p:cNvCxnSpPr/>
          <p:nvPr/>
        </p:nvCxnSpPr>
        <p:spPr>
          <a:xfrm>
            <a:off x="824753" y="4984379"/>
            <a:ext cx="7494494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9183727-170D-4C01-A1E0-96769CAD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98" y="2714485"/>
            <a:ext cx="8971979" cy="2189210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br>
              <a:rPr lang="en-US" sz="5200" b="1" cap="small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700" b="1" cap="small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the EEE MRPC telescopes to investigate possible instabilities of civil structures on a long time-scale </a:t>
            </a:r>
            <a:endParaRPr lang="it-IT" sz="4700" b="1" cap="small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31B4D8-B33F-4D9D-BF6F-C6130EF5B4E1}"/>
              </a:ext>
            </a:extLst>
          </p:cNvPr>
          <p:cNvSpPr txBox="1"/>
          <p:nvPr/>
        </p:nvSpPr>
        <p:spPr>
          <a:xfrm>
            <a:off x="-44824" y="2555749"/>
            <a:ext cx="9242611" cy="369332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cap="sm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XV Workshop on Resistive Plate Chambers and Related Detectors RPC2020</a:t>
            </a:r>
            <a:endParaRPr lang="it-IT" cap="small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Immagine 4" descr="Immagine che contiene esterni, acqua, fotografia, bianco&#10;&#10;Descrizione generata automaticamente">
            <a:extLst>
              <a:ext uri="{FF2B5EF4-FFF2-40B4-BE49-F238E27FC236}">
                <a16:creationId xmlns:a16="http://schemas.microsoft.com/office/drawing/2014/main" id="{4E34671B-A8E3-426D-BFAF-4CA22FAF4D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20596"/>
          <a:stretch/>
        </p:blipFill>
        <p:spPr>
          <a:xfrm>
            <a:off x="-4482" y="0"/>
            <a:ext cx="9159500" cy="25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22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B94911A-1E79-45AC-8D8F-61E0029C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7" y="725952"/>
            <a:ext cx="2256063" cy="1433656"/>
          </a:xfrm>
          <a:prstGeom prst="rect">
            <a:avLst/>
          </a:prstGeom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0135C4F4-1E4B-494D-B905-18ACDA2C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EFC11EBB-69EA-4620-ABB8-1C33AA9E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10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0E1BB9A-2F05-4939-9453-B089E0FEE71C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Commissioning measurements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CE0A56-D292-47F7-A0CA-5AB77F41C75F}"/>
              </a:ext>
            </a:extLst>
          </p:cNvPr>
          <p:cNvSpPr txBox="1"/>
          <p:nvPr/>
        </p:nvSpPr>
        <p:spPr>
          <a:xfrm>
            <a:off x="2762063" y="1110502"/>
            <a:ext cx="2547411" cy="1338323"/>
          </a:xfrm>
          <a:custGeom>
            <a:avLst/>
            <a:gdLst>
              <a:gd name="connsiteX0" fmla="*/ 0 w 2547411"/>
              <a:gd name="connsiteY0" fmla="*/ 0 h 1338323"/>
              <a:gd name="connsiteX1" fmla="*/ 611379 w 2547411"/>
              <a:gd name="connsiteY1" fmla="*/ 0 h 1338323"/>
              <a:gd name="connsiteX2" fmla="*/ 1222757 w 2547411"/>
              <a:gd name="connsiteY2" fmla="*/ 0 h 1338323"/>
              <a:gd name="connsiteX3" fmla="*/ 1808662 w 2547411"/>
              <a:gd name="connsiteY3" fmla="*/ 0 h 1338323"/>
              <a:gd name="connsiteX4" fmla="*/ 2547411 w 2547411"/>
              <a:gd name="connsiteY4" fmla="*/ 0 h 1338323"/>
              <a:gd name="connsiteX5" fmla="*/ 2547411 w 2547411"/>
              <a:gd name="connsiteY5" fmla="*/ 655778 h 1338323"/>
              <a:gd name="connsiteX6" fmla="*/ 2547411 w 2547411"/>
              <a:gd name="connsiteY6" fmla="*/ 1338323 h 1338323"/>
              <a:gd name="connsiteX7" fmla="*/ 1885084 w 2547411"/>
              <a:gd name="connsiteY7" fmla="*/ 1338323 h 1338323"/>
              <a:gd name="connsiteX8" fmla="*/ 1248231 w 2547411"/>
              <a:gd name="connsiteY8" fmla="*/ 1338323 h 1338323"/>
              <a:gd name="connsiteX9" fmla="*/ 636853 w 2547411"/>
              <a:gd name="connsiteY9" fmla="*/ 1338323 h 1338323"/>
              <a:gd name="connsiteX10" fmla="*/ 0 w 2547411"/>
              <a:gd name="connsiteY10" fmla="*/ 1338323 h 1338323"/>
              <a:gd name="connsiteX11" fmla="*/ 0 w 2547411"/>
              <a:gd name="connsiteY11" fmla="*/ 709311 h 1338323"/>
              <a:gd name="connsiteX12" fmla="*/ 0 w 2547411"/>
              <a:gd name="connsiteY12" fmla="*/ 0 h 13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7411" h="1338323" extrusionOk="0">
                <a:moveTo>
                  <a:pt x="0" y="0"/>
                </a:moveTo>
                <a:cubicBezTo>
                  <a:pt x="200385" y="16199"/>
                  <a:pt x="372440" y="-28484"/>
                  <a:pt x="611379" y="0"/>
                </a:cubicBezTo>
                <a:cubicBezTo>
                  <a:pt x="850318" y="28484"/>
                  <a:pt x="1019140" y="-6414"/>
                  <a:pt x="1222757" y="0"/>
                </a:cubicBezTo>
                <a:cubicBezTo>
                  <a:pt x="1426374" y="6414"/>
                  <a:pt x="1557875" y="-19972"/>
                  <a:pt x="1808662" y="0"/>
                </a:cubicBezTo>
                <a:cubicBezTo>
                  <a:pt x="2059449" y="19972"/>
                  <a:pt x="2242731" y="9018"/>
                  <a:pt x="2547411" y="0"/>
                </a:cubicBezTo>
                <a:cubicBezTo>
                  <a:pt x="2570597" y="327592"/>
                  <a:pt x="2522759" y="469079"/>
                  <a:pt x="2547411" y="655778"/>
                </a:cubicBezTo>
                <a:cubicBezTo>
                  <a:pt x="2572063" y="842477"/>
                  <a:pt x="2522416" y="1043608"/>
                  <a:pt x="2547411" y="1338323"/>
                </a:cubicBezTo>
                <a:cubicBezTo>
                  <a:pt x="2234195" y="1367024"/>
                  <a:pt x="2204889" y="1367068"/>
                  <a:pt x="1885084" y="1338323"/>
                </a:cubicBezTo>
                <a:cubicBezTo>
                  <a:pt x="1565279" y="1309578"/>
                  <a:pt x="1557540" y="1344449"/>
                  <a:pt x="1248231" y="1338323"/>
                </a:cubicBezTo>
                <a:cubicBezTo>
                  <a:pt x="938922" y="1332197"/>
                  <a:pt x="826691" y="1352149"/>
                  <a:pt x="636853" y="1338323"/>
                </a:cubicBezTo>
                <a:cubicBezTo>
                  <a:pt x="447015" y="1324497"/>
                  <a:pt x="207373" y="1319257"/>
                  <a:pt x="0" y="1338323"/>
                </a:cubicBezTo>
                <a:cubicBezTo>
                  <a:pt x="4041" y="1134229"/>
                  <a:pt x="3135" y="947425"/>
                  <a:pt x="0" y="709311"/>
                </a:cubicBezTo>
                <a:cubicBezTo>
                  <a:pt x="-3135" y="471197"/>
                  <a:pt x="10704" y="300576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098672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ctr">
            <a:noAutofit/>
          </a:bodyPr>
          <a:lstStyle/>
          <a:p>
            <a:pPr algn="ctr"/>
            <a:endParaRPr lang="it-IT" sz="1900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1900" b="1" dirty="0">
                <a:solidFill>
                  <a:schemeClr val="accent1">
                    <a:lumMod val="50000"/>
                  </a:schemeClr>
                </a:solidFill>
              </a:rPr>
              <a:t>Inside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sz="1900" dirty="0" err="1">
                <a:solidFill>
                  <a:schemeClr val="accent1">
                    <a:lumMod val="50000"/>
                  </a:schemeClr>
                </a:solidFill>
              </a:rPr>
              <a:t>acceptance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900" dirty="0" err="1">
                <a:solidFill>
                  <a:schemeClr val="accent1">
                    <a:lumMod val="50000"/>
                  </a:schemeClr>
                </a:solidFill>
              </a:rPr>
              <a:t>cone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900" b="1" dirty="0">
                <a:solidFill>
                  <a:schemeClr val="accent1">
                    <a:lumMod val="50000"/>
                  </a:schemeClr>
                </a:solidFill>
              </a:rPr>
              <a:t>47 days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 data </a:t>
            </a:r>
            <a:r>
              <a:rPr lang="it-IT" sz="1900" dirty="0" err="1">
                <a:solidFill>
                  <a:schemeClr val="accent1">
                    <a:lumMod val="50000"/>
                  </a:schemeClr>
                </a:solidFill>
              </a:rPr>
              <a:t>acquisition</a:t>
            </a:r>
            <a:r>
              <a:rPr lang="it-IT" sz="1900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it-IT" sz="1900" dirty="0" err="1">
                <a:solidFill>
                  <a:schemeClr val="accent1">
                    <a:lumMod val="50000"/>
                  </a:schemeClr>
                </a:solidFill>
              </a:rPr>
              <a:t>total</a:t>
            </a:r>
            <a:endParaRPr lang="it-IT" sz="19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1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978E275-0399-45D8-BB38-8E8E203650AB}"/>
              </a:ext>
            </a:extLst>
          </p:cNvPr>
          <p:cNvSpPr/>
          <p:nvPr/>
        </p:nvSpPr>
        <p:spPr>
          <a:xfrm>
            <a:off x="4266315" y="5959721"/>
            <a:ext cx="4645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M. Abbrescia </a:t>
            </a:r>
            <a:r>
              <a:rPr lang="it-IT" i="1" dirty="0">
                <a:latin typeface="Arial" panose="020B0604020202020204" pitchFamily="34" charset="0"/>
              </a:rPr>
              <a:t>et al </a:t>
            </a:r>
            <a:r>
              <a:rPr lang="it-IT" dirty="0">
                <a:latin typeface="Arial" panose="020B0604020202020204" pitchFamily="34" charset="0"/>
              </a:rPr>
              <a:t>2019 </a:t>
            </a:r>
            <a:r>
              <a:rPr lang="it-IT" i="1" dirty="0">
                <a:latin typeface="Arial" panose="020B0604020202020204" pitchFamily="34" charset="0"/>
              </a:rPr>
              <a:t>JINST </a:t>
            </a:r>
            <a:r>
              <a:rPr lang="it-IT" b="1" dirty="0">
                <a:latin typeface="Arial" panose="020B0604020202020204" pitchFamily="34" charset="0"/>
              </a:rPr>
              <a:t>14 </a:t>
            </a:r>
            <a:r>
              <a:rPr lang="it-IT" dirty="0">
                <a:latin typeface="Arial" panose="020B0604020202020204" pitchFamily="34" charset="0"/>
              </a:rPr>
              <a:t>P06035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878ABC-692D-4333-BCD5-E3AA4115B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410" y="969311"/>
            <a:ext cx="3477549" cy="23615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70D7131-CC3F-497B-81F9-8CD91327F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408" y="3424827"/>
            <a:ext cx="3477550" cy="2361546"/>
          </a:xfrm>
          <a:prstGeom prst="rect">
            <a:avLst/>
          </a:prstGeom>
        </p:spPr>
      </p:pic>
      <p:pic>
        <p:nvPicPr>
          <p:cNvPr id="14" name="Segnaposto contenuto 10">
            <a:extLst>
              <a:ext uri="{FF2B5EF4-FFF2-40B4-BE49-F238E27FC236}">
                <a16:creationId xmlns:a16="http://schemas.microsoft.com/office/drawing/2014/main" id="{5D3D2B10-DACE-4DFC-B617-F5484C9C3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78" y="4247107"/>
            <a:ext cx="3065820" cy="208194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5799A31-3366-4ABB-BB2E-3062A54E8C2B}"/>
              </a:ext>
            </a:extLst>
          </p:cNvPr>
          <p:cNvSpPr/>
          <p:nvPr/>
        </p:nvSpPr>
        <p:spPr>
          <a:xfrm>
            <a:off x="3680598" y="4978288"/>
            <a:ext cx="1220754" cy="595556"/>
          </a:xfrm>
          <a:custGeom>
            <a:avLst/>
            <a:gdLst>
              <a:gd name="connsiteX0" fmla="*/ 0 w 1220754"/>
              <a:gd name="connsiteY0" fmla="*/ 0 h 595556"/>
              <a:gd name="connsiteX1" fmla="*/ 1220754 w 1220754"/>
              <a:gd name="connsiteY1" fmla="*/ 0 h 595556"/>
              <a:gd name="connsiteX2" fmla="*/ 1220754 w 1220754"/>
              <a:gd name="connsiteY2" fmla="*/ 595556 h 595556"/>
              <a:gd name="connsiteX3" fmla="*/ 0 w 1220754"/>
              <a:gd name="connsiteY3" fmla="*/ 595556 h 595556"/>
              <a:gd name="connsiteX4" fmla="*/ 0 w 1220754"/>
              <a:gd name="connsiteY4" fmla="*/ 0 h 5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754" h="595556" fill="none" extrusionOk="0">
                <a:moveTo>
                  <a:pt x="0" y="0"/>
                </a:moveTo>
                <a:cubicBezTo>
                  <a:pt x="266777" y="12099"/>
                  <a:pt x="1018403" y="-15370"/>
                  <a:pt x="1220754" y="0"/>
                </a:cubicBezTo>
                <a:cubicBezTo>
                  <a:pt x="1209778" y="290168"/>
                  <a:pt x="1246014" y="359832"/>
                  <a:pt x="1220754" y="595556"/>
                </a:cubicBezTo>
                <a:cubicBezTo>
                  <a:pt x="679694" y="659861"/>
                  <a:pt x="574201" y="603493"/>
                  <a:pt x="0" y="595556"/>
                </a:cubicBezTo>
                <a:cubicBezTo>
                  <a:pt x="53176" y="363645"/>
                  <a:pt x="-49811" y="128094"/>
                  <a:pt x="0" y="0"/>
                </a:cubicBezTo>
                <a:close/>
              </a:path>
              <a:path w="1220754" h="595556" stroke="0" extrusionOk="0">
                <a:moveTo>
                  <a:pt x="0" y="0"/>
                </a:moveTo>
                <a:cubicBezTo>
                  <a:pt x="383847" y="85693"/>
                  <a:pt x="1092115" y="-19592"/>
                  <a:pt x="1220754" y="0"/>
                </a:cubicBezTo>
                <a:cubicBezTo>
                  <a:pt x="1267025" y="93183"/>
                  <a:pt x="1220132" y="457639"/>
                  <a:pt x="1220754" y="595556"/>
                </a:cubicBezTo>
                <a:cubicBezTo>
                  <a:pt x="827702" y="675813"/>
                  <a:pt x="239236" y="644061"/>
                  <a:pt x="0" y="595556"/>
                </a:cubicBezTo>
                <a:cubicBezTo>
                  <a:pt x="13850" y="427559"/>
                  <a:pt x="15338" y="12921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73302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i="1" dirty="0" err="1"/>
              <a:t>Coincidence</a:t>
            </a:r>
            <a:r>
              <a:rPr lang="it-IT" sz="1200" b="1" i="1" dirty="0"/>
              <a:t>: 600 ns time window </a:t>
            </a:r>
          </a:p>
        </p:txBody>
      </p: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BBCC53CF-9CA7-48B3-951E-990D712AC379}"/>
              </a:ext>
            </a:extLst>
          </p:cNvPr>
          <p:cNvCxnSpPr>
            <a:cxnSpLocks/>
          </p:cNvCxnSpPr>
          <p:nvPr/>
        </p:nvCxnSpPr>
        <p:spPr>
          <a:xfrm>
            <a:off x="3680598" y="4560832"/>
            <a:ext cx="610377" cy="3995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281465B5-8B5A-412D-9C08-D743D4F8B664}"/>
              </a:ext>
            </a:extLst>
          </p:cNvPr>
          <p:cNvSpPr/>
          <p:nvPr/>
        </p:nvSpPr>
        <p:spPr>
          <a:xfrm>
            <a:off x="88756" y="2651839"/>
            <a:ext cx="5093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eXGyreTermes-Regular"/>
              </a:rPr>
              <a:t>The track orientation (</a:t>
            </a:r>
            <a:r>
              <a:rPr lang="el-GR" dirty="0">
                <a:latin typeface="TeXGyreTermes-Regular"/>
              </a:rPr>
              <a:t>θ</a:t>
            </a:r>
            <a:r>
              <a:rPr lang="it-IT" dirty="0">
                <a:latin typeface="TeXGyreTermes-Regular"/>
              </a:rPr>
              <a:t>,</a:t>
            </a:r>
            <a:r>
              <a:rPr lang="el-GR" dirty="0">
                <a:latin typeface="TeXGyreTermes-Regular"/>
              </a:rPr>
              <a:t>φ</a:t>
            </a:r>
            <a:r>
              <a:rPr lang="en-US" dirty="0">
                <a:latin typeface="TeXGyreTermes-Regular"/>
              </a:rPr>
              <a:t>) — as reconstructed by the MRPC EEE telescope — is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eXGyreTermes-Regular"/>
              </a:rPr>
              <a:t>These distributions depend on the relative position of the movable scintillator </a:t>
            </a:r>
            <a:r>
              <a:rPr lang="en-US" dirty="0" err="1">
                <a:latin typeface="TeXGyreTermes-Regular"/>
              </a:rPr>
              <a:t>w.r.t.</a:t>
            </a:r>
            <a:r>
              <a:rPr lang="en-US" dirty="0">
                <a:latin typeface="TeXGyreTermes-Regular"/>
              </a:rPr>
              <a:t> the EEE telescope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A87F4C0-9FA0-4F0B-8ADB-9061D3FF14DF}"/>
              </a:ext>
            </a:extLst>
          </p:cNvPr>
          <p:cNvSpPr/>
          <p:nvPr/>
        </p:nvSpPr>
        <p:spPr>
          <a:xfrm>
            <a:off x="2664617" y="667539"/>
            <a:ext cx="44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Same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muons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passing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through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both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detectors. 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9643662-7C67-41A4-88B1-E7BF654E165F}"/>
              </a:ext>
            </a:extLst>
          </p:cNvPr>
          <p:cNvCxnSpPr/>
          <p:nvPr/>
        </p:nvCxnSpPr>
        <p:spPr>
          <a:xfrm>
            <a:off x="6730409" y="1036871"/>
            <a:ext cx="829340" cy="696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1885CD2-0618-46BD-A54F-BD072DFE4E2B}"/>
              </a:ext>
            </a:extLst>
          </p:cNvPr>
          <p:cNvCxnSpPr>
            <a:cxnSpLocks/>
          </p:cNvCxnSpPr>
          <p:nvPr/>
        </p:nvCxnSpPr>
        <p:spPr>
          <a:xfrm>
            <a:off x="6224341" y="1071627"/>
            <a:ext cx="976842" cy="3127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1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3FE3EE32-092A-48AC-839B-D6377D2A96EE}"/>
              </a:ext>
            </a:extLst>
          </p:cNvPr>
          <p:cNvSpPr/>
          <p:nvPr/>
        </p:nvSpPr>
        <p:spPr>
          <a:xfrm>
            <a:off x="1760071" y="1529368"/>
            <a:ext cx="2158165" cy="883709"/>
          </a:xfrm>
          <a:prstGeom prst="rect">
            <a:avLst/>
          </a:prstGeom>
          <a:solidFill>
            <a:srgbClr val="FFBD47">
              <a:lumMod val="60000"/>
              <a:lumOff val="40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8" y="2955117"/>
            <a:ext cx="4165515" cy="15891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endParaRPr lang="it-IT" dirty="0"/>
          </a:p>
        </p:txBody>
      </p:sp>
      <p:sp>
        <p:nvSpPr>
          <p:cNvPr id="22" name="Segnaposto contenuto 3">
            <a:extLst>
              <a:ext uri="{FF2B5EF4-FFF2-40B4-BE49-F238E27FC236}">
                <a16:creationId xmlns:a16="http://schemas.microsoft.com/office/drawing/2014/main" id="{3075393D-BE77-4F1D-A6AE-7ED134E3BCC8}"/>
              </a:ext>
            </a:extLst>
          </p:cNvPr>
          <p:cNvSpPr txBox="1">
            <a:spLocks/>
          </p:cNvSpPr>
          <p:nvPr/>
        </p:nvSpPr>
        <p:spPr>
          <a:xfrm>
            <a:off x="323849" y="2654783"/>
            <a:ext cx="3839563" cy="230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 		                    20       10   5   0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AD4E035-B699-4C96-8576-F36375448903}"/>
              </a:ext>
            </a:extLst>
          </p:cNvPr>
          <p:cNvCxnSpPr>
            <a:cxnSpLocks/>
          </p:cNvCxnSpPr>
          <p:nvPr/>
        </p:nvCxnSpPr>
        <p:spPr>
          <a:xfrm flipH="1">
            <a:off x="476250" y="2544525"/>
            <a:ext cx="3613370" cy="7622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E125BF-2C65-4BF7-A2DE-0214776FB13D}"/>
              </a:ext>
            </a:extLst>
          </p:cNvPr>
          <p:cNvCxnSpPr>
            <a:cxnSpLocks/>
          </p:cNvCxnSpPr>
          <p:nvPr/>
        </p:nvCxnSpPr>
        <p:spPr>
          <a:xfrm>
            <a:off x="3100963" y="2545609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1C5CD5-A1F0-4915-BC38-1285A213F60C}"/>
              </a:ext>
            </a:extLst>
          </p:cNvPr>
          <p:cNvCxnSpPr>
            <a:cxnSpLocks/>
          </p:cNvCxnSpPr>
          <p:nvPr/>
        </p:nvCxnSpPr>
        <p:spPr>
          <a:xfrm>
            <a:off x="3509599" y="254560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E32F6AA-59DE-4DE8-AAF3-5C8CA8847AA7}"/>
              </a:ext>
            </a:extLst>
          </p:cNvPr>
          <p:cNvCxnSpPr>
            <a:cxnSpLocks/>
          </p:cNvCxnSpPr>
          <p:nvPr/>
        </p:nvCxnSpPr>
        <p:spPr>
          <a:xfrm>
            <a:off x="3936267" y="255214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4B0CBDF-2D4A-47E5-8DD0-D96D0FC2FAB9}"/>
              </a:ext>
            </a:extLst>
          </p:cNvPr>
          <p:cNvSpPr txBox="1"/>
          <p:nvPr/>
        </p:nvSpPr>
        <p:spPr>
          <a:xfrm>
            <a:off x="2314419" y="1759687"/>
            <a:ext cx="124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orbel" panose="020B0503020204020204"/>
              </a:rPr>
              <a:t>POLA-01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EFBA83B-38BC-44F2-8E03-3F3370A191FB}"/>
              </a:ext>
            </a:extLst>
          </p:cNvPr>
          <p:cNvCxnSpPr>
            <a:cxnSpLocks/>
          </p:cNvCxnSpPr>
          <p:nvPr/>
        </p:nvCxnSpPr>
        <p:spPr>
          <a:xfrm>
            <a:off x="3730446" y="254428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5B6A6A-EB4E-4038-ACAF-31DC768B0EDF}"/>
              </a:ext>
            </a:extLst>
          </p:cNvPr>
          <p:cNvSpPr txBox="1"/>
          <p:nvPr/>
        </p:nvSpPr>
        <p:spPr>
          <a:xfrm>
            <a:off x="157118" y="657225"/>
            <a:ext cx="400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the building shift</a:t>
            </a:r>
          </a:p>
        </p:txBody>
      </p:sp>
      <p:sp>
        <p:nvSpPr>
          <p:cNvPr id="43" name="Segnaposto numero diapositiva 5">
            <a:extLst>
              <a:ext uri="{FF2B5EF4-FFF2-40B4-BE49-F238E27FC236}">
                <a16:creationId xmlns:a16="http://schemas.microsoft.com/office/drawing/2014/main" id="{B6D5E576-F29F-40F8-A481-D6D3C1B1762F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8888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8" y="2955117"/>
            <a:ext cx="4165515" cy="15891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endParaRPr lang="it-IT" dirty="0"/>
          </a:p>
        </p:txBody>
      </p:sp>
      <p:sp>
        <p:nvSpPr>
          <p:cNvPr id="22" name="Segnaposto contenuto 3">
            <a:extLst>
              <a:ext uri="{FF2B5EF4-FFF2-40B4-BE49-F238E27FC236}">
                <a16:creationId xmlns:a16="http://schemas.microsoft.com/office/drawing/2014/main" id="{3075393D-BE77-4F1D-A6AE-7ED134E3BCC8}"/>
              </a:ext>
            </a:extLst>
          </p:cNvPr>
          <p:cNvSpPr txBox="1">
            <a:spLocks/>
          </p:cNvSpPr>
          <p:nvPr/>
        </p:nvSpPr>
        <p:spPr>
          <a:xfrm>
            <a:off x="323849" y="2654783"/>
            <a:ext cx="3839563" cy="230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 		                    20       10   5   0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AD4E035-B699-4C96-8576-F36375448903}"/>
              </a:ext>
            </a:extLst>
          </p:cNvPr>
          <p:cNvCxnSpPr>
            <a:cxnSpLocks/>
          </p:cNvCxnSpPr>
          <p:nvPr/>
        </p:nvCxnSpPr>
        <p:spPr>
          <a:xfrm flipH="1">
            <a:off x="476250" y="2544525"/>
            <a:ext cx="3613370" cy="7622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E125BF-2C65-4BF7-A2DE-0214776FB13D}"/>
              </a:ext>
            </a:extLst>
          </p:cNvPr>
          <p:cNvCxnSpPr>
            <a:cxnSpLocks/>
          </p:cNvCxnSpPr>
          <p:nvPr/>
        </p:nvCxnSpPr>
        <p:spPr>
          <a:xfrm>
            <a:off x="3100963" y="2545609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1C5CD5-A1F0-4915-BC38-1285A213F60C}"/>
              </a:ext>
            </a:extLst>
          </p:cNvPr>
          <p:cNvCxnSpPr>
            <a:cxnSpLocks/>
          </p:cNvCxnSpPr>
          <p:nvPr/>
        </p:nvCxnSpPr>
        <p:spPr>
          <a:xfrm>
            <a:off x="3509599" y="254560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E32F6AA-59DE-4DE8-AAF3-5C8CA8847AA7}"/>
              </a:ext>
            </a:extLst>
          </p:cNvPr>
          <p:cNvCxnSpPr>
            <a:cxnSpLocks/>
          </p:cNvCxnSpPr>
          <p:nvPr/>
        </p:nvCxnSpPr>
        <p:spPr>
          <a:xfrm>
            <a:off x="3936267" y="255214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9C4545F5-7E68-412C-9449-D9528710A4E9}"/>
              </a:ext>
            </a:extLst>
          </p:cNvPr>
          <p:cNvSpPr/>
          <p:nvPr/>
        </p:nvSpPr>
        <p:spPr>
          <a:xfrm>
            <a:off x="1588554" y="1537492"/>
            <a:ext cx="2158165" cy="883709"/>
          </a:xfrm>
          <a:prstGeom prst="rect">
            <a:avLst/>
          </a:prstGeom>
          <a:solidFill>
            <a:srgbClr val="DF5327">
              <a:lumMod val="60000"/>
              <a:lumOff val="40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3469261-9D40-4109-BCD9-1B50CCBDD3C2}"/>
              </a:ext>
            </a:extLst>
          </p:cNvPr>
          <p:cNvSpPr/>
          <p:nvPr/>
        </p:nvSpPr>
        <p:spPr>
          <a:xfrm>
            <a:off x="1590497" y="1537495"/>
            <a:ext cx="2158165" cy="883709"/>
          </a:xfrm>
          <a:prstGeom prst="rect">
            <a:avLst/>
          </a:prstGeom>
          <a:solidFill>
            <a:srgbClr val="FFBD47">
              <a:lumMod val="60000"/>
              <a:lumOff val="40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4B0CBDF-2D4A-47E5-8DD0-D96D0FC2FAB9}"/>
              </a:ext>
            </a:extLst>
          </p:cNvPr>
          <p:cNvSpPr txBox="1"/>
          <p:nvPr/>
        </p:nvSpPr>
        <p:spPr>
          <a:xfrm>
            <a:off x="2123919" y="1759687"/>
            <a:ext cx="124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orbel" panose="020B0503020204020204"/>
              </a:rPr>
              <a:t>POLA-01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EFBA83B-38BC-44F2-8E03-3F3370A191FB}"/>
              </a:ext>
            </a:extLst>
          </p:cNvPr>
          <p:cNvCxnSpPr>
            <a:cxnSpLocks/>
          </p:cNvCxnSpPr>
          <p:nvPr/>
        </p:nvCxnSpPr>
        <p:spPr>
          <a:xfrm>
            <a:off x="3730446" y="254428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18" name="Segnaposto contenuto 13">
            <a:extLst>
              <a:ext uri="{FF2B5EF4-FFF2-40B4-BE49-F238E27FC236}">
                <a16:creationId xmlns:a16="http://schemas.microsoft.com/office/drawing/2014/main" id="{5A9B5D2A-71F2-4B0C-B0B2-9394F952BB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88" y="589899"/>
            <a:ext cx="3371581" cy="20976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5E37ED-968E-4085-9138-B39B0C8FDA5A}"/>
              </a:ext>
            </a:extLst>
          </p:cNvPr>
          <p:cNvSpPr txBox="1"/>
          <p:nvPr/>
        </p:nvSpPr>
        <p:spPr>
          <a:xfrm>
            <a:off x="4973321" y="734878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+ 5 cm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393C500-860C-4345-BC3C-7A0DB56774FB}"/>
              </a:ext>
            </a:extLst>
          </p:cNvPr>
          <p:cNvSpPr txBox="1"/>
          <p:nvPr/>
        </p:nvSpPr>
        <p:spPr>
          <a:xfrm>
            <a:off x="157118" y="657225"/>
            <a:ext cx="400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the building shift</a:t>
            </a:r>
          </a:p>
        </p:txBody>
      </p:sp>
      <p:sp>
        <p:nvSpPr>
          <p:cNvPr id="41" name="Segnaposto numero diapositiva 5">
            <a:extLst>
              <a:ext uri="{FF2B5EF4-FFF2-40B4-BE49-F238E27FC236}">
                <a16:creationId xmlns:a16="http://schemas.microsoft.com/office/drawing/2014/main" id="{69AE720E-705E-41BA-8634-288A085A80C7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96256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gnaposto contenuto 13">
            <a:extLst>
              <a:ext uri="{FF2B5EF4-FFF2-40B4-BE49-F238E27FC236}">
                <a16:creationId xmlns:a16="http://schemas.microsoft.com/office/drawing/2014/main" id="{832C61AA-AEE9-4F1B-AE2C-6790E46D02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0" y="2495893"/>
            <a:ext cx="3371581" cy="2096703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8" y="2955117"/>
            <a:ext cx="4165515" cy="15891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Second shift -&gt; 10 cm</a:t>
            </a:r>
          </a:p>
          <a:p>
            <a:endParaRPr lang="it-IT" dirty="0"/>
          </a:p>
        </p:txBody>
      </p:sp>
      <p:sp>
        <p:nvSpPr>
          <p:cNvPr id="22" name="Segnaposto contenuto 3">
            <a:extLst>
              <a:ext uri="{FF2B5EF4-FFF2-40B4-BE49-F238E27FC236}">
                <a16:creationId xmlns:a16="http://schemas.microsoft.com/office/drawing/2014/main" id="{3075393D-BE77-4F1D-A6AE-7ED134E3BCC8}"/>
              </a:ext>
            </a:extLst>
          </p:cNvPr>
          <p:cNvSpPr txBox="1">
            <a:spLocks/>
          </p:cNvSpPr>
          <p:nvPr/>
        </p:nvSpPr>
        <p:spPr>
          <a:xfrm>
            <a:off x="323849" y="2654783"/>
            <a:ext cx="3839563" cy="230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 		                    20       10   5   0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AD4E035-B699-4C96-8576-F36375448903}"/>
              </a:ext>
            </a:extLst>
          </p:cNvPr>
          <p:cNvCxnSpPr>
            <a:cxnSpLocks/>
          </p:cNvCxnSpPr>
          <p:nvPr/>
        </p:nvCxnSpPr>
        <p:spPr>
          <a:xfrm flipH="1">
            <a:off x="476250" y="2544525"/>
            <a:ext cx="3613370" cy="7622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E125BF-2C65-4BF7-A2DE-0214776FB13D}"/>
              </a:ext>
            </a:extLst>
          </p:cNvPr>
          <p:cNvCxnSpPr>
            <a:cxnSpLocks/>
          </p:cNvCxnSpPr>
          <p:nvPr/>
        </p:nvCxnSpPr>
        <p:spPr>
          <a:xfrm>
            <a:off x="3100963" y="2545609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1C5CD5-A1F0-4915-BC38-1285A213F60C}"/>
              </a:ext>
            </a:extLst>
          </p:cNvPr>
          <p:cNvCxnSpPr>
            <a:cxnSpLocks/>
          </p:cNvCxnSpPr>
          <p:nvPr/>
        </p:nvCxnSpPr>
        <p:spPr>
          <a:xfrm>
            <a:off x="3509599" y="254560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E32F6AA-59DE-4DE8-AAF3-5C8CA8847AA7}"/>
              </a:ext>
            </a:extLst>
          </p:cNvPr>
          <p:cNvCxnSpPr>
            <a:cxnSpLocks/>
          </p:cNvCxnSpPr>
          <p:nvPr/>
        </p:nvCxnSpPr>
        <p:spPr>
          <a:xfrm>
            <a:off x="3936267" y="255214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6D85139D-FDD9-4B15-AF2E-5437CADC5A7F}"/>
              </a:ext>
            </a:extLst>
          </p:cNvPr>
          <p:cNvSpPr/>
          <p:nvPr/>
        </p:nvSpPr>
        <p:spPr>
          <a:xfrm>
            <a:off x="1351433" y="1537502"/>
            <a:ext cx="2158165" cy="883709"/>
          </a:xfrm>
          <a:prstGeom prst="rect">
            <a:avLst/>
          </a:prstGeom>
          <a:solidFill>
            <a:srgbClr val="FFBD47">
              <a:lumMod val="75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3469261-9D40-4109-BCD9-1B50CCBDD3C2}"/>
              </a:ext>
            </a:extLst>
          </p:cNvPr>
          <p:cNvSpPr/>
          <p:nvPr/>
        </p:nvSpPr>
        <p:spPr>
          <a:xfrm>
            <a:off x="1352372" y="1537495"/>
            <a:ext cx="2158165" cy="883709"/>
          </a:xfrm>
          <a:prstGeom prst="rect">
            <a:avLst/>
          </a:prstGeom>
          <a:solidFill>
            <a:srgbClr val="FFBD47">
              <a:lumMod val="60000"/>
              <a:lumOff val="40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4B0CBDF-2D4A-47E5-8DD0-D96D0FC2FAB9}"/>
              </a:ext>
            </a:extLst>
          </p:cNvPr>
          <p:cNvSpPr txBox="1"/>
          <p:nvPr/>
        </p:nvSpPr>
        <p:spPr>
          <a:xfrm>
            <a:off x="1952469" y="1759687"/>
            <a:ext cx="124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orbel" panose="020B0503020204020204"/>
              </a:rPr>
              <a:t>POLA-01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EFBA83B-38BC-44F2-8E03-3F3370A191FB}"/>
              </a:ext>
            </a:extLst>
          </p:cNvPr>
          <p:cNvCxnSpPr>
            <a:cxnSpLocks/>
          </p:cNvCxnSpPr>
          <p:nvPr/>
        </p:nvCxnSpPr>
        <p:spPr>
          <a:xfrm>
            <a:off x="3730446" y="254428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CC48043-23EA-4F03-AB8C-47D1FDC67E2E}"/>
              </a:ext>
            </a:extLst>
          </p:cNvPr>
          <p:cNvSpPr txBox="1"/>
          <p:nvPr/>
        </p:nvSpPr>
        <p:spPr>
          <a:xfrm>
            <a:off x="6206536" y="2656449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+ 10 cm</a:t>
            </a:r>
          </a:p>
        </p:txBody>
      </p:sp>
      <p:pic>
        <p:nvPicPr>
          <p:cNvPr id="18" name="Segnaposto contenuto 13">
            <a:extLst>
              <a:ext uri="{FF2B5EF4-FFF2-40B4-BE49-F238E27FC236}">
                <a16:creationId xmlns:a16="http://schemas.microsoft.com/office/drawing/2014/main" id="{5A9B5D2A-71F2-4B0C-B0B2-9394F952BB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88" y="589899"/>
            <a:ext cx="3371581" cy="20976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5E37ED-968E-4085-9138-B39B0C8FDA5A}"/>
              </a:ext>
            </a:extLst>
          </p:cNvPr>
          <p:cNvSpPr txBox="1"/>
          <p:nvPr/>
        </p:nvSpPr>
        <p:spPr>
          <a:xfrm>
            <a:off x="4973321" y="734878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+ 5 cm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3790C35-B1EF-46AA-AD22-7E45C1FFF7D0}"/>
              </a:ext>
            </a:extLst>
          </p:cNvPr>
          <p:cNvSpPr txBox="1"/>
          <p:nvPr/>
        </p:nvSpPr>
        <p:spPr>
          <a:xfrm>
            <a:off x="157118" y="657225"/>
            <a:ext cx="400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the building shift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B8880EC2-86B5-40FD-A277-6999BF1E7A6B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26080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egnaposto contenuto 12">
            <a:extLst>
              <a:ext uri="{FF2B5EF4-FFF2-40B4-BE49-F238E27FC236}">
                <a16:creationId xmlns:a16="http://schemas.microsoft.com/office/drawing/2014/main" id="{8632B17F-E7E7-43A2-9FE8-D4DB0D8EA6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6" y="4394204"/>
            <a:ext cx="3368358" cy="2098673"/>
          </a:xfrm>
          <a:prstGeom prst="rect">
            <a:avLst/>
          </a:prstGeom>
        </p:spPr>
      </p:pic>
      <p:pic>
        <p:nvPicPr>
          <p:cNvPr id="19" name="Segnaposto contenuto 13">
            <a:extLst>
              <a:ext uri="{FF2B5EF4-FFF2-40B4-BE49-F238E27FC236}">
                <a16:creationId xmlns:a16="http://schemas.microsoft.com/office/drawing/2014/main" id="{832C61AA-AEE9-4F1B-AE2C-6790E46D02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0" y="2495893"/>
            <a:ext cx="3371581" cy="2096703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8" y="2955117"/>
            <a:ext cx="4165515" cy="1589172"/>
          </a:xfrm>
        </p:spPr>
        <p:txBody>
          <a:bodyPr>
            <a:normAutofit fontScale="62500" lnSpcReduction="20000"/>
          </a:bodyPr>
          <a:lstStyle/>
          <a:p>
            <a:pPr marL="45720" indent="0">
              <a:buNone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Second shift -&gt; 10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Third shift -&gt; 20 cm</a:t>
            </a:r>
          </a:p>
          <a:p>
            <a:endParaRPr lang="it-IT" dirty="0"/>
          </a:p>
        </p:txBody>
      </p:sp>
      <p:sp>
        <p:nvSpPr>
          <p:cNvPr id="22" name="Segnaposto contenuto 3">
            <a:extLst>
              <a:ext uri="{FF2B5EF4-FFF2-40B4-BE49-F238E27FC236}">
                <a16:creationId xmlns:a16="http://schemas.microsoft.com/office/drawing/2014/main" id="{3075393D-BE77-4F1D-A6AE-7ED134E3BCC8}"/>
              </a:ext>
            </a:extLst>
          </p:cNvPr>
          <p:cNvSpPr txBox="1">
            <a:spLocks/>
          </p:cNvSpPr>
          <p:nvPr/>
        </p:nvSpPr>
        <p:spPr>
          <a:xfrm>
            <a:off x="323849" y="2654783"/>
            <a:ext cx="3839563" cy="230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 		                    20       10   5   0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AD4E035-B699-4C96-8576-F36375448903}"/>
              </a:ext>
            </a:extLst>
          </p:cNvPr>
          <p:cNvCxnSpPr>
            <a:cxnSpLocks/>
          </p:cNvCxnSpPr>
          <p:nvPr/>
        </p:nvCxnSpPr>
        <p:spPr>
          <a:xfrm flipH="1">
            <a:off x="476250" y="2544525"/>
            <a:ext cx="3613370" cy="7622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E125BF-2C65-4BF7-A2DE-0214776FB13D}"/>
              </a:ext>
            </a:extLst>
          </p:cNvPr>
          <p:cNvCxnSpPr>
            <a:cxnSpLocks/>
          </p:cNvCxnSpPr>
          <p:nvPr/>
        </p:nvCxnSpPr>
        <p:spPr>
          <a:xfrm>
            <a:off x="3100963" y="2545609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1C5CD5-A1F0-4915-BC38-1285A213F60C}"/>
              </a:ext>
            </a:extLst>
          </p:cNvPr>
          <p:cNvCxnSpPr>
            <a:cxnSpLocks/>
          </p:cNvCxnSpPr>
          <p:nvPr/>
        </p:nvCxnSpPr>
        <p:spPr>
          <a:xfrm>
            <a:off x="3509599" y="254560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E32F6AA-59DE-4DE8-AAF3-5C8CA8847AA7}"/>
              </a:ext>
            </a:extLst>
          </p:cNvPr>
          <p:cNvCxnSpPr>
            <a:cxnSpLocks/>
          </p:cNvCxnSpPr>
          <p:nvPr/>
        </p:nvCxnSpPr>
        <p:spPr>
          <a:xfrm>
            <a:off x="3936267" y="255214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63469261-9D40-4109-BCD9-1B50CCBDD3C2}"/>
              </a:ext>
            </a:extLst>
          </p:cNvPr>
          <p:cNvSpPr/>
          <p:nvPr/>
        </p:nvSpPr>
        <p:spPr>
          <a:xfrm>
            <a:off x="942797" y="1537495"/>
            <a:ext cx="2158165" cy="883709"/>
          </a:xfrm>
          <a:prstGeom prst="rect">
            <a:avLst/>
          </a:prstGeom>
          <a:solidFill>
            <a:srgbClr val="FFBD47">
              <a:lumMod val="60000"/>
              <a:lumOff val="40000"/>
            </a:srgbClr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4B0CBDF-2D4A-47E5-8DD0-D96D0FC2FAB9}"/>
              </a:ext>
            </a:extLst>
          </p:cNvPr>
          <p:cNvSpPr txBox="1"/>
          <p:nvPr/>
        </p:nvSpPr>
        <p:spPr>
          <a:xfrm>
            <a:off x="1542894" y="1759687"/>
            <a:ext cx="124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orbel" panose="020B0503020204020204"/>
              </a:rPr>
              <a:t>POLA-01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EFBA83B-38BC-44F2-8E03-3F3370A191FB}"/>
              </a:ext>
            </a:extLst>
          </p:cNvPr>
          <p:cNvCxnSpPr>
            <a:cxnSpLocks/>
          </p:cNvCxnSpPr>
          <p:nvPr/>
        </p:nvCxnSpPr>
        <p:spPr>
          <a:xfrm>
            <a:off x="3730446" y="2544288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8183842-7DEB-4301-9061-8BAD21698A09}"/>
              </a:ext>
            </a:extLst>
          </p:cNvPr>
          <p:cNvSpPr txBox="1"/>
          <p:nvPr/>
        </p:nvSpPr>
        <p:spPr>
          <a:xfrm>
            <a:off x="4804985" y="4612812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+ 20 cm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CC48043-23EA-4F03-AB8C-47D1FDC67E2E}"/>
              </a:ext>
            </a:extLst>
          </p:cNvPr>
          <p:cNvSpPr txBox="1"/>
          <p:nvPr/>
        </p:nvSpPr>
        <p:spPr>
          <a:xfrm>
            <a:off x="6206536" y="2656449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+ 10 cm</a:t>
            </a:r>
          </a:p>
        </p:txBody>
      </p:sp>
      <p:graphicFrame>
        <p:nvGraphicFramePr>
          <p:cNvPr id="40" name="Tabella 39">
            <a:extLst>
              <a:ext uri="{FF2B5EF4-FFF2-40B4-BE49-F238E27FC236}">
                <a16:creationId xmlns:a16="http://schemas.microsoft.com/office/drawing/2014/main" id="{F549054A-55B9-43EE-8312-08C18A96744D}"/>
              </a:ext>
            </a:extLst>
          </p:cNvPr>
          <p:cNvGraphicFramePr>
            <a:graphicFrameLocks noGrp="1"/>
          </p:cNvGraphicFramePr>
          <p:nvPr/>
        </p:nvGraphicFramePr>
        <p:xfrm>
          <a:off x="413228" y="4622593"/>
          <a:ext cx="365129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080">
                  <a:extLst>
                    <a:ext uri="{9D8B030D-6E8A-4147-A177-3AD203B41FA5}">
                      <a16:colId xmlns:a16="http://schemas.microsoft.com/office/drawing/2014/main" val="3212596370"/>
                    </a:ext>
                  </a:extLst>
                </a:gridCol>
                <a:gridCol w="1331313">
                  <a:extLst>
                    <a:ext uri="{9D8B030D-6E8A-4147-A177-3AD203B41FA5}">
                      <a16:colId xmlns:a16="http://schemas.microsoft.com/office/drawing/2014/main" val="3623861039"/>
                    </a:ext>
                  </a:extLst>
                </a:gridCol>
                <a:gridCol w="1344898">
                  <a:extLst>
                    <a:ext uri="{9D8B030D-6E8A-4147-A177-3AD203B41FA5}">
                      <a16:colId xmlns:a16="http://schemas.microsoft.com/office/drawing/2014/main" val="1190327894"/>
                    </a:ext>
                  </a:extLst>
                </a:gridCol>
              </a:tblGrid>
              <a:tr h="27629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1" dirty="0" err="1"/>
                        <a:t>Gaussian</a:t>
                      </a:r>
                      <a:r>
                        <a:rPr lang="it-IT" sz="1400" i="1" dirty="0"/>
                        <a:t> </a:t>
                      </a:r>
                      <a:r>
                        <a:rPr lang="it-IT" sz="1400" i="1" dirty="0" err="1"/>
                        <a:t>fit</a:t>
                      </a:r>
                      <a:endParaRPr lang="it-IT" sz="1400" i="1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23345"/>
                  </a:ext>
                </a:extLst>
              </a:tr>
              <a:tr h="276298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x [cm]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&lt;</a:t>
                      </a:r>
                      <a:r>
                        <a:rPr lang="el-GR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θ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&gt;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 Δ&lt;</a:t>
                      </a:r>
                      <a:r>
                        <a:rPr lang="el-GR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endParaRPr lang="it-IT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&lt;</a:t>
                      </a:r>
                      <a:r>
                        <a:rPr lang="el-GR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φ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&gt;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 Δ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&lt;</a:t>
                      </a:r>
                      <a:r>
                        <a:rPr lang="el-GR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</a:rPr>
                        <a:t>&gt;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425"/>
                  </a:ext>
                </a:extLst>
              </a:tr>
              <a:tr h="276298">
                <a:tc>
                  <a:txBody>
                    <a:bodyPr/>
                    <a:lstStyle/>
                    <a:p>
                      <a:pPr algn="ctr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31.03° ± 0.05°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216.39° ± 0.16°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76200"/>
                  </a:ext>
                </a:extLst>
              </a:tr>
              <a:tr h="276298">
                <a:tc>
                  <a:txBody>
                    <a:bodyPr/>
                    <a:lstStyle/>
                    <a:p>
                      <a:pPr algn="ctr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31.18° ± 0.07°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215.88° ± 0.33°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112841"/>
                  </a:ext>
                </a:extLst>
              </a:tr>
              <a:tr h="276298">
                <a:tc>
                  <a:txBody>
                    <a:bodyPr/>
                    <a:lstStyle/>
                    <a:p>
                      <a:pPr algn="ctr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+10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31.36° ± 0.08°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215.98° ± 0.30°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35722"/>
                  </a:ext>
                </a:extLst>
              </a:tr>
              <a:tr h="276298">
                <a:tc>
                  <a:txBody>
                    <a:bodyPr/>
                    <a:lstStyle/>
                    <a:p>
                      <a:pPr algn="ctr"/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31.45° ± 0.06°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215,67° ± 0.20°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629658"/>
                  </a:ext>
                </a:extLst>
              </a:tr>
            </a:tbl>
          </a:graphicData>
        </a:graphic>
      </p:graphicFrame>
      <p:pic>
        <p:nvPicPr>
          <p:cNvPr id="18" name="Segnaposto contenuto 13">
            <a:extLst>
              <a:ext uri="{FF2B5EF4-FFF2-40B4-BE49-F238E27FC236}">
                <a16:creationId xmlns:a16="http://schemas.microsoft.com/office/drawing/2014/main" id="{5A9B5D2A-71F2-4B0C-B0B2-9394F952BB7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88" y="589899"/>
            <a:ext cx="3371581" cy="20976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5E37ED-968E-4085-9138-B39B0C8FDA5A}"/>
              </a:ext>
            </a:extLst>
          </p:cNvPr>
          <p:cNvSpPr txBox="1"/>
          <p:nvPr/>
        </p:nvSpPr>
        <p:spPr>
          <a:xfrm>
            <a:off x="4973321" y="734878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+ 5 cm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C595868-1044-4044-B036-3D1054E8BF3F}"/>
              </a:ext>
            </a:extLst>
          </p:cNvPr>
          <p:cNvSpPr txBox="1"/>
          <p:nvPr/>
        </p:nvSpPr>
        <p:spPr>
          <a:xfrm>
            <a:off x="157118" y="657225"/>
            <a:ext cx="400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the building shift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9A5DED23-8471-4B37-A229-2A67868C7594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8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B3B6FA7-E2D2-45F4-A51F-7BD189DE3728}"/>
              </a:ext>
            </a:extLst>
          </p:cNvPr>
          <p:cNvSpPr txBox="1">
            <a:spLocks/>
          </p:cNvSpPr>
          <p:nvPr/>
        </p:nvSpPr>
        <p:spPr>
          <a:xfrm>
            <a:off x="0" y="6492877"/>
            <a:ext cx="9144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2D80DD-5E5D-43D7-A9DD-99A03ECC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579" y="1639972"/>
            <a:ext cx="1984664" cy="2570739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08B7042-3F47-4DC9-8B68-3885A66370FC}"/>
              </a:ext>
            </a:extLst>
          </p:cNvPr>
          <p:cNvSpPr txBox="1">
            <a:spLocks/>
          </p:cNvSpPr>
          <p:nvPr/>
        </p:nvSpPr>
        <p:spPr>
          <a:xfrm>
            <a:off x="901441" y="1119538"/>
            <a:ext cx="3833231" cy="1370067"/>
          </a:xfrm>
          <a:custGeom>
            <a:avLst/>
            <a:gdLst>
              <a:gd name="connsiteX0" fmla="*/ 0 w 3833231"/>
              <a:gd name="connsiteY0" fmla="*/ 0 h 1370067"/>
              <a:gd name="connsiteX1" fmla="*/ 677204 w 3833231"/>
              <a:gd name="connsiteY1" fmla="*/ 0 h 1370067"/>
              <a:gd name="connsiteX2" fmla="*/ 1354408 w 3833231"/>
              <a:gd name="connsiteY2" fmla="*/ 0 h 1370067"/>
              <a:gd name="connsiteX3" fmla="*/ 2069945 w 3833231"/>
              <a:gd name="connsiteY3" fmla="*/ 0 h 1370067"/>
              <a:gd name="connsiteX4" fmla="*/ 2632152 w 3833231"/>
              <a:gd name="connsiteY4" fmla="*/ 0 h 1370067"/>
              <a:gd name="connsiteX5" fmla="*/ 3156027 w 3833231"/>
              <a:gd name="connsiteY5" fmla="*/ 0 h 1370067"/>
              <a:gd name="connsiteX6" fmla="*/ 3833231 w 3833231"/>
              <a:gd name="connsiteY6" fmla="*/ 0 h 1370067"/>
              <a:gd name="connsiteX7" fmla="*/ 3833231 w 3833231"/>
              <a:gd name="connsiteY7" fmla="*/ 685034 h 1370067"/>
              <a:gd name="connsiteX8" fmla="*/ 3833231 w 3833231"/>
              <a:gd name="connsiteY8" fmla="*/ 1370067 h 1370067"/>
              <a:gd name="connsiteX9" fmla="*/ 3309356 w 3833231"/>
              <a:gd name="connsiteY9" fmla="*/ 1370067 h 1370067"/>
              <a:gd name="connsiteX10" fmla="*/ 2632152 w 3833231"/>
              <a:gd name="connsiteY10" fmla="*/ 1370067 h 1370067"/>
              <a:gd name="connsiteX11" fmla="*/ 2069945 w 3833231"/>
              <a:gd name="connsiteY11" fmla="*/ 1370067 h 1370067"/>
              <a:gd name="connsiteX12" fmla="*/ 1392741 w 3833231"/>
              <a:gd name="connsiteY12" fmla="*/ 1370067 h 1370067"/>
              <a:gd name="connsiteX13" fmla="*/ 868866 w 3833231"/>
              <a:gd name="connsiteY13" fmla="*/ 1370067 h 1370067"/>
              <a:gd name="connsiteX14" fmla="*/ 0 w 3833231"/>
              <a:gd name="connsiteY14" fmla="*/ 1370067 h 1370067"/>
              <a:gd name="connsiteX15" fmla="*/ 0 w 3833231"/>
              <a:gd name="connsiteY15" fmla="*/ 657632 h 1370067"/>
              <a:gd name="connsiteX16" fmla="*/ 0 w 3833231"/>
              <a:gd name="connsiteY16" fmla="*/ 0 h 137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33231" h="1370067" fill="none" extrusionOk="0">
                <a:moveTo>
                  <a:pt x="0" y="0"/>
                </a:moveTo>
                <a:cubicBezTo>
                  <a:pt x="217223" y="21690"/>
                  <a:pt x="537131" y="-11554"/>
                  <a:pt x="677204" y="0"/>
                </a:cubicBezTo>
                <a:cubicBezTo>
                  <a:pt x="817277" y="11554"/>
                  <a:pt x="1196568" y="10381"/>
                  <a:pt x="1354408" y="0"/>
                </a:cubicBezTo>
                <a:cubicBezTo>
                  <a:pt x="1512248" y="-10381"/>
                  <a:pt x="1775896" y="-29215"/>
                  <a:pt x="2069945" y="0"/>
                </a:cubicBezTo>
                <a:cubicBezTo>
                  <a:pt x="2363994" y="29215"/>
                  <a:pt x="2426593" y="-5759"/>
                  <a:pt x="2632152" y="0"/>
                </a:cubicBezTo>
                <a:cubicBezTo>
                  <a:pt x="2837711" y="5759"/>
                  <a:pt x="3049635" y="-3918"/>
                  <a:pt x="3156027" y="0"/>
                </a:cubicBezTo>
                <a:cubicBezTo>
                  <a:pt x="3262420" y="3918"/>
                  <a:pt x="3568515" y="-30192"/>
                  <a:pt x="3833231" y="0"/>
                </a:cubicBezTo>
                <a:cubicBezTo>
                  <a:pt x="3832959" y="333916"/>
                  <a:pt x="3857639" y="518599"/>
                  <a:pt x="3833231" y="685034"/>
                </a:cubicBezTo>
                <a:cubicBezTo>
                  <a:pt x="3808823" y="851469"/>
                  <a:pt x="3813696" y="1042955"/>
                  <a:pt x="3833231" y="1370067"/>
                </a:cubicBezTo>
                <a:cubicBezTo>
                  <a:pt x="3723820" y="1354080"/>
                  <a:pt x="3477264" y="1359302"/>
                  <a:pt x="3309356" y="1370067"/>
                </a:cubicBezTo>
                <a:cubicBezTo>
                  <a:pt x="3141449" y="1380832"/>
                  <a:pt x="2950740" y="1393913"/>
                  <a:pt x="2632152" y="1370067"/>
                </a:cubicBezTo>
                <a:cubicBezTo>
                  <a:pt x="2313564" y="1346221"/>
                  <a:pt x="2328765" y="1359478"/>
                  <a:pt x="2069945" y="1370067"/>
                </a:cubicBezTo>
                <a:cubicBezTo>
                  <a:pt x="1811125" y="1380656"/>
                  <a:pt x="1717513" y="1390579"/>
                  <a:pt x="1392741" y="1370067"/>
                </a:cubicBezTo>
                <a:cubicBezTo>
                  <a:pt x="1067969" y="1349555"/>
                  <a:pt x="1121113" y="1367411"/>
                  <a:pt x="868866" y="1370067"/>
                </a:cubicBezTo>
                <a:cubicBezTo>
                  <a:pt x="616619" y="1372723"/>
                  <a:pt x="405455" y="1333025"/>
                  <a:pt x="0" y="1370067"/>
                </a:cubicBezTo>
                <a:cubicBezTo>
                  <a:pt x="32038" y="1081509"/>
                  <a:pt x="-35214" y="977302"/>
                  <a:pt x="0" y="657632"/>
                </a:cubicBezTo>
                <a:cubicBezTo>
                  <a:pt x="35214" y="337963"/>
                  <a:pt x="6896" y="139304"/>
                  <a:pt x="0" y="0"/>
                </a:cubicBezTo>
                <a:close/>
              </a:path>
              <a:path w="3833231" h="1370067" stroke="0" extrusionOk="0">
                <a:moveTo>
                  <a:pt x="0" y="0"/>
                </a:moveTo>
                <a:cubicBezTo>
                  <a:pt x="293397" y="22636"/>
                  <a:pt x="347529" y="-20280"/>
                  <a:pt x="600540" y="0"/>
                </a:cubicBezTo>
                <a:cubicBezTo>
                  <a:pt x="853551" y="20280"/>
                  <a:pt x="984608" y="-19334"/>
                  <a:pt x="1277744" y="0"/>
                </a:cubicBezTo>
                <a:cubicBezTo>
                  <a:pt x="1570880" y="19334"/>
                  <a:pt x="1594637" y="-17463"/>
                  <a:pt x="1839951" y="0"/>
                </a:cubicBezTo>
                <a:cubicBezTo>
                  <a:pt x="2085265" y="17463"/>
                  <a:pt x="2215574" y="26081"/>
                  <a:pt x="2440490" y="0"/>
                </a:cubicBezTo>
                <a:cubicBezTo>
                  <a:pt x="2665406" y="-26081"/>
                  <a:pt x="2948807" y="22306"/>
                  <a:pt x="3117695" y="0"/>
                </a:cubicBezTo>
                <a:cubicBezTo>
                  <a:pt x="3286583" y="-22306"/>
                  <a:pt x="3559483" y="-6651"/>
                  <a:pt x="3833231" y="0"/>
                </a:cubicBezTo>
                <a:cubicBezTo>
                  <a:pt x="3810387" y="300174"/>
                  <a:pt x="3854532" y="503749"/>
                  <a:pt x="3833231" y="657632"/>
                </a:cubicBezTo>
                <a:cubicBezTo>
                  <a:pt x="3811930" y="811515"/>
                  <a:pt x="3802936" y="1098421"/>
                  <a:pt x="3833231" y="1370067"/>
                </a:cubicBezTo>
                <a:cubicBezTo>
                  <a:pt x="3584523" y="1368803"/>
                  <a:pt x="3412591" y="1385525"/>
                  <a:pt x="3156027" y="1370067"/>
                </a:cubicBezTo>
                <a:cubicBezTo>
                  <a:pt x="2899463" y="1354609"/>
                  <a:pt x="2713911" y="1386611"/>
                  <a:pt x="2517155" y="1370067"/>
                </a:cubicBezTo>
                <a:cubicBezTo>
                  <a:pt x="2320399" y="1353523"/>
                  <a:pt x="2100274" y="1374606"/>
                  <a:pt x="1878283" y="1370067"/>
                </a:cubicBezTo>
                <a:cubicBezTo>
                  <a:pt x="1656292" y="1365528"/>
                  <a:pt x="1388697" y="1388478"/>
                  <a:pt x="1239411" y="1370067"/>
                </a:cubicBezTo>
                <a:cubicBezTo>
                  <a:pt x="1090125" y="1351656"/>
                  <a:pt x="505413" y="1340714"/>
                  <a:pt x="0" y="1370067"/>
                </a:cubicBezTo>
                <a:cubicBezTo>
                  <a:pt x="31243" y="1150596"/>
                  <a:pt x="-19074" y="909164"/>
                  <a:pt x="0" y="657632"/>
                </a:cubicBezTo>
                <a:cubicBezTo>
                  <a:pt x="19074" y="406101"/>
                  <a:pt x="21889" y="149434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9118429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 err="1"/>
              <a:t>Estimation</a:t>
            </a:r>
            <a:r>
              <a:rPr lang="it-IT" sz="2200" dirty="0"/>
              <a:t> of the </a:t>
            </a:r>
            <a:r>
              <a:rPr lang="it-IT" sz="2200" dirty="0" err="1"/>
              <a:t>average</a:t>
            </a:r>
            <a:r>
              <a:rPr lang="it-IT" sz="2200" dirty="0"/>
              <a:t> </a:t>
            </a:r>
            <a:r>
              <a:rPr lang="it-IT" sz="2200" dirty="0" err="1"/>
              <a:t>direction</a:t>
            </a:r>
            <a:r>
              <a:rPr lang="it-IT" sz="2200" dirty="0"/>
              <a:t> in </a:t>
            </a:r>
            <a:r>
              <a:rPr lang="it-IT" sz="2200" dirty="0" err="1"/>
              <a:t>space</a:t>
            </a:r>
            <a:r>
              <a:rPr lang="it-IT" sz="2200" dirty="0"/>
              <a:t>, </a:t>
            </a:r>
            <a:r>
              <a:rPr lang="it-IT" sz="2200" dirty="0" err="1"/>
              <a:t>summing</a:t>
            </a:r>
            <a:r>
              <a:rPr lang="it-IT" sz="2200" dirty="0"/>
              <a:t> on </a:t>
            </a:r>
            <a:r>
              <a:rPr lang="it-IT" sz="2200" dirty="0" err="1"/>
              <a:t>all</a:t>
            </a:r>
            <a:r>
              <a:rPr lang="it-IT" sz="2200" dirty="0"/>
              <a:t> the tracks, in 3 </a:t>
            </a:r>
            <a:r>
              <a:rPr lang="it-IT" sz="2200" dirty="0" err="1"/>
              <a:t>configurations</a:t>
            </a:r>
            <a:r>
              <a:rPr lang="it-IT" sz="2200" dirty="0"/>
              <a:t> (5 cm, 10 cm, 20 cm). 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2333BDCE-C79A-4197-9071-1EE7CCB5D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966231"/>
              </p:ext>
            </p:extLst>
          </p:nvPr>
        </p:nvGraphicFramePr>
        <p:xfrm>
          <a:off x="1148757" y="3105209"/>
          <a:ext cx="36675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750">
                  <a:extLst>
                    <a:ext uri="{9D8B030D-6E8A-4147-A177-3AD203B41FA5}">
                      <a16:colId xmlns:a16="http://schemas.microsoft.com/office/drawing/2014/main" val="142613681"/>
                    </a:ext>
                  </a:extLst>
                </a:gridCol>
                <a:gridCol w="1833750">
                  <a:extLst>
                    <a:ext uri="{9D8B030D-6E8A-4147-A177-3AD203B41FA5}">
                      <a16:colId xmlns:a16="http://schemas.microsoft.com/office/drawing/2014/main" val="1077978753"/>
                    </a:ext>
                  </a:extLst>
                </a:gridCol>
              </a:tblGrid>
              <a:tr h="3135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Relative </a:t>
                      </a:r>
                      <a:r>
                        <a:rPr lang="it-IT" dirty="0" err="1"/>
                        <a:t>distance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Relative angle shift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34681"/>
                  </a:ext>
                </a:extLst>
              </a:tr>
              <a:tr h="3135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 cm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0.44°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0.12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2452"/>
                  </a:ext>
                </a:extLst>
              </a:tr>
              <a:tr h="3135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 cm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0.24°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0.12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213798"/>
                  </a:ext>
                </a:extLst>
              </a:tr>
              <a:tr h="3135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 cm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0.31°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0.16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970079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5651AA-C727-494C-AC69-842B6505CA44}"/>
              </a:ext>
            </a:extLst>
          </p:cNvPr>
          <p:cNvSpPr txBox="1"/>
          <p:nvPr/>
        </p:nvSpPr>
        <p:spPr>
          <a:xfrm>
            <a:off x="5102604" y="5078164"/>
            <a:ext cx="300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 cm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very short </a:t>
            </a:r>
            <a:r>
              <a:rPr lang="it-IT" dirty="0" err="1"/>
              <a:t>statistics</a:t>
            </a:r>
            <a:r>
              <a:rPr lang="it-IT" dirty="0"/>
              <a:t> – just 4 days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F7FBA02-A296-4090-B8C0-BAE4D7C32B2B}"/>
              </a:ext>
            </a:extLst>
          </p:cNvPr>
          <p:cNvCxnSpPr>
            <a:cxnSpLocks/>
          </p:cNvCxnSpPr>
          <p:nvPr/>
        </p:nvCxnSpPr>
        <p:spPr>
          <a:xfrm>
            <a:off x="4647034" y="4744459"/>
            <a:ext cx="471795" cy="46926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55E80B28-B6FC-453C-A03C-5D345086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12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6F2E538A-124C-4F55-B12A-0EA376803292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Shift of the average direction in space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BE5AA26-F02A-4BDF-ADF4-C15EF854057C}"/>
                  </a:ext>
                </a:extLst>
              </p:cNvPr>
              <p:cNvSpPr txBox="1"/>
              <p:nvPr/>
            </p:nvSpPr>
            <p:spPr>
              <a:xfrm>
                <a:off x="7337498" y="1433211"/>
                <a:ext cx="4519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𝒓𝒆𝒍</m:t>
                          </m:r>
                        </m:sub>
                      </m:sSub>
                    </m:oMath>
                  </m:oMathPara>
                </a14:m>
                <a:endParaRPr lang="it-IT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BE5AA26-F02A-4BDF-ADF4-C15EF8540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498" y="1433211"/>
                <a:ext cx="451982" cy="276999"/>
              </a:xfrm>
              <a:prstGeom prst="rect">
                <a:avLst/>
              </a:prstGeom>
              <a:blipFill>
                <a:blip r:embed="rId5"/>
                <a:stretch>
                  <a:fillRect l="-12162" r="-8108" b="-173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133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16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Geometrical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simulations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6" name="Segnaposto numero diapositiva 5">
            <a:extLst>
              <a:ext uri="{FF2B5EF4-FFF2-40B4-BE49-F238E27FC236}">
                <a16:creationId xmlns:a16="http://schemas.microsoft.com/office/drawing/2014/main" id="{1F6C1830-17ED-489A-8616-00157B0A4554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73BD98-87C1-433A-9087-134CA20E2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2" y="752475"/>
            <a:ext cx="5638558" cy="38290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42DB046-3DEB-4769-9BB6-C77FFD87B72E}"/>
                  </a:ext>
                </a:extLst>
              </p:cNvPr>
              <p:cNvSpPr txBox="1"/>
              <p:nvPr/>
            </p:nvSpPr>
            <p:spPr>
              <a:xfrm>
                <a:off x="6326505" y="2352675"/>
                <a:ext cx="2341245" cy="71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Sensitivity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l-GR" sz="28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num>
                      <m:den>
                        <m:r>
                          <a:rPr lang="el-GR" sz="28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it-IT" sz="28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den>
                    </m:f>
                  </m:oMath>
                </a14:m>
                <a:endParaRPr lang="it-IT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42DB046-3DEB-4769-9BB6-C77FFD87B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05" y="2352675"/>
                <a:ext cx="2341245" cy="717376"/>
              </a:xfrm>
              <a:prstGeom prst="rect">
                <a:avLst/>
              </a:prstGeom>
              <a:blipFill>
                <a:blip r:embed="rId4"/>
                <a:stretch>
                  <a:fillRect l="-4167" b="-42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77EAE90-D1D9-4450-82C3-A1F0A922B3C3}"/>
              </a:ext>
            </a:extLst>
          </p:cNvPr>
          <p:cNvCxnSpPr/>
          <p:nvPr/>
        </p:nvCxnSpPr>
        <p:spPr>
          <a:xfrm>
            <a:off x="657225" y="4991100"/>
            <a:ext cx="49244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D9D9EC-F8B2-4CAC-923C-471C64BFCB3C}"/>
              </a:ext>
            </a:extLst>
          </p:cNvPr>
          <p:cNvSpPr txBox="1"/>
          <p:nvPr/>
        </p:nvSpPr>
        <p:spPr>
          <a:xfrm>
            <a:off x="796623" y="5021756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</a:t>
            </a:r>
            <a:r>
              <a:rPr lang="it-IT" dirty="0" err="1"/>
              <a:t>vertical</a:t>
            </a:r>
            <a:r>
              <a:rPr lang="it-IT" dirty="0"/>
              <a:t> of the </a:t>
            </a:r>
            <a:r>
              <a:rPr lang="it-IT" dirty="0" err="1"/>
              <a:t>reference</a:t>
            </a:r>
            <a:r>
              <a:rPr lang="it-IT" dirty="0"/>
              <a:t> detector the </a:t>
            </a:r>
            <a:r>
              <a:rPr lang="it-IT" dirty="0" err="1"/>
              <a:t>sensitivity</a:t>
            </a:r>
            <a:r>
              <a:rPr lang="it-IT" dirty="0"/>
              <a:t> </a:t>
            </a:r>
            <a:r>
              <a:rPr lang="it-IT" dirty="0" err="1"/>
              <a:t>increases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100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014" y="5704939"/>
            <a:ext cx="4185130" cy="5565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POLA-01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</a:t>
            </a:r>
            <a:r>
              <a:rPr lang="it-IT" dirty="0" err="1"/>
              <a:t>vertical</a:t>
            </a:r>
            <a:r>
              <a:rPr lang="it-IT" dirty="0"/>
              <a:t> of CATA-01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428AA901-1814-4C4F-947B-970B51FEC0A8}"/>
              </a:ext>
            </a:extLst>
          </p:cNvPr>
          <p:cNvSpPr/>
          <p:nvPr/>
        </p:nvSpPr>
        <p:spPr>
          <a:xfrm>
            <a:off x="443885" y="4509829"/>
            <a:ext cx="184547" cy="658957"/>
          </a:xfrm>
          <a:prstGeom prst="downArrow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 dirty="0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D2CAF3-2BE1-404E-B8D0-061A895E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15" y="1761892"/>
            <a:ext cx="3248560" cy="37654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F81797-645E-4841-AB76-DFCAFE85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44" y="1761890"/>
            <a:ext cx="3288463" cy="3765493"/>
          </a:xfrm>
          <a:prstGeom prst="rect">
            <a:avLst/>
          </a:prstGeom>
        </p:spPr>
      </p:pic>
      <p:sp>
        <p:nvSpPr>
          <p:cNvPr id="68" name="Freccia circolare in su 67">
            <a:extLst>
              <a:ext uri="{FF2B5EF4-FFF2-40B4-BE49-F238E27FC236}">
                <a16:creationId xmlns:a16="http://schemas.microsoft.com/office/drawing/2014/main" id="{C6AE4DBA-6962-4A71-BCA3-612254388F69}"/>
              </a:ext>
            </a:extLst>
          </p:cNvPr>
          <p:cNvSpPr/>
          <p:nvPr/>
        </p:nvSpPr>
        <p:spPr>
          <a:xfrm rot="18242403">
            <a:off x="7434447" y="5622865"/>
            <a:ext cx="1201352" cy="451203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3281E06D-1CD2-4770-B981-9EEBF87B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160A8F63-BFD8-434B-AC1C-48A212FF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14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C20B4382-09DE-42DC-8CBA-3FCCF0E93B1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Position of detectors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3DEBFDD-C358-462B-9C28-2C819AEDB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149" y="-40640"/>
            <a:ext cx="2856852" cy="1591488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7F09205-4632-4B71-819F-7AC86464624C}"/>
              </a:ext>
            </a:extLst>
          </p:cNvPr>
          <p:cNvCxnSpPr/>
          <p:nvPr/>
        </p:nvCxnSpPr>
        <p:spPr>
          <a:xfrm>
            <a:off x="247650" y="1466850"/>
            <a:ext cx="0" cy="479460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D002590-D403-43CE-8F66-58394CDE77E1}"/>
              </a:ext>
            </a:extLst>
          </p:cNvPr>
          <p:cNvCxnSpPr/>
          <p:nvPr/>
        </p:nvCxnSpPr>
        <p:spPr>
          <a:xfrm>
            <a:off x="238125" y="1466850"/>
            <a:ext cx="4029075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5380E1-AC68-41B6-A555-7168FE4DECEA}"/>
              </a:ext>
            </a:extLst>
          </p:cNvPr>
          <p:cNvSpPr txBox="1"/>
          <p:nvPr/>
        </p:nvSpPr>
        <p:spPr>
          <a:xfrm>
            <a:off x="3824639" y="104480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8CD689-CB94-4974-A702-038118E34DC1}"/>
              </a:ext>
            </a:extLst>
          </p:cNvPr>
          <p:cNvSpPr txBox="1"/>
          <p:nvPr/>
        </p:nvSpPr>
        <p:spPr>
          <a:xfrm>
            <a:off x="334699" y="5810571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2864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46" y="3054449"/>
            <a:ext cx="3466541" cy="32147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More </a:t>
            </a:r>
            <a:r>
              <a:rPr lang="it-IT" dirty="0" err="1"/>
              <a:t>commissioning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performed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POLA-01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</a:t>
            </a:r>
            <a:r>
              <a:rPr lang="it-IT" dirty="0" err="1"/>
              <a:t>vertical</a:t>
            </a:r>
            <a:r>
              <a:rPr lang="it-IT" dirty="0"/>
              <a:t> of CATA-01</a:t>
            </a:r>
          </a:p>
          <a:p>
            <a:r>
              <a:rPr lang="it-IT" dirty="0" err="1"/>
              <a:t>Statistics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by a </a:t>
            </a:r>
            <a:r>
              <a:rPr lang="it-IT" dirty="0" err="1"/>
              <a:t>factor</a:t>
            </a:r>
            <a:r>
              <a:rPr lang="it-IT" dirty="0"/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dirty="0"/>
              <a:t>7, in agreement with MC </a:t>
            </a:r>
            <a:r>
              <a:rPr lang="it-IT" dirty="0" err="1"/>
              <a:t>simulations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9" name="Segnaposto contenuto 4">
            <a:extLst>
              <a:ext uri="{FF2B5EF4-FFF2-40B4-BE49-F238E27FC236}">
                <a16:creationId xmlns:a16="http://schemas.microsoft.com/office/drawing/2014/main" id="{1168CDDF-320A-492A-94A6-BFE12D408B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855385"/>
              </p:ext>
            </p:extLst>
          </p:nvPr>
        </p:nvGraphicFramePr>
        <p:xfrm>
          <a:off x="176071" y="815008"/>
          <a:ext cx="579748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495">
                  <a:extLst>
                    <a:ext uri="{9D8B030D-6E8A-4147-A177-3AD203B41FA5}">
                      <a16:colId xmlns:a16="http://schemas.microsoft.com/office/drawing/2014/main" val="2454271510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3400558972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506246373"/>
                    </a:ext>
                  </a:extLst>
                </a:gridCol>
              </a:tblGrid>
              <a:tr h="104419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Relative </a:t>
                      </a:r>
                      <a:r>
                        <a:rPr lang="it-IT" dirty="0" err="1"/>
                        <a:t>horizontal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distance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between</a:t>
                      </a:r>
                      <a:r>
                        <a:rPr lang="it-IT" dirty="0"/>
                        <a:t> detectors 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Acquisition</a:t>
                      </a:r>
                      <a:r>
                        <a:rPr lang="it-IT" dirty="0"/>
                        <a:t> time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# events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458919"/>
                  </a:ext>
                </a:extLst>
              </a:tr>
              <a:tr h="321291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7030A0"/>
                          </a:solidFill>
                        </a:rPr>
                        <a:t>9,3 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 7 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1800" b="0" i="0" kern="1200" baseline="30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757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92196"/>
                  </a:ext>
                </a:extLst>
              </a:tr>
              <a:tr h="321291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2,5 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 6 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1800" b="0" i="0" kern="1200" baseline="30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4305</a:t>
                      </a:r>
                      <a:endParaRPr lang="it-IT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42581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EFDB5AB0-A5B8-46CD-A52C-190292C9EFE5}"/>
              </a:ext>
            </a:extLst>
          </p:cNvPr>
          <p:cNvSpPr/>
          <p:nvPr/>
        </p:nvSpPr>
        <p:spPr>
          <a:xfrm>
            <a:off x="6280880" y="957779"/>
            <a:ext cx="2687053" cy="1384995"/>
          </a:xfrm>
          <a:custGeom>
            <a:avLst/>
            <a:gdLst>
              <a:gd name="connsiteX0" fmla="*/ 0 w 2687053"/>
              <a:gd name="connsiteY0" fmla="*/ 0 h 1384995"/>
              <a:gd name="connsiteX1" fmla="*/ 644893 w 2687053"/>
              <a:gd name="connsiteY1" fmla="*/ 0 h 1384995"/>
              <a:gd name="connsiteX2" fmla="*/ 1370397 w 2687053"/>
              <a:gd name="connsiteY2" fmla="*/ 0 h 1384995"/>
              <a:gd name="connsiteX3" fmla="*/ 2095901 w 2687053"/>
              <a:gd name="connsiteY3" fmla="*/ 0 h 1384995"/>
              <a:gd name="connsiteX4" fmla="*/ 2687053 w 2687053"/>
              <a:gd name="connsiteY4" fmla="*/ 0 h 1384995"/>
              <a:gd name="connsiteX5" fmla="*/ 2687053 w 2687053"/>
              <a:gd name="connsiteY5" fmla="*/ 678648 h 1384995"/>
              <a:gd name="connsiteX6" fmla="*/ 2687053 w 2687053"/>
              <a:gd name="connsiteY6" fmla="*/ 1384995 h 1384995"/>
              <a:gd name="connsiteX7" fmla="*/ 2042160 w 2687053"/>
              <a:gd name="connsiteY7" fmla="*/ 1384995 h 1384995"/>
              <a:gd name="connsiteX8" fmla="*/ 1316656 w 2687053"/>
              <a:gd name="connsiteY8" fmla="*/ 1384995 h 1384995"/>
              <a:gd name="connsiteX9" fmla="*/ 644893 w 2687053"/>
              <a:gd name="connsiteY9" fmla="*/ 1384995 h 1384995"/>
              <a:gd name="connsiteX10" fmla="*/ 0 w 2687053"/>
              <a:gd name="connsiteY10" fmla="*/ 1384995 h 1384995"/>
              <a:gd name="connsiteX11" fmla="*/ 0 w 2687053"/>
              <a:gd name="connsiteY11" fmla="*/ 692498 h 1384995"/>
              <a:gd name="connsiteX12" fmla="*/ 0 w 2687053"/>
              <a:gd name="connsiteY1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7053" h="1384995" fill="none" extrusionOk="0">
                <a:moveTo>
                  <a:pt x="0" y="0"/>
                </a:moveTo>
                <a:cubicBezTo>
                  <a:pt x="204497" y="-24535"/>
                  <a:pt x="456419" y="27499"/>
                  <a:pt x="644893" y="0"/>
                </a:cubicBezTo>
                <a:cubicBezTo>
                  <a:pt x="833367" y="-27499"/>
                  <a:pt x="1009002" y="-11285"/>
                  <a:pt x="1370397" y="0"/>
                </a:cubicBezTo>
                <a:cubicBezTo>
                  <a:pt x="1731792" y="11285"/>
                  <a:pt x="1851162" y="-35634"/>
                  <a:pt x="2095901" y="0"/>
                </a:cubicBezTo>
                <a:cubicBezTo>
                  <a:pt x="2340640" y="35634"/>
                  <a:pt x="2520261" y="-14571"/>
                  <a:pt x="2687053" y="0"/>
                </a:cubicBezTo>
                <a:cubicBezTo>
                  <a:pt x="2706037" y="143662"/>
                  <a:pt x="2677924" y="526250"/>
                  <a:pt x="2687053" y="678648"/>
                </a:cubicBezTo>
                <a:cubicBezTo>
                  <a:pt x="2696182" y="831046"/>
                  <a:pt x="2697950" y="1067752"/>
                  <a:pt x="2687053" y="1384995"/>
                </a:cubicBezTo>
                <a:cubicBezTo>
                  <a:pt x="2446191" y="1391787"/>
                  <a:pt x="2183740" y="1353936"/>
                  <a:pt x="2042160" y="1384995"/>
                </a:cubicBezTo>
                <a:cubicBezTo>
                  <a:pt x="1900580" y="1416054"/>
                  <a:pt x="1668198" y="1379971"/>
                  <a:pt x="1316656" y="1384995"/>
                </a:cubicBezTo>
                <a:cubicBezTo>
                  <a:pt x="965114" y="1390019"/>
                  <a:pt x="965209" y="1373320"/>
                  <a:pt x="644893" y="1384995"/>
                </a:cubicBezTo>
                <a:cubicBezTo>
                  <a:pt x="324577" y="1396670"/>
                  <a:pt x="201208" y="1371408"/>
                  <a:pt x="0" y="1384995"/>
                </a:cubicBezTo>
                <a:cubicBezTo>
                  <a:pt x="34284" y="1148606"/>
                  <a:pt x="14548" y="855608"/>
                  <a:pt x="0" y="692498"/>
                </a:cubicBezTo>
                <a:cubicBezTo>
                  <a:pt x="-14548" y="529388"/>
                  <a:pt x="-31124" y="229984"/>
                  <a:pt x="0" y="0"/>
                </a:cubicBezTo>
                <a:close/>
              </a:path>
              <a:path w="2687053" h="1384995" stroke="0" extrusionOk="0">
                <a:moveTo>
                  <a:pt x="0" y="0"/>
                </a:moveTo>
                <a:cubicBezTo>
                  <a:pt x="274103" y="11534"/>
                  <a:pt x="341993" y="-25001"/>
                  <a:pt x="591152" y="0"/>
                </a:cubicBezTo>
                <a:cubicBezTo>
                  <a:pt x="840311" y="25001"/>
                  <a:pt x="1105796" y="450"/>
                  <a:pt x="1316656" y="0"/>
                </a:cubicBezTo>
                <a:cubicBezTo>
                  <a:pt x="1527516" y="-450"/>
                  <a:pt x="1781327" y="14942"/>
                  <a:pt x="1907808" y="0"/>
                </a:cubicBezTo>
                <a:cubicBezTo>
                  <a:pt x="2034289" y="-14942"/>
                  <a:pt x="2312881" y="-17545"/>
                  <a:pt x="2687053" y="0"/>
                </a:cubicBezTo>
                <a:cubicBezTo>
                  <a:pt x="2682945" y="198547"/>
                  <a:pt x="2704420" y="565511"/>
                  <a:pt x="2687053" y="720197"/>
                </a:cubicBezTo>
                <a:cubicBezTo>
                  <a:pt x="2669686" y="874883"/>
                  <a:pt x="2714926" y="1154584"/>
                  <a:pt x="2687053" y="1384995"/>
                </a:cubicBezTo>
                <a:cubicBezTo>
                  <a:pt x="2495767" y="1360943"/>
                  <a:pt x="2162160" y="1392429"/>
                  <a:pt x="1988419" y="1384995"/>
                </a:cubicBezTo>
                <a:cubicBezTo>
                  <a:pt x="1814678" y="1377561"/>
                  <a:pt x="1603517" y="1364741"/>
                  <a:pt x="1316656" y="1384995"/>
                </a:cubicBezTo>
                <a:cubicBezTo>
                  <a:pt x="1029795" y="1405249"/>
                  <a:pt x="876473" y="1409417"/>
                  <a:pt x="618022" y="1384995"/>
                </a:cubicBezTo>
                <a:cubicBezTo>
                  <a:pt x="359571" y="1360573"/>
                  <a:pt x="130205" y="1359445"/>
                  <a:pt x="0" y="1384995"/>
                </a:cubicBezTo>
                <a:cubicBezTo>
                  <a:pt x="-26956" y="1148302"/>
                  <a:pt x="-33584" y="889883"/>
                  <a:pt x="0" y="692498"/>
                </a:cubicBezTo>
                <a:cubicBezTo>
                  <a:pt x="33584" y="495113"/>
                  <a:pt x="25096" y="181814"/>
                  <a:pt x="0" y="0"/>
                </a:cubicBezTo>
                <a:close/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2926162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2100" i="1" dirty="0">
                <a:solidFill>
                  <a:schemeClr val="accent1">
                    <a:lumMod val="50000"/>
                  </a:schemeClr>
                </a:solidFill>
              </a:rPr>
              <a:t>Performance of the </a:t>
            </a:r>
            <a:r>
              <a:rPr lang="it-IT" sz="2100" i="1" dirty="0" err="1">
                <a:solidFill>
                  <a:schemeClr val="accent1">
                    <a:lumMod val="50000"/>
                  </a:schemeClr>
                </a:solidFill>
              </a:rPr>
              <a:t>method</a:t>
            </a:r>
            <a:r>
              <a:rPr lang="it-IT" sz="21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100" i="1" dirty="0" err="1">
                <a:solidFill>
                  <a:schemeClr val="accent1">
                    <a:lumMod val="50000"/>
                  </a:schemeClr>
                </a:solidFill>
              </a:rPr>
              <a:t>at</a:t>
            </a:r>
            <a:r>
              <a:rPr lang="it-IT" sz="2100" i="1" dirty="0">
                <a:solidFill>
                  <a:schemeClr val="accent1">
                    <a:lumMod val="50000"/>
                  </a:schemeClr>
                </a:solidFill>
              </a:rPr>
              <a:t> 2.5 m: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100" i="1" dirty="0" err="1">
                <a:solidFill>
                  <a:schemeClr val="accent1">
                    <a:lumMod val="50000"/>
                  </a:schemeClr>
                </a:solidFill>
              </a:rPr>
              <a:t>few</a:t>
            </a:r>
            <a:r>
              <a:rPr lang="it-IT" sz="21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100" b="1" i="1" dirty="0">
                <a:solidFill>
                  <a:schemeClr val="accent1">
                    <a:lumMod val="50000"/>
                  </a:schemeClr>
                </a:solidFill>
              </a:rPr>
              <a:t>cm</a:t>
            </a:r>
            <a:r>
              <a:rPr lang="it-IT" sz="2100" i="1" dirty="0">
                <a:solidFill>
                  <a:schemeClr val="accent1">
                    <a:lumMod val="50000"/>
                  </a:schemeClr>
                </a:solidFill>
              </a:rPr>
              <a:t> in 1 week data </a:t>
            </a:r>
            <a:r>
              <a:rPr lang="it-IT" sz="2100" i="1" dirty="0" err="1">
                <a:solidFill>
                  <a:schemeClr val="accent1">
                    <a:lumMod val="50000"/>
                  </a:schemeClr>
                </a:solidFill>
              </a:rPr>
              <a:t>taking</a:t>
            </a:r>
            <a:endParaRPr lang="it-IT" sz="2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8897FE6A-C8C1-4F26-B216-6F57B983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id="{B0EED71F-2161-42AD-B77A-652EB978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15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E5EE5F28-2A55-4833-911C-4B62FB185D25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Effect of relative position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1234F444-C3E1-426F-97BC-A88EE172F71C}"/>
              </a:ext>
            </a:extLst>
          </p:cNvPr>
          <p:cNvSpPr/>
          <p:nvPr/>
        </p:nvSpPr>
        <p:spPr>
          <a:xfrm>
            <a:off x="4495801" y="3662378"/>
            <a:ext cx="4076700" cy="2586022"/>
          </a:xfrm>
          <a:custGeom>
            <a:avLst/>
            <a:gdLst>
              <a:gd name="connsiteX0" fmla="*/ 0 w 4076700"/>
              <a:gd name="connsiteY0" fmla="*/ 1293011 h 2586022"/>
              <a:gd name="connsiteX1" fmla="*/ 2038350 w 4076700"/>
              <a:gd name="connsiteY1" fmla="*/ 0 h 2586022"/>
              <a:gd name="connsiteX2" fmla="*/ 4076700 w 4076700"/>
              <a:gd name="connsiteY2" fmla="*/ 1293011 h 2586022"/>
              <a:gd name="connsiteX3" fmla="*/ 2038350 w 4076700"/>
              <a:gd name="connsiteY3" fmla="*/ 2586022 h 2586022"/>
              <a:gd name="connsiteX4" fmla="*/ 0 w 4076700"/>
              <a:gd name="connsiteY4" fmla="*/ 1293011 h 2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2586022" extrusionOk="0">
                <a:moveTo>
                  <a:pt x="0" y="1293011"/>
                </a:moveTo>
                <a:cubicBezTo>
                  <a:pt x="68002" y="560860"/>
                  <a:pt x="877830" y="-18498"/>
                  <a:pt x="2038350" y="0"/>
                </a:cubicBezTo>
                <a:cubicBezTo>
                  <a:pt x="3103071" y="61382"/>
                  <a:pt x="4238101" y="508429"/>
                  <a:pt x="4076700" y="1293011"/>
                </a:cubicBezTo>
                <a:cubicBezTo>
                  <a:pt x="4014869" y="1904419"/>
                  <a:pt x="3340454" y="2553649"/>
                  <a:pt x="2038350" y="2586022"/>
                </a:cubicBezTo>
                <a:cubicBezTo>
                  <a:pt x="1015760" y="2496426"/>
                  <a:pt x="-52618" y="1855357"/>
                  <a:pt x="0" y="1293011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172146176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60C525-BA71-45D0-9BBD-A9E7B16DDA41}"/>
              </a:ext>
            </a:extLst>
          </p:cNvPr>
          <p:cNvSpPr txBox="1"/>
          <p:nvPr/>
        </p:nvSpPr>
        <p:spPr>
          <a:xfrm>
            <a:off x="4572000" y="4460668"/>
            <a:ext cx="400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To </a:t>
            </a:r>
            <a:r>
              <a:rPr lang="it-IT" dirty="0" err="1"/>
              <a:t>further</a:t>
            </a:r>
            <a:r>
              <a:rPr lang="it-IT" dirty="0"/>
              <a:t> investigate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possibility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arranged</a:t>
            </a:r>
            <a:r>
              <a:rPr lang="it-IT" dirty="0"/>
              <a:t> a second </a:t>
            </a:r>
            <a:r>
              <a:rPr lang="it-IT" dirty="0" err="1"/>
              <a:t>experimental</a:t>
            </a:r>
            <a:r>
              <a:rPr lang="it-IT" dirty="0"/>
              <a:t> setup,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 of the EEE MRPC </a:t>
            </a:r>
            <a:r>
              <a:rPr lang="it-IT" dirty="0" err="1"/>
              <a:t>telescope</a:t>
            </a:r>
            <a:endParaRPr lang="it-IT" dirty="0"/>
          </a:p>
        </p:txBody>
      </p:sp>
      <p:sp>
        <p:nvSpPr>
          <p:cNvPr id="6" name="Freccia destra con strisce 5">
            <a:extLst>
              <a:ext uri="{FF2B5EF4-FFF2-40B4-BE49-F238E27FC236}">
                <a16:creationId xmlns:a16="http://schemas.microsoft.com/office/drawing/2014/main" id="{F9CCCA06-53DD-46EF-B240-923CAB3E0336}"/>
              </a:ext>
            </a:extLst>
          </p:cNvPr>
          <p:cNvSpPr/>
          <p:nvPr/>
        </p:nvSpPr>
        <p:spPr>
          <a:xfrm rot="2632295">
            <a:off x="4209371" y="3408347"/>
            <a:ext cx="895477" cy="609600"/>
          </a:xfrm>
          <a:prstGeom prst="stripedRightArrow">
            <a:avLst>
              <a:gd name="adj1" fmla="val 37082"/>
              <a:gd name="adj2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80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, pavimento, sedendo, piccolo&#10;&#10;Descrizione generata automaticamente">
            <a:extLst>
              <a:ext uri="{FF2B5EF4-FFF2-40B4-BE49-F238E27FC236}">
                <a16:creationId xmlns:a16="http://schemas.microsoft.com/office/drawing/2014/main" id="{CCCAF4F0-AA1E-4B95-8D07-FC7DF311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22560" r="13776" b="37333"/>
          <a:stretch/>
        </p:blipFill>
        <p:spPr>
          <a:xfrm>
            <a:off x="0" y="544071"/>
            <a:ext cx="2244496" cy="1679931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6632DE98-F28F-4698-9E0E-30E62824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ABCA6A2-D12E-4AD4-A283-D3E7D993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16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003CEC7D-F65C-40C2-95C4-68D8BDC41C5F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</a:t>
            </a:r>
            <a:r>
              <a:rPr lang="it-IT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nd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experimental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setup @ DFA-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UniCT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17189B-0D75-40E3-842C-EA441FDEC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80" y="2471814"/>
            <a:ext cx="6342934" cy="3963569"/>
          </a:xfrm>
          <a:prstGeom prst="rect">
            <a:avLst/>
          </a:prstGeom>
        </p:spPr>
      </p:pic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5278D6C-B98D-4057-8821-91F42BA0CD2F}"/>
              </a:ext>
            </a:extLst>
          </p:cNvPr>
          <p:cNvCxnSpPr>
            <a:cxnSpLocks/>
          </p:cNvCxnSpPr>
          <p:nvPr/>
        </p:nvCxnSpPr>
        <p:spPr>
          <a:xfrm flipH="1">
            <a:off x="2873874" y="5420513"/>
            <a:ext cx="4003176" cy="15012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 descr="Immagine che contiene interni, pavimento, parete, tavolo&#10;&#10;Descrizione generata automaticamente">
            <a:extLst>
              <a:ext uri="{FF2B5EF4-FFF2-40B4-BE49-F238E27FC236}">
                <a16:creationId xmlns:a16="http://schemas.microsoft.com/office/drawing/2014/main" id="{AB4D427F-E0CC-4A1C-B785-D59D1AFC1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25283" r="-571" b="-179"/>
          <a:stretch/>
        </p:blipFill>
        <p:spPr>
          <a:xfrm>
            <a:off x="6435199" y="1979596"/>
            <a:ext cx="2512521" cy="2883023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D75D4B4-87B5-41F8-B551-FB18272290CA}"/>
              </a:ext>
            </a:extLst>
          </p:cNvPr>
          <p:cNvCxnSpPr>
            <a:cxnSpLocks/>
          </p:cNvCxnSpPr>
          <p:nvPr/>
        </p:nvCxnSpPr>
        <p:spPr>
          <a:xfrm flipH="1">
            <a:off x="2239268" y="1733550"/>
            <a:ext cx="672344" cy="255725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645AF46F-38F3-49B8-A31A-63BB81E7098A}"/>
              </a:ext>
            </a:extLst>
          </p:cNvPr>
          <p:cNvCxnSpPr>
            <a:cxnSpLocks/>
          </p:cNvCxnSpPr>
          <p:nvPr/>
        </p:nvCxnSpPr>
        <p:spPr>
          <a:xfrm>
            <a:off x="1704513" y="2332038"/>
            <a:ext cx="2512521" cy="397998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D2A53A8-F190-4CCC-B9DF-0E8D0467A6E8}"/>
              </a:ext>
            </a:extLst>
          </p:cNvPr>
          <p:cNvCxnSpPr>
            <a:cxnSpLocks/>
          </p:cNvCxnSpPr>
          <p:nvPr/>
        </p:nvCxnSpPr>
        <p:spPr>
          <a:xfrm>
            <a:off x="1165163" y="2343228"/>
            <a:ext cx="1608072" cy="399724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9F8DC9B5-6F92-41FB-B25D-FA33AE5C5059}"/>
              </a:ext>
            </a:extLst>
          </p:cNvPr>
          <p:cNvCxnSpPr>
            <a:cxnSpLocks/>
          </p:cNvCxnSpPr>
          <p:nvPr/>
        </p:nvCxnSpPr>
        <p:spPr>
          <a:xfrm flipH="1">
            <a:off x="1506237" y="2324691"/>
            <a:ext cx="1880566" cy="402737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332EE513-C6BC-4D18-A453-2F19A00818DA}"/>
              </a:ext>
            </a:extLst>
          </p:cNvPr>
          <p:cNvCxnSpPr>
            <a:cxnSpLocks/>
          </p:cNvCxnSpPr>
          <p:nvPr/>
        </p:nvCxnSpPr>
        <p:spPr>
          <a:xfrm>
            <a:off x="3086345" y="2346265"/>
            <a:ext cx="2512521" cy="397998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48958105-23E0-43C8-A912-4D67C939C8A0}"/>
              </a:ext>
            </a:extLst>
          </p:cNvPr>
          <p:cNvCxnSpPr>
            <a:cxnSpLocks/>
          </p:cNvCxnSpPr>
          <p:nvPr/>
        </p:nvCxnSpPr>
        <p:spPr>
          <a:xfrm flipH="1">
            <a:off x="1421612" y="2346265"/>
            <a:ext cx="1111187" cy="396575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8D685131-36CD-4FC3-A78F-9B0083D942D7}"/>
              </a:ext>
            </a:extLst>
          </p:cNvPr>
          <p:cNvCxnSpPr>
            <a:cxnSpLocks/>
          </p:cNvCxnSpPr>
          <p:nvPr/>
        </p:nvCxnSpPr>
        <p:spPr>
          <a:xfrm flipH="1">
            <a:off x="4142116" y="2313295"/>
            <a:ext cx="674844" cy="38655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135375E-53FF-43FE-9327-B411B01B093B}"/>
              </a:ext>
            </a:extLst>
          </p:cNvPr>
          <p:cNvSpPr txBox="1"/>
          <p:nvPr/>
        </p:nvSpPr>
        <p:spPr>
          <a:xfrm>
            <a:off x="-37948" y="2213346"/>
            <a:ext cx="277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Dipartimento di Fisica e Astronomia </a:t>
            </a:r>
          </a:p>
          <a:p>
            <a:r>
              <a:rPr lang="it-IT" sz="1200" b="1" i="1" dirty="0"/>
              <a:t>E. Majorana, CT</a:t>
            </a:r>
            <a:endParaRPr lang="it-IT" sz="1200" b="1" dirty="0"/>
          </a:p>
        </p:txBody>
      </p:sp>
      <p:sp>
        <p:nvSpPr>
          <p:cNvPr id="40" name="Segnaposto contenuto 11">
            <a:extLst>
              <a:ext uri="{FF2B5EF4-FFF2-40B4-BE49-F238E27FC236}">
                <a16:creationId xmlns:a16="http://schemas.microsoft.com/office/drawing/2014/main" id="{5C5BC76F-77F0-41D0-BA96-47C5F622E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84" y="5039085"/>
            <a:ext cx="2168010" cy="652798"/>
          </a:xfrm>
          <a:custGeom>
            <a:avLst/>
            <a:gdLst>
              <a:gd name="connsiteX0" fmla="*/ 0 w 2168010"/>
              <a:gd name="connsiteY0" fmla="*/ 0 h 652798"/>
              <a:gd name="connsiteX1" fmla="*/ 498642 w 2168010"/>
              <a:gd name="connsiteY1" fmla="*/ 0 h 652798"/>
              <a:gd name="connsiteX2" fmla="*/ 997285 w 2168010"/>
              <a:gd name="connsiteY2" fmla="*/ 0 h 652798"/>
              <a:gd name="connsiteX3" fmla="*/ 1539287 w 2168010"/>
              <a:gd name="connsiteY3" fmla="*/ 0 h 652798"/>
              <a:gd name="connsiteX4" fmla="*/ 2168010 w 2168010"/>
              <a:gd name="connsiteY4" fmla="*/ 0 h 652798"/>
              <a:gd name="connsiteX5" fmla="*/ 2168010 w 2168010"/>
              <a:gd name="connsiteY5" fmla="*/ 306815 h 652798"/>
              <a:gd name="connsiteX6" fmla="*/ 2168010 w 2168010"/>
              <a:gd name="connsiteY6" fmla="*/ 652798 h 652798"/>
              <a:gd name="connsiteX7" fmla="*/ 1669368 w 2168010"/>
              <a:gd name="connsiteY7" fmla="*/ 652798 h 652798"/>
              <a:gd name="connsiteX8" fmla="*/ 1192406 w 2168010"/>
              <a:gd name="connsiteY8" fmla="*/ 652798 h 652798"/>
              <a:gd name="connsiteX9" fmla="*/ 607043 w 2168010"/>
              <a:gd name="connsiteY9" fmla="*/ 652798 h 652798"/>
              <a:gd name="connsiteX10" fmla="*/ 0 w 2168010"/>
              <a:gd name="connsiteY10" fmla="*/ 652798 h 652798"/>
              <a:gd name="connsiteX11" fmla="*/ 0 w 2168010"/>
              <a:gd name="connsiteY11" fmla="*/ 345983 h 652798"/>
              <a:gd name="connsiteX12" fmla="*/ 0 w 2168010"/>
              <a:gd name="connsiteY12" fmla="*/ 0 h 65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8010" h="652798" fill="none" extrusionOk="0">
                <a:moveTo>
                  <a:pt x="0" y="0"/>
                </a:moveTo>
                <a:cubicBezTo>
                  <a:pt x="226230" y="-26338"/>
                  <a:pt x="267396" y="54266"/>
                  <a:pt x="498642" y="0"/>
                </a:cubicBezTo>
                <a:cubicBezTo>
                  <a:pt x="729888" y="-54266"/>
                  <a:pt x="871043" y="39817"/>
                  <a:pt x="997285" y="0"/>
                </a:cubicBezTo>
                <a:cubicBezTo>
                  <a:pt x="1123527" y="-39817"/>
                  <a:pt x="1357282" y="48432"/>
                  <a:pt x="1539287" y="0"/>
                </a:cubicBezTo>
                <a:cubicBezTo>
                  <a:pt x="1721292" y="-48432"/>
                  <a:pt x="2001147" y="8307"/>
                  <a:pt x="2168010" y="0"/>
                </a:cubicBezTo>
                <a:cubicBezTo>
                  <a:pt x="2189252" y="62371"/>
                  <a:pt x="2148824" y="196961"/>
                  <a:pt x="2168010" y="306815"/>
                </a:cubicBezTo>
                <a:cubicBezTo>
                  <a:pt x="2187196" y="416670"/>
                  <a:pt x="2145859" y="528001"/>
                  <a:pt x="2168010" y="652798"/>
                </a:cubicBezTo>
                <a:cubicBezTo>
                  <a:pt x="2024266" y="656498"/>
                  <a:pt x="1882299" y="601256"/>
                  <a:pt x="1669368" y="652798"/>
                </a:cubicBezTo>
                <a:cubicBezTo>
                  <a:pt x="1456437" y="704340"/>
                  <a:pt x="1344827" y="616889"/>
                  <a:pt x="1192406" y="652798"/>
                </a:cubicBezTo>
                <a:cubicBezTo>
                  <a:pt x="1039985" y="688707"/>
                  <a:pt x="829316" y="608099"/>
                  <a:pt x="607043" y="652798"/>
                </a:cubicBezTo>
                <a:cubicBezTo>
                  <a:pt x="384770" y="697497"/>
                  <a:pt x="188515" y="646437"/>
                  <a:pt x="0" y="652798"/>
                </a:cubicBezTo>
                <a:cubicBezTo>
                  <a:pt x="-27520" y="528756"/>
                  <a:pt x="20108" y="496043"/>
                  <a:pt x="0" y="345983"/>
                </a:cubicBezTo>
                <a:cubicBezTo>
                  <a:pt x="-20108" y="195924"/>
                  <a:pt x="1574" y="85897"/>
                  <a:pt x="0" y="0"/>
                </a:cubicBezTo>
                <a:close/>
              </a:path>
              <a:path w="2168010" h="652798" stroke="0" extrusionOk="0">
                <a:moveTo>
                  <a:pt x="0" y="0"/>
                </a:moveTo>
                <a:cubicBezTo>
                  <a:pt x="128066" y="-16773"/>
                  <a:pt x="309269" y="9343"/>
                  <a:pt x="563683" y="0"/>
                </a:cubicBezTo>
                <a:cubicBezTo>
                  <a:pt x="818097" y="-9343"/>
                  <a:pt x="947152" y="33847"/>
                  <a:pt x="1127365" y="0"/>
                </a:cubicBezTo>
                <a:cubicBezTo>
                  <a:pt x="1307578" y="-33847"/>
                  <a:pt x="1465797" y="5337"/>
                  <a:pt x="1604327" y="0"/>
                </a:cubicBezTo>
                <a:cubicBezTo>
                  <a:pt x="1742857" y="-5337"/>
                  <a:pt x="2001783" y="54939"/>
                  <a:pt x="2168010" y="0"/>
                </a:cubicBezTo>
                <a:cubicBezTo>
                  <a:pt x="2189745" y="97081"/>
                  <a:pt x="2148105" y="246777"/>
                  <a:pt x="2168010" y="339455"/>
                </a:cubicBezTo>
                <a:cubicBezTo>
                  <a:pt x="2187915" y="432133"/>
                  <a:pt x="2137094" y="586187"/>
                  <a:pt x="2168010" y="652798"/>
                </a:cubicBezTo>
                <a:cubicBezTo>
                  <a:pt x="2042815" y="655943"/>
                  <a:pt x="1836050" y="640293"/>
                  <a:pt x="1626008" y="652798"/>
                </a:cubicBezTo>
                <a:cubicBezTo>
                  <a:pt x="1415966" y="665303"/>
                  <a:pt x="1337798" y="634094"/>
                  <a:pt x="1127365" y="652798"/>
                </a:cubicBezTo>
                <a:cubicBezTo>
                  <a:pt x="916932" y="671502"/>
                  <a:pt x="764159" y="613934"/>
                  <a:pt x="650403" y="652798"/>
                </a:cubicBezTo>
                <a:cubicBezTo>
                  <a:pt x="536647" y="691662"/>
                  <a:pt x="227318" y="637023"/>
                  <a:pt x="0" y="652798"/>
                </a:cubicBezTo>
                <a:cubicBezTo>
                  <a:pt x="-14328" y="507432"/>
                  <a:pt x="19798" y="436509"/>
                  <a:pt x="0" y="345983"/>
                </a:cubicBezTo>
                <a:cubicBezTo>
                  <a:pt x="-19798" y="255458"/>
                  <a:pt x="32052" y="7322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266459021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GPS information </a:t>
            </a:r>
            <a:br>
              <a:rPr lang="it-IT" dirty="0">
                <a:solidFill>
                  <a:schemeClr val="accent1">
                    <a:lumMod val="50000"/>
                  </a:schemeClr>
                </a:solidFill>
              </a:rPr>
            </a:b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0A4E5AFC-16EA-469E-9F40-D027643F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31483" y="937445"/>
            <a:ext cx="2518916" cy="868921"/>
          </a:xfrm>
          <a:custGeom>
            <a:avLst/>
            <a:gdLst>
              <a:gd name="connsiteX0" fmla="*/ 0 w 2518916"/>
              <a:gd name="connsiteY0" fmla="*/ 0 h 868921"/>
              <a:gd name="connsiteX1" fmla="*/ 428216 w 2518916"/>
              <a:gd name="connsiteY1" fmla="*/ 0 h 868921"/>
              <a:gd name="connsiteX2" fmla="*/ 856431 w 2518916"/>
              <a:gd name="connsiteY2" fmla="*/ 0 h 868921"/>
              <a:gd name="connsiteX3" fmla="*/ 1335025 w 2518916"/>
              <a:gd name="connsiteY3" fmla="*/ 0 h 868921"/>
              <a:gd name="connsiteX4" fmla="*/ 1763241 w 2518916"/>
              <a:gd name="connsiteY4" fmla="*/ 0 h 868921"/>
              <a:gd name="connsiteX5" fmla="*/ 2518916 w 2518916"/>
              <a:gd name="connsiteY5" fmla="*/ 0 h 868921"/>
              <a:gd name="connsiteX6" fmla="*/ 2518916 w 2518916"/>
              <a:gd name="connsiteY6" fmla="*/ 451839 h 868921"/>
              <a:gd name="connsiteX7" fmla="*/ 2518916 w 2518916"/>
              <a:gd name="connsiteY7" fmla="*/ 868921 h 868921"/>
              <a:gd name="connsiteX8" fmla="*/ 2065511 w 2518916"/>
              <a:gd name="connsiteY8" fmla="*/ 868921 h 868921"/>
              <a:gd name="connsiteX9" fmla="*/ 1536539 w 2518916"/>
              <a:gd name="connsiteY9" fmla="*/ 868921 h 868921"/>
              <a:gd name="connsiteX10" fmla="*/ 1083134 w 2518916"/>
              <a:gd name="connsiteY10" fmla="*/ 868921 h 868921"/>
              <a:gd name="connsiteX11" fmla="*/ 528972 w 2518916"/>
              <a:gd name="connsiteY11" fmla="*/ 868921 h 868921"/>
              <a:gd name="connsiteX12" fmla="*/ 0 w 2518916"/>
              <a:gd name="connsiteY12" fmla="*/ 868921 h 868921"/>
              <a:gd name="connsiteX13" fmla="*/ 0 w 2518916"/>
              <a:gd name="connsiteY13" fmla="*/ 425771 h 868921"/>
              <a:gd name="connsiteX14" fmla="*/ 0 w 2518916"/>
              <a:gd name="connsiteY14" fmla="*/ 0 h 8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8916" h="868921" fill="none" extrusionOk="0">
                <a:moveTo>
                  <a:pt x="0" y="0"/>
                </a:moveTo>
                <a:cubicBezTo>
                  <a:pt x="87470" y="-30408"/>
                  <a:pt x="322715" y="37148"/>
                  <a:pt x="428216" y="0"/>
                </a:cubicBezTo>
                <a:cubicBezTo>
                  <a:pt x="533717" y="-37148"/>
                  <a:pt x="679599" y="35644"/>
                  <a:pt x="856431" y="0"/>
                </a:cubicBezTo>
                <a:cubicBezTo>
                  <a:pt x="1033264" y="-35644"/>
                  <a:pt x="1127244" y="22635"/>
                  <a:pt x="1335025" y="0"/>
                </a:cubicBezTo>
                <a:cubicBezTo>
                  <a:pt x="1542806" y="-22635"/>
                  <a:pt x="1675980" y="39328"/>
                  <a:pt x="1763241" y="0"/>
                </a:cubicBezTo>
                <a:cubicBezTo>
                  <a:pt x="1850502" y="-39328"/>
                  <a:pt x="2306295" y="24164"/>
                  <a:pt x="2518916" y="0"/>
                </a:cubicBezTo>
                <a:cubicBezTo>
                  <a:pt x="2541779" y="129851"/>
                  <a:pt x="2481124" y="343660"/>
                  <a:pt x="2518916" y="451839"/>
                </a:cubicBezTo>
                <a:cubicBezTo>
                  <a:pt x="2556708" y="560018"/>
                  <a:pt x="2475842" y="764700"/>
                  <a:pt x="2518916" y="868921"/>
                </a:cubicBezTo>
                <a:cubicBezTo>
                  <a:pt x="2397445" y="890505"/>
                  <a:pt x="2183255" y="851821"/>
                  <a:pt x="2065511" y="868921"/>
                </a:cubicBezTo>
                <a:cubicBezTo>
                  <a:pt x="1947768" y="886021"/>
                  <a:pt x="1765267" y="843344"/>
                  <a:pt x="1536539" y="868921"/>
                </a:cubicBezTo>
                <a:cubicBezTo>
                  <a:pt x="1307811" y="894498"/>
                  <a:pt x="1302322" y="863875"/>
                  <a:pt x="1083134" y="868921"/>
                </a:cubicBezTo>
                <a:cubicBezTo>
                  <a:pt x="863947" y="873967"/>
                  <a:pt x="715982" y="806406"/>
                  <a:pt x="528972" y="868921"/>
                </a:cubicBezTo>
                <a:cubicBezTo>
                  <a:pt x="341962" y="931436"/>
                  <a:pt x="115644" y="833515"/>
                  <a:pt x="0" y="868921"/>
                </a:cubicBezTo>
                <a:cubicBezTo>
                  <a:pt x="-38896" y="662965"/>
                  <a:pt x="24349" y="628472"/>
                  <a:pt x="0" y="425771"/>
                </a:cubicBezTo>
                <a:cubicBezTo>
                  <a:pt x="-24349" y="223070"/>
                  <a:pt x="19477" y="163782"/>
                  <a:pt x="0" y="0"/>
                </a:cubicBezTo>
                <a:close/>
              </a:path>
              <a:path w="2518916" h="868921" stroke="0" extrusionOk="0">
                <a:moveTo>
                  <a:pt x="0" y="0"/>
                </a:moveTo>
                <a:cubicBezTo>
                  <a:pt x="154323" y="-43412"/>
                  <a:pt x="332883" y="20220"/>
                  <a:pt x="554162" y="0"/>
                </a:cubicBezTo>
                <a:cubicBezTo>
                  <a:pt x="775441" y="-20220"/>
                  <a:pt x="882461" y="19468"/>
                  <a:pt x="1032756" y="0"/>
                </a:cubicBezTo>
                <a:cubicBezTo>
                  <a:pt x="1183051" y="-19468"/>
                  <a:pt x="1247152" y="16183"/>
                  <a:pt x="1460971" y="0"/>
                </a:cubicBezTo>
                <a:cubicBezTo>
                  <a:pt x="1674790" y="-16183"/>
                  <a:pt x="1719732" y="7741"/>
                  <a:pt x="1964754" y="0"/>
                </a:cubicBezTo>
                <a:cubicBezTo>
                  <a:pt x="2209776" y="-7741"/>
                  <a:pt x="2272931" y="66423"/>
                  <a:pt x="2518916" y="0"/>
                </a:cubicBezTo>
                <a:cubicBezTo>
                  <a:pt x="2544227" y="160937"/>
                  <a:pt x="2508000" y="341251"/>
                  <a:pt x="2518916" y="443150"/>
                </a:cubicBezTo>
                <a:cubicBezTo>
                  <a:pt x="2529832" y="545049"/>
                  <a:pt x="2486634" y="733999"/>
                  <a:pt x="2518916" y="868921"/>
                </a:cubicBezTo>
                <a:cubicBezTo>
                  <a:pt x="2351154" y="903965"/>
                  <a:pt x="2213050" y="845323"/>
                  <a:pt x="2065511" y="868921"/>
                </a:cubicBezTo>
                <a:cubicBezTo>
                  <a:pt x="1917972" y="892519"/>
                  <a:pt x="1666620" y="849633"/>
                  <a:pt x="1561728" y="868921"/>
                </a:cubicBezTo>
                <a:cubicBezTo>
                  <a:pt x="1456836" y="888209"/>
                  <a:pt x="1200925" y="839035"/>
                  <a:pt x="1057945" y="868921"/>
                </a:cubicBezTo>
                <a:cubicBezTo>
                  <a:pt x="914965" y="898807"/>
                  <a:pt x="803021" y="821388"/>
                  <a:pt x="554162" y="868921"/>
                </a:cubicBezTo>
                <a:cubicBezTo>
                  <a:pt x="305303" y="916454"/>
                  <a:pt x="157167" y="807545"/>
                  <a:pt x="0" y="868921"/>
                </a:cubicBezTo>
                <a:cubicBezTo>
                  <a:pt x="-3441" y="723738"/>
                  <a:pt x="29217" y="655163"/>
                  <a:pt x="0" y="460528"/>
                </a:cubicBezTo>
                <a:cubicBezTo>
                  <a:pt x="-29217" y="265893"/>
                  <a:pt x="14383" y="22737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329590571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GPS time tagging of events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Detector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efficiency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&gt; 95%</a:t>
            </a:r>
            <a:endParaRPr lang="it-IT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551ACED-272C-4FC1-8A76-1B43144BFA5C}"/>
              </a:ext>
            </a:extLst>
          </p:cNvPr>
          <p:cNvSpPr txBox="1"/>
          <p:nvPr/>
        </p:nvSpPr>
        <p:spPr>
          <a:xfrm>
            <a:off x="5598866" y="900820"/>
            <a:ext cx="313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cap="small" dirty="0"/>
              <a:t>No </a:t>
            </a:r>
            <a:r>
              <a:rPr lang="it-IT" cap="small" dirty="0" err="1"/>
              <a:t>visibility</a:t>
            </a:r>
            <a:r>
              <a:rPr lang="it-IT" cap="small" dirty="0"/>
              <a:t> </a:t>
            </a:r>
            <a:r>
              <a:rPr lang="it-IT" cap="small" dirty="0" err="1"/>
              <a:t>between</a:t>
            </a:r>
            <a:r>
              <a:rPr lang="it-IT" cap="small" dirty="0"/>
              <a:t> detectors (2 </a:t>
            </a:r>
            <a:r>
              <a:rPr lang="it-IT" cap="small" dirty="0" err="1"/>
              <a:t>layers</a:t>
            </a:r>
            <a:r>
              <a:rPr lang="it-IT" cap="small" dirty="0"/>
              <a:t> of concrete)</a:t>
            </a:r>
          </a:p>
        </p:txBody>
      </p:sp>
    </p:spTree>
    <p:extLst>
      <p:ext uri="{BB962C8B-B14F-4D97-AF65-F5344CB8AC3E}">
        <p14:creationId xmlns:p14="http://schemas.microsoft.com/office/powerpoint/2010/main" val="100764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5AF6D67C-33D1-4D9C-BB1B-69A09AD7F499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Applications of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secondary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cosmic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rays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B1DACFE5-B7E9-4C8F-A5B8-495BBA76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1E93F328-ECC9-4BC8-A75C-D1B0F8CC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C6B8C7F-3289-48E4-BABB-09C530F426FC}"/>
              </a:ext>
            </a:extLst>
          </p:cNvPr>
          <p:cNvSpPr/>
          <p:nvPr/>
        </p:nvSpPr>
        <p:spPr>
          <a:xfrm>
            <a:off x="123825" y="674246"/>
            <a:ext cx="84010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/>
              <a:t>MUON ABSORPTION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200" i="1" dirty="0" err="1"/>
              <a:t>Vulcanology</a:t>
            </a:r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200" i="1" dirty="0"/>
              <a:t>Underground </a:t>
            </a:r>
            <a:r>
              <a:rPr lang="it-IT" sz="2200" i="1" dirty="0" err="1"/>
              <a:t>measurements</a:t>
            </a:r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200" i="1" dirty="0" err="1"/>
              <a:t>Archaelogy</a:t>
            </a:r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endParaRPr lang="it-IT" sz="2200" i="1" dirty="0"/>
          </a:p>
          <a:p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endParaRPr lang="it-IT" sz="2200" i="1" dirty="0"/>
          </a:p>
          <a:p>
            <a:endParaRPr lang="it-IT" sz="2200" i="1" dirty="0"/>
          </a:p>
          <a:p>
            <a:r>
              <a:rPr lang="it-IT" sz="2200" b="1" dirty="0"/>
              <a:t>MUON SCATTERING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200" i="1" dirty="0" err="1"/>
              <a:t>Homeland</a:t>
            </a:r>
            <a:r>
              <a:rPr lang="it-IT" sz="2200" i="1" dirty="0"/>
              <a:t> security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200" i="1" dirty="0" err="1"/>
              <a:t>Safety</a:t>
            </a:r>
            <a:r>
              <a:rPr lang="it-IT" sz="2200" i="1" dirty="0"/>
              <a:t> – </a:t>
            </a:r>
            <a:r>
              <a:rPr lang="it-IT" sz="2200" i="1" dirty="0" err="1"/>
              <a:t>Nuclear</a:t>
            </a:r>
            <a:r>
              <a:rPr lang="it-IT" sz="2200" i="1" dirty="0"/>
              <a:t> </a:t>
            </a:r>
            <a:r>
              <a:rPr lang="it-IT" sz="2200" i="1" dirty="0" err="1"/>
              <a:t>reactor</a:t>
            </a:r>
            <a:r>
              <a:rPr lang="it-IT" sz="2200" i="1" dirty="0"/>
              <a:t> and </a:t>
            </a:r>
            <a:r>
              <a:rPr lang="it-IT" sz="2200" i="1" dirty="0" err="1"/>
              <a:t>waste</a:t>
            </a:r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endParaRPr lang="it-IT" sz="2200" i="1" dirty="0"/>
          </a:p>
          <a:p>
            <a:endParaRPr lang="it-IT" sz="2200" i="1" dirty="0"/>
          </a:p>
          <a:p>
            <a:endParaRPr lang="it-IT" sz="2200" i="1" dirty="0"/>
          </a:p>
          <a:p>
            <a:pPr>
              <a:buFont typeface="Wingdings" panose="05000000000000000000" pitchFamily="2" charset="2"/>
              <a:buChar char="Ø"/>
            </a:pPr>
            <a:endParaRPr lang="it-IT" sz="220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BC4656-A040-4419-97BC-EFCB2FB97949}"/>
              </a:ext>
            </a:extLst>
          </p:cNvPr>
          <p:cNvSpPr txBox="1"/>
          <p:nvPr/>
        </p:nvSpPr>
        <p:spPr>
          <a:xfrm>
            <a:off x="414863" y="5898570"/>
            <a:ext cx="8553116" cy="430887"/>
          </a:xfrm>
          <a:custGeom>
            <a:avLst/>
            <a:gdLst>
              <a:gd name="connsiteX0" fmla="*/ 0 w 8553116"/>
              <a:gd name="connsiteY0" fmla="*/ 0 h 430887"/>
              <a:gd name="connsiteX1" fmla="*/ 572401 w 8553116"/>
              <a:gd name="connsiteY1" fmla="*/ 0 h 430887"/>
              <a:gd name="connsiteX2" fmla="*/ 1059271 w 8553116"/>
              <a:gd name="connsiteY2" fmla="*/ 0 h 430887"/>
              <a:gd name="connsiteX3" fmla="*/ 1888265 w 8553116"/>
              <a:gd name="connsiteY3" fmla="*/ 0 h 430887"/>
              <a:gd name="connsiteX4" fmla="*/ 2631728 w 8553116"/>
              <a:gd name="connsiteY4" fmla="*/ 0 h 430887"/>
              <a:gd name="connsiteX5" fmla="*/ 3460722 w 8553116"/>
              <a:gd name="connsiteY5" fmla="*/ 0 h 430887"/>
              <a:gd name="connsiteX6" fmla="*/ 3947592 w 8553116"/>
              <a:gd name="connsiteY6" fmla="*/ 0 h 430887"/>
              <a:gd name="connsiteX7" fmla="*/ 4348931 w 8553116"/>
              <a:gd name="connsiteY7" fmla="*/ 0 h 430887"/>
              <a:gd name="connsiteX8" fmla="*/ 4835800 w 8553116"/>
              <a:gd name="connsiteY8" fmla="*/ 0 h 430887"/>
              <a:gd name="connsiteX9" fmla="*/ 5664795 w 8553116"/>
              <a:gd name="connsiteY9" fmla="*/ 0 h 430887"/>
              <a:gd name="connsiteX10" fmla="*/ 6493789 w 8553116"/>
              <a:gd name="connsiteY10" fmla="*/ 0 h 430887"/>
              <a:gd name="connsiteX11" fmla="*/ 7322783 w 8553116"/>
              <a:gd name="connsiteY11" fmla="*/ 0 h 430887"/>
              <a:gd name="connsiteX12" fmla="*/ 7724122 w 8553116"/>
              <a:gd name="connsiteY12" fmla="*/ 0 h 430887"/>
              <a:gd name="connsiteX13" fmla="*/ 8553116 w 8553116"/>
              <a:gd name="connsiteY13" fmla="*/ 0 h 430887"/>
              <a:gd name="connsiteX14" fmla="*/ 8553116 w 8553116"/>
              <a:gd name="connsiteY14" fmla="*/ 430887 h 430887"/>
              <a:gd name="connsiteX15" fmla="*/ 7724122 w 8553116"/>
              <a:gd name="connsiteY15" fmla="*/ 430887 h 430887"/>
              <a:gd name="connsiteX16" fmla="*/ 6980659 w 8553116"/>
              <a:gd name="connsiteY16" fmla="*/ 430887 h 430887"/>
              <a:gd name="connsiteX17" fmla="*/ 6151664 w 8553116"/>
              <a:gd name="connsiteY17" fmla="*/ 430887 h 430887"/>
              <a:gd name="connsiteX18" fmla="*/ 5579263 w 8553116"/>
              <a:gd name="connsiteY18" fmla="*/ 430887 h 430887"/>
              <a:gd name="connsiteX19" fmla="*/ 5177925 w 8553116"/>
              <a:gd name="connsiteY19" fmla="*/ 430887 h 430887"/>
              <a:gd name="connsiteX20" fmla="*/ 4776586 w 8553116"/>
              <a:gd name="connsiteY20" fmla="*/ 430887 h 430887"/>
              <a:gd name="connsiteX21" fmla="*/ 4204185 w 8553116"/>
              <a:gd name="connsiteY21" fmla="*/ 430887 h 430887"/>
              <a:gd name="connsiteX22" fmla="*/ 3375191 w 8553116"/>
              <a:gd name="connsiteY22" fmla="*/ 430887 h 430887"/>
              <a:gd name="connsiteX23" fmla="*/ 2802790 w 8553116"/>
              <a:gd name="connsiteY23" fmla="*/ 430887 h 430887"/>
              <a:gd name="connsiteX24" fmla="*/ 2059327 w 8553116"/>
              <a:gd name="connsiteY24" fmla="*/ 430887 h 430887"/>
              <a:gd name="connsiteX25" fmla="*/ 1572457 w 8553116"/>
              <a:gd name="connsiteY25" fmla="*/ 430887 h 430887"/>
              <a:gd name="connsiteX26" fmla="*/ 914525 w 8553116"/>
              <a:gd name="connsiteY26" fmla="*/ 430887 h 430887"/>
              <a:gd name="connsiteX27" fmla="*/ 0 w 8553116"/>
              <a:gd name="connsiteY27" fmla="*/ 430887 h 430887"/>
              <a:gd name="connsiteX28" fmla="*/ 0 w 8553116"/>
              <a:gd name="connsiteY2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553116" h="430887" fill="none" extrusionOk="0">
                <a:moveTo>
                  <a:pt x="0" y="0"/>
                </a:moveTo>
                <a:cubicBezTo>
                  <a:pt x="201504" y="-1943"/>
                  <a:pt x="407461" y="-7991"/>
                  <a:pt x="572401" y="0"/>
                </a:cubicBezTo>
                <a:cubicBezTo>
                  <a:pt x="737341" y="7991"/>
                  <a:pt x="924391" y="-10706"/>
                  <a:pt x="1059271" y="0"/>
                </a:cubicBezTo>
                <a:cubicBezTo>
                  <a:pt x="1194151" y="10706"/>
                  <a:pt x="1621262" y="-35564"/>
                  <a:pt x="1888265" y="0"/>
                </a:cubicBezTo>
                <a:cubicBezTo>
                  <a:pt x="2155268" y="35564"/>
                  <a:pt x="2363433" y="-9718"/>
                  <a:pt x="2631728" y="0"/>
                </a:cubicBezTo>
                <a:cubicBezTo>
                  <a:pt x="2900023" y="9718"/>
                  <a:pt x="3210308" y="35866"/>
                  <a:pt x="3460722" y="0"/>
                </a:cubicBezTo>
                <a:cubicBezTo>
                  <a:pt x="3711136" y="-35866"/>
                  <a:pt x="3781039" y="-6526"/>
                  <a:pt x="3947592" y="0"/>
                </a:cubicBezTo>
                <a:cubicBezTo>
                  <a:pt x="4114145" y="6526"/>
                  <a:pt x="4266431" y="-19354"/>
                  <a:pt x="4348931" y="0"/>
                </a:cubicBezTo>
                <a:cubicBezTo>
                  <a:pt x="4431431" y="19354"/>
                  <a:pt x="4635376" y="-7706"/>
                  <a:pt x="4835800" y="0"/>
                </a:cubicBezTo>
                <a:cubicBezTo>
                  <a:pt x="5036224" y="7706"/>
                  <a:pt x="5355653" y="-15285"/>
                  <a:pt x="5664795" y="0"/>
                </a:cubicBezTo>
                <a:cubicBezTo>
                  <a:pt x="5973937" y="15285"/>
                  <a:pt x="6214198" y="18559"/>
                  <a:pt x="6493789" y="0"/>
                </a:cubicBezTo>
                <a:cubicBezTo>
                  <a:pt x="6773380" y="-18559"/>
                  <a:pt x="6932130" y="24025"/>
                  <a:pt x="7322783" y="0"/>
                </a:cubicBezTo>
                <a:cubicBezTo>
                  <a:pt x="7713436" y="-24025"/>
                  <a:pt x="7528924" y="-13737"/>
                  <a:pt x="7724122" y="0"/>
                </a:cubicBezTo>
                <a:cubicBezTo>
                  <a:pt x="7919320" y="13737"/>
                  <a:pt x="8327849" y="-33688"/>
                  <a:pt x="8553116" y="0"/>
                </a:cubicBezTo>
                <a:cubicBezTo>
                  <a:pt x="8553263" y="179051"/>
                  <a:pt x="8533710" y="240431"/>
                  <a:pt x="8553116" y="430887"/>
                </a:cubicBezTo>
                <a:cubicBezTo>
                  <a:pt x="8169322" y="425727"/>
                  <a:pt x="8111250" y="433780"/>
                  <a:pt x="7724122" y="430887"/>
                </a:cubicBezTo>
                <a:cubicBezTo>
                  <a:pt x="7336994" y="427994"/>
                  <a:pt x="7347440" y="435761"/>
                  <a:pt x="6980659" y="430887"/>
                </a:cubicBezTo>
                <a:cubicBezTo>
                  <a:pt x="6613878" y="426013"/>
                  <a:pt x="6563684" y="453526"/>
                  <a:pt x="6151664" y="430887"/>
                </a:cubicBezTo>
                <a:cubicBezTo>
                  <a:pt x="5739644" y="408248"/>
                  <a:pt x="5752153" y="440222"/>
                  <a:pt x="5579263" y="430887"/>
                </a:cubicBezTo>
                <a:cubicBezTo>
                  <a:pt x="5406373" y="421552"/>
                  <a:pt x="5355051" y="415499"/>
                  <a:pt x="5177925" y="430887"/>
                </a:cubicBezTo>
                <a:cubicBezTo>
                  <a:pt x="5000799" y="446275"/>
                  <a:pt x="4909357" y="431121"/>
                  <a:pt x="4776586" y="430887"/>
                </a:cubicBezTo>
                <a:cubicBezTo>
                  <a:pt x="4643815" y="430653"/>
                  <a:pt x="4480940" y="441593"/>
                  <a:pt x="4204185" y="430887"/>
                </a:cubicBezTo>
                <a:cubicBezTo>
                  <a:pt x="3927430" y="420181"/>
                  <a:pt x="3664877" y="455553"/>
                  <a:pt x="3375191" y="430887"/>
                </a:cubicBezTo>
                <a:cubicBezTo>
                  <a:pt x="3085505" y="406221"/>
                  <a:pt x="3051064" y="414746"/>
                  <a:pt x="2802790" y="430887"/>
                </a:cubicBezTo>
                <a:cubicBezTo>
                  <a:pt x="2554516" y="447028"/>
                  <a:pt x="2307859" y="407196"/>
                  <a:pt x="2059327" y="430887"/>
                </a:cubicBezTo>
                <a:cubicBezTo>
                  <a:pt x="1810795" y="454578"/>
                  <a:pt x="1681904" y="436342"/>
                  <a:pt x="1572457" y="430887"/>
                </a:cubicBezTo>
                <a:cubicBezTo>
                  <a:pt x="1463010" y="425433"/>
                  <a:pt x="1127099" y="402701"/>
                  <a:pt x="914525" y="430887"/>
                </a:cubicBezTo>
                <a:cubicBezTo>
                  <a:pt x="701951" y="459073"/>
                  <a:pt x="423643" y="455653"/>
                  <a:pt x="0" y="430887"/>
                </a:cubicBezTo>
                <a:cubicBezTo>
                  <a:pt x="13630" y="314921"/>
                  <a:pt x="-5908" y="183421"/>
                  <a:pt x="0" y="0"/>
                </a:cubicBezTo>
                <a:close/>
              </a:path>
              <a:path w="8553116" h="430887" stroke="0" extrusionOk="0">
                <a:moveTo>
                  <a:pt x="0" y="0"/>
                </a:moveTo>
                <a:cubicBezTo>
                  <a:pt x="233887" y="11120"/>
                  <a:pt x="311961" y="13654"/>
                  <a:pt x="572401" y="0"/>
                </a:cubicBezTo>
                <a:cubicBezTo>
                  <a:pt x="832841" y="-13654"/>
                  <a:pt x="1132259" y="-11846"/>
                  <a:pt x="1315864" y="0"/>
                </a:cubicBezTo>
                <a:cubicBezTo>
                  <a:pt x="1499469" y="11846"/>
                  <a:pt x="1639729" y="18976"/>
                  <a:pt x="1802734" y="0"/>
                </a:cubicBezTo>
                <a:cubicBezTo>
                  <a:pt x="1965739" y="-18976"/>
                  <a:pt x="2276500" y="-31687"/>
                  <a:pt x="2546197" y="0"/>
                </a:cubicBezTo>
                <a:cubicBezTo>
                  <a:pt x="2815894" y="31687"/>
                  <a:pt x="2949673" y="-23155"/>
                  <a:pt x="3118598" y="0"/>
                </a:cubicBezTo>
                <a:cubicBezTo>
                  <a:pt x="3287523" y="23155"/>
                  <a:pt x="3717979" y="41291"/>
                  <a:pt x="3947592" y="0"/>
                </a:cubicBezTo>
                <a:cubicBezTo>
                  <a:pt x="4177205" y="-41291"/>
                  <a:pt x="4290218" y="5505"/>
                  <a:pt x="4519993" y="0"/>
                </a:cubicBezTo>
                <a:cubicBezTo>
                  <a:pt x="4749768" y="-5505"/>
                  <a:pt x="5074135" y="13832"/>
                  <a:pt x="5263456" y="0"/>
                </a:cubicBezTo>
                <a:cubicBezTo>
                  <a:pt x="5452777" y="-13832"/>
                  <a:pt x="5476376" y="-7846"/>
                  <a:pt x="5664795" y="0"/>
                </a:cubicBezTo>
                <a:cubicBezTo>
                  <a:pt x="5853214" y="7846"/>
                  <a:pt x="6033341" y="12823"/>
                  <a:pt x="6237195" y="0"/>
                </a:cubicBezTo>
                <a:cubicBezTo>
                  <a:pt x="6441049" y="-12823"/>
                  <a:pt x="6776555" y="37068"/>
                  <a:pt x="6980659" y="0"/>
                </a:cubicBezTo>
                <a:cubicBezTo>
                  <a:pt x="7184763" y="-37068"/>
                  <a:pt x="7265030" y="-17609"/>
                  <a:pt x="7381997" y="0"/>
                </a:cubicBezTo>
                <a:cubicBezTo>
                  <a:pt x="7498964" y="17609"/>
                  <a:pt x="8074573" y="24690"/>
                  <a:pt x="8553116" y="0"/>
                </a:cubicBezTo>
                <a:cubicBezTo>
                  <a:pt x="8554557" y="173701"/>
                  <a:pt x="8555375" y="251624"/>
                  <a:pt x="8553116" y="430887"/>
                </a:cubicBezTo>
                <a:cubicBezTo>
                  <a:pt x="8287792" y="447226"/>
                  <a:pt x="8041211" y="461532"/>
                  <a:pt x="7895184" y="430887"/>
                </a:cubicBezTo>
                <a:cubicBezTo>
                  <a:pt x="7749157" y="400242"/>
                  <a:pt x="7632529" y="440156"/>
                  <a:pt x="7493845" y="430887"/>
                </a:cubicBezTo>
                <a:cubicBezTo>
                  <a:pt x="7355161" y="421618"/>
                  <a:pt x="7042208" y="418554"/>
                  <a:pt x="6835913" y="430887"/>
                </a:cubicBezTo>
                <a:cubicBezTo>
                  <a:pt x="6629618" y="443220"/>
                  <a:pt x="6396830" y="430141"/>
                  <a:pt x="6263513" y="430887"/>
                </a:cubicBezTo>
                <a:cubicBezTo>
                  <a:pt x="6130196" y="431633"/>
                  <a:pt x="5843679" y="439886"/>
                  <a:pt x="5691112" y="430887"/>
                </a:cubicBezTo>
                <a:cubicBezTo>
                  <a:pt x="5538545" y="421888"/>
                  <a:pt x="5120392" y="417094"/>
                  <a:pt x="4862117" y="430887"/>
                </a:cubicBezTo>
                <a:cubicBezTo>
                  <a:pt x="4603842" y="444680"/>
                  <a:pt x="4395051" y="429700"/>
                  <a:pt x="4204185" y="430887"/>
                </a:cubicBezTo>
                <a:cubicBezTo>
                  <a:pt x="4013319" y="432074"/>
                  <a:pt x="3570896" y="463194"/>
                  <a:pt x="3375191" y="430887"/>
                </a:cubicBezTo>
                <a:cubicBezTo>
                  <a:pt x="3179486" y="398580"/>
                  <a:pt x="2931485" y="407028"/>
                  <a:pt x="2631728" y="430887"/>
                </a:cubicBezTo>
                <a:cubicBezTo>
                  <a:pt x="2331971" y="454746"/>
                  <a:pt x="2392326" y="447558"/>
                  <a:pt x="2230389" y="430887"/>
                </a:cubicBezTo>
                <a:cubicBezTo>
                  <a:pt x="2068452" y="414216"/>
                  <a:pt x="1768166" y="418239"/>
                  <a:pt x="1486926" y="430887"/>
                </a:cubicBezTo>
                <a:cubicBezTo>
                  <a:pt x="1205686" y="443535"/>
                  <a:pt x="1098328" y="430774"/>
                  <a:pt x="828994" y="430887"/>
                </a:cubicBezTo>
                <a:cubicBezTo>
                  <a:pt x="559660" y="431000"/>
                  <a:pt x="232577" y="428498"/>
                  <a:pt x="0" y="430887"/>
                </a:cubicBezTo>
                <a:cubicBezTo>
                  <a:pt x="-5167" y="215785"/>
                  <a:pt x="-7856" y="97606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732155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2">
                    <a:lumMod val="50000"/>
                  </a:schemeClr>
                </a:solidFill>
              </a:rPr>
              <a:t>→ Long </a:t>
            </a:r>
            <a:r>
              <a:rPr lang="it-IT" sz="2200" b="1" dirty="0" err="1">
                <a:solidFill>
                  <a:schemeClr val="tx2">
                    <a:lumMod val="50000"/>
                  </a:schemeClr>
                </a:solidFill>
              </a:rPr>
              <a:t>term</a:t>
            </a:r>
            <a:r>
              <a:rPr lang="it-IT" sz="2200" b="1" dirty="0">
                <a:solidFill>
                  <a:schemeClr val="tx2">
                    <a:lumMod val="50000"/>
                  </a:schemeClr>
                </a:solidFill>
              </a:rPr>
              <a:t> building </a:t>
            </a:r>
            <a:r>
              <a:rPr lang="it-IT" sz="2200" b="1" dirty="0" err="1">
                <a:solidFill>
                  <a:schemeClr val="tx2">
                    <a:lumMod val="50000"/>
                  </a:schemeClr>
                </a:solidFill>
              </a:rPr>
              <a:t>stability</a:t>
            </a:r>
            <a:r>
              <a:rPr lang="it-IT" sz="2200" b="1" dirty="0">
                <a:solidFill>
                  <a:schemeClr val="tx2">
                    <a:lumMod val="50000"/>
                  </a:schemeClr>
                </a:solidFill>
              </a:rPr>
              <a:t> monitoring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C3A254B-78FB-44D1-B136-CB952C2A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33" y="1569638"/>
            <a:ext cx="2444538" cy="160900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A68A77-CA45-4F0A-BF49-C24AB9C37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967" y="2974655"/>
            <a:ext cx="2750208" cy="1799454"/>
          </a:xfrm>
          <a:prstGeom prst="rect">
            <a:avLst/>
          </a:prstGeom>
        </p:spPr>
      </p:pic>
      <p:pic>
        <p:nvPicPr>
          <p:cNvPr id="18" name="Picture 2" descr="Risultati immagini per cosmic rays applications archaeology">
            <a:extLst>
              <a:ext uri="{FF2B5EF4-FFF2-40B4-BE49-F238E27FC236}">
                <a16:creationId xmlns:a16="http://schemas.microsoft.com/office/drawing/2014/main" id="{84A44ECA-BCFA-449E-B5B2-BF907EA8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57" y="609752"/>
            <a:ext cx="3110418" cy="16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D94BB0-928B-459C-8202-8B1491BCF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44925"/>
            <a:ext cx="1860643" cy="20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1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07689180-1C0F-4C77-8438-1DF26965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32F9192-9E71-462E-8518-5A3FCB8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17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FB36C09D-B315-4FC9-A7CF-D8A5ABB77EB4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Scintillator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module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1E0A43-C064-45E3-AEB2-5D530F238124}"/>
              </a:ext>
            </a:extLst>
          </p:cNvPr>
          <p:cNvSpPr txBox="1"/>
          <p:nvPr/>
        </p:nvSpPr>
        <p:spPr>
          <a:xfrm>
            <a:off x="5007006" y="5655560"/>
            <a:ext cx="3893154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P. La Rocca et al., 2019 JINST 14 T01003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A7C2C4-C3CE-4229-82E4-11F2A1FE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592" y="1749152"/>
            <a:ext cx="4688967" cy="195566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749416-5561-4C6B-B9B1-E3400A76A6A5}"/>
              </a:ext>
            </a:extLst>
          </p:cNvPr>
          <p:cNvSpPr txBox="1"/>
          <p:nvPr/>
        </p:nvSpPr>
        <p:spPr>
          <a:xfrm>
            <a:off x="5601810" y="781906"/>
            <a:ext cx="263666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Extruded</a:t>
            </a:r>
            <a:r>
              <a:rPr lang="it-IT" dirty="0"/>
              <a:t> </a:t>
            </a:r>
            <a:r>
              <a:rPr lang="it-IT" dirty="0" err="1"/>
              <a:t>scintillator</a:t>
            </a:r>
            <a:r>
              <a:rPr lang="it-IT" dirty="0"/>
              <a:t> </a:t>
            </a:r>
            <a:r>
              <a:rPr lang="it-IT" dirty="0" err="1"/>
              <a:t>tile</a:t>
            </a:r>
            <a:r>
              <a:rPr lang="it-IT" dirty="0"/>
              <a:t> </a:t>
            </a:r>
            <a:r>
              <a:rPr lang="en-US" dirty="0"/>
              <a:t>20 x 20 x 1 cm</a:t>
            </a:r>
            <a:r>
              <a:rPr lang="en-US" baseline="30000" dirty="0"/>
              <a:t>3</a:t>
            </a:r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CD1F367-94CC-471F-9B14-4385AA974E64}"/>
              </a:ext>
            </a:extLst>
          </p:cNvPr>
          <p:cNvCxnSpPr>
            <a:cxnSpLocks/>
          </p:cNvCxnSpPr>
          <p:nvPr/>
        </p:nvCxnSpPr>
        <p:spPr>
          <a:xfrm flipH="1">
            <a:off x="5255581" y="1437175"/>
            <a:ext cx="719091" cy="8275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D4487EE-D791-4A17-B084-B0EFECEF45E4}"/>
              </a:ext>
            </a:extLst>
          </p:cNvPr>
          <p:cNvSpPr txBox="1"/>
          <p:nvPr/>
        </p:nvSpPr>
        <p:spPr>
          <a:xfrm>
            <a:off x="572647" y="1043575"/>
            <a:ext cx="2379215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x 1 x 20 cm</a:t>
            </a:r>
            <a:r>
              <a:rPr lang="en-US" baseline="30000" dirty="0"/>
              <a:t>3</a:t>
            </a:r>
            <a:r>
              <a:rPr lang="en-US" dirty="0"/>
              <a:t> WLS bar</a:t>
            </a:r>
            <a:endParaRPr lang="it-IT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80A9AD5-E767-4BDF-83C3-E12C180B9422}"/>
              </a:ext>
            </a:extLst>
          </p:cNvPr>
          <p:cNvCxnSpPr>
            <a:cxnSpLocks/>
          </p:cNvCxnSpPr>
          <p:nvPr/>
        </p:nvCxnSpPr>
        <p:spPr>
          <a:xfrm>
            <a:off x="2068497" y="1409052"/>
            <a:ext cx="958861" cy="141618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83C4D55-3EB3-4CE4-9DD5-FB218E656F31}"/>
              </a:ext>
            </a:extLst>
          </p:cNvPr>
          <p:cNvSpPr txBox="1"/>
          <p:nvPr/>
        </p:nvSpPr>
        <p:spPr>
          <a:xfrm>
            <a:off x="6036816" y="3986410"/>
            <a:ext cx="278511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SiPM</a:t>
            </a:r>
            <a:r>
              <a:rPr lang="it-IT" dirty="0"/>
              <a:t> Hamamatsu 6x6</a:t>
            </a:r>
            <a:r>
              <a:rPr lang="en-US" dirty="0"/>
              <a:t> mm</a:t>
            </a:r>
            <a:r>
              <a:rPr lang="en-US" baseline="30000" dirty="0"/>
              <a:t>2</a:t>
            </a:r>
            <a:endParaRPr lang="it-IT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86689D5-91B2-4B62-9DDF-F5E04059710E}"/>
              </a:ext>
            </a:extLst>
          </p:cNvPr>
          <p:cNvCxnSpPr>
            <a:cxnSpLocks/>
          </p:cNvCxnSpPr>
          <p:nvPr/>
        </p:nvCxnSpPr>
        <p:spPr>
          <a:xfrm flipH="1" flipV="1">
            <a:off x="5677272" y="3295305"/>
            <a:ext cx="1034246" cy="69049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F27F750-2756-49A5-871C-D1373CC73E57}"/>
              </a:ext>
            </a:extLst>
          </p:cNvPr>
          <p:cNvSpPr txBox="1"/>
          <p:nvPr/>
        </p:nvSpPr>
        <p:spPr>
          <a:xfrm>
            <a:off x="213140" y="2158855"/>
            <a:ext cx="2503504" cy="1201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GOALS: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Low dark rate </a:t>
            </a:r>
            <a:r>
              <a:rPr lang="it-IT" dirty="0" err="1"/>
              <a:t>count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High </a:t>
            </a:r>
            <a:r>
              <a:rPr lang="it-IT" dirty="0" err="1"/>
              <a:t>threshold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High </a:t>
            </a:r>
            <a:r>
              <a:rPr lang="it-IT" dirty="0" err="1"/>
              <a:t>efficiency</a:t>
            </a:r>
            <a:endParaRPr lang="it-IT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106BC0D-BB28-4CB2-A1A1-A9D7552DA4D1}"/>
              </a:ext>
            </a:extLst>
          </p:cNvPr>
          <p:cNvSpPr/>
          <p:nvPr/>
        </p:nvSpPr>
        <p:spPr>
          <a:xfrm>
            <a:off x="3161870" y="4133573"/>
            <a:ext cx="3030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Light-tight box with: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Fast front-end amplifier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Discriminator/ TTL shaper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Power supply</a:t>
            </a:r>
          </a:p>
        </p:txBody>
      </p:sp>
      <p:pic>
        <p:nvPicPr>
          <p:cNvPr id="24" name="Segnaposto contenuto 4">
            <a:extLst>
              <a:ext uri="{FF2B5EF4-FFF2-40B4-BE49-F238E27FC236}">
                <a16:creationId xmlns:a16="http://schemas.microsoft.com/office/drawing/2014/main" id="{1F8DD23F-F0EB-45AC-9F75-490602A41A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72934" y="3865561"/>
            <a:ext cx="2654424" cy="1985673"/>
          </a:xfrm>
          <a:prstGeom prst="rect">
            <a:avLst/>
          </a:prstGeom>
        </p:spPr>
      </p:pic>
      <p:sp>
        <p:nvSpPr>
          <p:cNvPr id="25" name="Freccia circolare a destra 24">
            <a:extLst>
              <a:ext uri="{FF2B5EF4-FFF2-40B4-BE49-F238E27FC236}">
                <a16:creationId xmlns:a16="http://schemas.microsoft.com/office/drawing/2014/main" id="{591DE3C9-E553-4C64-8719-E54AEFFA69FC}"/>
              </a:ext>
            </a:extLst>
          </p:cNvPr>
          <p:cNvSpPr/>
          <p:nvPr/>
        </p:nvSpPr>
        <p:spPr>
          <a:xfrm rot="14196525">
            <a:off x="3246526" y="5264684"/>
            <a:ext cx="395495" cy="948504"/>
          </a:xfrm>
          <a:prstGeom prst="curvedRightArrow">
            <a:avLst>
              <a:gd name="adj1" fmla="val 25000"/>
              <a:gd name="adj2" fmla="val 50000"/>
              <a:gd name="adj3" fmla="val 30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9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07689180-1C0F-4C77-8438-1DF26965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32F9192-9E71-462E-8518-5A3FCB8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18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FB36C09D-B315-4FC9-A7CF-D8A5ABB77EB4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Electronics and data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acquisition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49FBA395-60BF-49B5-A583-15489D0DD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6763" y="5018209"/>
            <a:ext cx="2356383" cy="923330"/>
          </a:xfr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it-IT" sz="1900" b="1" dirty="0">
                <a:solidFill>
                  <a:schemeClr val="accent1">
                    <a:lumMod val="50000"/>
                  </a:schemeClr>
                </a:solidFill>
              </a:rPr>
              <a:t>GPS Time </a:t>
            </a:r>
            <a:r>
              <a:rPr lang="it-IT" sz="1900" b="1" dirty="0" err="1">
                <a:solidFill>
                  <a:schemeClr val="accent1">
                    <a:lumMod val="50000"/>
                  </a:schemeClr>
                </a:solidFill>
              </a:rPr>
              <a:t>Stamping</a:t>
            </a:r>
            <a:r>
              <a:rPr lang="it-IT" sz="1900" b="1" dirty="0">
                <a:solidFill>
                  <a:schemeClr val="accent1">
                    <a:lumMod val="50000"/>
                  </a:schemeClr>
                </a:solidFill>
              </a:rPr>
              <a:t> Information: 1 PPS +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</a:rPr>
              <a:t>internal 16 MHz Arduino clock</a:t>
            </a:r>
            <a:r>
              <a:rPr lang="it-IT" sz="19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987D2330-7C56-404F-A356-DD82CFB8B550}"/>
              </a:ext>
            </a:extLst>
          </p:cNvPr>
          <p:cNvSpPr txBox="1">
            <a:spLocks/>
          </p:cNvSpPr>
          <p:nvPr/>
        </p:nvSpPr>
        <p:spPr>
          <a:xfrm>
            <a:off x="6122382" y="1060741"/>
            <a:ext cx="2778452" cy="1083582"/>
          </a:xfrm>
          <a:prstGeom prst="rect">
            <a:avLst/>
          </a:prstGeom>
          <a:ln w="28575">
            <a:noFill/>
          </a:ln>
        </p:spPr>
        <p:txBody>
          <a:bodyPr vert="horz" lIns="0" tIns="45720" rIns="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ast digital readout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it-IT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≈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800 ns per channel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E5B86A57-6731-4619-A1DF-A7329215A31F}"/>
              </a:ext>
            </a:extLst>
          </p:cNvPr>
          <p:cNvSpPr txBox="1">
            <a:spLocks/>
          </p:cNvSpPr>
          <p:nvPr/>
        </p:nvSpPr>
        <p:spPr>
          <a:xfrm>
            <a:off x="243166" y="850162"/>
            <a:ext cx="3157138" cy="851710"/>
          </a:xfrm>
          <a:prstGeom prst="rect">
            <a:avLst/>
          </a:prstGeom>
          <a:ln w="28575">
            <a:noFill/>
          </a:ln>
        </p:spPr>
        <p:txBody>
          <a:bodyPr vert="horz" lIns="0" tIns="45720" rIns="0" bIns="45720" rtlCol="0" anchor="ctr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TTL signals from each module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re sent to the digital inputs of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Arduino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MEGA board.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Picture 2" descr="Risultati immagini per arduino mega">
            <a:extLst>
              <a:ext uri="{FF2B5EF4-FFF2-40B4-BE49-F238E27FC236}">
                <a16:creationId xmlns:a16="http://schemas.microsoft.com/office/drawing/2014/main" id="{E9F1AFFC-31AE-493B-AD18-0A0C684A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72" y="1988471"/>
            <a:ext cx="2975807" cy="22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1BE0DC47-4A17-4BB6-A72C-E605AC3DD6D3}"/>
              </a:ext>
            </a:extLst>
          </p:cNvPr>
          <p:cNvSpPr/>
          <p:nvPr/>
        </p:nvSpPr>
        <p:spPr>
          <a:xfrm>
            <a:off x="1658166" y="2187261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876280F-5C48-4B18-9890-F2F2AD14FF4C}"/>
              </a:ext>
            </a:extLst>
          </p:cNvPr>
          <p:cNvSpPr/>
          <p:nvPr/>
        </p:nvSpPr>
        <p:spPr>
          <a:xfrm>
            <a:off x="1667922" y="2509613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A0DE317-32C5-42A0-BDB0-3A609A6ABDBA}"/>
              </a:ext>
            </a:extLst>
          </p:cNvPr>
          <p:cNvSpPr/>
          <p:nvPr/>
        </p:nvSpPr>
        <p:spPr>
          <a:xfrm>
            <a:off x="1658166" y="2974572"/>
            <a:ext cx="3600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D15623E-CBF6-49CC-82D1-E027B2ECC493}"/>
              </a:ext>
            </a:extLst>
          </p:cNvPr>
          <p:cNvCxnSpPr>
            <a:stCxn id="17" idx="3"/>
          </p:cNvCxnSpPr>
          <p:nvPr/>
        </p:nvCxnSpPr>
        <p:spPr>
          <a:xfrm>
            <a:off x="2018206" y="2259269"/>
            <a:ext cx="2268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00C7116-3FC2-43CF-BD31-3CFA4C930257}"/>
              </a:ext>
            </a:extLst>
          </p:cNvPr>
          <p:cNvCxnSpPr/>
          <p:nvPr/>
        </p:nvCxnSpPr>
        <p:spPr>
          <a:xfrm>
            <a:off x="2027962" y="2581621"/>
            <a:ext cx="17236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83374DF-D339-40AC-9025-4685E4B54E72}"/>
              </a:ext>
            </a:extLst>
          </p:cNvPr>
          <p:cNvCxnSpPr/>
          <p:nvPr/>
        </p:nvCxnSpPr>
        <p:spPr>
          <a:xfrm>
            <a:off x="2056448" y="3030443"/>
            <a:ext cx="11580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AE3FA031-0E5C-4706-9AFE-4B99AD20AC5A}"/>
              </a:ext>
            </a:extLst>
          </p:cNvPr>
          <p:cNvSpPr/>
          <p:nvPr/>
        </p:nvSpPr>
        <p:spPr>
          <a:xfrm>
            <a:off x="3821833" y="1426030"/>
            <a:ext cx="1919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  <a:latin typeface="Arial Black" pitchFamily="34" charset="0"/>
                <a:cs typeface="Calibri"/>
              </a:rPr>
              <a:t>Arduino</a:t>
            </a:r>
            <a:r>
              <a:rPr lang="en-US" sz="1600" dirty="0">
                <a:solidFill>
                  <a:srgbClr val="C00000"/>
                </a:solidFill>
                <a:latin typeface="Arial Black" pitchFamily="34" charset="0"/>
                <a:cs typeface="Calibri"/>
              </a:rPr>
              <a:t> MEGA </a:t>
            </a:r>
          </a:p>
          <a:p>
            <a:r>
              <a:rPr lang="en-US" sz="1600" dirty="0">
                <a:solidFill>
                  <a:srgbClr val="0070C0"/>
                </a:solidFill>
                <a:latin typeface="Arial Black" pitchFamily="34" charset="0"/>
                <a:cs typeface="Calibri"/>
              </a:rPr>
              <a:t>Digital Inputs</a:t>
            </a:r>
            <a:endParaRPr lang="en-US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E5F6DC9-F1D1-41A5-8F21-E263F35061C8}"/>
              </a:ext>
            </a:extLst>
          </p:cNvPr>
          <p:cNvSpPr/>
          <p:nvPr/>
        </p:nvSpPr>
        <p:spPr>
          <a:xfrm rot="16200000">
            <a:off x="3516858" y="4595742"/>
            <a:ext cx="467249" cy="1071952"/>
          </a:xfrm>
          <a:prstGeom prst="rect">
            <a:avLst/>
          </a:pr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434633C-2879-404E-8CBE-8D421C981A17}"/>
              </a:ext>
            </a:extLst>
          </p:cNvPr>
          <p:cNvCxnSpPr/>
          <p:nvPr/>
        </p:nvCxnSpPr>
        <p:spPr>
          <a:xfrm flipV="1">
            <a:off x="2738286" y="4380024"/>
            <a:ext cx="0" cy="751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1">
            <a:extLst>
              <a:ext uri="{FF2B5EF4-FFF2-40B4-BE49-F238E27FC236}">
                <a16:creationId xmlns:a16="http://schemas.microsoft.com/office/drawing/2014/main" id="{650E71CD-EA92-4251-A1C1-9D5F4FF6ACBF}"/>
              </a:ext>
            </a:extLst>
          </p:cNvPr>
          <p:cNvCxnSpPr>
            <a:endCxn id="24" idx="0"/>
          </p:cNvCxnSpPr>
          <p:nvPr/>
        </p:nvCxnSpPr>
        <p:spPr>
          <a:xfrm>
            <a:off x="2738286" y="5131718"/>
            <a:ext cx="4762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8877328-1512-486F-B044-735521A3A65B}"/>
              </a:ext>
            </a:extLst>
          </p:cNvPr>
          <p:cNvSpPr txBox="1"/>
          <p:nvPr/>
        </p:nvSpPr>
        <p:spPr>
          <a:xfrm>
            <a:off x="3072078" y="5513827"/>
            <a:ext cx="135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Arial Black" pitchFamily="34" charset="0"/>
              </a:rPr>
              <a:t>GPS </a:t>
            </a:r>
            <a:r>
              <a:rPr lang="it-IT" dirty="0" err="1">
                <a:solidFill>
                  <a:srgbClr val="0070C0"/>
                </a:solidFill>
                <a:latin typeface="Arial Black" pitchFamily="34" charset="0"/>
              </a:rPr>
              <a:t>Module</a:t>
            </a:r>
            <a:endParaRPr lang="it-IT" dirty="0">
              <a:solidFill>
                <a:srgbClr val="0070C0"/>
              </a:solidFill>
              <a:latin typeface="Arial Black" pitchFamily="34" charset="0"/>
            </a:endParaRPr>
          </a:p>
        </p:txBody>
      </p:sp>
      <p:cxnSp>
        <p:nvCxnSpPr>
          <p:cNvPr id="28" name="Connettore 1 23">
            <a:extLst>
              <a:ext uri="{FF2B5EF4-FFF2-40B4-BE49-F238E27FC236}">
                <a16:creationId xmlns:a16="http://schemas.microsoft.com/office/drawing/2014/main" id="{9EEBC0C5-F17A-487B-8256-8D607483E0DE}"/>
              </a:ext>
            </a:extLst>
          </p:cNvPr>
          <p:cNvCxnSpPr/>
          <p:nvPr/>
        </p:nvCxnSpPr>
        <p:spPr>
          <a:xfrm>
            <a:off x="4335575" y="5131718"/>
            <a:ext cx="238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BECA172A-8E82-44B0-9E74-5E3CD92ED66E}"/>
              </a:ext>
            </a:extLst>
          </p:cNvPr>
          <p:cNvCxnSpPr/>
          <p:nvPr/>
        </p:nvCxnSpPr>
        <p:spPr>
          <a:xfrm flipV="1">
            <a:off x="4573510" y="3682269"/>
            <a:ext cx="176" cy="1449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6518C83-336B-4B6B-8EB1-6672F019E1FA}"/>
              </a:ext>
            </a:extLst>
          </p:cNvPr>
          <p:cNvCxnSpPr/>
          <p:nvPr/>
        </p:nvCxnSpPr>
        <p:spPr>
          <a:xfrm flipV="1">
            <a:off x="4898526" y="3694400"/>
            <a:ext cx="176" cy="1670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29">
            <a:extLst>
              <a:ext uri="{FF2B5EF4-FFF2-40B4-BE49-F238E27FC236}">
                <a16:creationId xmlns:a16="http://schemas.microsoft.com/office/drawing/2014/main" id="{D3A7AEFE-1E4C-4F24-A378-9BB84B19CC74}"/>
              </a:ext>
            </a:extLst>
          </p:cNvPr>
          <p:cNvCxnSpPr/>
          <p:nvPr/>
        </p:nvCxnSpPr>
        <p:spPr>
          <a:xfrm>
            <a:off x="4335575" y="5338453"/>
            <a:ext cx="562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796EBED-FB35-4EDA-95B2-1E8207418C63}"/>
              </a:ext>
            </a:extLst>
          </p:cNvPr>
          <p:cNvSpPr txBox="1"/>
          <p:nvPr/>
        </p:nvSpPr>
        <p:spPr>
          <a:xfrm>
            <a:off x="5011112" y="4251762"/>
            <a:ext cx="1687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Arial Black" pitchFamily="34" charset="0"/>
              </a:rPr>
              <a:t>1 PPS + Data </a:t>
            </a:r>
            <a:r>
              <a:rPr lang="it-IT" dirty="0" err="1">
                <a:solidFill>
                  <a:srgbClr val="0070C0"/>
                </a:solidFill>
                <a:latin typeface="Arial Black" pitchFamily="34" charset="0"/>
              </a:rPr>
              <a:t>Signals</a:t>
            </a:r>
            <a:endParaRPr lang="it-IT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F90853A-1914-49D9-B26D-E924A3230859}"/>
              </a:ext>
            </a:extLst>
          </p:cNvPr>
          <p:cNvSpPr/>
          <p:nvPr/>
        </p:nvSpPr>
        <p:spPr>
          <a:xfrm rot="16200000">
            <a:off x="5637804" y="3081443"/>
            <a:ext cx="233625" cy="535977"/>
          </a:xfrm>
          <a:prstGeom prst="rect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E67E7D2-B829-490A-9827-CC82F42A57BF}"/>
              </a:ext>
            </a:extLst>
          </p:cNvPr>
          <p:cNvSpPr txBox="1"/>
          <p:nvPr/>
        </p:nvSpPr>
        <p:spPr>
          <a:xfrm>
            <a:off x="5449644" y="3592143"/>
            <a:ext cx="331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  <a:latin typeface="Arial Black" pitchFamily="34" charset="0"/>
              </a:rPr>
              <a:t>Temp</a:t>
            </a:r>
            <a:r>
              <a:rPr lang="it-IT" dirty="0">
                <a:solidFill>
                  <a:srgbClr val="00B050"/>
                </a:solidFill>
                <a:latin typeface="Arial Black" pitchFamily="34" charset="0"/>
              </a:rPr>
              <a:t> &amp; Press. </a:t>
            </a:r>
            <a:r>
              <a:rPr lang="it-IT" dirty="0" err="1">
                <a:solidFill>
                  <a:srgbClr val="00B050"/>
                </a:solidFill>
                <a:latin typeface="Arial Black" pitchFamily="34" charset="0"/>
              </a:rPr>
              <a:t>sensors</a:t>
            </a:r>
            <a:endParaRPr lang="it-IT" dirty="0">
              <a:solidFill>
                <a:srgbClr val="00B050"/>
              </a:solidFill>
              <a:latin typeface="Arial Black" pitchFamily="34" charset="0"/>
            </a:endParaRP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CB62F33F-80F2-42C4-A668-082D00F22F6C}"/>
              </a:ext>
            </a:extLst>
          </p:cNvPr>
          <p:cNvCxnSpPr>
            <a:stCxn id="33" idx="0"/>
          </p:cNvCxnSpPr>
          <p:nvPr/>
        </p:nvCxnSpPr>
        <p:spPr>
          <a:xfrm flipH="1">
            <a:off x="5052971" y="3349431"/>
            <a:ext cx="433657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tardo 35">
            <a:extLst>
              <a:ext uri="{FF2B5EF4-FFF2-40B4-BE49-F238E27FC236}">
                <a16:creationId xmlns:a16="http://schemas.microsoft.com/office/drawing/2014/main" id="{AECD548F-6E95-42BB-888C-48764957DFEB}"/>
              </a:ext>
            </a:extLst>
          </p:cNvPr>
          <p:cNvSpPr/>
          <p:nvPr/>
        </p:nvSpPr>
        <p:spPr>
          <a:xfrm rot="16200000">
            <a:off x="2568705" y="4485751"/>
            <a:ext cx="339163" cy="427402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D77D3D-7A0D-4909-A0B7-D68A4F9720C1}"/>
              </a:ext>
            </a:extLst>
          </p:cNvPr>
          <p:cNvSpPr txBox="1"/>
          <p:nvPr/>
        </p:nvSpPr>
        <p:spPr>
          <a:xfrm>
            <a:off x="1142233" y="4376285"/>
            <a:ext cx="1359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Arial Black" pitchFamily="34" charset="0"/>
              </a:rPr>
              <a:t>GPS Antenna</a:t>
            </a:r>
          </a:p>
        </p:txBody>
      </p:sp>
    </p:spTree>
    <p:extLst>
      <p:ext uri="{BB962C8B-B14F-4D97-AF65-F5344CB8AC3E}">
        <p14:creationId xmlns:p14="http://schemas.microsoft.com/office/powerpoint/2010/main" val="3004841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22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121315" y="780335"/>
            <a:ext cx="3545018" cy="17010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4848482D-5B80-4F5F-B56F-04555F759C94}"/>
              </a:ext>
            </a:extLst>
          </p:cNvPr>
          <p:cNvSpPr/>
          <p:nvPr/>
        </p:nvSpPr>
        <p:spPr>
          <a:xfrm>
            <a:off x="5090788" y="1940868"/>
            <a:ext cx="824232" cy="883709"/>
          </a:xfrm>
          <a:prstGeom prst="rect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7CC3A939-EC2E-4C92-8E72-6394DB59E215}"/>
              </a:ext>
            </a:extLst>
          </p:cNvPr>
          <p:cNvCxnSpPr>
            <a:cxnSpLocks/>
          </p:cNvCxnSpPr>
          <p:nvPr/>
        </p:nvCxnSpPr>
        <p:spPr>
          <a:xfrm flipH="1">
            <a:off x="3524248" y="2833888"/>
            <a:ext cx="2535826" cy="2721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5FDE6F72-D9CF-4AD7-855C-EC7BB4D3B22D}"/>
              </a:ext>
            </a:extLst>
          </p:cNvPr>
          <p:cNvCxnSpPr>
            <a:cxnSpLocks/>
          </p:cNvCxnSpPr>
          <p:nvPr/>
        </p:nvCxnSpPr>
        <p:spPr>
          <a:xfrm>
            <a:off x="5084484" y="283467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BE7E520F-396E-403A-B52A-F6F29AE8E9A8}"/>
              </a:ext>
            </a:extLst>
          </p:cNvPr>
          <p:cNvCxnSpPr>
            <a:cxnSpLocks/>
          </p:cNvCxnSpPr>
          <p:nvPr/>
        </p:nvCxnSpPr>
        <p:spPr>
          <a:xfrm>
            <a:off x="5493120" y="283467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4CB4ADE5-3B5C-499A-967A-42A44D074C35}"/>
              </a:ext>
            </a:extLst>
          </p:cNvPr>
          <p:cNvCxnSpPr>
            <a:cxnSpLocks/>
          </p:cNvCxnSpPr>
          <p:nvPr/>
        </p:nvCxnSpPr>
        <p:spPr>
          <a:xfrm>
            <a:off x="5919788" y="2841215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F68F03D2-98EE-419E-8F76-1B3A9F265FE9}"/>
              </a:ext>
            </a:extLst>
          </p:cNvPr>
          <p:cNvCxnSpPr>
            <a:cxnSpLocks/>
          </p:cNvCxnSpPr>
          <p:nvPr/>
        </p:nvCxnSpPr>
        <p:spPr>
          <a:xfrm>
            <a:off x="5713967" y="283335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8ADF819D-329F-4392-85AA-85A84760BD88}"/>
              </a:ext>
            </a:extLst>
          </p:cNvPr>
          <p:cNvCxnSpPr>
            <a:cxnSpLocks/>
          </p:cNvCxnSpPr>
          <p:nvPr/>
        </p:nvCxnSpPr>
        <p:spPr>
          <a:xfrm flipV="1">
            <a:off x="5919788" y="825102"/>
            <a:ext cx="0" cy="2123757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75" name="Segnaposto contenuto 3">
            <a:extLst>
              <a:ext uri="{FF2B5EF4-FFF2-40B4-BE49-F238E27FC236}">
                <a16:creationId xmlns:a16="http://schemas.microsoft.com/office/drawing/2014/main" id="{EA0FD71A-94CE-428A-8227-02EB7A6DCB00}"/>
              </a:ext>
            </a:extLst>
          </p:cNvPr>
          <p:cNvSpPr txBox="1">
            <a:spLocks/>
          </p:cNvSpPr>
          <p:nvPr/>
        </p:nvSpPr>
        <p:spPr>
          <a:xfrm>
            <a:off x="5907114" y="1089786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</a:t>
            </a:r>
          </a:p>
        </p:txBody>
      </p:sp>
      <p:sp>
        <p:nvSpPr>
          <p:cNvPr id="76" name="Segnaposto contenuto 3">
            <a:extLst>
              <a:ext uri="{FF2B5EF4-FFF2-40B4-BE49-F238E27FC236}">
                <a16:creationId xmlns:a16="http://schemas.microsoft.com/office/drawing/2014/main" id="{9B219886-7702-47C5-B7C2-7D61BA87AE52}"/>
              </a:ext>
            </a:extLst>
          </p:cNvPr>
          <p:cNvSpPr txBox="1">
            <a:spLocks/>
          </p:cNvSpPr>
          <p:nvPr/>
        </p:nvSpPr>
        <p:spPr>
          <a:xfrm>
            <a:off x="5923956" y="1840929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CD543F0A-F84C-45CB-8A16-418A36C854E6}"/>
              </a:ext>
            </a:extLst>
          </p:cNvPr>
          <p:cNvCxnSpPr>
            <a:cxnSpLocks/>
          </p:cNvCxnSpPr>
          <p:nvPr/>
        </p:nvCxnSpPr>
        <p:spPr>
          <a:xfrm>
            <a:off x="5919788" y="1939973"/>
            <a:ext cx="89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egnaposto numero diapositiva 5">
            <a:extLst>
              <a:ext uri="{FF2B5EF4-FFF2-40B4-BE49-F238E27FC236}">
                <a16:creationId xmlns:a16="http://schemas.microsoft.com/office/drawing/2014/main" id="{C94E4303-DB66-4469-97F1-2246CBC5DAE6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D8661EB-4DFF-40C2-BDFA-FEBA73C24D7F}"/>
              </a:ext>
            </a:extLst>
          </p:cNvPr>
          <p:cNvSpPr txBox="1"/>
          <p:nvPr/>
        </p:nvSpPr>
        <p:spPr>
          <a:xfrm>
            <a:off x="6319618" y="1953400"/>
            <a:ext cx="1094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scintillator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telescope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</p:txBody>
      </p:sp>
      <p:cxnSp>
        <p:nvCxnSpPr>
          <p:cNvPr id="3" name="Connettore curvo 2">
            <a:extLst>
              <a:ext uri="{FF2B5EF4-FFF2-40B4-BE49-F238E27FC236}">
                <a16:creationId xmlns:a16="http://schemas.microsoft.com/office/drawing/2014/main" id="{CEB15DD4-2FA9-419B-ABBF-9803C1E234E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7647" y="2251468"/>
            <a:ext cx="412376" cy="29154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egnaposto contenuto 3">
            <a:extLst>
              <a:ext uri="{FF2B5EF4-FFF2-40B4-BE49-F238E27FC236}">
                <a16:creationId xmlns:a16="http://schemas.microsoft.com/office/drawing/2014/main" id="{C02853B9-54B7-4DB2-95A5-1B0E64A87C32}"/>
              </a:ext>
            </a:extLst>
          </p:cNvPr>
          <p:cNvSpPr txBox="1">
            <a:spLocks/>
          </p:cNvSpPr>
          <p:nvPr/>
        </p:nvSpPr>
        <p:spPr>
          <a:xfrm>
            <a:off x="3419472" y="2981648"/>
            <a:ext cx="2828926" cy="21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[cm]                          20      10   5   0</a:t>
            </a:r>
          </a:p>
        </p:txBody>
      </p:sp>
    </p:spTree>
    <p:extLst>
      <p:ext uri="{BB962C8B-B14F-4D97-AF65-F5344CB8AC3E}">
        <p14:creationId xmlns:p14="http://schemas.microsoft.com/office/powerpoint/2010/main" val="102749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23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5" y="780335"/>
            <a:ext cx="3545018" cy="17010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63" name="Segnaposto contenuto 3">
            <a:extLst>
              <a:ext uri="{FF2B5EF4-FFF2-40B4-BE49-F238E27FC236}">
                <a16:creationId xmlns:a16="http://schemas.microsoft.com/office/drawing/2014/main" id="{8AEA1CB0-1942-4DAA-81C7-2B4E586AC909}"/>
              </a:ext>
            </a:extLst>
          </p:cNvPr>
          <p:cNvSpPr txBox="1">
            <a:spLocks/>
          </p:cNvSpPr>
          <p:nvPr/>
        </p:nvSpPr>
        <p:spPr>
          <a:xfrm>
            <a:off x="3419472" y="2981648"/>
            <a:ext cx="2828926" cy="21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[cm]                          20      10   5   0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4848482D-5B80-4F5F-B56F-04555F759C94}"/>
              </a:ext>
            </a:extLst>
          </p:cNvPr>
          <p:cNvSpPr/>
          <p:nvPr/>
        </p:nvSpPr>
        <p:spPr>
          <a:xfrm>
            <a:off x="4910173" y="1940860"/>
            <a:ext cx="824232" cy="883709"/>
          </a:xfrm>
          <a:prstGeom prst="rect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7CC3A939-EC2E-4C92-8E72-6394DB59E215}"/>
              </a:ext>
            </a:extLst>
          </p:cNvPr>
          <p:cNvCxnSpPr>
            <a:cxnSpLocks/>
          </p:cNvCxnSpPr>
          <p:nvPr/>
        </p:nvCxnSpPr>
        <p:spPr>
          <a:xfrm flipH="1">
            <a:off x="3524248" y="2833888"/>
            <a:ext cx="2535826" cy="2721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5FDE6F72-D9CF-4AD7-855C-EC7BB4D3B22D}"/>
              </a:ext>
            </a:extLst>
          </p:cNvPr>
          <p:cNvCxnSpPr>
            <a:cxnSpLocks/>
          </p:cNvCxnSpPr>
          <p:nvPr/>
        </p:nvCxnSpPr>
        <p:spPr>
          <a:xfrm>
            <a:off x="5084484" y="283467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BE7E520F-396E-403A-B52A-F6F29AE8E9A8}"/>
              </a:ext>
            </a:extLst>
          </p:cNvPr>
          <p:cNvCxnSpPr>
            <a:cxnSpLocks/>
          </p:cNvCxnSpPr>
          <p:nvPr/>
        </p:nvCxnSpPr>
        <p:spPr>
          <a:xfrm>
            <a:off x="5493120" y="283467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4CB4ADE5-3B5C-499A-967A-42A44D074C35}"/>
              </a:ext>
            </a:extLst>
          </p:cNvPr>
          <p:cNvCxnSpPr>
            <a:cxnSpLocks/>
          </p:cNvCxnSpPr>
          <p:nvPr/>
        </p:nvCxnSpPr>
        <p:spPr>
          <a:xfrm>
            <a:off x="5919788" y="2841215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F68F03D2-98EE-419E-8F76-1B3A9F265FE9}"/>
              </a:ext>
            </a:extLst>
          </p:cNvPr>
          <p:cNvCxnSpPr>
            <a:cxnSpLocks/>
          </p:cNvCxnSpPr>
          <p:nvPr/>
        </p:nvCxnSpPr>
        <p:spPr>
          <a:xfrm>
            <a:off x="5713967" y="283335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8ADF819D-329F-4392-85AA-85A84760BD88}"/>
              </a:ext>
            </a:extLst>
          </p:cNvPr>
          <p:cNvCxnSpPr>
            <a:cxnSpLocks/>
          </p:cNvCxnSpPr>
          <p:nvPr/>
        </p:nvCxnSpPr>
        <p:spPr>
          <a:xfrm flipV="1">
            <a:off x="5919788" y="825102"/>
            <a:ext cx="0" cy="2123757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75" name="Segnaposto contenuto 3">
            <a:extLst>
              <a:ext uri="{FF2B5EF4-FFF2-40B4-BE49-F238E27FC236}">
                <a16:creationId xmlns:a16="http://schemas.microsoft.com/office/drawing/2014/main" id="{EA0FD71A-94CE-428A-8227-02EB7A6DCB00}"/>
              </a:ext>
            </a:extLst>
          </p:cNvPr>
          <p:cNvSpPr txBox="1">
            <a:spLocks/>
          </p:cNvSpPr>
          <p:nvPr/>
        </p:nvSpPr>
        <p:spPr>
          <a:xfrm>
            <a:off x="5907114" y="1089786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</a:t>
            </a:r>
          </a:p>
        </p:txBody>
      </p:sp>
      <p:sp>
        <p:nvSpPr>
          <p:cNvPr id="76" name="Segnaposto contenuto 3">
            <a:extLst>
              <a:ext uri="{FF2B5EF4-FFF2-40B4-BE49-F238E27FC236}">
                <a16:creationId xmlns:a16="http://schemas.microsoft.com/office/drawing/2014/main" id="{9B219886-7702-47C5-B7C2-7D61BA87AE52}"/>
              </a:ext>
            </a:extLst>
          </p:cNvPr>
          <p:cNvSpPr txBox="1">
            <a:spLocks/>
          </p:cNvSpPr>
          <p:nvPr/>
        </p:nvSpPr>
        <p:spPr>
          <a:xfrm>
            <a:off x="5923956" y="1840929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CD543F0A-F84C-45CB-8A16-418A36C854E6}"/>
              </a:ext>
            </a:extLst>
          </p:cNvPr>
          <p:cNvCxnSpPr>
            <a:cxnSpLocks/>
          </p:cNvCxnSpPr>
          <p:nvPr/>
        </p:nvCxnSpPr>
        <p:spPr>
          <a:xfrm>
            <a:off x="5919788" y="1939973"/>
            <a:ext cx="89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egnaposto numero diapositiva 5">
            <a:extLst>
              <a:ext uri="{FF2B5EF4-FFF2-40B4-BE49-F238E27FC236}">
                <a16:creationId xmlns:a16="http://schemas.microsoft.com/office/drawing/2014/main" id="{C94E4303-DB66-4469-97F1-2246CBC5DAE6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D8661EB-4DFF-40C2-BDFA-FEBA73C24D7F}"/>
              </a:ext>
            </a:extLst>
          </p:cNvPr>
          <p:cNvSpPr txBox="1"/>
          <p:nvPr/>
        </p:nvSpPr>
        <p:spPr>
          <a:xfrm>
            <a:off x="6319618" y="1953400"/>
            <a:ext cx="1094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scintillator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telescope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</p:txBody>
      </p:sp>
      <p:cxnSp>
        <p:nvCxnSpPr>
          <p:cNvPr id="3" name="Connettore curvo 2">
            <a:extLst>
              <a:ext uri="{FF2B5EF4-FFF2-40B4-BE49-F238E27FC236}">
                <a16:creationId xmlns:a16="http://schemas.microsoft.com/office/drawing/2014/main" id="{CEB15DD4-2FA9-419B-ABBF-9803C1E234E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7647" y="2251468"/>
            <a:ext cx="412376" cy="29154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7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24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5" y="780335"/>
            <a:ext cx="3545018" cy="17010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Second shift -&gt; 10 cm</a:t>
            </a:r>
          </a:p>
          <a:p>
            <a:endParaRPr lang="it-IT" dirty="0"/>
          </a:p>
        </p:txBody>
      </p:sp>
      <p:sp>
        <p:nvSpPr>
          <p:cNvPr id="63" name="Segnaposto contenuto 3">
            <a:extLst>
              <a:ext uri="{FF2B5EF4-FFF2-40B4-BE49-F238E27FC236}">
                <a16:creationId xmlns:a16="http://schemas.microsoft.com/office/drawing/2014/main" id="{8AEA1CB0-1942-4DAA-81C7-2B4E586AC909}"/>
              </a:ext>
            </a:extLst>
          </p:cNvPr>
          <p:cNvSpPr txBox="1">
            <a:spLocks/>
          </p:cNvSpPr>
          <p:nvPr/>
        </p:nvSpPr>
        <p:spPr>
          <a:xfrm>
            <a:off x="3419472" y="2981648"/>
            <a:ext cx="2828926" cy="21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[cm]                          20      10   5   0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4848482D-5B80-4F5F-B56F-04555F759C94}"/>
              </a:ext>
            </a:extLst>
          </p:cNvPr>
          <p:cNvSpPr/>
          <p:nvPr/>
        </p:nvSpPr>
        <p:spPr>
          <a:xfrm>
            <a:off x="4650787" y="1950137"/>
            <a:ext cx="824232" cy="883709"/>
          </a:xfrm>
          <a:prstGeom prst="rect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7CC3A939-EC2E-4C92-8E72-6394DB59E215}"/>
              </a:ext>
            </a:extLst>
          </p:cNvPr>
          <p:cNvCxnSpPr>
            <a:cxnSpLocks/>
          </p:cNvCxnSpPr>
          <p:nvPr/>
        </p:nvCxnSpPr>
        <p:spPr>
          <a:xfrm flipH="1">
            <a:off x="3524248" y="2833888"/>
            <a:ext cx="2535826" cy="2721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5FDE6F72-D9CF-4AD7-855C-EC7BB4D3B22D}"/>
              </a:ext>
            </a:extLst>
          </p:cNvPr>
          <p:cNvCxnSpPr>
            <a:cxnSpLocks/>
          </p:cNvCxnSpPr>
          <p:nvPr/>
        </p:nvCxnSpPr>
        <p:spPr>
          <a:xfrm>
            <a:off x="5084484" y="283467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BE7E520F-396E-403A-B52A-F6F29AE8E9A8}"/>
              </a:ext>
            </a:extLst>
          </p:cNvPr>
          <p:cNvCxnSpPr>
            <a:cxnSpLocks/>
          </p:cNvCxnSpPr>
          <p:nvPr/>
        </p:nvCxnSpPr>
        <p:spPr>
          <a:xfrm>
            <a:off x="5493120" y="283467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4CB4ADE5-3B5C-499A-967A-42A44D074C35}"/>
              </a:ext>
            </a:extLst>
          </p:cNvPr>
          <p:cNvCxnSpPr>
            <a:cxnSpLocks/>
          </p:cNvCxnSpPr>
          <p:nvPr/>
        </p:nvCxnSpPr>
        <p:spPr>
          <a:xfrm>
            <a:off x="5919788" y="2841215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F68F03D2-98EE-419E-8F76-1B3A9F265FE9}"/>
              </a:ext>
            </a:extLst>
          </p:cNvPr>
          <p:cNvCxnSpPr>
            <a:cxnSpLocks/>
          </p:cNvCxnSpPr>
          <p:nvPr/>
        </p:nvCxnSpPr>
        <p:spPr>
          <a:xfrm>
            <a:off x="5713967" y="283335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8ADF819D-329F-4392-85AA-85A84760BD88}"/>
              </a:ext>
            </a:extLst>
          </p:cNvPr>
          <p:cNvCxnSpPr>
            <a:cxnSpLocks/>
          </p:cNvCxnSpPr>
          <p:nvPr/>
        </p:nvCxnSpPr>
        <p:spPr>
          <a:xfrm flipV="1">
            <a:off x="5919788" y="825102"/>
            <a:ext cx="0" cy="2123757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75" name="Segnaposto contenuto 3">
            <a:extLst>
              <a:ext uri="{FF2B5EF4-FFF2-40B4-BE49-F238E27FC236}">
                <a16:creationId xmlns:a16="http://schemas.microsoft.com/office/drawing/2014/main" id="{EA0FD71A-94CE-428A-8227-02EB7A6DCB00}"/>
              </a:ext>
            </a:extLst>
          </p:cNvPr>
          <p:cNvSpPr txBox="1">
            <a:spLocks/>
          </p:cNvSpPr>
          <p:nvPr/>
        </p:nvSpPr>
        <p:spPr>
          <a:xfrm>
            <a:off x="5907114" y="1089786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</a:t>
            </a:r>
          </a:p>
        </p:txBody>
      </p:sp>
      <p:sp>
        <p:nvSpPr>
          <p:cNvPr id="76" name="Segnaposto contenuto 3">
            <a:extLst>
              <a:ext uri="{FF2B5EF4-FFF2-40B4-BE49-F238E27FC236}">
                <a16:creationId xmlns:a16="http://schemas.microsoft.com/office/drawing/2014/main" id="{9B219886-7702-47C5-B7C2-7D61BA87AE52}"/>
              </a:ext>
            </a:extLst>
          </p:cNvPr>
          <p:cNvSpPr txBox="1">
            <a:spLocks/>
          </p:cNvSpPr>
          <p:nvPr/>
        </p:nvSpPr>
        <p:spPr>
          <a:xfrm>
            <a:off x="5923956" y="1840929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CD543F0A-F84C-45CB-8A16-418A36C854E6}"/>
              </a:ext>
            </a:extLst>
          </p:cNvPr>
          <p:cNvCxnSpPr>
            <a:cxnSpLocks/>
          </p:cNvCxnSpPr>
          <p:nvPr/>
        </p:nvCxnSpPr>
        <p:spPr>
          <a:xfrm>
            <a:off x="5919788" y="1939973"/>
            <a:ext cx="89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egnaposto numero diapositiva 5">
            <a:extLst>
              <a:ext uri="{FF2B5EF4-FFF2-40B4-BE49-F238E27FC236}">
                <a16:creationId xmlns:a16="http://schemas.microsoft.com/office/drawing/2014/main" id="{C94E4303-DB66-4469-97F1-2246CBC5DAE6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D8661EB-4DFF-40C2-BDFA-FEBA73C24D7F}"/>
              </a:ext>
            </a:extLst>
          </p:cNvPr>
          <p:cNvSpPr txBox="1"/>
          <p:nvPr/>
        </p:nvSpPr>
        <p:spPr>
          <a:xfrm>
            <a:off x="6319618" y="1953400"/>
            <a:ext cx="1094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scintillator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telescope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</p:txBody>
      </p:sp>
      <p:cxnSp>
        <p:nvCxnSpPr>
          <p:cNvPr id="3" name="Connettore curvo 2">
            <a:extLst>
              <a:ext uri="{FF2B5EF4-FFF2-40B4-BE49-F238E27FC236}">
                <a16:creationId xmlns:a16="http://schemas.microsoft.com/office/drawing/2014/main" id="{CEB15DD4-2FA9-419B-ABBF-9803C1E234E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97647" y="2251468"/>
            <a:ext cx="412376" cy="29154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8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25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B96B8DCE-BDE8-4669-B089-28110E5A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4" y="780334"/>
            <a:ext cx="3498181" cy="1738349"/>
          </a:xfrm>
        </p:spPr>
        <p:txBody>
          <a:bodyPr>
            <a:normAutofit fontScale="62500" lnSpcReduction="20000"/>
          </a:bodyPr>
          <a:lstStyle/>
          <a:p>
            <a:pPr marL="45720" indent="0">
              <a:buNone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Second shift -&gt; 10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Third shift (2D) -&gt; (20 cm, 20 cm) </a:t>
            </a:r>
          </a:p>
          <a:p>
            <a:endParaRPr lang="it-IT" dirty="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4848482D-5B80-4F5F-B56F-04555F759C94}"/>
              </a:ext>
            </a:extLst>
          </p:cNvPr>
          <p:cNvSpPr/>
          <p:nvPr/>
        </p:nvSpPr>
        <p:spPr>
          <a:xfrm>
            <a:off x="4252691" y="1055250"/>
            <a:ext cx="824232" cy="883709"/>
          </a:xfrm>
          <a:prstGeom prst="rect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7CC3A939-EC2E-4C92-8E72-6394DB59E215}"/>
              </a:ext>
            </a:extLst>
          </p:cNvPr>
          <p:cNvCxnSpPr>
            <a:cxnSpLocks/>
          </p:cNvCxnSpPr>
          <p:nvPr/>
        </p:nvCxnSpPr>
        <p:spPr>
          <a:xfrm flipH="1">
            <a:off x="3524248" y="2833888"/>
            <a:ext cx="2535826" cy="2721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5FDE6F72-D9CF-4AD7-855C-EC7BB4D3B22D}"/>
              </a:ext>
            </a:extLst>
          </p:cNvPr>
          <p:cNvCxnSpPr>
            <a:cxnSpLocks/>
          </p:cNvCxnSpPr>
          <p:nvPr/>
        </p:nvCxnSpPr>
        <p:spPr>
          <a:xfrm>
            <a:off x="5084484" y="283467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BE7E520F-396E-403A-B52A-F6F29AE8E9A8}"/>
              </a:ext>
            </a:extLst>
          </p:cNvPr>
          <p:cNvCxnSpPr>
            <a:cxnSpLocks/>
          </p:cNvCxnSpPr>
          <p:nvPr/>
        </p:nvCxnSpPr>
        <p:spPr>
          <a:xfrm>
            <a:off x="5493120" y="283467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4CB4ADE5-3B5C-499A-967A-42A44D074C35}"/>
              </a:ext>
            </a:extLst>
          </p:cNvPr>
          <p:cNvCxnSpPr>
            <a:cxnSpLocks/>
          </p:cNvCxnSpPr>
          <p:nvPr/>
        </p:nvCxnSpPr>
        <p:spPr>
          <a:xfrm>
            <a:off x="5919788" y="2841215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F68F03D2-98EE-419E-8F76-1B3A9F265FE9}"/>
              </a:ext>
            </a:extLst>
          </p:cNvPr>
          <p:cNvCxnSpPr>
            <a:cxnSpLocks/>
          </p:cNvCxnSpPr>
          <p:nvPr/>
        </p:nvCxnSpPr>
        <p:spPr>
          <a:xfrm>
            <a:off x="5713967" y="283335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8ADF819D-329F-4392-85AA-85A84760BD88}"/>
              </a:ext>
            </a:extLst>
          </p:cNvPr>
          <p:cNvCxnSpPr>
            <a:cxnSpLocks/>
          </p:cNvCxnSpPr>
          <p:nvPr/>
        </p:nvCxnSpPr>
        <p:spPr>
          <a:xfrm flipV="1">
            <a:off x="5919788" y="825102"/>
            <a:ext cx="0" cy="2123757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75" name="Segnaposto contenuto 3">
            <a:extLst>
              <a:ext uri="{FF2B5EF4-FFF2-40B4-BE49-F238E27FC236}">
                <a16:creationId xmlns:a16="http://schemas.microsoft.com/office/drawing/2014/main" id="{EA0FD71A-94CE-428A-8227-02EB7A6DCB00}"/>
              </a:ext>
            </a:extLst>
          </p:cNvPr>
          <p:cNvSpPr txBox="1">
            <a:spLocks/>
          </p:cNvSpPr>
          <p:nvPr/>
        </p:nvSpPr>
        <p:spPr>
          <a:xfrm>
            <a:off x="5907114" y="1089786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</a:t>
            </a:r>
          </a:p>
        </p:txBody>
      </p:sp>
      <p:sp>
        <p:nvSpPr>
          <p:cNvPr id="76" name="Segnaposto contenuto 3">
            <a:extLst>
              <a:ext uri="{FF2B5EF4-FFF2-40B4-BE49-F238E27FC236}">
                <a16:creationId xmlns:a16="http://schemas.microsoft.com/office/drawing/2014/main" id="{9B219886-7702-47C5-B7C2-7D61BA87AE52}"/>
              </a:ext>
            </a:extLst>
          </p:cNvPr>
          <p:cNvSpPr txBox="1">
            <a:spLocks/>
          </p:cNvSpPr>
          <p:nvPr/>
        </p:nvSpPr>
        <p:spPr>
          <a:xfrm>
            <a:off x="5923956" y="1840929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CD543F0A-F84C-45CB-8A16-418A36C854E6}"/>
              </a:ext>
            </a:extLst>
          </p:cNvPr>
          <p:cNvCxnSpPr>
            <a:cxnSpLocks/>
          </p:cNvCxnSpPr>
          <p:nvPr/>
        </p:nvCxnSpPr>
        <p:spPr>
          <a:xfrm>
            <a:off x="5919788" y="1939973"/>
            <a:ext cx="89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D8661EB-4DFF-40C2-BDFA-FEBA73C24D7F}"/>
              </a:ext>
            </a:extLst>
          </p:cNvPr>
          <p:cNvSpPr txBox="1"/>
          <p:nvPr/>
        </p:nvSpPr>
        <p:spPr>
          <a:xfrm>
            <a:off x="6524233" y="1572887"/>
            <a:ext cx="1094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scintillator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telescope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</p:txBody>
      </p:sp>
      <p:cxnSp>
        <p:nvCxnSpPr>
          <p:cNvPr id="3" name="Connettore curvo 2">
            <a:extLst>
              <a:ext uri="{FF2B5EF4-FFF2-40B4-BE49-F238E27FC236}">
                <a16:creationId xmlns:a16="http://schemas.microsoft.com/office/drawing/2014/main" id="{CEB15DD4-2FA9-419B-ABBF-9803C1E234E8}"/>
              </a:ext>
            </a:extLst>
          </p:cNvPr>
          <p:cNvCxnSpPr>
            <a:cxnSpLocks/>
          </p:cNvCxnSpPr>
          <p:nvPr/>
        </p:nvCxnSpPr>
        <p:spPr>
          <a:xfrm rot="10800000">
            <a:off x="5677201" y="1413804"/>
            <a:ext cx="936813" cy="476648"/>
          </a:xfrm>
          <a:prstGeom prst="curvedConnector3">
            <a:avLst>
              <a:gd name="adj1" fmla="val 4084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3">
            <a:extLst>
              <a:ext uri="{FF2B5EF4-FFF2-40B4-BE49-F238E27FC236}">
                <a16:creationId xmlns:a16="http://schemas.microsoft.com/office/drawing/2014/main" id="{15674751-9C9B-4D53-A6E4-FF2B3C176F37}"/>
              </a:ext>
            </a:extLst>
          </p:cNvPr>
          <p:cNvSpPr txBox="1">
            <a:spLocks/>
          </p:cNvSpPr>
          <p:nvPr/>
        </p:nvSpPr>
        <p:spPr>
          <a:xfrm>
            <a:off x="3419472" y="2981648"/>
            <a:ext cx="2828926" cy="21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[cm]                          20      10   5   0</a:t>
            </a:r>
          </a:p>
        </p:txBody>
      </p:sp>
      <p:sp>
        <p:nvSpPr>
          <p:cNvPr id="37" name="Segnaposto numero diapositiva 5">
            <a:extLst>
              <a:ext uri="{FF2B5EF4-FFF2-40B4-BE49-F238E27FC236}">
                <a16:creationId xmlns:a16="http://schemas.microsoft.com/office/drawing/2014/main" id="{48753D8C-084E-4CF3-A5A7-9117F7484E39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47086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26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«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Simulating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» the building shifts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1B02F2-BEAD-46A4-9376-B560EFE4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8" y="3467959"/>
            <a:ext cx="4237058" cy="28773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DC4F35-68B5-4F1A-A99C-CEF8C090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1" y="3474644"/>
            <a:ext cx="4229851" cy="287242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047093F-48EA-44F4-B283-8BA023EEE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69" y="3479262"/>
            <a:ext cx="2285272" cy="1551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1EAB88C-0771-404E-A83E-6FFEE3C8A802}"/>
              </a:ext>
            </a:extLst>
          </p:cNvPr>
          <p:cNvCxnSpPr>
            <a:cxnSpLocks/>
          </p:cNvCxnSpPr>
          <p:nvPr/>
        </p:nvCxnSpPr>
        <p:spPr>
          <a:xfrm flipV="1">
            <a:off x="1728613" y="4728878"/>
            <a:ext cx="949206" cy="733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A7AE6E-FC80-4B7F-922C-F8124D1DC166}"/>
              </a:ext>
            </a:extLst>
          </p:cNvPr>
          <p:cNvSpPr txBox="1"/>
          <p:nvPr/>
        </p:nvSpPr>
        <p:spPr>
          <a:xfrm rot="19333399">
            <a:off x="1382036" y="4736550"/>
            <a:ext cx="1590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chemeClr val="accent1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5A7CA13-9028-4C17-807B-004BB6BADC0E}"/>
              </a:ext>
            </a:extLst>
          </p:cNvPr>
          <p:cNvSpPr txBox="1"/>
          <p:nvPr/>
        </p:nvSpPr>
        <p:spPr>
          <a:xfrm>
            <a:off x="534052" y="3448440"/>
            <a:ext cx="2285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position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6003CD-864E-4F88-9490-30E877062475}"/>
              </a:ext>
            </a:extLst>
          </p:cNvPr>
          <p:cNvSpPr txBox="1"/>
          <p:nvPr/>
        </p:nvSpPr>
        <p:spPr>
          <a:xfrm>
            <a:off x="6709023" y="3786994"/>
            <a:ext cx="2054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After BG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subtraction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749238E-6F6C-47D0-AF74-3C2EA77DA254}"/>
              </a:ext>
            </a:extLst>
          </p:cNvPr>
          <p:cNvSpPr txBox="1"/>
          <p:nvPr/>
        </p:nvSpPr>
        <p:spPr>
          <a:xfrm>
            <a:off x="7459039" y="6102851"/>
            <a:ext cx="12739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Theta (degrees)</a:t>
            </a:r>
          </a:p>
        </p:txBody>
      </p:sp>
      <p:sp>
        <p:nvSpPr>
          <p:cNvPr id="49" name="Segnaposto numero diapositiva 5">
            <a:extLst>
              <a:ext uri="{FF2B5EF4-FFF2-40B4-BE49-F238E27FC236}">
                <a16:creationId xmlns:a16="http://schemas.microsoft.com/office/drawing/2014/main" id="{C94E4303-DB66-4469-97F1-2246CBC5DAE6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19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E9C2C31-4B0A-4CB5-B799-30EC672A6AC5}"/>
              </a:ext>
            </a:extLst>
          </p:cNvPr>
          <p:cNvSpPr txBox="1"/>
          <p:nvPr/>
        </p:nvSpPr>
        <p:spPr>
          <a:xfrm>
            <a:off x="6354818" y="2745009"/>
            <a:ext cx="1613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Gaussian</a:t>
            </a:r>
            <a:r>
              <a:rPr lang="it-IT" sz="1400" dirty="0"/>
              <a:t> </a:t>
            </a:r>
            <a:r>
              <a:rPr lang="it-IT" sz="1400" dirty="0" err="1"/>
              <a:t>fit</a:t>
            </a:r>
            <a:endParaRPr lang="it-IT" sz="1400" dirty="0"/>
          </a:p>
          <a:p>
            <a:r>
              <a:rPr lang="it-IT" sz="1400" dirty="0"/>
              <a:t>&lt;</a:t>
            </a:r>
            <a:r>
              <a:rPr lang="el-GR" sz="1400" dirty="0"/>
              <a:t>θ</a:t>
            </a:r>
            <a:r>
              <a:rPr lang="it-IT" sz="1400" dirty="0"/>
              <a:t>&gt;= 7.364 </a:t>
            </a:r>
            <a:r>
              <a:rPr lang="el-GR" sz="1400" dirty="0"/>
              <a:t>±</a:t>
            </a:r>
            <a:r>
              <a:rPr lang="it-IT" sz="1400" dirty="0"/>
              <a:t> 0.114</a:t>
            </a:r>
            <a:endParaRPr lang="it-IT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Connettore curvo 23">
            <a:extLst>
              <a:ext uri="{FF2B5EF4-FFF2-40B4-BE49-F238E27FC236}">
                <a16:creationId xmlns:a16="http://schemas.microsoft.com/office/drawing/2014/main" id="{9DEBC6C3-F82B-419D-8661-39988309F44F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5728104" y="3006619"/>
            <a:ext cx="626715" cy="62831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7E508675-23E3-4618-83F4-E13EE1F78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4" y="780334"/>
            <a:ext cx="3498181" cy="1738349"/>
          </a:xfrm>
        </p:spPr>
        <p:txBody>
          <a:bodyPr>
            <a:normAutofit fontScale="62500" lnSpcReduction="20000"/>
          </a:bodyPr>
          <a:lstStyle/>
          <a:p>
            <a:pPr marL="45720" indent="0">
              <a:buNone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Four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sets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measurements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Reference -&gt; 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First shift -&gt; 5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Second shift -&gt; 10 cm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Third shift (2D) -&gt; (20 cm, 20 cm) </a:t>
            </a:r>
          </a:p>
          <a:p>
            <a:endParaRPr lang="it-IT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9A3D300-4753-45E0-BC20-8A9922283A96}"/>
              </a:ext>
            </a:extLst>
          </p:cNvPr>
          <p:cNvSpPr/>
          <p:nvPr/>
        </p:nvSpPr>
        <p:spPr>
          <a:xfrm>
            <a:off x="4252691" y="1055250"/>
            <a:ext cx="824232" cy="883709"/>
          </a:xfrm>
          <a:prstGeom prst="rect">
            <a:avLst/>
          </a:prstGeom>
          <a:solidFill>
            <a:srgbClr val="DF5327"/>
          </a:solidFill>
          <a:ln w="19050" cap="flat" cmpd="sng" algn="ctr">
            <a:solidFill>
              <a:srgbClr val="DF532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it-IT" kern="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F4B31C2-DED6-4319-941E-3E253B0F990B}"/>
              </a:ext>
            </a:extLst>
          </p:cNvPr>
          <p:cNvCxnSpPr>
            <a:cxnSpLocks/>
          </p:cNvCxnSpPr>
          <p:nvPr/>
        </p:nvCxnSpPr>
        <p:spPr>
          <a:xfrm flipH="1">
            <a:off x="3524248" y="2833888"/>
            <a:ext cx="2535826" cy="2721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8FB6BE4D-2A54-4139-9A60-E39BDC25E48C}"/>
              </a:ext>
            </a:extLst>
          </p:cNvPr>
          <p:cNvCxnSpPr>
            <a:cxnSpLocks/>
          </p:cNvCxnSpPr>
          <p:nvPr/>
        </p:nvCxnSpPr>
        <p:spPr>
          <a:xfrm>
            <a:off x="5084484" y="2834677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8409AA35-5810-44A1-9720-63EFCC8818A3}"/>
              </a:ext>
            </a:extLst>
          </p:cNvPr>
          <p:cNvCxnSpPr>
            <a:cxnSpLocks/>
          </p:cNvCxnSpPr>
          <p:nvPr/>
        </p:nvCxnSpPr>
        <p:spPr>
          <a:xfrm>
            <a:off x="5493120" y="283467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20555940-0D01-4DD7-A10F-0993A4ADF0C3}"/>
              </a:ext>
            </a:extLst>
          </p:cNvPr>
          <p:cNvCxnSpPr>
            <a:cxnSpLocks/>
          </p:cNvCxnSpPr>
          <p:nvPr/>
        </p:nvCxnSpPr>
        <p:spPr>
          <a:xfrm>
            <a:off x="5919788" y="2841215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3170DFEB-06EE-4AD5-B509-267656F6E9DC}"/>
              </a:ext>
            </a:extLst>
          </p:cNvPr>
          <p:cNvCxnSpPr>
            <a:cxnSpLocks/>
          </p:cNvCxnSpPr>
          <p:nvPr/>
        </p:nvCxnSpPr>
        <p:spPr>
          <a:xfrm>
            <a:off x="5713967" y="2833356"/>
            <a:ext cx="0" cy="122277"/>
          </a:xfrm>
          <a:prstGeom prst="line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552ADDB-E81E-40FE-8EF6-F29DCB5B1DF0}"/>
              </a:ext>
            </a:extLst>
          </p:cNvPr>
          <p:cNvCxnSpPr>
            <a:cxnSpLocks/>
          </p:cNvCxnSpPr>
          <p:nvPr/>
        </p:nvCxnSpPr>
        <p:spPr>
          <a:xfrm flipV="1">
            <a:off x="5919788" y="825102"/>
            <a:ext cx="0" cy="2123757"/>
          </a:xfrm>
          <a:prstGeom prst="straightConnector1">
            <a:avLst/>
          </a:prstGeom>
          <a:noFill/>
          <a:ln w="100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4" name="Segnaposto contenuto 3">
            <a:extLst>
              <a:ext uri="{FF2B5EF4-FFF2-40B4-BE49-F238E27FC236}">
                <a16:creationId xmlns:a16="http://schemas.microsoft.com/office/drawing/2014/main" id="{F6615836-D3B7-43EF-898A-2204E65D7AA8}"/>
              </a:ext>
            </a:extLst>
          </p:cNvPr>
          <p:cNvSpPr txBox="1">
            <a:spLocks/>
          </p:cNvSpPr>
          <p:nvPr/>
        </p:nvSpPr>
        <p:spPr>
          <a:xfrm>
            <a:off x="5907114" y="1089786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[cm]</a:t>
            </a:r>
          </a:p>
        </p:txBody>
      </p:sp>
      <p:sp>
        <p:nvSpPr>
          <p:cNvPr id="45" name="Segnaposto contenuto 3">
            <a:extLst>
              <a:ext uri="{FF2B5EF4-FFF2-40B4-BE49-F238E27FC236}">
                <a16:creationId xmlns:a16="http://schemas.microsoft.com/office/drawing/2014/main" id="{860D3542-6974-440B-B6C1-260DB80CBF43}"/>
              </a:ext>
            </a:extLst>
          </p:cNvPr>
          <p:cNvSpPr txBox="1">
            <a:spLocks/>
          </p:cNvSpPr>
          <p:nvPr/>
        </p:nvSpPr>
        <p:spPr>
          <a:xfrm>
            <a:off x="5923956" y="1840929"/>
            <a:ext cx="674652" cy="21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E0197100-A963-4C2B-9FCD-C0AFD61D47AF}"/>
              </a:ext>
            </a:extLst>
          </p:cNvPr>
          <p:cNvCxnSpPr>
            <a:cxnSpLocks/>
          </p:cNvCxnSpPr>
          <p:nvPr/>
        </p:nvCxnSpPr>
        <p:spPr>
          <a:xfrm>
            <a:off x="5919788" y="1939973"/>
            <a:ext cx="89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75DD9E6-9D13-48EE-8383-C01AF64C930D}"/>
              </a:ext>
            </a:extLst>
          </p:cNvPr>
          <p:cNvSpPr txBox="1"/>
          <p:nvPr/>
        </p:nvSpPr>
        <p:spPr>
          <a:xfrm>
            <a:off x="6524233" y="1572887"/>
            <a:ext cx="1094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scintillator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  <a:p>
            <a:pPr algn="ctr"/>
            <a:r>
              <a:rPr lang="it-IT" sz="1500" dirty="0" err="1">
                <a:solidFill>
                  <a:srgbClr val="C00000"/>
                </a:solidFill>
                <a:latin typeface="Corbel" panose="020B0503020204020204"/>
              </a:rPr>
              <a:t>telescope</a:t>
            </a:r>
            <a:endParaRPr lang="it-IT" sz="1500" dirty="0">
              <a:solidFill>
                <a:srgbClr val="C00000"/>
              </a:solidFill>
              <a:latin typeface="Corbel" panose="020B0503020204020204"/>
            </a:endParaRPr>
          </a:p>
        </p:txBody>
      </p:sp>
      <p:cxnSp>
        <p:nvCxnSpPr>
          <p:cNvPr id="48" name="Connettore curvo 47">
            <a:extLst>
              <a:ext uri="{FF2B5EF4-FFF2-40B4-BE49-F238E27FC236}">
                <a16:creationId xmlns:a16="http://schemas.microsoft.com/office/drawing/2014/main" id="{398D4721-84C0-4FE9-B92B-5DC8454393E6}"/>
              </a:ext>
            </a:extLst>
          </p:cNvPr>
          <p:cNvCxnSpPr>
            <a:cxnSpLocks/>
          </p:cNvCxnSpPr>
          <p:nvPr/>
        </p:nvCxnSpPr>
        <p:spPr>
          <a:xfrm rot="10800000">
            <a:off x="5677201" y="1413804"/>
            <a:ext cx="936813" cy="476648"/>
          </a:xfrm>
          <a:prstGeom prst="curvedConnector3">
            <a:avLst>
              <a:gd name="adj1" fmla="val 4084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egnaposto contenuto 3">
            <a:extLst>
              <a:ext uri="{FF2B5EF4-FFF2-40B4-BE49-F238E27FC236}">
                <a16:creationId xmlns:a16="http://schemas.microsoft.com/office/drawing/2014/main" id="{61448948-C4B0-46AE-B8D9-B0BB6D7C914E}"/>
              </a:ext>
            </a:extLst>
          </p:cNvPr>
          <p:cNvSpPr txBox="1">
            <a:spLocks/>
          </p:cNvSpPr>
          <p:nvPr/>
        </p:nvSpPr>
        <p:spPr>
          <a:xfrm>
            <a:off x="3419472" y="2981648"/>
            <a:ext cx="2828926" cy="215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DF5327"/>
              </a:buClr>
              <a:buNone/>
              <a:defRPr/>
            </a:pP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[cm]                          20      10   5   0</a:t>
            </a:r>
          </a:p>
        </p:txBody>
      </p:sp>
    </p:spTree>
    <p:extLst>
      <p:ext uri="{BB962C8B-B14F-4D97-AF65-F5344CB8AC3E}">
        <p14:creationId xmlns:p14="http://schemas.microsoft.com/office/powerpoint/2010/main" val="10354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27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3D shifts</a:t>
            </a:r>
          </a:p>
        </p:txBody>
      </p:sp>
      <p:sp>
        <p:nvSpPr>
          <p:cNvPr id="46" name="Segnaposto numero diapositiva 5">
            <a:extLst>
              <a:ext uri="{FF2B5EF4-FFF2-40B4-BE49-F238E27FC236}">
                <a16:creationId xmlns:a16="http://schemas.microsoft.com/office/drawing/2014/main" id="{1F6C1830-17ED-489A-8616-00157B0A4554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20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D51BE3F5-E1B6-4268-BE99-D4A28891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66" y="4057421"/>
            <a:ext cx="1758890" cy="22782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1F03EFD-7934-4366-AED3-55BEFE1A8186}"/>
                  </a:ext>
                </a:extLst>
              </p:cNvPr>
              <p:cNvSpPr txBox="1"/>
              <p:nvPr/>
            </p:nvSpPr>
            <p:spPr>
              <a:xfrm>
                <a:off x="2583069" y="3821518"/>
                <a:ext cx="3285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𝒓𝒆𝒍</m:t>
                          </m:r>
                        </m:sub>
                      </m:sSub>
                    </m:oMath>
                  </m:oMathPara>
                </a14:m>
                <a:endParaRPr lang="it-IT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1F03EFD-7934-4366-AED3-55BEFE1A8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069" y="3821518"/>
                <a:ext cx="328596" cy="276999"/>
              </a:xfrm>
              <a:prstGeom prst="rect">
                <a:avLst/>
              </a:prstGeom>
              <a:blipFill>
                <a:blip r:embed="rId4"/>
                <a:stretch>
                  <a:fillRect l="-25926" r="-38889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1F77CFE2-49BB-4601-BF3C-603B1F2B7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65659"/>
              </p:ext>
            </p:extLst>
          </p:nvPr>
        </p:nvGraphicFramePr>
        <p:xfrm>
          <a:off x="330183" y="1881786"/>
          <a:ext cx="4102130" cy="1737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065">
                  <a:extLst>
                    <a:ext uri="{9D8B030D-6E8A-4147-A177-3AD203B41FA5}">
                      <a16:colId xmlns:a16="http://schemas.microsoft.com/office/drawing/2014/main" val="291189976"/>
                    </a:ext>
                  </a:extLst>
                </a:gridCol>
                <a:gridCol w="2051065">
                  <a:extLst>
                    <a:ext uri="{9D8B030D-6E8A-4147-A177-3AD203B41FA5}">
                      <a16:colId xmlns:a16="http://schemas.microsoft.com/office/drawing/2014/main" val="2846819670"/>
                    </a:ext>
                  </a:extLst>
                </a:gridCol>
              </a:tblGrid>
              <a:tr h="4343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Position (</a:t>
                      </a:r>
                      <a:r>
                        <a:rPr lang="it-IT" dirty="0" err="1"/>
                        <a:t>x,y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3D shift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021162"/>
                  </a:ext>
                </a:extLst>
              </a:tr>
              <a:tr h="43430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(0 cm, 5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0.334 </a:t>
                      </a:r>
                      <a:r>
                        <a:rPr lang="el-GR" sz="1800" dirty="0"/>
                        <a:t>±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0.21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123183"/>
                  </a:ext>
                </a:extLst>
              </a:tr>
              <a:tr h="43430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(0 cm, 10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0.523 </a:t>
                      </a:r>
                      <a:r>
                        <a:rPr lang="el-GR" sz="1800" dirty="0"/>
                        <a:t>±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0.22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172900"/>
                  </a:ext>
                </a:extLst>
              </a:tr>
              <a:tr h="434301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(20 cm, 20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2.060 </a:t>
                      </a:r>
                      <a:r>
                        <a:rPr lang="el-GR" sz="1800" dirty="0"/>
                        <a:t>±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0.21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717166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E469EB-E758-4978-9A42-25D344439960}"/>
              </a:ext>
            </a:extLst>
          </p:cNvPr>
          <p:cNvSpPr txBox="1"/>
          <p:nvPr/>
        </p:nvSpPr>
        <p:spPr>
          <a:xfrm>
            <a:off x="4927988" y="739361"/>
            <a:ext cx="3799064" cy="2031325"/>
          </a:xfrm>
          <a:custGeom>
            <a:avLst/>
            <a:gdLst>
              <a:gd name="connsiteX0" fmla="*/ 0 w 3799064"/>
              <a:gd name="connsiteY0" fmla="*/ 0 h 2031325"/>
              <a:gd name="connsiteX1" fmla="*/ 519205 w 3799064"/>
              <a:gd name="connsiteY1" fmla="*/ 0 h 2031325"/>
              <a:gd name="connsiteX2" fmla="*/ 1076401 w 3799064"/>
              <a:gd name="connsiteY2" fmla="*/ 0 h 2031325"/>
              <a:gd name="connsiteX3" fmla="*/ 1785560 w 3799064"/>
              <a:gd name="connsiteY3" fmla="*/ 0 h 2031325"/>
              <a:gd name="connsiteX4" fmla="*/ 2418737 w 3799064"/>
              <a:gd name="connsiteY4" fmla="*/ 0 h 2031325"/>
              <a:gd name="connsiteX5" fmla="*/ 3089905 w 3799064"/>
              <a:gd name="connsiteY5" fmla="*/ 0 h 2031325"/>
              <a:gd name="connsiteX6" fmla="*/ 3799064 w 3799064"/>
              <a:gd name="connsiteY6" fmla="*/ 0 h 2031325"/>
              <a:gd name="connsiteX7" fmla="*/ 3799064 w 3799064"/>
              <a:gd name="connsiteY7" fmla="*/ 677108 h 2031325"/>
              <a:gd name="connsiteX8" fmla="*/ 3799064 w 3799064"/>
              <a:gd name="connsiteY8" fmla="*/ 1333903 h 2031325"/>
              <a:gd name="connsiteX9" fmla="*/ 3799064 w 3799064"/>
              <a:gd name="connsiteY9" fmla="*/ 2031325 h 2031325"/>
              <a:gd name="connsiteX10" fmla="*/ 3241868 w 3799064"/>
              <a:gd name="connsiteY10" fmla="*/ 2031325 h 2031325"/>
              <a:gd name="connsiteX11" fmla="*/ 2722663 w 3799064"/>
              <a:gd name="connsiteY11" fmla="*/ 2031325 h 2031325"/>
              <a:gd name="connsiteX12" fmla="*/ 2203457 w 3799064"/>
              <a:gd name="connsiteY12" fmla="*/ 2031325 h 2031325"/>
              <a:gd name="connsiteX13" fmla="*/ 1646261 w 3799064"/>
              <a:gd name="connsiteY13" fmla="*/ 2031325 h 2031325"/>
              <a:gd name="connsiteX14" fmla="*/ 1013084 w 3799064"/>
              <a:gd name="connsiteY14" fmla="*/ 2031325 h 2031325"/>
              <a:gd name="connsiteX15" fmla="*/ 0 w 3799064"/>
              <a:gd name="connsiteY15" fmla="*/ 2031325 h 2031325"/>
              <a:gd name="connsiteX16" fmla="*/ 0 w 3799064"/>
              <a:gd name="connsiteY16" fmla="*/ 1394843 h 2031325"/>
              <a:gd name="connsiteX17" fmla="*/ 0 w 3799064"/>
              <a:gd name="connsiteY17" fmla="*/ 717735 h 2031325"/>
              <a:gd name="connsiteX18" fmla="*/ 0 w 3799064"/>
              <a:gd name="connsiteY18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99064" h="2031325" extrusionOk="0">
                <a:moveTo>
                  <a:pt x="0" y="0"/>
                </a:moveTo>
                <a:cubicBezTo>
                  <a:pt x="214322" y="-7424"/>
                  <a:pt x="377961" y="-118"/>
                  <a:pt x="519205" y="0"/>
                </a:cubicBezTo>
                <a:cubicBezTo>
                  <a:pt x="660450" y="118"/>
                  <a:pt x="822942" y="22449"/>
                  <a:pt x="1076401" y="0"/>
                </a:cubicBezTo>
                <a:cubicBezTo>
                  <a:pt x="1329860" y="-22449"/>
                  <a:pt x="1547848" y="-666"/>
                  <a:pt x="1785560" y="0"/>
                </a:cubicBezTo>
                <a:cubicBezTo>
                  <a:pt x="2023272" y="666"/>
                  <a:pt x="2234099" y="21111"/>
                  <a:pt x="2418737" y="0"/>
                </a:cubicBezTo>
                <a:cubicBezTo>
                  <a:pt x="2603375" y="-21111"/>
                  <a:pt x="2934716" y="6720"/>
                  <a:pt x="3089905" y="0"/>
                </a:cubicBezTo>
                <a:cubicBezTo>
                  <a:pt x="3245094" y="-6720"/>
                  <a:pt x="3446273" y="-30973"/>
                  <a:pt x="3799064" y="0"/>
                </a:cubicBezTo>
                <a:cubicBezTo>
                  <a:pt x="3824907" y="330274"/>
                  <a:pt x="3768779" y="405902"/>
                  <a:pt x="3799064" y="677108"/>
                </a:cubicBezTo>
                <a:cubicBezTo>
                  <a:pt x="3829349" y="948314"/>
                  <a:pt x="3820916" y="1149575"/>
                  <a:pt x="3799064" y="1333903"/>
                </a:cubicBezTo>
                <a:cubicBezTo>
                  <a:pt x="3777212" y="1518231"/>
                  <a:pt x="3815633" y="1713634"/>
                  <a:pt x="3799064" y="2031325"/>
                </a:cubicBezTo>
                <a:cubicBezTo>
                  <a:pt x="3589972" y="2004095"/>
                  <a:pt x="3450050" y="2022564"/>
                  <a:pt x="3241868" y="2031325"/>
                </a:cubicBezTo>
                <a:cubicBezTo>
                  <a:pt x="3033686" y="2040086"/>
                  <a:pt x="2930767" y="2040828"/>
                  <a:pt x="2722663" y="2031325"/>
                </a:cubicBezTo>
                <a:cubicBezTo>
                  <a:pt x="2514559" y="2021822"/>
                  <a:pt x="2456435" y="2016678"/>
                  <a:pt x="2203457" y="2031325"/>
                </a:cubicBezTo>
                <a:cubicBezTo>
                  <a:pt x="1950479" y="2045972"/>
                  <a:pt x="1816562" y="2021428"/>
                  <a:pt x="1646261" y="2031325"/>
                </a:cubicBezTo>
                <a:cubicBezTo>
                  <a:pt x="1475960" y="2041222"/>
                  <a:pt x="1282491" y="2035672"/>
                  <a:pt x="1013084" y="2031325"/>
                </a:cubicBezTo>
                <a:cubicBezTo>
                  <a:pt x="743677" y="2026978"/>
                  <a:pt x="400306" y="2012347"/>
                  <a:pt x="0" y="2031325"/>
                </a:cubicBezTo>
                <a:cubicBezTo>
                  <a:pt x="-7819" y="1818407"/>
                  <a:pt x="210" y="1558200"/>
                  <a:pt x="0" y="1394843"/>
                </a:cubicBezTo>
                <a:cubicBezTo>
                  <a:pt x="-210" y="1231486"/>
                  <a:pt x="6960" y="939182"/>
                  <a:pt x="0" y="717735"/>
                </a:cubicBezTo>
                <a:cubicBezTo>
                  <a:pt x="-6960" y="496288"/>
                  <a:pt x="30227" y="29777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25795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dirty="0"/>
              <a:t>To estimate the </a:t>
            </a:r>
            <a:r>
              <a:rPr lang="it-IT" b="1" i="1" dirty="0" err="1"/>
              <a:t>uncertainty</a:t>
            </a:r>
            <a:r>
              <a:rPr lang="it-IT" b="1" i="1" dirty="0"/>
              <a:t> in the relative angle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split the </a:t>
            </a:r>
            <a:r>
              <a:rPr lang="it-IT" dirty="0" err="1"/>
              <a:t>overall</a:t>
            </a:r>
            <a:r>
              <a:rPr lang="it-IT" dirty="0"/>
              <a:t> set of tracks in 2 subsets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dirty="0" err="1"/>
              <a:t>direction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generate a large </a:t>
            </a:r>
            <a:r>
              <a:rPr lang="it-IT" dirty="0" err="1"/>
              <a:t>number</a:t>
            </a:r>
            <a:r>
              <a:rPr lang="it-IT" dirty="0"/>
              <a:t> of subsets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differences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EEEB411-272E-41C1-8512-A473C7C49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/>
          <a:stretch/>
        </p:blipFill>
        <p:spPr>
          <a:xfrm>
            <a:off x="4632841" y="3586419"/>
            <a:ext cx="4389357" cy="2794514"/>
          </a:xfrm>
          <a:prstGeom prst="rect">
            <a:avLst/>
          </a:prstGeom>
        </p:spPr>
      </p:pic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A7A8378D-D623-4667-999C-7E21A12426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21389" y="3000674"/>
            <a:ext cx="884715" cy="440086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2A005E-E2DC-489F-A8E3-EA24095BA59B}"/>
              </a:ext>
            </a:extLst>
          </p:cNvPr>
          <p:cNvSpPr txBox="1"/>
          <p:nvPr/>
        </p:nvSpPr>
        <p:spPr>
          <a:xfrm>
            <a:off x="602850" y="730153"/>
            <a:ext cx="361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Each</a:t>
            </a:r>
            <a:r>
              <a:rPr lang="it-IT" dirty="0"/>
              <a:t> of the </a:t>
            </a:r>
            <a:r>
              <a:rPr lang="it-IT" dirty="0" err="1"/>
              <a:t>three</a:t>
            </a:r>
            <a:r>
              <a:rPr lang="it-IT" dirty="0"/>
              <a:t> shifts </a:t>
            </a:r>
            <a:r>
              <a:rPr lang="it-IT" dirty="0" err="1"/>
              <a:t>allows</a:t>
            </a:r>
            <a:r>
              <a:rPr lang="it-IT" dirty="0"/>
              <a:t> to </a:t>
            </a:r>
            <a:r>
              <a:rPr lang="it-IT" dirty="0" err="1"/>
              <a:t>get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</a:t>
            </a:r>
            <a:r>
              <a:rPr lang="it-IT" dirty="0" err="1"/>
              <a:t>vertical</a:t>
            </a:r>
            <a:r>
              <a:rPr lang="it-IT" dirty="0"/>
              <a:t> of the </a:t>
            </a:r>
            <a:r>
              <a:rPr lang="it-IT" dirty="0" err="1"/>
              <a:t>reference</a:t>
            </a:r>
            <a:r>
              <a:rPr lang="it-IT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148854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69" y="714375"/>
            <a:ext cx="8547814" cy="44506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it-IT" dirty="0" err="1"/>
              <a:t>Coincidence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MRPC EEE </a:t>
            </a:r>
            <a:r>
              <a:rPr lang="it-IT" dirty="0" err="1"/>
              <a:t>telescope</a:t>
            </a:r>
            <a:r>
              <a:rPr lang="it-IT" dirty="0"/>
              <a:t> &amp; </a:t>
            </a:r>
            <a:r>
              <a:rPr lang="it-IT" dirty="0" err="1"/>
              <a:t>additional</a:t>
            </a:r>
            <a:r>
              <a:rPr lang="it-IT" dirty="0"/>
              <a:t> detectors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carried</a:t>
            </a:r>
            <a:r>
              <a:rPr lang="it-IT" dirty="0"/>
              <a:t> out to test the </a:t>
            </a:r>
            <a:r>
              <a:rPr lang="it-IT" dirty="0" err="1"/>
              <a:t>possibility</a:t>
            </a:r>
            <a:r>
              <a:rPr lang="it-IT" dirty="0"/>
              <a:t> of monitoring the long </a:t>
            </a:r>
            <a:r>
              <a:rPr lang="it-IT" dirty="0" err="1"/>
              <a:t>term</a:t>
            </a:r>
            <a:r>
              <a:rPr lang="it-IT" dirty="0"/>
              <a:t> building </a:t>
            </a:r>
            <a:r>
              <a:rPr lang="it-IT" dirty="0" err="1"/>
              <a:t>stability</a:t>
            </a:r>
            <a:endParaRPr lang="it-IT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additional</a:t>
            </a:r>
            <a:r>
              <a:rPr lang="it-IT" dirty="0"/>
              <a:t> detector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deformations</a:t>
            </a:r>
            <a:r>
              <a:rPr lang="it-IT" dirty="0"/>
              <a:t> of the building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/>
              <a:t>The sensitivity of the method depends on: capabilities of the main tracking detector, geometry and position of the additional detectors, uniformity over time of detectors response, acquisition time, ...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/>
              <a:t>Performance of the method can be estimated of the order of few cm in 1 week data taking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26" name="Picture 2" descr="Immagine correlata">
            <a:extLst>
              <a:ext uri="{FF2B5EF4-FFF2-40B4-BE49-F238E27FC236}">
                <a16:creationId xmlns:a16="http://schemas.microsoft.com/office/drawing/2014/main" id="{B6270A97-28D7-4B4E-BC73-F63FE3C5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734">
            <a:off x="3392473" y="5396907"/>
            <a:ext cx="2115011" cy="8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126950A8-C6FA-41E2-BD0E-84B8AEC6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2FD57637-4EA8-4911-9ECB-8851D441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21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B977961-F1F6-4840-AE01-3C2CD4574427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Conclusions &amp; Outlook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EDB02-9F03-4560-8377-F14A5885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0"/>
            <a:ext cx="8280000" cy="6310700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BACKUP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168DF331-20B0-4166-8C12-315A09C7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758D1457-D211-4327-8720-DC0FC1CA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426301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D721E65-925F-4D8F-B980-A0E7E4F3A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466" y="1735490"/>
            <a:ext cx="3611068" cy="37708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087562-1E3A-41D5-BF7F-5E88173D51F3}"/>
              </a:ext>
            </a:extLst>
          </p:cNvPr>
          <p:cNvSpPr txBox="1"/>
          <p:nvPr/>
        </p:nvSpPr>
        <p:spPr>
          <a:xfrm>
            <a:off x="2352676" y="1049603"/>
            <a:ext cx="6724650" cy="877163"/>
          </a:xfrm>
          <a:custGeom>
            <a:avLst/>
            <a:gdLst>
              <a:gd name="connsiteX0" fmla="*/ 0 w 6724650"/>
              <a:gd name="connsiteY0" fmla="*/ 0 h 877163"/>
              <a:gd name="connsiteX1" fmla="*/ 470726 w 6724650"/>
              <a:gd name="connsiteY1" fmla="*/ 0 h 877163"/>
              <a:gd name="connsiteX2" fmla="*/ 1277684 w 6724650"/>
              <a:gd name="connsiteY2" fmla="*/ 0 h 877163"/>
              <a:gd name="connsiteX3" fmla="*/ 1950149 w 6724650"/>
              <a:gd name="connsiteY3" fmla="*/ 0 h 877163"/>
              <a:gd name="connsiteX4" fmla="*/ 2622614 w 6724650"/>
              <a:gd name="connsiteY4" fmla="*/ 0 h 877163"/>
              <a:gd name="connsiteX5" fmla="*/ 3160586 w 6724650"/>
              <a:gd name="connsiteY5" fmla="*/ 0 h 877163"/>
              <a:gd name="connsiteX6" fmla="*/ 3900297 w 6724650"/>
              <a:gd name="connsiteY6" fmla="*/ 0 h 877163"/>
              <a:gd name="connsiteX7" fmla="*/ 4371023 w 6724650"/>
              <a:gd name="connsiteY7" fmla="*/ 0 h 877163"/>
              <a:gd name="connsiteX8" fmla="*/ 5177981 w 6724650"/>
              <a:gd name="connsiteY8" fmla="*/ 0 h 877163"/>
              <a:gd name="connsiteX9" fmla="*/ 5648706 w 6724650"/>
              <a:gd name="connsiteY9" fmla="*/ 0 h 877163"/>
              <a:gd name="connsiteX10" fmla="*/ 6724650 w 6724650"/>
              <a:gd name="connsiteY10" fmla="*/ 0 h 877163"/>
              <a:gd name="connsiteX11" fmla="*/ 6724650 w 6724650"/>
              <a:gd name="connsiteY11" fmla="*/ 447353 h 877163"/>
              <a:gd name="connsiteX12" fmla="*/ 6724650 w 6724650"/>
              <a:gd name="connsiteY12" fmla="*/ 877163 h 877163"/>
              <a:gd name="connsiteX13" fmla="*/ 5984939 w 6724650"/>
              <a:gd name="connsiteY13" fmla="*/ 877163 h 877163"/>
              <a:gd name="connsiteX14" fmla="*/ 5514213 w 6724650"/>
              <a:gd name="connsiteY14" fmla="*/ 877163 h 877163"/>
              <a:gd name="connsiteX15" fmla="*/ 4976241 w 6724650"/>
              <a:gd name="connsiteY15" fmla="*/ 877163 h 877163"/>
              <a:gd name="connsiteX16" fmla="*/ 4371022 w 6724650"/>
              <a:gd name="connsiteY16" fmla="*/ 877163 h 877163"/>
              <a:gd name="connsiteX17" fmla="*/ 3765804 w 6724650"/>
              <a:gd name="connsiteY17" fmla="*/ 877163 h 877163"/>
              <a:gd name="connsiteX18" fmla="*/ 3093339 w 6724650"/>
              <a:gd name="connsiteY18" fmla="*/ 877163 h 877163"/>
              <a:gd name="connsiteX19" fmla="*/ 2622613 w 6724650"/>
              <a:gd name="connsiteY19" fmla="*/ 877163 h 877163"/>
              <a:gd name="connsiteX20" fmla="*/ 2151888 w 6724650"/>
              <a:gd name="connsiteY20" fmla="*/ 877163 h 877163"/>
              <a:gd name="connsiteX21" fmla="*/ 1681162 w 6724650"/>
              <a:gd name="connsiteY21" fmla="*/ 877163 h 877163"/>
              <a:gd name="connsiteX22" fmla="*/ 1143190 w 6724650"/>
              <a:gd name="connsiteY22" fmla="*/ 877163 h 877163"/>
              <a:gd name="connsiteX23" fmla="*/ 0 w 6724650"/>
              <a:gd name="connsiteY23" fmla="*/ 877163 h 877163"/>
              <a:gd name="connsiteX24" fmla="*/ 0 w 6724650"/>
              <a:gd name="connsiteY24" fmla="*/ 421038 h 877163"/>
              <a:gd name="connsiteX25" fmla="*/ 0 w 6724650"/>
              <a:gd name="connsiteY25" fmla="*/ 0 h 87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24650" h="877163" extrusionOk="0">
                <a:moveTo>
                  <a:pt x="0" y="0"/>
                </a:moveTo>
                <a:cubicBezTo>
                  <a:pt x="191395" y="15564"/>
                  <a:pt x="346476" y="-2917"/>
                  <a:pt x="470726" y="0"/>
                </a:cubicBezTo>
                <a:cubicBezTo>
                  <a:pt x="594976" y="2917"/>
                  <a:pt x="987818" y="-39564"/>
                  <a:pt x="1277684" y="0"/>
                </a:cubicBezTo>
                <a:cubicBezTo>
                  <a:pt x="1567550" y="39564"/>
                  <a:pt x="1705827" y="-33042"/>
                  <a:pt x="1950149" y="0"/>
                </a:cubicBezTo>
                <a:cubicBezTo>
                  <a:pt x="2194471" y="33042"/>
                  <a:pt x="2382622" y="-4439"/>
                  <a:pt x="2622614" y="0"/>
                </a:cubicBezTo>
                <a:cubicBezTo>
                  <a:pt x="2862606" y="4439"/>
                  <a:pt x="2913683" y="26844"/>
                  <a:pt x="3160586" y="0"/>
                </a:cubicBezTo>
                <a:cubicBezTo>
                  <a:pt x="3407489" y="-26844"/>
                  <a:pt x="3559667" y="-31521"/>
                  <a:pt x="3900297" y="0"/>
                </a:cubicBezTo>
                <a:cubicBezTo>
                  <a:pt x="4240927" y="31521"/>
                  <a:pt x="4189793" y="-591"/>
                  <a:pt x="4371023" y="0"/>
                </a:cubicBezTo>
                <a:cubicBezTo>
                  <a:pt x="4552253" y="591"/>
                  <a:pt x="4848038" y="40185"/>
                  <a:pt x="5177981" y="0"/>
                </a:cubicBezTo>
                <a:cubicBezTo>
                  <a:pt x="5507924" y="-40185"/>
                  <a:pt x="5506841" y="-22545"/>
                  <a:pt x="5648706" y="0"/>
                </a:cubicBezTo>
                <a:cubicBezTo>
                  <a:pt x="5790571" y="22545"/>
                  <a:pt x="6271775" y="-17430"/>
                  <a:pt x="6724650" y="0"/>
                </a:cubicBezTo>
                <a:cubicBezTo>
                  <a:pt x="6722850" y="109127"/>
                  <a:pt x="6723125" y="307978"/>
                  <a:pt x="6724650" y="447353"/>
                </a:cubicBezTo>
                <a:cubicBezTo>
                  <a:pt x="6726175" y="586728"/>
                  <a:pt x="6745991" y="704887"/>
                  <a:pt x="6724650" y="877163"/>
                </a:cubicBezTo>
                <a:cubicBezTo>
                  <a:pt x="6434486" y="847376"/>
                  <a:pt x="6303463" y="884023"/>
                  <a:pt x="5984939" y="877163"/>
                </a:cubicBezTo>
                <a:cubicBezTo>
                  <a:pt x="5666415" y="870303"/>
                  <a:pt x="5683973" y="884331"/>
                  <a:pt x="5514213" y="877163"/>
                </a:cubicBezTo>
                <a:cubicBezTo>
                  <a:pt x="5344453" y="869995"/>
                  <a:pt x="5173435" y="867920"/>
                  <a:pt x="4976241" y="877163"/>
                </a:cubicBezTo>
                <a:cubicBezTo>
                  <a:pt x="4779047" y="886406"/>
                  <a:pt x="4542052" y="872657"/>
                  <a:pt x="4371022" y="877163"/>
                </a:cubicBezTo>
                <a:cubicBezTo>
                  <a:pt x="4199992" y="881669"/>
                  <a:pt x="3930284" y="888264"/>
                  <a:pt x="3765804" y="877163"/>
                </a:cubicBezTo>
                <a:cubicBezTo>
                  <a:pt x="3601324" y="866062"/>
                  <a:pt x="3234196" y="848993"/>
                  <a:pt x="3093339" y="877163"/>
                </a:cubicBezTo>
                <a:cubicBezTo>
                  <a:pt x="2952482" y="905333"/>
                  <a:pt x="2779177" y="886571"/>
                  <a:pt x="2622613" y="877163"/>
                </a:cubicBezTo>
                <a:cubicBezTo>
                  <a:pt x="2466049" y="867755"/>
                  <a:pt x="2285865" y="895835"/>
                  <a:pt x="2151888" y="877163"/>
                </a:cubicBezTo>
                <a:cubicBezTo>
                  <a:pt x="2017912" y="858491"/>
                  <a:pt x="1829856" y="873311"/>
                  <a:pt x="1681162" y="877163"/>
                </a:cubicBezTo>
                <a:cubicBezTo>
                  <a:pt x="1532468" y="881015"/>
                  <a:pt x="1292637" y="876844"/>
                  <a:pt x="1143190" y="877163"/>
                </a:cubicBezTo>
                <a:cubicBezTo>
                  <a:pt x="993743" y="877482"/>
                  <a:pt x="312750" y="887747"/>
                  <a:pt x="0" y="877163"/>
                </a:cubicBezTo>
                <a:cubicBezTo>
                  <a:pt x="-20921" y="748347"/>
                  <a:pt x="13134" y="522497"/>
                  <a:pt x="0" y="421038"/>
                </a:cubicBezTo>
                <a:cubicBezTo>
                  <a:pt x="-13134" y="319579"/>
                  <a:pt x="6047" y="133835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3383785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Muons passing through a tracking detector and additional detectors are used as a tool to monitor small (mm) shifts of parts of the structure over long time periods.</a:t>
            </a: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411FED32-911B-414F-82B5-B627BD12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77E08CB2-6C14-4F07-89B6-96050581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CA704D1A-A8B7-49A4-8F3C-B55510821384}"/>
              </a:ext>
            </a:extLst>
          </p:cNvPr>
          <p:cNvSpPr txBox="1">
            <a:spLocks/>
          </p:cNvSpPr>
          <p:nvPr/>
        </p:nvSpPr>
        <p:spPr>
          <a:xfrm>
            <a:off x="0" y="-40641"/>
            <a:ext cx="9144000" cy="102752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Cosmic muons as a tool to monitor the stability of civil structures on a long-time scale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5E8B51-1568-4A24-B0D4-C249B1E4D7A2}"/>
              </a:ext>
            </a:extLst>
          </p:cNvPr>
          <p:cNvSpPr txBox="1"/>
          <p:nvPr/>
        </p:nvSpPr>
        <p:spPr>
          <a:xfrm>
            <a:off x="-121172" y="110451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IDEA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047154A-AF6D-45F3-A12F-F9E1A6147F2A}"/>
              </a:ext>
            </a:extLst>
          </p:cNvPr>
          <p:cNvSpPr/>
          <p:nvPr/>
        </p:nvSpPr>
        <p:spPr>
          <a:xfrm>
            <a:off x="6110699" y="2210886"/>
            <a:ext cx="2900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GB" dirty="0"/>
              <a:t>Extensive simulations and prototype detectors by Brescia Pavia groups </a:t>
            </a:r>
          </a:p>
          <a:p>
            <a:pPr lvl="1" algn="r"/>
            <a:r>
              <a:rPr lang="en-GB" dirty="0"/>
              <a:t>(</a:t>
            </a:r>
            <a:r>
              <a:rPr lang="en-GB" dirty="0" err="1"/>
              <a:t>G.Bonomi</a:t>
            </a:r>
            <a:r>
              <a:rPr lang="en-GB" dirty="0"/>
              <a:t> et al.)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1AE769E-6FEB-405D-B030-0787013A4922}"/>
              </a:ext>
            </a:extLst>
          </p:cNvPr>
          <p:cNvSpPr/>
          <p:nvPr/>
        </p:nvSpPr>
        <p:spPr>
          <a:xfrm>
            <a:off x="13510" y="5568026"/>
            <a:ext cx="6448425" cy="877163"/>
          </a:xfrm>
          <a:custGeom>
            <a:avLst/>
            <a:gdLst>
              <a:gd name="connsiteX0" fmla="*/ 0 w 6448425"/>
              <a:gd name="connsiteY0" fmla="*/ 0 h 877163"/>
              <a:gd name="connsiteX1" fmla="*/ 580358 w 6448425"/>
              <a:gd name="connsiteY1" fmla="*/ 0 h 877163"/>
              <a:gd name="connsiteX2" fmla="*/ 1289685 w 6448425"/>
              <a:gd name="connsiteY2" fmla="*/ 0 h 877163"/>
              <a:gd name="connsiteX3" fmla="*/ 1741075 w 6448425"/>
              <a:gd name="connsiteY3" fmla="*/ 0 h 877163"/>
              <a:gd name="connsiteX4" fmla="*/ 2321433 w 6448425"/>
              <a:gd name="connsiteY4" fmla="*/ 0 h 877163"/>
              <a:gd name="connsiteX5" fmla="*/ 2837307 w 6448425"/>
              <a:gd name="connsiteY5" fmla="*/ 0 h 877163"/>
              <a:gd name="connsiteX6" fmla="*/ 3611118 w 6448425"/>
              <a:gd name="connsiteY6" fmla="*/ 0 h 877163"/>
              <a:gd name="connsiteX7" fmla="*/ 4384929 w 6448425"/>
              <a:gd name="connsiteY7" fmla="*/ 0 h 877163"/>
              <a:gd name="connsiteX8" fmla="*/ 4965287 w 6448425"/>
              <a:gd name="connsiteY8" fmla="*/ 0 h 877163"/>
              <a:gd name="connsiteX9" fmla="*/ 5610130 w 6448425"/>
              <a:gd name="connsiteY9" fmla="*/ 0 h 877163"/>
              <a:gd name="connsiteX10" fmla="*/ 6448425 w 6448425"/>
              <a:gd name="connsiteY10" fmla="*/ 0 h 877163"/>
              <a:gd name="connsiteX11" fmla="*/ 6448425 w 6448425"/>
              <a:gd name="connsiteY11" fmla="*/ 447353 h 877163"/>
              <a:gd name="connsiteX12" fmla="*/ 6448425 w 6448425"/>
              <a:gd name="connsiteY12" fmla="*/ 877163 h 877163"/>
              <a:gd name="connsiteX13" fmla="*/ 5739098 w 6448425"/>
              <a:gd name="connsiteY13" fmla="*/ 877163 h 877163"/>
              <a:gd name="connsiteX14" fmla="*/ 5287709 w 6448425"/>
              <a:gd name="connsiteY14" fmla="*/ 877163 h 877163"/>
              <a:gd name="connsiteX15" fmla="*/ 4836319 w 6448425"/>
              <a:gd name="connsiteY15" fmla="*/ 877163 h 877163"/>
              <a:gd name="connsiteX16" fmla="*/ 4126992 w 6448425"/>
              <a:gd name="connsiteY16" fmla="*/ 877163 h 877163"/>
              <a:gd name="connsiteX17" fmla="*/ 3482150 w 6448425"/>
              <a:gd name="connsiteY17" fmla="*/ 877163 h 877163"/>
              <a:gd name="connsiteX18" fmla="*/ 2837307 w 6448425"/>
              <a:gd name="connsiteY18" fmla="*/ 877163 h 877163"/>
              <a:gd name="connsiteX19" fmla="*/ 2192465 w 6448425"/>
              <a:gd name="connsiteY19" fmla="*/ 877163 h 877163"/>
              <a:gd name="connsiteX20" fmla="*/ 1483138 w 6448425"/>
              <a:gd name="connsiteY20" fmla="*/ 877163 h 877163"/>
              <a:gd name="connsiteX21" fmla="*/ 838295 w 6448425"/>
              <a:gd name="connsiteY21" fmla="*/ 877163 h 877163"/>
              <a:gd name="connsiteX22" fmla="*/ 0 w 6448425"/>
              <a:gd name="connsiteY22" fmla="*/ 877163 h 877163"/>
              <a:gd name="connsiteX23" fmla="*/ 0 w 6448425"/>
              <a:gd name="connsiteY23" fmla="*/ 464896 h 877163"/>
              <a:gd name="connsiteX24" fmla="*/ 0 w 6448425"/>
              <a:gd name="connsiteY24" fmla="*/ 0 h 87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48425" h="877163" extrusionOk="0">
                <a:moveTo>
                  <a:pt x="0" y="0"/>
                </a:moveTo>
                <a:cubicBezTo>
                  <a:pt x="269929" y="-661"/>
                  <a:pt x="445482" y="-17848"/>
                  <a:pt x="580358" y="0"/>
                </a:cubicBezTo>
                <a:cubicBezTo>
                  <a:pt x="715234" y="17848"/>
                  <a:pt x="1144106" y="-10257"/>
                  <a:pt x="1289685" y="0"/>
                </a:cubicBezTo>
                <a:cubicBezTo>
                  <a:pt x="1435264" y="10257"/>
                  <a:pt x="1648361" y="5642"/>
                  <a:pt x="1741075" y="0"/>
                </a:cubicBezTo>
                <a:cubicBezTo>
                  <a:pt x="1833789" y="-5642"/>
                  <a:pt x="2048949" y="3100"/>
                  <a:pt x="2321433" y="0"/>
                </a:cubicBezTo>
                <a:cubicBezTo>
                  <a:pt x="2593917" y="-3100"/>
                  <a:pt x="2586361" y="4405"/>
                  <a:pt x="2837307" y="0"/>
                </a:cubicBezTo>
                <a:cubicBezTo>
                  <a:pt x="3088253" y="-4405"/>
                  <a:pt x="3353351" y="31347"/>
                  <a:pt x="3611118" y="0"/>
                </a:cubicBezTo>
                <a:cubicBezTo>
                  <a:pt x="3868885" y="-31347"/>
                  <a:pt x="4181266" y="24437"/>
                  <a:pt x="4384929" y="0"/>
                </a:cubicBezTo>
                <a:cubicBezTo>
                  <a:pt x="4588592" y="-24437"/>
                  <a:pt x="4765120" y="10016"/>
                  <a:pt x="4965287" y="0"/>
                </a:cubicBezTo>
                <a:cubicBezTo>
                  <a:pt x="5165454" y="-10016"/>
                  <a:pt x="5299869" y="20552"/>
                  <a:pt x="5610130" y="0"/>
                </a:cubicBezTo>
                <a:cubicBezTo>
                  <a:pt x="5920391" y="-20552"/>
                  <a:pt x="6263794" y="-41514"/>
                  <a:pt x="6448425" y="0"/>
                </a:cubicBezTo>
                <a:cubicBezTo>
                  <a:pt x="6426911" y="209989"/>
                  <a:pt x="6452348" y="312317"/>
                  <a:pt x="6448425" y="447353"/>
                </a:cubicBezTo>
                <a:cubicBezTo>
                  <a:pt x="6444502" y="582389"/>
                  <a:pt x="6431051" y="790933"/>
                  <a:pt x="6448425" y="877163"/>
                </a:cubicBezTo>
                <a:cubicBezTo>
                  <a:pt x="6174287" y="846269"/>
                  <a:pt x="5890507" y="842439"/>
                  <a:pt x="5739098" y="877163"/>
                </a:cubicBezTo>
                <a:cubicBezTo>
                  <a:pt x="5587689" y="911887"/>
                  <a:pt x="5390597" y="893405"/>
                  <a:pt x="5287709" y="877163"/>
                </a:cubicBezTo>
                <a:cubicBezTo>
                  <a:pt x="5184821" y="860921"/>
                  <a:pt x="5031761" y="862588"/>
                  <a:pt x="4836319" y="877163"/>
                </a:cubicBezTo>
                <a:cubicBezTo>
                  <a:pt x="4640877" y="891739"/>
                  <a:pt x="4476581" y="896141"/>
                  <a:pt x="4126992" y="877163"/>
                </a:cubicBezTo>
                <a:cubicBezTo>
                  <a:pt x="3777403" y="858185"/>
                  <a:pt x="3745965" y="890682"/>
                  <a:pt x="3482150" y="877163"/>
                </a:cubicBezTo>
                <a:cubicBezTo>
                  <a:pt x="3218335" y="863644"/>
                  <a:pt x="3015153" y="900040"/>
                  <a:pt x="2837307" y="877163"/>
                </a:cubicBezTo>
                <a:cubicBezTo>
                  <a:pt x="2659461" y="854286"/>
                  <a:pt x="2340428" y="876474"/>
                  <a:pt x="2192465" y="877163"/>
                </a:cubicBezTo>
                <a:cubicBezTo>
                  <a:pt x="2044502" y="877852"/>
                  <a:pt x="1648125" y="898523"/>
                  <a:pt x="1483138" y="877163"/>
                </a:cubicBezTo>
                <a:cubicBezTo>
                  <a:pt x="1318151" y="855803"/>
                  <a:pt x="1157881" y="886903"/>
                  <a:pt x="838295" y="877163"/>
                </a:cubicBezTo>
                <a:cubicBezTo>
                  <a:pt x="518709" y="867423"/>
                  <a:pt x="182005" y="908282"/>
                  <a:pt x="0" y="877163"/>
                </a:cubicBezTo>
                <a:cubicBezTo>
                  <a:pt x="10573" y="704881"/>
                  <a:pt x="6912" y="566193"/>
                  <a:pt x="0" y="464896"/>
                </a:cubicBezTo>
                <a:cubicBezTo>
                  <a:pt x="-6912" y="363599"/>
                  <a:pt x="-6133" y="122635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19446437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700" b="1" dirty="0">
                <a:solidFill>
                  <a:schemeClr val="accent1">
                    <a:lumMod val="50000"/>
                  </a:schemeClr>
                </a:solidFill>
              </a:rPr>
              <a:t>Depend on: capability of the main tracking detector, geometry and position of the additional detectors, constant response of detectors, acquisition time,..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B864946-06C9-419E-BBF1-643700A7E09D}"/>
              </a:ext>
            </a:extLst>
          </p:cNvPr>
          <p:cNvSpPr/>
          <p:nvPr/>
        </p:nvSpPr>
        <p:spPr>
          <a:xfrm>
            <a:off x="6686550" y="5750117"/>
            <a:ext cx="2440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</a:t>
            </a:r>
            <a:endParaRPr lang="it-IT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604E819-A689-47CD-9839-5DF3BE360ACB}"/>
              </a:ext>
            </a:extLst>
          </p:cNvPr>
          <p:cNvSpPr/>
          <p:nvPr/>
        </p:nvSpPr>
        <p:spPr>
          <a:xfrm>
            <a:off x="132747" y="4058975"/>
            <a:ext cx="207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Technique applied to “Palazzo </a:t>
            </a:r>
            <a:r>
              <a:rPr lang="en-US" dirty="0" err="1"/>
              <a:t>della</a:t>
            </a:r>
            <a:r>
              <a:rPr lang="en-US" dirty="0"/>
              <a:t> Loggia” in Brescia as a case study.</a:t>
            </a:r>
            <a:endParaRPr lang="en-GB" dirty="0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931C642F-1291-4647-B50F-0833B22F8E8F}"/>
              </a:ext>
            </a:extLst>
          </p:cNvPr>
          <p:cNvSpPr/>
          <p:nvPr/>
        </p:nvSpPr>
        <p:spPr>
          <a:xfrm>
            <a:off x="2002903" y="1219004"/>
            <a:ext cx="375691" cy="294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sinistra 19">
            <a:extLst>
              <a:ext uri="{FF2B5EF4-FFF2-40B4-BE49-F238E27FC236}">
                <a16:creationId xmlns:a16="http://schemas.microsoft.com/office/drawing/2014/main" id="{558851BF-E8CA-47A0-88E7-8F6A552340A7}"/>
              </a:ext>
            </a:extLst>
          </p:cNvPr>
          <p:cNvSpPr/>
          <p:nvPr/>
        </p:nvSpPr>
        <p:spPr>
          <a:xfrm>
            <a:off x="6246962" y="5868356"/>
            <a:ext cx="433387" cy="2765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curvo 20">
            <a:extLst>
              <a:ext uri="{FF2B5EF4-FFF2-40B4-BE49-F238E27FC236}">
                <a16:creationId xmlns:a16="http://schemas.microsoft.com/office/drawing/2014/main" id="{50ACEBA2-427D-4DA1-B850-C5159A488B85}"/>
              </a:ext>
            </a:extLst>
          </p:cNvPr>
          <p:cNvCxnSpPr>
            <a:cxnSpLocks/>
          </p:cNvCxnSpPr>
          <p:nvPr/>
        </p:nvCxnSpPr>
        <p:spPr>
          <a:xfrm rot="10800000">
            <a:off x="2155699" y="2380947"/>
            <a:ext cx="912732" cy="63188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9E6C7D-2C0F-4943-A3DA-DC02AF353EE8}"/>
              </a:ext>
            </a:extLst>
          </p:cNvPr>
          <p:cNvSpPr txBox="1"/>
          <p:nvPr/>
        </p:nvSpPr>
        <p:spPr>
          <a:xfrm>
            <a:off x="224535" y="1926766"/>
            <a:ext cx="1985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Moved</a:t>
            </a:r>
            <a:r>
              <a:rPr lang="it-IT" dirty="0"/>
              <a:t> to </a:t>
            </a:r>
            <a:r>
              <a:rPr lang="it-IT" dirty="0" err="1"/>
              <a:t>mimic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deformations</a:t>
            </a:r>
            <a:r>
              <a:rPr lang="it-IT" dirty="0"/>
              <a:t> of the building</a:t>
            </a:r>
          </a:p>
        </p:txBody>
      </p:sp>
    </p:spTree>
    <p:extLst>
      <p:ext uri="{BB962C8B-B14F-4D97-AF65-F5344CB8AC3E}">
        <p14:creationId xmlns:p14="http://schemas.microsoft.com/office/powerpoint/2010/main" val="187792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4BB41117-8E76-4FA7-8EE1-CB1E6E5304DE}"/>
              </a:ext>
            </a:extLst>
          </p:cNvPr>
          <p:cNvSpPr txBox="1">
            <a:spLocks/>
          </p:cNvSpPr>
          <p:nvPr/>
        </p:nvSpPr>
        <p:spPr>
          <a:xfrm>
            <a:off x="0" y="6492877"/>
            <a:ext cx="9144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Segnaposto contenuto 10">
            <a:extLst>
              <a:ext uri="{FF2B5EF4-FFF2-40B4-BE49-F238E27FC236}">
                <a16:creationId xmlns:a16="http://schemas.microsoft.com/office/drawing/2014/main" id="{A7651373-18BC-4FB6-8B58-753DC176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9" y="1069418"/>
            <a:ext cx="4261866" cy="2894161"/>
          </a:xfrm>
          <a:prstGeom prst="rect">
            <a:avLst/>
          </a:prstGeom>
        </p:spPr>
      </p:pic>
      <p:pic>
        <p:nvPicPr>
          <p:cNvPr id="11" name="Segnaposto contenuto 12">
            <a:extLst>
              <a:ext uri="{FF2B5EF4-FFF2-40B4-BE49-F238E27FC236}">
                <a16:creationId xmlns:a16="http://schemas.microsoft.com/office/drawing/2014/main" id="{4779EA1D-98A2-4E5B-B9F0-08BBD7B2C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67" y="1069418"/>
            <a:ext cx="4261868" cy="2894161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91E1B0B-D2DB-4040-B1C3-7AC22A0DD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17061"/>
              </p:ext>
            </p:extLst>
          </p:nvPr>
        </p:nvGraphicFramePr>
        <p:xfrm>
          <a:off x="4002438" y="4494517"/>
          <a:ext cx="4911023" cy="112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335">
                  <a:extLst>
                    <a:ext uri="{9D8B030D-6E8A-4147-A177-3AD203B41FA5}">
                      <a16:colId xmlns:a16="http://schemas.microsoft.com/office/drawing/2014/main" val="3212596370"/>
                    </a:ext>
                  </a:extLst>
                </a:gridCol>
                <a:gridCol w="1638173">
                  <a:extLst>
                    <a:ext uri="{9D8B030D-6E8A-4147-A177-3AD203B41FA5}">
                      <a16:colId xmlns:a16="http://schemas.microsoft.com/office/drawing/2014/main" val="3623861039"/>
                    </a:ext>
                  </a:extLst>
                </a:gridCol>
                <a:gridCol w="1793515">
                  <a:extLst>
                    <a:ext uri="{9D8B030D-6E8A-4147-A177-3AD203B41FA5}">
                      <a16:colId xmlns:a16="http://schemas.microsoft.com/office/drawing/2014/main" val="1190327894"/>
                    </a:ext>
                  </a:extLst>
                </a:gridCol>
              </a:tblGrid>
              <a:tr h="224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x [cm]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θ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θ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φ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φ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425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31.03° ± 0.05°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216.43° ± 0.20°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76200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+20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31.45° ± 0.06°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216.23° ± 0.32°</a:t>
                      </a:r>
                    </a:p>
                  </a:txBody>
                  <a:tcPr marL="68701" marR="68701" marT="50292" marB="50292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629658"/>
                  </a:ext>
                </a:extLst>
              </a:tr>
            </a:tbl>
          </a:graphicData>
        </a:graphic>
      </p:graphicFrame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223D0857-EDCF-4078-BEE1-2A66598F13A1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23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2C4ABE3-1F00-41B0-9072-46042DB50548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20 cm shift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40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F5936BE2-C87B-4A8B-90F1-036B128A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16" y="1073083"/>
            <a:ext cx="4261869" cy="2894163"/>
          </a:xfrm>
          <a:prstGeom prst="rect">
            <a:avLst/>
          </a:prstGeom>
        </p:spPr>
      </p:pic>
      <p:pic>
        <p:nvPicPr>
          <p:cNvPr id="16" name="Segnaposto contenuto 13">
            <a:extLst>
              <a:ext uri="{FF2B5EF4-FFF2-40B4-BE49-F238E27FC236}">
                <a16:creationId xmlns:a16="http://schemas.microsoft.com/office/drawing/2014/main" id="{2A13E3B4-A185-472D-85C8-CA24B0597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62" y="1065751"/>
            <a:ext cx="4261869" cy="2894163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91E1B0B-D2DB-4040-B1C3-7AC22A0DD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077852"/>
              </p:ext>
            </p:extLst>
          </p:nvPr>
        </p:nvGraphicFramePr>
        <p:xfrm>
          <a:off x="4002438" y="4494517"/>
          <a:ext cx="4911023" cy="110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335">
                  <a:extLst>
                    <a:ext uri="{9D8B030D-6E8A-4147-A177-3AD203B41FA5}">
                      <a16:colId xmlns:a16="http://schemas.microsoft.com/office/drawing/2014/main" val="3212596370"/>
                    </a:ext>
                  </a:extLst>
                </a:gridCol>
                <a:gridCol w="1638173">
                  <a:extLst>
                    <a:ext uri="{9D8B030D-6E8A-4147-A177-3AD203B41FA5}">
                      <a16:colId xmlns:a16="http://schemas.microsoft.com/office/drawing/2014/main" val="3623861039"/>
                    </a:ext>
                  </a:extLst>
                </a:gridCol>
                <a:gridCol w="1793515">
                  <a:extLst>
                    <a:ext uri="{9D8B030D-6E8A-4147-A177-3AD203B41FA5}">
                      <a16:colId xmlns:a16="http://schemas.microsoft.com/office/drawing/2014/main" val="1190327894"/>
                    </a:ext>
                  </a:extLst>
                </a:gridCol>
              </a:tblGrid>
              <a:tr h="224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x [cm]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θ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θ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φ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φ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425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31.03° ± 0.05°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216.43° ± 0.20°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76200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31.36° ± 0.08°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216.15° ± 0.29°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629658"/>
                  </a:ext>
                </a:extLst>
              </a:tr>
            </a:tbl>
          </a:graphicData>
        </a:graphic>
      </p:graphicFrame>
      <p:sp>
        <p:nvSpPr>
          <p:cNvPr id="15" name="Titolo 1">
            <a:extLst>
              <a:ext uri="{FF2B5EF4-FFF2-40B4-BE49-F238E27FC236}">
                <a16:creationId xmlns:a16="http://schemas.microsoft.com/office/drawing/2014/main" id="{D2C4ABE3-1F00-41B0-9072-46042DB50548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10 cm shift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845DF95F-DAAD-4002-ABA7-10EBFCA5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223D0857-EDCF-4078-BEE1-2A66598F13A1}"/>
              </a:ext>
            </a:extLst>
          </p:cNvPr>
          <p:cNvSpPr txBox="1">
            <a:spLocks/>
          </p:cNvSpPr>
          <p:nvPr/>
        </p:nvSpPr>
        <p:spPr>
          <a:xfrm>
            <a:off x="7065596" y="6493482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7954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7">
            <a:extLst>
              <a:ext uri="{FF2B5EF4-FFF2-40B4-BE49-F238E27FC236}">
                <a16:creationId xmlns:a16="http://schemas.microsoft.com/office/drawing/2014/main" id="{CE8E94BE-6C5A-47A1-AE47-95F02082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0" y="1062552"/>
            <a:ext cx="4261865" cy="2894161"/>
          </a:xfrm>
          <a:prstGeom prst="rect">
            <a:avLst/>
          </a:prstGeom>
        </p:spPr>
      </p:pic>
      <p:pic>
        <p:nvPicPr>
          <p:cNvPr id="17" name="Segnaposto contenuto 13">
            <a:extLst>
              <a:ext uri="{FF2B5EF4-FFF2-40B4-BE49-F238E27FC236}">
                <a16:creationId xmlns:a16="http://schemas.microsoft.com/office/drawing/2014/main" id="{102EF6A9-3888-453D-A8CB-31D30386B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19" y="1076284"/>
            <a:ext cx="4261865" cy="2894161"/>
          </a:xfrm>
          <a:prstGeom prst="rect">
            <a:avLst/>
          </a:prstGeom>
        </p:spPr>
      </p:pic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0CE79CE-6E1E-4920-8EF6-BB6AE86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55" y="6356353"/>
            <a:ext cx="7457243" cy="365125"/>
          </a:xfrm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4F7AA6-0EEC-48E1-BB5D-E897969B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32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91E1B0B-D2DB-4040-B1C3-7AC22A0DD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598631"/>
              </p:ext>
            </p:extLst>
          </p:nvPr>
        </p:nvGraphicFramePr>
        <p:xfrm>
          <a:off x="4002438" y="4494517"/>
          <a:ext cx="4911023" cy="110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335">
                  <a:extLst>
                    <a:ext uri="{9D8B030D-6E8A-4147-A177-3AD203B41FA5}">
                      <a16:colId xmlns:a16="http://schemas.microsoft.com/office/drawing/2014/main" val="3212596370"/>
                    </a:ext>
                  </a:extLst>
                </a:gridCol>
                <a:gridCol w="1638173">
                  <a:extLst>
                    <a:ext uri="{9D8B030D-6E8A-4147-A177-3AD203B41FA5}">
                      <a16:colId xmlns:a16="http://schemas.microsoft.com/office/drawing/2014/main" val="3623861039"/>
                    </a:ext>
                  </a:extLst>
                </a:gridCol>
                <a:gridCol w="1793515">
                  <a:extLst>
                    <a:ext uri="{9D8B030D-6E8A-4147-A177-3AD203B41FA5}">
                      <a16:colId xmlns:a16="http://schemas.microsoft.com/office/drawing/2014/main" val="1190327894"/>
                    </a:ext>
                  </a:extLst>
                </a:gridCol>
              </a:tblGrid>
              <a:tr h="224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x [cm]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θ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θ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φ 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± Δ&lt;</a:t>
                      </a:r>
                      <a:r>
                        <a:rPr lang="el-G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φ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</a:p>
                  </a:txBody>
                  <a:tcPr marL="68701" marR="68701" marT="50292" marB="5029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425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31.03° ± 0.05°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216.43° ± 0.20°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76200"/>
                  </a:ext>
                </a:extLst>
              </a:tr>
              <a:tr h="283705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31.18° ± 0.07°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215.88° ± 0.33°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629658"/>
                  </a:ext>
                </a:extLst>
              </a:tr>
            </a:tbl>
          </a:graphicData>
        </a:graphic>
      </p:graphicFrame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D709261-0499-4033-8B79-1067D528FD8D}"/>
              </a:ext>
            </a:extLst>
          </p:cNvPr>
          <p:cNvSpPr txBox="1">
            <a:spLocks/>
          </p:cNvSpPr>
          <p:nvPr/>
        </p:nvSpPr>
        <p:spPr>
          <a:xfrm>
            <a:off x="0" y="6492877"/>
            <a:ext cx="9144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223D0857-EDCF-4078-BEE1-2A66598F13A1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25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2C4ABE3-1F00-41B0-9072-46042DB50548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5 cm shift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55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862" y="4469672"/>
            <a:ext cx="5639704" cy="1523563"/>
          </a:xfrm>
        </p:spPr>
        <p:txBody>
          <a:bodyPr>
            <a:normAutofit fontScale="92500" lnSpcReduction="10000"/>
          </a:bodyPr>
          <a:lstStyle/>
          <a:p>
            <a:pPr>
              <a:buFont typeface="Calibri" panose="020F0502020204030204" pitchFamily="34" charset="0"/>
              <a:buChar char="→"/>
            </a:pPr>
            <a:r>
              <a:rPr lang="it-IT" dirty="0"/>
              <a:t>Two detectors </a:t>
            </a:r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separately</a:t>
            </a:r>
            <a:endParaRPr lang="it-IT" dirty="0"/>
          </a:p>
          <a:p>
            <a:pPr>
              <a:buFont typeface="Calibri" panose="020F0502020204030204" pitchFamily="34" charset="0"/>
              <a:buChar char="→"/>
            </a:pPr>
            <a:r>
              <a:rPr lang="it-IT" dirty="0" err="1"/>
              <a:t>Coincidence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</a:t>
            </a:r>
            <a:r>
              <a:rPr lang="it-IT" dirty="0" err="1"/>
              <a:t>selected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GPS information in a 600 ns time </a:t>
            </a:r>
            <a:r>
              <a:rPr lang="it-IT" dirty="0" err="1"/>
              <a:t>interval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0CE79CE-6E1E-4920-8EF6-BB6AE86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55" y="6356353"/>
            <a:ext cx="7457243" cy="365125"/>
          </a:xfrm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4F7AA6-0EEC-48E1-BB5D-E897969B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33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" name="Immagine 204">
            <a:extLst>
              <a:ext uri="{FF2B5EF4-FFF2-40B4-BE49-F238E27FC236}">
                <a16:creationId xmlns:a16="http://schemas.microsoft.com/office/drawing/2014/main" id="{71809387-BA37-4DE3-AB6A-0E07789C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12" y="792000"/>
            <a:ext cx="3685988" cy="3395676"/>
          </a:xfrm>
          <a:prstGeom prst="rect">
            <a:avLst/>
          </a:prstGeom>
          <a:noFill/>
        </p:spPr>
      </p:pic>
      <p:graphicFrame>
        <p:nvGraphicFramePr>
          <p:cNvPr id="207" name="Segnaposto contenuto 4">
            <a:extLst>
              <a:ext uri="{FF2B5EF4-FFF2-40B4-BE49-F238E27FC236}">
                <a16:creationId xmlns:a16="http://schemas.microsoft.com/office/drawing/2014/main" id="{1FBF2DA1-36B5-47C7-9484-F365EC048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497480"/>
              </p:ext>
            </p:extLst>
          </p:nvPr>
        </p:nvGraphicFramePr>
        <p:xfrm>
          <a:off x="807874" y="864767"/>
          <a:ext cx="4394445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445">
                  <a:extLst>
                    <a:ext uri="{9D8B030D-6E8A-4147-A177-3AD203B41FA5}">
                      <a16:colId xmlns:a16="http://schemas.microsoft.com/office/drawing/2014/main" val="61626073"/>
                    </a:ext>
                  </a:extLst>
                </a:gridCol>
              </a:tblGrid>
              <a:tr h="338388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Coincidence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window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31635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|(</a:t>
                      </a:r>
                      <a:r>
                        <a:rPr lang="el-G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it-IT" sz="1800" dirty="0"/>
                        <a:t>t + (t-</a:t>
                      </a:r>
                      <a:r>
                        <a:rPr lang="it-IT" sz="1800" dirty="0" err="1"/>
                        <a:t>int</a:t>
                      </a:r>
                      <a:r>
                        <a:rPr lang="it-IT" sz="1800" dirty="0"/>
                        <a:t>(t)) </a:t>
                      </a:r>
                      <a:r>
                        <a:rPr lang="it-IT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it-IT" sz="1800" dirty="0"/>
                        <a:t>2500 -1500) – 140| &lt; 600 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224589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Quality</a:t>
                      </a:r>
                      <a:r>
                        <a:rPr lang="it-IT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cuts</a:t>
                      </a:r>
                      <a:endParaRPr lang="it-IT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77551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χ</a:t>
                      </a:r>
                      <a:r>
                        <a:rPr lang="it-IT" sz="1800" baseline="30000" dirty="0"/>
                        <a:t>2</a:t>
                      </a:r>
                      <a:r>
                        <a:rPr lang="it-IT" sz="1800" dirty="0"/>
                        <a:t> &lt; 10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733204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-2 ns &lt; </a:t>
                      </a:r>
                      <a:r>
                        <a:rPr lang="it-IT" sz="1800" dirty="0" err="1"/>
                        <a:t>ToF</a:t>
                      </a:r>
                      <a:r>
                        <a:rPr lang="it-IT" sz="1800" dirty="0"/>
                        <a:t> &lt; 10 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420726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Number</a:t>
                      </a:r>
                      <a:r>
                        <a:rPr lang="it-IT" sz="1800" dirty="0"/>
                        <a:t> of </a:t>
                      </a:r>
                      <a:r>
                        <a:rPr lang="it-IT" sz="1800" dirty="0" err="1"/>
                        <a:t>satellites</a:t>
                      </a:r>
                      <a:r>
                        <a:rPr lang="it-IT" sz="1800" dirty="0"/>
                        <a:t> POLA-01 ≥ 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104511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/>
                        <a:t>Number</a:t>
                      </a:r>
                      <a:r>
                        <a:rPr lang="it-IT" sz="1800" dirty="0"/>
                        <a:t> of </a:t>
                      </a:r>
                      <a:r>
                        <a:rPr lang="it-IT" sz="1800" dirty="0" err="1"/>
                        <a:t>satellites</a:t>
                      </a:r>
                      <a:r>
                        <a:rPr lang="it-IT" sz="1800" dirty="0"/>
                        <a:t> CATA-01 ≥ 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438921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/>
                        <a:t>Number</a:t>
                      </a:r>
                      <a:r>
                        <a:rPr lang="it-IT" sz="1800" dirty="0"/>
                        <a:t> of </a:t>
                      </a:r>
                      <a:r>
                        <a:rPr lang="it-IT" sz="1800" dirty="0" err="1"/>
                        <a:t>tracks</a:t>
                      </a:r>
                      <a:r>
                        <a:rPr lang="it-IT" sz="1800" dirty="0"/>
                        <a:t> POLA-01 = 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059296"/>
                  </a:ext>
                </a:extLst>
              </a:tr>
              <a:tr h="3383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/>
                        <a:t>Number</a:t>
                      </a:r>
                      <a:r>
                        <a:rPr lang="it-IT" sz="1800" dirty="0"/>
                        <a:t> of </a:t>
                      </a:r>
                      <a:r>
                        <a:rPr lang="it-IT" sz="1800" dirty="0" err="1"/>
                        <a:t>tracks</a:t>
                      </a:r>
                      <a:r>
                        <a:rPr lang="it-IT" sz="1800" dirty="0"/>
                        <a:t> CATA-01 = 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079447"/>
                  </a:ext>
                </a:extLst>
              </a:tr>
            </a:tbl>
          </a:graphicData>
        </a:graphic>
      </p:graphicFrame>
      <p:pic>
        <p:nvPicPr>
          <p:cNvPr id="208" name="Segnaposto contenuto 10">
            <a:extLst>
              <a:ext uri="{FF2B5EF4-FFF2-40B4-BE49-F238E27FC236}">
                <a16:creationId xmlns:a16="http://schemas.microsoft.com/office/drawing/2014/main" id="{EE7D0222-BB59-46DA-9242-4EB51709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60" y="4338685"/>
            <a:ext cx="2806554" cy="1905884"/>
          </a:xfrm>
          <a:prstGeom prst="rect">
            <a:avLst/>
          </a:prstGeom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4CD9B0A1-16B4-41DB-ADD4-F74E4BDEDDB4}"/>
              </a:ext>
            </a:extLst>
          </p:cNvPr>
          <p:cNvSpPr txBox="1">
            <a:spLocks/>
          </p:cNvSpPr>
          <p:nvPr/>
        </p:nvSpPr>
        <p:spPr>
          <a:xfrm>
            <a:off x="0" y="6492877"/>
            <a:ext cx="9144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A9FE2F89-5DFF-4BEE-BDEE-99FCCD7F4C98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26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BDC90CC9-EF62-4B52-B027-DC03EC99121C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Coincidence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measurements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87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34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3D shifts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error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estimation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6" name="Segnaposto numero diapositiva 5">
            <a:extLst>
              <a:ext uri="{FF2B5EF4-FFF2-40B4-BE49-F238E27FC236}">
                <a16:creationId xmlns:a16="http://schemas.microsoft.com/office/drawing/2014/main" id="{1F6C1830-17ED-489A-8616-00157B0A4554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B34B91-C9E4-445B-BEF8-E31A9472F243}"/>
              </a:ext>
            </a:extLst>
          </p:cNvPr>
          <p:cNvSpPr txBox="1"/>
          <p:nvPr/>
        </p:nvSpPr>
        <p:spPr>
          <a:xfrm>
            <a:off x="511549" y="926278"/>
            <a:ext cx="3799064" cy="2031325"/>
          </a:xfrm>
          <a:custGeom>
            <a:avLst/>
            <a:gdLst>
              <a:gd name="connsiteX0" fmla="*/ 0 w 3799064"/>
              <a:gd name="connsiteY0" fmla="*/ 0 h 2031325"/>
              <a:gd name="connsiteX1" fmla="*/ 519205 w 3799064"/>
              <a:gd name="connsiteY1" fmla="*/ 0 h 2031325"/>
              <a:gd name="connsiteX2" fmla="*/ 1076401 w 3799064"/>
              <a:gd name="connsiteY2" fmla="*/ 0 h 2031325"/>
              <a:gd name="connsiteX3" fmla="*/ 1785560 w 3799064"/>
              <a:gd name="connsiteY3" fmla="*/ 0 h 2031325"/>
              <a:gd name="connsiteX4" fmla="*/ 2418737 w 3799064"/>
              <a:gd name="connsiteY4" fmla="*/ 0 h 2031325"/>
              <a:gd name="connsiteX5" fmla="*/ 3089905 w 3799064"/>
              <a:gd name="connsiteY5" fmla="*/ 0 h 2031325"/>
              <a:gd name="connsiteX6" fmla="*/ 3799064 w 3799064"/>
              <a:gd name="connsiteY6" fmla="*/ 0 h 2031325"/>
              <a:gd name="connsiteX7" fmla="*/ 3799064 w 3799064"/>
              <a:gd name="connsiteY7" fmla="*/ 677108 h 2031325"/>
              <a:gd name="connsiteX8" fmla="*/ 3799064 w 3799064"/>
              <a:gd name="connsiteY8" fmla="*/ 1333903 h 2031325"/>
              <a:gd name="connsiteX9" fmla="*/ 3799064 w 3799064"/>
              <a:gd name="connsiteY9" fmla="*/ 2031325 h 2031325"/>
              <a:gd name="connsiteX10" fmla="*/ 3241868 w 3799064"/>
              <a:gd name="connsiteY10" fmla="*/ 2031325 h 2031325"/>
              <a:gd name="connsiteX11" fmla="*/ 2722663 w 3799064"/>
              <a:gd name="connsiteY11" fmla="*/ 2031325 h 2031325"/>
              <a:gd name="connsiteX12" fmla="*/ 2203457 w 3799064"/>
              <a:gd name="connsiteY12" fmla="*/ 2031325 h 2031325"/>
              <a:gd name="connsiteX13" fmla="*/ 1646261 w 3799064"/>
              <a:gd name="connsiteY13" fmla="*/ 2031325 h 2031325"/>
              <a:gd name="connsiteX14" fmla="*/ 1013084 w 3799064"/>
              <a:gd name="connsiteY14" fmla="*/ 2031325 h 2031325"/>
              <a:gd name="connsiteX15" fmla="*/ 0 w 3799064"/>
              <a:gd name="connsiteY15" fmla="*/ 2031325 h 2031325"/>
              <a:gd name="connsiteX16" fmla="*/ 0 w 3799064"/>
              <a:gd name="connsiteY16" fmla="*/ 1394843 h 2031325"/>
              <a:gd name="connsiteX17" fmla="*/ 0 w 3799064"/>
              <a:gd name="connsiteY17" fmla="*/ 717735 h 2031325"/>
              <a:gd name="connsiteX18" fmla="*/ 0 w 3799064"/>
              <a:gd name="connsiteY18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99064" h="2031325" extrusionOk="0">
                <a:moveTo>
                  <a:pt x="0" y="0"/>
                </a:moveTo>
                <a:cubicBezTo>
                  <a:pt x="214322" y="-7424"/>
                  <a:pt x="377961" y="-118"/>
                  <a:pt x="519205" y="0"/>
                </a:cubicBezTo>
                <a:cubicBezTo>
                  <a:pt x="660450" y="118"/>
                  <a:pt x="822942" y="22449"/>
                  <a:pt x="1076401" y="0"/>
                </a:cubicBezTo>
                <a:cubicBezTo>
                  <a:pt x="1329860" y="-22449"/>
                  <a:pt x="1547848" y="-666"/>
                  <a:pt x="1785560" y="0"/>
                </a:cubicBezTo>
                <a:cubicBezTo>
                  <a:pt x="2023272" y="666"/>
                  <a:pt x="2234099" y="21111"/>
                  <a:pt x="2418737" y="0"/>
                </a:cubicBezTo>
                <a:cubicBezTo>
                  <a:pt x="2603375" y="-21111"/>
                  <a:pt x="2934716" y="6720"/>
                  <a:pt x="3089905" y="0"/>
                </a:cubicBezTo>
                <a:cubicBezTo>
                  <a:pt x="3245094" y="-6720"/>
                  <a:pt x="3446273" y="-30973"/>
                  <a:pt x="3799064" y="0"/>
                </a:cubicBezTo>
                <a:cubicBezTo>
                  <a:pt x="3824907" y="330274"/>
                  <a:pt x="3768779" y="405902"/>
                  <a:pt x="3799064" y="677108"/>
                </a:cubicBezTo>
                <a:cubicBezTo>
                  <a:pt x="3829349" y="948314"/>
                  <a:pt x="3820916" y="1149575"/>
                  <a:pt x="3799064" y="1333903"/>
                </a:cubicBezTo>
                <a:cubicBezTo>
                  <a:pt x="3777212" y="1518231"/>
                  <a:pt x="3815633" y="1713634"/>
                  <a:pt x="3799064" y="2031325"/>
                </a:cubicBezTo>
                <a:cubicBezTo>
                  <a:pt x="3589972" y="2004095"/>
                  <a:pt x="3450050" y="2022564"/>
                  <a:pt x="3241868" y="2031325"/>
                </a:cubicBezTo>
                <a:cubicBezTo>
                  <a:pt x="3033686" y="2040086"/>
                  <a:pt x="2930767" y="2040828"/>
                  <a:pt x="2722663" y="2031325"/>
                </a:cubicBezTo>
                <a:cubicBezTo>
                  <a:pt x="2514559" y="2021822"/>
                  <a:pt x="2456435" y="2016678"/>
                  <a:pt x="2203457" y="2031325"/>
                </a:cubicBezTo>
                <a:cubicBezTo>
                  <a:pt x="1950479" y="2045972"/>
                  <a:pt x="1816562" y="2021428"/>
                  <a:pt x="1646261" y="2031325"/>
                </a:cubicBezTo>
                <a:cubicBezTo>
                  <a:pt x="1475960" y="2041222"/>
                  <a:pt x="1282491" y="2035672"/>
                  <a:pt x="1013084" y="2031325"/>
                </a:cubicBezTo>
                <a:cubicBezTo>
                  <a:pt x="743677" y="2026978"/>
                  <a:pt x="400306" y="2012347"/>
                  <a:pt x="0" y="2031325"/>
                </a:cubicBezTo>
                <a:cubicBezTo>
                  <a:pt x="-7819" y="1818407"/>
                  <a:pt x="210" y="1558200"/>
                  <a:pt x="0" y="1394843"/>
                </a:cubicBezTo>
                <a:cubicBezTo>
                  <a:pt x="-210" y="1231486"/>
                  <a:pt x="6960" y="939182"/>
                  <a:pt x="0" y="717735"/>
                </a:cubicBezTo>
                <a:cubicBezTo>
                  <a:pt x="-6960" y="496288"/>
                  <a:pt x="30227" y="29777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25795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dirty="0"/>
              <a:t>To estimate the </a:t>
            </a:r>
            <a:r>
              <a:rPr lang="it-IT" b="1" i="1" dirty="0" err="1"/>
              <a:t>uncertainty</a:t>
            </a:r>
            <a:r>
              <a:rPr lang="it-IT" b="1" i="1" dirty="0"/>
              <a:t> in the relative angle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split the </a:t>
            </a:r>
            <a:r>
              <a:rPr lang="it-IT" dirty="0" err="1"/>
              <a:t>overall</a:t>
            </a:r>
            <a:r>
              <a:rPr lang="it-IT" dirty="0"/>
              <a:t> set of tracks in 2 subsets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evaluate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average</a:t>
            </a:r>
            <a:r>
              <a:rPr lang="it-IT" dirty="0"/>
              <a:t> </a:t>
            </a:r>
            <a:r>
              <a:rPr lang="it-IT" dirty="0" err="1"/>
              <a:t>direction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generate a large </a:t>
            </a:r>
            <a:r>
              <a:rPr lang="it-IT" dirty="0" err="1"/>
              <a:t>number</a:t>
            </a:r>
            <a:r>
              <a:rPr lang="it-IT" dirty="0"/>
              <a:t> of subsets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differences</a:t>
            </a:r>
            <a:endParaRPr lang="it-IT" dirty="0"/>
          </a:p>
        </p:txBody>
      </p:sp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C6B67A24-E31A-4A61-A3B7-00C4000E5E49}"/>
              </a:ext>
            </a:extLst>
          </p:cNvPr>
          <p:cNvCxnSpPr>
            <a:cxnSpLocks/>
          </p:cNvCxnSpPr>
          <p:nvPr/>
        </p:nvCxnSpPr>
        <p:spPr>
          <a:xfrm>
            <a:off x="2133736" y="2959860"/>
            <a:ext cx="848845" cy="771082"/>
          </a:xfrm>
          <a:prstGeom prst="curvedConnector3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75F4A102-3388-4AB1-B8F6-435BA9DF2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28" y="3059578"/>
            <a:ext cx="4933358" cy="33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59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AFB066FB-0199-4888-8321-5395B95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83037003-BA61-4B93-A17A-AD4DD52C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7520" y="69599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35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D86C3541-C40D-43BF-A872-CC10AF5E5821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3D shifts</a:t>
            </a:r>
          </a:p>
        </p:txBody>
      </p:sp>
      <p:graphicFrame>
        <p:nvGraphicFramePr>
          <p:cNvPr id="7" name="Tabella 8">
            <a:extLst>
              <a:ext uri="{FF2B5EF4-FFF2-40B4-BE49-F238E27FC236}">
                <a16:creationId xmlns:a16="http://schemas.microsoft.com/office/drawing/2014/main" id="{C8A8EAD9-CC0C-4704-ABD2-60C947CF964D}"/>
              </a:ext>
            </a:extLst>
          </p:cNvPr>
          <p:cNvGraphicFramePr>
            <a:graphicFrameLocks noGrp="1"/>
          </p:cNvGraphicFramePr>
          <p:nvPr/>
        </p:nvGraphicFramePr>
        <p:xfrm>
          <a:off x="148888" y="744453"/>
          <a:ext cx="6263808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952">
                  <a:extLst>
                    <a:ext uri="{9D8B030D-6E8A-4147-A177-3AD203B41FA5}">
                      <a16:colId xmlns:a16="http://schemas.microsoft.com/office/drawing/2014/main" val="4117210657"/>
                    </a:ext>
                  </a:extLst>
                </a:gridCol>
                <a:gridCol w="1565952">
                  <a:extLst>
                    <a:ext uri="{9D8B030D-6E8A-4147-A177-3AD203B41FA5}">
                      <a16:colId xmlns:a16="http://schemas.microsoft.com/office/drawing/2014/main" val="1457928397"/>
                    </a:ext>
                  </a:extLst>
                </a:gridCol>
                <a:gridCol w="1565952">
                  <a:extLst>
                    <a:ext uri="{9D8B030D-6E8A-4147-A177-3AD203B41FA5}">
                      <a16:colId xmlns:a16="http://schemas.microsoft.com/office/drawing/2014/main" val="2992614589"/>
                    </a:ext>
                  </a:extLst>
                </a:gridCol>
                <a:gridCol w="1565952">
                  <a:extLst>
                    <a:ext uri="{9D8B030D-6E8A-4147-A177-3AD203B41FA5}">
                      <a16:colId xmlns:a16="http://schemas.microsoft.com/office/drawing/2014/main" val="2264701892"/>
                    </a:ext>
                  </a:extLst>
                </a:gridCol>
              </a:tblGrid>
              <a:tr h="322293">
                <a:tc>
                  <a:txBody>
                    <a:bodyPr/>
                    <a:lstStyle/>
                    <a:p>
                      <a:r>
                        <a:rPr lang="it-IT" dirty="0"/>
                        <a:t>Position (</a:t>
                      </a:r>
                      <a:r>
                        <a:rPr lang="it-IT" dirty="0" err="1"/>
                        <a:t>x,y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3D </a:t>
                      </a:r>
                      <a:r>
                        <a:rPr lang="el-GR" dirty="0"/>
                        <a:t>θ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3D </a:t>
                      </a:r>
                      <a:r>
                        <a:rPr lang="el-GR" dirty="0"/>
                        <a:t>φ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3D </a:t>
                      </a:r>
                      <a:r>
                        <a:rPr lang="it-IT" dirty="0" err="1"/>
                        <a:t>error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965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(0 cm, 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47.892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18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(0 cm, 5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49.564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3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(0 cm, 10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5.635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43.573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82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(20 cm, 20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52.422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927329"/>
                  </a:ext>
                </a:extLst>
              </a:tr>
            </a:tbl>
          </a:graphicData>
        </a:graphic>
      </p:graphicFrame>
      <p:sp>
        <p:nvSpPr>
          <p:cNvPr id="46" name="Segnaposto numero diapositiva 5">
            <a:extLst>
              <a:ext uri="{FF2B5EF4-FFF2-40B4-BE49-F238E27FC236}">
                <a16:creationId xmlns:a16="http://schemas.microsoft.com/office/drawing/2014/main" id="{1F6C1830-17ED-489A-8616-00157B0A4554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893067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69" y="879021"/>
            <a:ext cx="8547814" cy="5163317"/>
          </a:xfrm>
        </p:spPr>
        <p:txBody>
          <a:bodyPr/>
          <a:lstStyle/>
          <a:p>
            <a:pPr>
              <a:buFont typeface="Calibri" panose="020F0502020204030204" pitchFamily="34" charset="0"/>
              <a:buChar char="→"/>
            </a:pPr>
            <a:r>
              <a:rPr lang="it-IT" dirty="0"/>
              <a:t>Evaluation of multiple scattering </a:t>
            </a:r>
            <a:r>
              <a:rPr lang="it-IT" dirty="0" err="1"/>
              <a:t>effect</a:t>
            </a:r>
            <a:r>
              <a:rPr lang="it-IT" dirty="0"/>
              <a:t> due to the </a:t>
            </a:r>
            <a:r>
              <a:rPr lang="it-IT" dirty="0" err="1"/>
              <a:t>interposed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detectors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it-IT" dirty="0"/>
              <a:t>60 cm of concrete-</a:t>
            </a:r>
            <a:r>
              <a:rPr lang="it-IT" dirty="0" err="1"/>
              <a:t>equivalent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 for the 4 </a:t>
            </a:r>
            <a:r>
              <a:rPr lang="it-IT" dirty="0" err="1"/>
              <a:t>layers</a:t>
            </a:r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0CE79CE-6E1E-4920-8EF6-BB6AE86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55" y="6356353"/>
            <a:ext cx="7457243" cy="365125"/>
          </a:xfrm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4F7AA6-0EEC-48E1-BB5D-E897969B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36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96BAB0-2ADB-4F35-A634-DC494C6C2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614" y="2310941"/>
            <a:ext cx="5521201" cy="3776367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C326668-2880-4CF8-8364-5186BBEAF78F}"/>
              </a:ext>
            </a:extLst>
          </p:cNvPr>
          <p:cNvSpPr txBox="1">
            <a:spLocks/>
          </p:cNvSpPr>
          <p:nvPr/>
        </p:nvSpPr>
        <p:spPr>
          <a:xfrm>
            <a:off x="176070" y="2295951"/>
            <a:ext cx="3026613" cy="516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→"/>
            </a:pPr>
            <a:r>
              <a:rPr lang="it-IT" dirty="0"/>
              <a:t>For </a:t>
            </a:r>
            <a:r>
              <a:rPr lang="it-IT" i="1" dirty="0"/>
              <a:t>p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3-4 GeV/c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dirty="0"/>
              <a:t> 0.1°-0.2° comparable to the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uncertainty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76D51510-CD21-42C8-8D76-14AF7A822917}"/>
              </a:ext>
            </a:extLst>
          </p:cNvPr>
          <p:cNvSpPr txBox="1">
            <a:spLocks/>
          </p:cNvSpPr>
          <p:nvPr/>
        </p:nvSpPr>
        <p:spPr>
          <a:xfrm>
            <a:off x="0" y="6492877"/>
            <a:ext cx="914400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9CF7F038-526D-4514-8C08-153325EC5041}"/>
              </a:ext>
            </a:extLst>
          </p:cNvPr>
          <p:cNvSpPr txBox="1">
            <a:spLocks/>
          </p:cNvSpPr>
          <p:nvPr/>
        </p:nvSpPr>
        <p:spPr>
          <a:xfrm>
            <a:off x="7071360" y="6492877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29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E6126D57-B1F8-4C29-A67F-0F5F272692D8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GEANT3 Simulations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53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6099AEF-3D13-4BEE-AC3A-A3BD5294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68" y="1608044"/>
            <a:ext cx="8669864" cy="4884833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6632DE98-F28F-4698-9E0E-30E62824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ABCA6A2-D12E-4AD4-A283-D3E7D993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4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003CEC7D-F65C-40C2-95C4-68D8BDC41C5F}"/>
              </a:ext>
            </a:extLst>
          </p:cNvPr>
          <p:cNvSpPr txBox="1">
            <a:spLocks/>
          </p:cNvSpPr>
          <p:nvPr/>
        </p:nvSpPr>
        <p:spPr>
          <a:xfrm>
            <a:off x="0" y="-25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Experimental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setup to monitor the building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stability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135375E-53FF-43FE-9327-B411B01B093B}"/>
              </a:ext>
            </a:extLst>
          </p:cNvPr>
          <p:cNvSpPr txBox="1"/>
          <p:nvPr/>
        </p:nvSpPr>
        <p:spPr>
          <a:xfrm>
            <a:off x="191390" y="1597411"/>
            <a:ext cx="350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Dipartimento di Fisica e Astronomia </a:t>
            </a:r>
          </a:p>
          <a:p>
            <a:r>
              <a:rPr lang="it-IT" sz="1200" b="1" i="1" dirty="0"/>
              <a:t>E. Majorana, CT</a:t>
            </a:r>
            <a:endParaRPr lang="it-IT" sz="12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1B4BFB-7CE7-4FC8-B312-DC3C8000092C}"/>
              </a:ext>
            </a:extLst>
          </p:cNvPr>
          <p:cNvSpPr txBox="1"/>
          <p:nvPr/>
        </p:nvSpPr>
        <p:spPr>
          <a:xfrm>
            <a:off x="599742" y="743095"/>
            <a:ext cx="794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 Catania → 2 </a:t>
            </a:r>
            <a:r>
              <a:rPr lang="it-IT" dirty="0" err="1"/>
              <a:t>experimental</a:t>
            </a:r>
            <a:r>
              <a:rPr lang="it-IT" dirty="0"/>
              <a:t> setup to test the </a:t>
            </a:r>
            <a:r>
              <a:rPr lang="it-IT" dirty="0" err="1"/>
              <a:t>possibility</a:t>
            </a:r>
            <a:r>
              <a:rPr lang="it-IT" dirty="0"/>
              <a:t> of monitoring the long </a:t>
            </a:r>
            <a:r>
              <a:rPr lang="it-IT" dirty="0" err="1"/>
              <a:t>term</a:t>
            </a:r>
            <a:r>
              <a:rPr lang="it-IT" dirty="0"/>
              <a:t> building </a:t>
            </a:r>
            <a:r>
              <a:rPr lang="it-IT" dirty="0" err="1"/>
              <a:t>stability</a:t>
            </a:r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6B73C39-08A0-469A-8F9B-B7776BC76979}"/>
              </a:ext>
            </a:extLst>
          </p:cNvPr>
          <p:cNvSpPr/>
          <p:nvPr/>
        </p:nvSpPr>
        <p:spPr>
          <a:xfrm rot="1757385">
            <a:off x="3010148" y="1544730"/>
            <a:ext cx="2383258" cy="5158541"/>
          </a:xfrm>
          <a:custGeom>
            <a:avLst/>
            <a:gdLst>
              <a:gd name="connsiteX0" fmla="*/ 0 w 2383258"/>
              <a:gd name="connsiteY0" fmla="*/ 2579271 h 5158541"/>
              <a:gd name="connsiteX1" fmla="*/ 1191629 w 2383258"/>
              <a:gd name="connsiteY1" fmla="*/ 0 h 5158541"/>
              <a:gd name="connsiteX2" fmla="*/ 2383258 w 2383258"/>
              <a:gd name="connsiteY2" fmla="*/ 2579271 h 5158541"/>
              <a:gd name="connsiteX3" fmla="*/ 1191629 w 2383258"/>
              <a:gd name="connsiteY3" fmla="*/ 5158542 h 5158541"/>
              <a:gd name="connsiteX4" fmla="*/ 0 w 2383258"/>
              <a:gd name="connsiteY4" fmla="*/ 2579271 h 515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3258" h="5158541" extrusionOk="0">
                <a:moveTo>
                  <a:pt x="0" y="2579271"/>
                </a:moveTo>
                <a:cubicBezTo>
                  <a:pt x="-41322" y="1129290"/>
                  <a:pt x="450886" y="31010"/>
                  <a:pt x="1191629" y="0"/>
                </a:cubicBezTo>
                <a:cubicBezTo>
                  <a:pt x="1984845" y="28441"/>
                  <a:pt x="2274978" y="1158222"/>
                  <a:pt x="2383258" y="2579271"/>
                </a:cubicBezTo>
                <a:cubicBezTo>
                  <a:pt x="2356414" y="4029977"/>
                  <a:pt x="1847148" y="5172913"/>
                  <a:pt x="1191629" y="5158542"/>
                </a:cubicBezTo>
                <a:cubicBezTo>
                  <a:pt x="457447" y="5116926"/>
                  <a:pt x="165766" y="4082967"/>
                  <a:pt x="0" y="2579271"/>
                </a:cubicBezTo>
                <a:close/>
              </a:path>
            </a:pathLst>
          </a:custGeom>
          <a:noFill/>
          <a:ln w="28575" cap="rnd" cmpd="sng">
            <a:solidFill>
              <a:schemeClr val="accent1">
                <a:shade val="50000"/>
                <a:alpha val="96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F00BFD5-DFAB-4516-9384-899D15BDFA36}"/>
              </a:ext>
            </a:extLst>
          </p:cNvPr>
          <p:cNvCxnSpPr/>
          <p:nvPr/>
        </p:nvCxnSpPr>
        <p:spPr>
          <a:xfrm>
            <a:off x="7697972" y="2796363"/>
            <a:ext cx="0" cy="32216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47E790-B104-4F35-9F8F-5EE206677E34}"/>
              </a:ext>
            </a:extLst>
          </p:cNvPr>
          <p:cNvSpPr txBox="1"/>
          <p:nvPr/>
        </p:nvSpPr>
        <p:spPr>
          <a:xfrm>
            <a:off x="7697972" y="3429000"/>
            <a:ext cx="8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≈ 15 m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316C3CA-2980-409D-B064-3628D8D139AF}"/>
              </a:ext>
            </a:extLst>
          </p:cNvPr>
          <p:cNvCxnSpPr/>
          <p:nvPr/>
        </p:nvCxnSpPr>
        <p:spPr>
          <a:xfrm>
            <a:off x="7931888" y="4316819"/>
            <a:ext cx="0" cy="17012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0E44453-EE00-45B9-9051-F5BBDF709869}"/>
              </a:ext>
            </a:extLst>
          </p:cNvPr>
          <p:cNvSpPr txBox="1"/>
          <p:nvPr/>
        </p:nvSpPr>
        <p:spPr>
          <a:xfrm>
            <a:off x="7921733" y="5010381"/>
            <a:ext cx="8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≈ 8 m</a:t>
            </a:r>
          </a:p>
        </p:txBody>
      </p:sp>
    </p:spTree>
    <p:extLst>
      <p:ext uri="{BB962C8B-B14F-4D97-AF65-F5344CB8AC3E}">
        <p14:creationId xmlns:p14="http://schemas.microsoft.com/office/powerpoint/2010/main" val="10256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04C12C6-2D64-4EBA-AE56-A7A4E225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15" y="3976012"/>
            <a:ext cx="5154654" cy="257066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" y="676989"/>
            <a:ext cx="5387555" cy="5791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600" dirty="0">
                <a:solidFill>
                  <a:srgbClr val="C00000"/>
                </a:solidFill>
              </a:rPr>
              <a:t>E</a:t>
            </a:r>
            <a:r>
              <a:rPr lang="it-IT" sz="2600" dirty="0"/>
              <a:t>xtreme </a:t>
            </a:r>
            <a:r>
              <a:rPr lang="it-IT" sz="2600" dirty="0">
                <a:solidFill>
                  <a:srgbClr val="C00000"/>
                </a:solidFill>
              </a:rPr>
              <a:t>E</a:t>
            </a:r>
            <a:r>
              <a:rPr lang="it-IT" sz="2600" dirty="0"/>
              <a:t>nergy </a:t>
            </a:r>
            <a:r>
              <a:rPr lang="it-IT" sz="2600" dirty="0">
                <a:solidFill>
                  <a:srgbClr val="C00000"/>
                </a:solidFill>
              </a:rPr>
              <a:t>E</a:t>
            </a:r>
            <a:r>
              <a:rPr lang="it-IT" sz="2600" dirty="0"/>
              <a:t>vents Project: </a:t>
            </a:r>
            <a:r>
              <a:rPr lang="it-IT" sz="2600" dirty="0" err="1"/>
              <a:t>collaboration</a:t>
            </a:r>
            <a:r>
              <a:rPr lang="it-IT" sz="2600" dirty="0"/>
              <a:t> of Centro Fermi, INFN, CERN &amp; MIUR.</a:t>
            </a: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46E58CF1-88B8-4BEA-B92C-2DDF4D92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B51865C0-E921-49CE-A6BC-49088DC6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5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E1793AFA-E4B6-44F9-BA9A-B953D52FC92D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EEE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Telescopes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050" name="Picture 2" descr="EEEitalia 26Feb2019">
            <a:extLst>
              <a:ext uri="{FF2B5EF4-FFF2-40B4-BE49-F238E27FC236}">
                <a16:creationId xmlns:a16="http://schemas.microsoft.com/office/drawing/2014/main" id="{A20C9832-D929-4034-8F1B-AE0137EC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9" y="1308736"/>
            <a:ext cx="2639584" cy="33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EC34631F-5FD7-49F7-8C46-A736B1DE0829}"/>
              </a:ext>
            </a:extLst>
          </p:cNvPr>
          <p:cNvSpPr txBox="1">
            <a:spLocks/>
          </p:cNvSpPr>
          <p:nvPr/>
        </p:nvSpPr>
        <p:spPr>
          <a:xfrm>
            <a:off x="160026" y="4724003"/>
            <a:ext cx="2831747" cy="1726926"/>
          </a:xfrm>
          <a:custGeom>
            <a:avLst/>
            <a:gdLst>
              <a:gd name="connsiteX0" fmla="*/ 0 w 2831747"/>
              <a:gd name="connsiteY0" fmla="*/ 0 h 1726926"/>
              <a:gd name="connsiteX1" fmla="*/ 538032 w 2831747"/>
              <a:gd name="connsiteY1" fmla="*/ 0 h 1726926"/>
              <a:gd name="connsiteX2" fmla="*/ 1132699 w 2831747"/>
              <a:gd name="connsiteY2" fmla="*/ 0 h 1726926"/>
              <a:gd name="connsiteX3" fmla="*/ 1755683 w 2831747"/>
              <a:gd name="connsiteY3" fmla="*/ 0 h 1726926"/>
              <a:gd name="connsiteX4" fmla="*/ 2322033 w 2831747"/>
              <a:gd name="connsiteY4" fmla="*/ 0 h 1726926"/>
              <a:gd name="connsiteX5" fmla="*/ 2831747 w 2831747"/>
              <a:gd name="connsiteY5" fmla="*/ 0 h 1726926"/>
              <a:gd name="connsiteX6" fmla="*/ 2831747 w 2831747"/>
              <a:gd name="connsiteY6" fmla="*/ 592911 h 1726926"/>
              <a:gd name="connsiteX7" fmla="*/ 2831747 w 2831747"/>
              <a:gd name="connsiteY7" fmla="*/ 1116745 h 1726926"/>
              <a:gd name="connsiteX8" fmla="*/ 2831747 w 2831747"/>
              <a:gd name="connsiteY8" fmla="*/ 1726926 h 1726926"/>
              <a:gd name="connsiteX9" fmla="*/ 2293715 w 2831747"/>
              <a:gd name="connsiteY9" fmla="*/ 1726926 h 1726926"/>
              <a:gd name="connsiteX10" fmla="*/ 1784001 w 2831747"/>
              <a:gd name="connsiteY10" fmla="*/ 1726926 h 1726926"/>
              <a:gd name="connsiteX11" fmla="*/ 1217651 w 2831747"/>
              <a:gd name="connsiteY11" fmla="*/ 1726926 h 1726926"/>
              <a:gd name="connsiteX12" fmla="*/ 679619 w 2831747"/>
              <a:gd name="connsiteY12" fmla="*/ 1726926 h 1726926"/>
              <a:gd name="connsiteX13" fmla="*/ 0 w 2831747"/>
              <a:gd name="connsiteY13" fmla="*/ 1726926 h 1726926"/>
              <a:gd name="connsiteX14" fmla="*/ 0 w 2831747"/>
              <a:gd name="connsiteY14" fmla="*/ 1185823 h 1726926"/>
              <a:gd name="connsiteX15" fmla="*/ 0 w 2831747"/>
              <a:gd name="connsiteY15" fmla="*/ 661988 h 1726926"/>
              <a:gd name="connsiteX16" fmla="*/ 0 w 2831747"/>
              <a:gd name="connsiteY16" fmla="*/ 0 h 172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1747" h="1726926" fill="none" extrusionOk="0">
                <a:moveTo>
                  <a:pt x="0" y="0"/>
                </a:moveTo>
                <a:cubicBezTo>
                  <a:pt x="218121" y="-20205"/>
                  <a:pt x="354405" y="-3714"/>
                  <a:pt x="538032" y="0"/>
                </a:cubicBezTo>
                <a:cubicBezTo>
                  <a:pt x="721659" y="3714"/>
                  <a:pt x="960962" y="21666"/>
                  <a:pt x="1132699" y="0"/>
                </a:cubicBezTo>
                <a:cubicBezTo>
                  <a:pt x="1304436" y="-21666"/>
                  <a:pt x="1535136" y="22351"/>
                  <a:pt x="1755683" y="0"/>
                </a:cubicBezTo>
                <a:cubicBezTo>
                  <a:pt x="1976230" y="-22351"/>
                  <a:pt x="2093715" y="7763"/>
                  <a:pt x="2322033" y="0"/>
                </a:cubicBezTo>
                <a:cubicBezTo>
                  <a:pt x="2550351" y="-7763"/>
                  <a:pt x="2645971" y="6824"/>
                  <a:pt x="2831747" y="0"/>
                </a:cubicBezTo>
                <a:cubicBezTo>
                  <a:pt x="2805043" y="195956"/>
                  <a:pt x="2805404" y="418571"/>
                  <a:pt x="2831747" y="592911"/>
                </a:cubicBezTo>
                <a:cubicBezTo>
                  <a:pt x="2858090" y="767251"/>
                  <a:pt x="2845880" y="857277"/>
                  <a:pt x="2831747" y="1116745"/>
                </a:cubicBezTo>
                <a:cubicBezTo>
                  <a:pt x="2817614" y="1376213"/>
                  <a:pt x="2809727" y="1540890"/>
                  <a:pt x="2831747" y="1726926"/>
                </a:cubicBezTo>
                <a:cubicBezTo>
                  <a:pt x="2584536" y="1732130"/>
                  <a:pt x="2430765" y="1717958"/>
                  <a:pt x="2293715" y="1726926"/>
                </a:cubicBezTo>
                <a:cubicBezTo>
                  <a:pt x="2156665" y="1735894"/>
                  <a:pt x="1928729" y="1725819"/>
                  <a:pt x="1784001" y="1726926"/>
                </a:cubicBezTo>
                <a:cubicBezTo>
                  <a:pt x="1639273" y="1728033"/>
                  <a:pt x="1336638" y="1703237"/>
                  <a:pt x="1217651" y="1726926"/>
                </a:cubicBezTo>
                <a:cubicBezTo>
                  <a:pt x="1098664" y="1750616"/>
                  <a:pt x="872962" y="1735825"/>
                  <a:pt x="679619" y="1726926"/>
                </a:cubicBezTo>
                <a:cubicBezTo>
                  <a:pt x="486276" y="1718027"/>
                  <a:pt x="144196" y="1714498"/>
                  <a:pt x="0" y="1726926"/>
                </a:cubicBezTo>
                <a:cubicBezTo>
                  <a:pt x="-8661" y="1586130"/>
                  <a:pt x="-10130" y="1322134"/>
                  <a:pt x="0" y="1185823"/>
                </a:cubicBezTo>
                <a:cubicBezTo>
                  <a:pt x="10130" y="1049512"/>
                  <a:pt x="-3600" y="817010"/>
                  <a:pt x="0" y="661988"/>
                </a:cubicBezTo>
                <a:cubicBezTo>
                  <a:pt x="3600" y="506966"/>
                  <a:pt x="-12640" y="200309"/>
                  <a:pt x="0" y="0"/>
                </a:cubicBezTo>
                <a:close/>
              </a:path>
              <a:path w="2831747" h="1726926" stroke="0" extrusionOk="0">
                <a:moveTo>
                  <a:pt x="0" y="0"/>
                </a:moveTo>
                <a:cubicBezTo>
                  <a:pt x="189787" y="-8180"/>
                  <a:pt x="371086" y="3807"/>
                  <a:pt x="594667" y="0"/>
                </a:cubicBezTo>
                <a:cubicBezTo>
                  <a:pt x="818248" y="-3807"/>
                  <a:pt x="951539" y="-827"/>
                  <a:pt x="1132699" y="0"/>
                </a:cubicBezTo>
                <a:cubicBezTo>
                  <a:pt x="1313859" y="827"/>
                  <a:pt x="1474114" y="4809"/>
                  <a:pt x="1699048" y="0"/>
                </a:cubicBezTo>
                <a:cubicBezTo>
                  <a:pt x="1923982" y="-4809"/>
                  <a:pt x="2001088" y="17488"/>
                  <a:pt x="2237080" y="0"/>
                </a:cubicBezTo>
                <a:cubicBezTo>
                  <a:pt x="2473072" y="-17488"/>
                  <a:pt x="2675076" y="18018"/>
                  <a:pt x="2831747" y="0"/>
                </a:cubicBezTo>
                <a:cubicBezTo>
                  <a:pt x="2811921" y="222708"/>
                  <a:pt x="2853094" y="312165"/>
                  <a:pt x="2831747" y="558373"/>
                </a:cubicBezTo>
                <a:cubicBezTo>
                  <a:pt x="2810400" y="804581"/>
                  <a:pt x="2824134" y="867760"/>
                  <a:pt x="2831747" y="1099476"/>
                </a:cubicBezTo>
                <a:cubicBezTo>
                  <a:pt x="2839360" y="1331192"/>
                  <a:pt x="2826765" y="1437677"/>
                  <a:pt x="2831747" y="1726926"/>
                </a:cubicBezTo>
                <a:cubicBezTo>
                  <a:pt x="2592419" y="1711572"/>
                  <a:pt x="2475420" y="1752511"/>
                  <a:pt x="2237080" y="1726926"/>
                </a:cubicBezTo>
                <a:cubicBezTo>
                  <a:pt x="1998740" y="1701341"/>
                  <a:pt x="1890984" y="1743777"/>
                  <a:pt x="1670731" y="1726926"/>
                </a:cubicBezTo>
                <a:cubicBezTo>
                  <a:pt x="1450478" y="1710075"/>
                  <a:pt x="1398058" y="1721302"/>
                  <a:pt x="1132699" y="1726926"/>
                </a:cubicBezTo>
                <a:cubicBezTo>
                  <a:pt x="867340" y="1732550"/>
                  <a:pt x="814963" y="1743927"/>
                  <a:pt x="538032" y="1726926"/>
                </a:cubicBezTo>
                <a:cubicBezTo>
                  <a:pt x="261101" y="1709925"/>
                  <a:pt x="136642" y="1744161"/>
                  <a:pt x="0" y="1726926"/>
                </a:cubicBezTo>
                <a:cubicBezTo>
                  <a:pt x="11039" y="1606871"/>
                  <a:pt x="20285" y="1381219"/>
                  <a:pt x="0" y="1151284"/>
                </a:cubicBezTo>
                <a:cubicBezTo>
                  <a:pt x="-20285" y="921349"/>
                  <a:pt x="-21846" y="694481"/>
                  <a:pt x="0" y="558373"/>
                </a:cubicBezTo>
                <a:cubicBezTo>
                  <a:pt x="21846" y="422265"/>
                  <a:pt x="14098" y="213577"/>
                  <a:pt x="0" y="0"/>
                </a:cubicBezTo>
                <a:close/>
              </a:path>
            </a:pathLst>
          </a:custGeom>
          <a:ln w="1905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485839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500" dirty="0">
                <a:latin typeface="Bahnschrift SemiCondensed" panose="020B0502040204020203" pitchFamily="34" charset="0"/>
              </a:rPr>
              <a:t>56 </a:t>
            </a:r>
            <a:r>
              <a:rPr lang="it-IT" sz="1500" dirty="0" err="1">
                <a:latin typeface="Bahnschrift SemiCondensed" panose="020B0502040204020203" pitchFamily="34" charset="0"/>
              </a:rPr>
              <a:t>telescopes</a:t>
            </a:r>
            <a:r>
              <a:rPr lang="it-IT" sz="1500" dirty="0">
                <a:latin typeface="Bahnschrift SemiCondensed" panose="020B0502040204020203" pitchFamily="34" charset="0"/>
              </a:rPr>
              <a:t> in high schools</a:t>
            </a:r>
          </a:p>
          <a:p>
            <a:r>
              <a:rPr lang="it-IT" sz="1500" dirty="0">
                <a:latin typeface="Bahnschrift SemiCondensed" panose="020B0502040204020203" pitchFamily="34" charset="0"/>
              </a:rPr>
              <a:t>2 </a:t>
            </a:r>
            <a:r>
              <a:rPr lang="it-IT" sz="1500" dirty="0" err="1">
                <a:latin typeface="Bahnschrift SemiCondensed" panose="020B0502040204020203" pitchFamily="34" charset="0"/>
              </a:rPr>
              <a:t>telescopes</a:t>
            </a:r>
            <a:r>
              <a:rPr lang="it-IT" sz="1500" dirty="0">
                <a:latin typeface="Bahnschrift SemiCondensed" panose="020B0502040204020203" pitchFamily="34" charset="0"/>
              </a:rPr>
              <a:t> </a:t>
            </a:r>
            <a:r>
              <a:rPr lang="it-IT" sz="1500" dirty="0" err="1">
                <a:latin typeface="Bahnschrift SemiCondensed" panose="020B0502040204020203" pitchFamily="34" charset="0"/>
              </a:rPr>
              <a:t>at</a:t>
            </a:r>
            <a:r>
              <a:rPr lang="it-IT" sz="1500" dirty="0">
                <a:latin typeface="Bahnschrift SemiCondensed" panose="020B0502040204020203" pitchFamily="34" charset="0"/>
              </a:rPr>
              <a:t> CERN</a:t>
            </a:r>
          </a:p>
          <a:p>
            <a:r>
              <a:rPr lang="it-IT" sz="1500" dirty="0">
                <a:latin typeface="Bahnschrift SemiCondensed" panose="020B0502040204020203" pitchFamily="34" charset="0"/>
              </a:rPr>
              <a:t>4 </a:t>
            </a:r>
            <a:r>
              <a:rPr lang="it-IT" sz="1500" dirty="0" err="1">
                <a:latin typeface="Bahnschrift SemiCondensed" panose="020B0502040204020203" pitchFamily="34" charset="0"/>
              </a:rPr>
              <a:t>at</a:t>
            </a:r>
            <a:r>
              <a:rPr lang="it-IT" sz="1500" dirty="0">
                <a:latin typeface="Bahnschrift SemiCondensed" panose="020B0502040204020203" pitchFamily="34" charset="0"/>
              </a:rPr>
              <a:t> INFN </a:t>
            </a:r>
            <a:r>
              <a:rPr lang="it-IT" sz="1500" dirty="0" err="1">
                <a:latin typeface="Bahnschrift SemiCondensed" panose="020B0502040204020203" pitchFamily="34" charset="0"/>
              </a:rPr>
              <a:t>Sections</a:t>
            </a:r>
            <a:endParaRPr lang="it-IT" sz="1500" dirty="0"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r>
              <a:rPr lang="it-IT" sz="1500" dirty="0">
                <a:latin typeface="Bahnschrift SemiCondensed" panose="020B0502040204020203" pitchFamily="34" charset="0"/>
              </a:rPr>
              <a:t>Total: 62 </a:t>
            </a:r>
            <a:r>
              <a:rPr lang="it-IT" sz="1500" dirty="0" err="1">
                <a:latin typeface="Bahnschrift SemiCondensed" panose="020B0502040204020203" pitchFamily="34" charset="0"/>
              </a:rPr>
              <a:t>telescopes</a:t>
            </a:r>
            <a:endParaRPr lang="it-IT" sz="1500" dirty="0"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r>
              <a:rPr lang="it-IT" sz="1500" dirty="0">
                <a:latin typeface="Bahnschrift SemiCondensed" panose="020B0502040204020203" pitchFamily="34" charset="0"/>
              </a:rPr>
              <a:t>(+50 institutes on the </a:t>
            </a:r>
            <a:r>
              <a:rPr lang="it-IT" sz="1500" dirty="0" err="1">
                <a:latin typeface="Bahnschrift SemiCondensed" panose="020B0502040204020203" pitchFamily="34" charset="0"/>
              </a:rPr>
              <a:t>waiting</a:t>
            </a:r>
            <a:r>
              <a:rPr lang="it-IT" sz="1500" dirty="0">
                <a:latin typeface="Bahnschrift SemiCondensed" panose="020B0502040204020203" pitchFamily="34" charset="0"/>
              </a:rPr>
              <a:t> list)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F7F77BF-81E9-4541-B9C1-1FF818B34744}"/>
              </a:ext>
            </a:extLst>
          </p:cNvPr>
          <p:cNvSpPr/>
          <p:nvPr/>
        </p:nvSpPr>
        <p:spPr>
          <a:xfrm>
            <a:off x="2896463" y="3293148"/>
            <a:ext cx="6078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Network of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telescopes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on Multi-gap Resistive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Plate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Chambers (MRPC)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8936DE1-8EE8-486B-99A9-E96E53986B5D}"/>
              </a:ext>
            </a:extLst>
          </p:cNvPr>
          <p:cNvSpPr/>
          <p:nvPr/>
        </p:nvSpPr>
        <p:spPr>
          <a:xfrm>
            <a:off x="3055741" y="1471338"/>
            <a:ext cx="296307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900" dirty="0"/>
              <a:t>It </a:t>
            </a:r>
            <a:r>
              <a:rPr lang="it-IT" sz="1900" dirty="0" err="1"/>
              <a:t>aims</a:t>
            </a:r>
            <a:r>
              <a:rPr lang="it-IT" sz="1900" dirty="0"/>
              <a:t> </a:t>
            </a:r>
            <a:r>
              <a:rPr lang="it-IT" sz="1900" dirty="0" err="1"/>
              <a:t>at</a:t>
            </a:r>
            <a:r>
              <a:rPr lang="it-IT" sz="1900" dirty="0"/>
              <a:t> the </a:t>
            </a:r>
            <a:r>
              <a:rPr lang="it-IT" sz="1900" dirty="0" err="1"/>
              <a:t>detection</a:t>
            </a:r>
            <a:r>
              <a:rPr lang="it-IT" sz="1900" dirty="0"/>
              <a:t> of </a:t>
            </a:r>
            <a:r>
              <a:rPr lang="it-IT" sz="1900" dirty="0" err="1"/>
              <a:t>cosmic</a:t>
            </a:r>
            <a:r>
              <a:rPr lang="it-IT" sz="1900" dirty="0"/>
              <a:t> </a:t>
            </a:r>
            <a:r>
              <a:rPr lang="it-IT" sz="1900" dirty="0" err="1"/>
              <a:t>ray</a:t>
            </a:r>
            <a:r>
              <a:rPr lang="it-IT" sz="1900" dirty="0"/>
              <a:t> </a:t>
            </a:r>
            <a:r>
              <a:rPr lang="it-IT" sz="1900" dirty="0" err="1"/>
              <a:t>muons</a:t>
            </a:r>
            <a:r>
              <a:rPr lang="it-IT" sz="1900" dirty="0"/>
              <a:t> by </a:t>
            </a:r>
            <a:r>
              <a:rPr lang="it-IT" sz="1900" dirty="0" err="1"/>
              <a:t>means</a:t>
            </a:r>
            <a:r>
              <a:rPr lang="it-IT" sz="1900" dirty="0"/>
              <a:t> of a </a:t>
            </a:r>
            <a:r>
              <a:rPr lang="it-IT" sz="1900" i="1" dirty="0">
                <a:solidFill>
                  <a:schemeClr val="accent1">
                    <a:lumMod val="50000"/>
                  </a:schemeClr>
                </a:solidFill>
              </a:rPr>
              <a:t>sparse array of </a:t>
            </a:r>
            <a:r>
              <a:rPr lang="it-IT" sz="1900" i="1" dirty="0" err="1">
                <a:solidFill>
                  <a:schemeClr val="accent1">
                    <a:lumMod val="50000"/>
                  </a:schemeClr>
                </a:solidFill>
              </a:rPr>
              <a:t>telescopes</a:t>
            </a:r>
            <a:r>
              <a:rPr lang="it-IT" sz="1900" dirty="0"/>
              <a:t>, </a:t>
            </a:r>
            <a:r>
              <a:rPr lang="it-IT" sz="1900" dirty="0" err="1"/>
              <a:t>distributed</a:t>
            </a:r>
            <a:r>
              <a:rPr lang="it-IT" sz="1900" dirty="0"/>
              <a:t> </a:t>
            </a:r>
            <a:r>
              <a:rPr lang="it-IT" sz="1900" dirty="0" err="1"/>
              <a:t>all</a:t>
            </a:r>
            <a:r>
              <a:rPr lang="it-IT" sz="1900" dirty="0"/>
              <a:t> over the </a:t>
            </a:r>
            <a:r>
              <a:rPr lang="it-IT" sz="1900" dirty="0" err="1"/>
              <a:t>Italian</a:t>
            </a:r>
            <a:r>
              <a:rPr lang="it-IT" sz="1900" dirty="0"/>
              <a:t> </a:t>
            </a:r>
            <a:r>
              <a:rPr lang="it-IT" sz="1900" dirty="0" err="1"/>
              <a:t>territory</a:t>
            </a:r>
            <a:r>
              <a:rPr lang="it-IT" sz="1900" dirty="0"/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AD32184-A35C-4A82-AF3F-B841FC40E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542" y="969535"/>
            <a:ext cx="3018600" cy="202006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49A92E1-A4A6-4990-B1E7-F7F76FAA223B}"/>
              </a:ext>
            </a:extLst>
          </p:cNvPr>
          <p:cNvSpPr/>
          <p:nvPr/>
        </p:nvSpPr>
        <p:spPr>
          <a:xfrm>
            <a:off x="5783257" y="249853"/>
            <a:ext cx="3191857" cy="538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See</a:t>
            </a:r>
            <a:r>
              <a:rPr lang="it-IT" dirty="0"/>
              <a:t> talks by F. Coccetti, G. </a:t>
            </a:r>
            <a:r>
              <a:rPr lang="it-IT" dirty="0" err="1"/>
              <a:t>Mandaglio</a:t>
            </a:r>
            <a:r>
              <a:rPr lang="it-IT" dirty="0"/>
              <a:t> &amp; M.P. Panetta</a:t>
            </a:r>
          </a:p>
        </p:txBody>
      </p:sp>
    </p:spTree>
    <p:extLst>
      <p:ext uri="{BB962C8B-B14F-4D97-AF65-F5344CB8AC3E}">
        <p14:creationId xmlns:p14="http://schemas.microsoft.com/office/powerpoint/2010/main" val="2799401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EE04120-DB18-4729-BE5D-192E9BAA4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846" y="4003747"/>
            <a:ext cx="4827050" cy="24891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8BDD3D-7E4E-48A7-A62C-48731EE72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118" y="872835"/>
            <a:ext cx="5424513" cy="2823284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46E58CF1-88B8-4BEA-B92C-2DDF4D92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B51865C0-E921-49CE-A6BC-49088DC6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6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E1793AFA-E4B6-44F9-BA9A-B953D52FC92D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EEE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Telescopes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A6FEBAF-9CE1-4C7B-ABBD-16D66D8397B4}"/>
              </a:ext>
            </a:extLst>
          </p:cNvPr>
          <p:cNvSpPr/>
          <p:nvPr/>
        </p:nvSpPr>
        <p:spPr>
          <a:xfrm>
            <a:off x="99987" y="854590"/>
            <a:ext cx="3119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Chambers built by students and teachers at CERN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/>
              <a:t>Reasonable</a:t>
            </a:r>
            <a:r>
              <a:rPr lang="it-IT" b="1" dirty="0"/>
              <a:t> cost 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Long </a:t>
            </a:r>
            <a:r>
              <a:rPr lang="it-IT" b="1" dirty="0" err="1"/>
              <a:t>term</a:t>
            </a:r>
            <a:r>
              <a:rPr lang="it-IT" b="1" dirty="0"/>
              <a:t> </a:t>
            </a:r>
            <a:r>
              <a:rPr lang="it-IT" b="1" dirty="0" err="1"/>
              <a:t>operation</a:t>
            </a:r>
            <a:r>
              <a:rPr lang="it-IT" b="1" dirty="0"/>
              <a:t> </a:t>
            </a:r>
            <a:r>
              <a:rPr lang="it-IT" b="1" dirty="0" err="1"/>
              <a:t>required</a:t>
            </a:r>
            <a:r>
              <a:rPr lang="it-IT" b="1" dirty="0"/>
              <a:t> 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/>
              <a:t>Reconstruction</a:t>
            </a:r>
            <a:r>
              <a:rPr lang="it-IT" b="1" dirty="0"/>
              <a:t> of </a:t>
            </a:r>
            <a:r>
              <a:rPr lang="it-IT" b="1" dirty="0" err="1"/>
              <a:t>muon</a:t>
            </a:r>
            <a:r>
              <a:rPr lang="it-IT" b="1" dirty="0"/>
              <a:t> </a:t>
            </a:r>
            <a:r>
              <a:rPr lang="it-IT" b="1" dirty="0" err="1"/>
              <a:t>orientation</a:t>
            </a:r>
            <a:r>
              <a:rPr lang="it-IT" b="1" dirty="0"/>
              <a:t> 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TOF </a:t>
            </a:r>
            <a:r>
              <a:rPr lang="it-IT" b="1" dirty="0" err="1"/>
              <a:t>measurements</a:t>
            </a:r>
            <a:r>
              <a:rPr lang="it-IT" b="1" dirty="0"/>
              <a:t> 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9E0A75-26D3-4C57-8DCA-F797CE60D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4" y="3984697"/>
            <a:ext cx="2167521" cy="2178809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9AB4846-6889-4B38-97A0-2BE0FFD64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87" y="3487666"/>
            <a:ext cx="4505325" cy="70686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Chambers filled with a gas mixture 98% / 2% of Freon and SF</a:t>
            </a:r>
            <a:r>
              <a:rPr lang="en-US" b="1" baseline="-25000" dirty="0"/>
              <a:t>6</a:t>
            </a:r>
            <a:r>
              <a:rPr lang="en-US" b="1" dirty="0"/>
              <a:t>, at a continuous flow of 1-2 l/h and atmospheric pressure</a:t>
            </a:r>
            <a:endParaRPr lang="it-IT" b="1" dirty="0"/>
          </a:p>
        </p:txBody>
      </p:sp>
      <p:sp>
        <p:nvSpPr>
          <p:cNvPr id="8" name="Freccia circolare in giù 7">
            <a:extLst>
              <a:ext uri="{FF2B5EF4-FFF2-40B4-BE49-F238E27FC236}">
                <a16:creationId xmlns:a16="http://schemas.microsoft.com/office/drawing/2014/main" id="{D79B60D6-FD34-4E77-970D-701690C3B7F3}"/>
              </a:ext>
            </a:extLst>
          </p:cNvPr>
          <p:cNvSpPr/>
          <p:nvPr/>
        </p:nvSpPr>
        <p:spPr>
          <a:xfrm rot="7670075">
            <a:off x="4201114" y="3636775"/>
            <a:ext cx="844804" cy="42430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DD0D50-793A-436A-8459-5FAF801EB5B8}"/>
              </a:ext>
            </a:extLst>
          </p:cNvPr>
          <p:cNvSpPr txBox="1"/>
          <p:nvPr/>
        </p:nvSpPr>
        <p:spPr>
          <a:xfrm>
            <a:off x="3223260" y="55481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kern="1200" cap="smal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Inner </a:t>
            </a:r>
            <a:r>
              <a:rPr lang="it-IT" sz="1800" b="1" kern="1200" cap="small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structure</a:t>
            </a:r>
            <a:endParaRPr lang="it-IT" sz="1800" b="1" kern="1200" cap="small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22B01C-AA20-434B-BCAA-A34FA93BFB20}"/>
              </a:ext>
            </a:extLst>
          </p:cNvPr>
          <p:cNvSpPr txBox="1"/>
          <p:nvPr/>
        </p:nvSpPr>
        <p:spPr>
          <a:xfrm>
            <a:off x="1003239" y="4266177"/>
            <a:ext cx="107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smal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</a:t>
            </a:r>
            <a:r>
              <a:rPr lang="it-IT" b="1" cap="small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endParaRPr lang="it-IT" sz="1800" b="1" kern="1200" cap="small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01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interni, pavimento, parete, tavolo&#10;&#10;Descrizione generata automaticamente">
            <a:extLst>
              <a:ext uri="{FF2B5EF4-FFF2-40B4-BE49-F238E27FC236}">
                <a16:creationId xmlns:a16="http://schemas.microsoft.com/office/drawing/2014/main" id="{6CFE19BB-C675-4A1E-BED1-2BAC2C727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25283" r="-571" b="-179"/>
          <a:stretch/>
        </p:blipFill>
        <p:spPr>
          <a:xfrm rot="159341">
            <a:off x="5797830" y="2609083"/>
            <a:ext cx="3167240" cy="3634289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46E58CF1-88B8-4BEA-B92C-2DDF4D92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B51865C0-E921-49CE-A6BC-49088DC6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7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E1793AFA-E4B6-44F9-BA9A-B953D52FC92D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EEE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Telescopes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3A287EC-ADC8-45B9-908E-0463A3CC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589" y="778880"/>
            <a:ext cx="5386606" cy="2079246"/>
          </a:xfrm>
          <a:custGeom>
            <a:avLst/>
            <a:gdLst>
              <a:gd name="connsiteX0" fmla="*/ 0 w 5386606"/>
              <a:gd name="connsiteY0" fmla="*/ 0 h 2079246"/>
              <a:gd name="connsiteX1" fmla="*/ 511728 w 5386606"/>
              <a:gd name="connsiteY1" fmla="*/ 0 h 2079246"/>
              <a:gd name="connsiteX2" fmla="*/ 1185053 w 5386606"/>
              <a:gd name="connsiteY2" fmla="*/ 0 h 2079246"/>
              <a:gd name="connsiteX3" fmla="*/ 1858379 w 5386606"/>
              <a:gd name="connsiteY3" fmla="*/ 0 h 2079246"/>
              <a:gd name="connsiteX4" fmla="*/ 2531705 w 5386606"/>
              <a:gd name="connsiteY4" fmla="*/ 0 h 2079246"/>
              <a:gd name="connsiteX5" fmla="*/ 3151165 w 5386606"/>
              <a:gd name="connsiteY5" fmla="*/ 0 h 2079246"/>
              <a:gd name="connsiteX6" fmla="*/ 3716758 w 5386606"/>
              <a:gd name="connsiteY6" fmla="*/ 0 h 2079246"/>
              <a:gd name="connsiteX7" fmla="*/ 4282352 w 5386606"/>
              <a:gd name="connsiteY7" fmla="*/ 0 h 2079246"/>
              <a:gd name="connsiteX8" fmla="*/ 5386606 w 5386606"/>
              <a:gd name="connsiteY8" fmla="*/ 0 h 2079246"/>
              <a:gd name="connsiteX9" fmla="*/ 5386606 w 5386606"/>
              <a:gd name="connsiteY9" fmla="*/ 734667 h 2079246"/>
              <a:gd name="connsiteX10" fmla="*/ 5386606 w 5386606"/>
              <a:gd name="connsiteY10" fmla="*/ 1406956 h 2079246"/>
              <a:gd name="connsiteX11" fmla="*/ 5386606 w 5386606"/>
              <a:gd name="connsiteY11" fmla="*/ 2079246 h 2079246"/>
              <a:gd name="connsiteX12" fmla="*/ 4767146 w 5386606"/>
              <a:gd name="connsiteY12" fmla="*/ 2079246 h 2079246"/>
              <a:gd name="connsiteX13" fmla="*/ 4093821 w 5386606"/>
              <a:gd name="connsiteY13" fmla="*/ 2079246 h 2079246"/>
              <a:gd name="connsiteX14" fmla="*/ 3528227 w 5386606"/>
              <a:gd name="connsiteY14" fmla="*/ 2079246 h 2079246"/>
              <a:gd name="connsiteX15" fmla="*/ 2854901 w 5386606"/>
              <a:gd name="connsiteY15" fmla="*/ 2079246 h 2079246"/>
              <a:gd name="connsiteX16" fmla="*/ 2181575 w 5386606"/>
              <a:gd name="connsiteY16" fmla="*/ 2079246 h 2079246"/>
              <a:gd name="connsiteX17" fmla="*/ 1669848 w 5386606"/>
              <a:gd name="connsiteY17" fmla="*/ 2079246 h 2079246"/>
              <a:gd name="connsiteX18" fmla="*/ 996522 w 5386606"/>
              <a:gd name="connsiteY18" fmla="*/ 2079246 h 2079246"/>
              <a:gd name="connsiteX19" fmla="*/ 0 w 5386606"/>
              <a:gd name="connsiteY19" fmla="*/ 2079246 h 2079246"/>
              <a:gd name="connsiteX20" fmla="*/ 0 w 5386606"/>
              <a:gd name="connsiteY20" fmla="*/ 1448541 h 2079246"/>
              <a:gd name="connsiteX21" fmla="*/ 0 w 5386606"/>
              <a:gd name="connsiteY21" fmla="*/ 817837 h 2079246"/>
              <a:gd name="connsiteX22" fmla="*/ 0 w 5386606"/>
              <a:gd name="connsiteY22" fmla="*/ 0 h 20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6606" h="2079246" fill="none" extrusionOk="0">
                <a:moveTo>
                  <a:pt x="0" y="0"/>
                </a:moveTo>
                <a:cubicBezTo>
                  <a:pt x="173712" y="-6300"/>
                  <a:pt x="328771" y="3316"/>
                  <a:pt x="511728" y="0"/>
                </a:cubicBezTo>
                <a:cubicBezTo>
                  <a:pt x="694685" y="-3316"/>
                  <a:pt x="898950" y="33417"/>
                  <a:pt x="1185053" y="0"/>
                </a:cubicBezTo>
                <a:cubicBezTo>
                  <a:pt x="1471156" y="-33417"/>
                  <a:pt x="1537169" y="-1519"/>
                  <a:pt x="1858379" y="0"/>
                </a:cubicBezTo>
                <a:cubicBezTo>
                  <a:pt x="2179589" y="1519"/>
                  <a:pt x="2375658" y="17038"/>
                  <a:pt x="2531705" y="0"/>
                </a:cubicBezTo>
                <a:cubicBezTo>
                  <a:pt x="2687752" y="-17038"/>
                  <a:pt x="2909728" y="-23629"/>
                  <a:pt x="3151165" y="0"/>
                </a:cubicBezTo>
                <a:cubicBezTo>
                  <a:pt x="3392602" y="23629"/>
                  <a:pt x="3538707" y="27603"/>
                  <a:pt x="3716758" y="0"/>
                </a:cubicBezTo>
                <a:cubicBezTo>
                  <a:pt x="3894809" y="-27603"/>
                  <a:pt x="4056049" y="-25408"/>
                  <a:pt x="4282352" y="0"/>
                </a:cubicBezTo>
                <a:cubicBezTo>
                  <a:pt x="4508655" y="25408"/>
                  <a:pt x="5028263" y="42029"/>
                  <a:pt x="5386606" y="0"/>
                </a:cubicBezTo>
                <a:cubicBezTo>
                  <a:pt x="5376263" y="341747"/>
                  <a:pt x="5417759" y="519095"/>
                  <a:pt x="5386606" y="734667"/>
                </a:cubicBezTo>
                <a:cubicBezTo>
                  <a:pt x="5355453" y="950239"/>
                  <a:pt x="5373115" y="1150877"/>
                  <a:pt x="5386606" y="1406956"/>
                </a:cubicBezTo>
                <a:cubicBezTo>
                  <a:pt x="5400097" y="1663035"/>
                  <a:pt x="5368975" y="1777298"/>
                  <a:pt x="5386606" y="2079246"/>
                </a:cubicBezTo>
                <a:cubicBezTo>
                  <a:pt x="5187758" y="2079481"/>
                  <a:pt x="5032122" y="2094063"/>
                  <a:pt x="4767146" y="2079246"/>
                </a:cubicBezTo>
                <a:cubicBezTo>
                  <a:pt x="4502170" y="2064429"/>
                  <a:pt x="4315928" y="2105025"/>
                  <a:pt x="4093821" y="2079246"/>
                </a:cubicBezTo>
                <a:cubicBezTo>
                  <a:pt x="3871714" y="2053467"/>
                  <a:pt x="3760344" y="2082773"/>
                  <a:pt x="3528227" y="2079246"/>
                </a:cubicBezTo>
                <a:cubicBezTo>
                  <a:pt x="3296110" y="2075719"/>
                  <a:pt x="3148623" y="2103139"/>
                  <a:pt x="2854901" y="2079246"/>
                </a:cubicBezTo>
                <a:cubicBezTo>
                  <a:pt x="2561179" y="2055353"/>
                  <a:pt x="2352516" y="2069822"/>
                  <a:pt x="2181575" y="2079246"/>
                </a:cubicBezTo>
                <a:cubicBezTo>
                  <a:pt x="2010634" y="2088670"/>
                  <a:pt x="1896394" y="2058625"/>
                  <a:pt x="1669848" y="2079246"/>
                </a:cubicBezTo>
                <a:cubicBezTo>
                  <a:pt x="1443302" y="2099867"/>
                  <a:pt x="1227806" y="2071082"/>
                  <a:pt x="996522" y="2079246"/>
                </a:cubicBezTo>
                <a:cubicBezTo>
                  <a:pt x="765238" y="2087410"/>
                  <a:pt x="393382" y="2120745"/>
                  <a:pt x="0" y="2079246"/>
                </a:cubicBezTo>
                <a:cubicBezTo>
                  <a:pt x="30715" y="1933661"/>
                  <a:pt x="26709" y="1697896"/>
                  <a:pt x="0" y="1448541"/>
                </a:cubicBezTo>
                <a:cubicBezTo>
                  <a:pt x="-26709" y="1199187"/>
                  <a:pt x="-22880" y="1063933"/>
                  <a:pt x="0" y="817837"/>
                </a:cubicBezTo>
                <a:cubicBezTo>
                  <a:pt x="22880" y="571741"/>
                  <a:pt x="-37906" y="271645"/>
                  <a:pt x="0" y="0"/>
                </a:cubicBezTo>
                <a:close/>
              </a:path>
              <a:path w="5386606" h="2079246" stroke="0" extrusionOk="0">
                <a:moveTo>
                  <a:pt x="0" y="0"/>
                </a:moveTo>
                <a:cubicBezTo>
                  <a:pt x="270188" y="-23091"/>
                  <a:pt x="487372" y="-23758"/>
                  <a:pt x="781058" y="0"/>
                </a:cubicBezTo>
                <a:cubicBezTo>
                  <a:pt x="1074744" y="23758"/>
                  <a:pt x="1159739" y="-4034"/>
                  <a:pt x="1346652" y="0"/>
                </a:cubicBezTo>
                <a:cubicBezTo>
                  <a:pt x="1533565" y="4034"/>
                  <a:pt x="1636260" y="8436"/>
                  <a:pt x="1912245" y="0"/>
                </a:cubicBezTo>
                <a:cubicBezTo>
                  <a:pt x="2188230" y="-8436"/>
                  <a:pt x="2317380" y="-10846"/>
                  <a:pt x="2531705" y="0"/>
                </a:cubicBezTo>
                <a:cubicBezTo>
                  <a:pt x="2746030" y="10846"/>
                  <a:pt x="2788942" y="10892"/>
                  <a:pt x="3043432" y="0"/>
                </a:cubicBezTo>
                <a:cubicBezTo>
                  <a:pt x="3297922" y="-10892"/>
                  <a:pt x="3563609" y="-5608"/>
                  <a:pt x="3824490" y="0"/>
                </a:cubicBezTo>
                <a:cubicBezTo>
                  <a:pt x="4085371" y="5608"/>
                  <a:pt x="4214691" y="-19642"/>
                  <a:pt x="4336218" y="0"/>
                </a:cubicBezTo>
                <a:cubicBezTo>
                  <a:pt x="4457745" y="19642"/>
                  <a:pt x="4962384" y="11249"/>
                  <a:pt x="5386606" y="0"/>
                </a:cubicBezTo>
                <a:cubicBezTo>
                  <a:pt x="5357547" y="274475"/>
                  <a:pt x="5379785" y="551256"/>
                  <a:pt x="5386606" y="713874"/>
                </a:cubicBezTo>
                <a:cubicBezTo>
                  <a:pt x="5393427" y="876492"/>
                  <a:pt x="5383459" y="1248669"/>
                  <a:pt x="5386606" y="1406956"/>
                </a:cubicBezTo>
                <a:cubicBezTo>
                  <a:pt x="5389753" y="1565243"/>
                  <a:pt x="5401097" y="1798480"/>
                  <a:pt x="5386606" y="2079246"/>
                </a:cubicBezTo>
                <a:cubicBezTo>
                  <a:pt x="5047260" y="2081323"/>
                  <a:pt x="4806934" y="2068087"/>
                  <a:pt x="4659414" y="2079246"/>
                </a:cubicBezTo>
                <a:cubicBezTo>
                  <a:pt x="4511894" y="2090405"/>
                  <a:pt x="4158910" y="2111047"/>
                  <a:pt x="3986088" y="2079246"/>
                </a:cubicBezTo>
                <a:cubicBezTo>
                  <a:pt x="3813266" y="2047445"/>
                  <a:pt x="3672752" y="2085520"/>
                  <a:pt x="3366629" y="2079246"/>
                </a:cubicBezTo>
                <a:cubicBezTo>
                  <a:pt x="3060506" y="2072972"/>
                  <a:pt x="2802339" y="2055101"/>
                  <a:pt x="2639437" y="2079246"/>
                </a:cubicBezTo>
                <a:cubicBezTo>
                  <a:pt x="2476535" y="2103391"/>
                  <a:pt x="2245512" y="2109906"/>
                  <a:pt x="1858379" y="2079246"/>
                </a:cubicBezTo>
                <a:cubicBezTo>
                  <a:pt x="1471246" y="2048586"/>
                  <a:pt x="1488515" y="2070380"/>
                  <a:pt x="1292785" y="2079246"/>
                </a:cubicBezTo>
                <a:cubicBezTo>
                  <a:pt x="1097055" y="2088112"/>
                  <a:pt x="442171" y="2090567"/>
                  <a:pt x="0" y="2079246"/>
                </a:cubicBezTo>
                <a:cubicBezTo>
                  <a:pt x="31029" y="1867360"/>
                  <a:pt x="-23879" y="1654277"/>
                  <a:pt x="0" y="1365372"/>
                </a:cubicBezTo>
                <a:cubicBezTo>
                  <a:pt x="23879" y="1076467"/>
                  <a:pt x="27106" y="1025100"/>
                  <a:pt x="0" y="693082"/>
                </a:cubicBezTo>
                <a:cubicBezTo>
                  <a:pt x="-27106" y="361064"/>
                  <a:pt x="17418" y="204069"/>
                  <a:pt x="0" y="0"/>
                </a:cubicBezTo>
                <a:close/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5880167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700" b="1" cap="smal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of the </a:t>
            </a:r>
            <a:r>
              <a:rPr lang="it-IT" sz="2700" b="1" cap="small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MRPCs</a:t>
            </a:r>
            <a:r>
              <a:rPr lang="it-IT" sz="2700" b="1" cap="smal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it-IT" sz="2700" cap="small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Time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Resolution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240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ps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Longitudinal Spatial Resolution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1.5 cm </a:t>
            </a:r>
          </a:p>
          <a:p>
            <a:pPr>
              <a:spcBef>
                <a:spcPts val="0"/>
              </a:spcBef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Transverse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Spatial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Resolution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0.9 cm </a:t>
            </a:r>
          </a:p>
          <a:p>
            <a:pPr>
              <a:spcBef>
                <a:spcPts val="0"/>
              </a:spcBef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Average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efficiency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telescope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network </a:t>
            </a:r>
            <a:br>
              <a:rPr lang="it-IT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93 %</a:t>
            </a:r>
            <a:r>
              <a:rPr lang="it-IT" sz="2400" dirty="0"/>
              <a:t>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9CD9AD-F16E-4059-AB4C-7FC51EB5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55" y="778879"/>
            <a:ext cx="3416535" cy="339504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EA51B23-C954-4896-83FD-B7DBBD9EE3A5}"/>
              </a:ext>
            </a:extLst>
          </p:cNvPr>
          <p:cNvSpPr/>
          <p:nvPr/>
        </p:nvSpPr>
        <p:spPr>
          <a:xfrm>
            <a:off x="33326" y="4362430"/>
            <a:ext cx="566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Trigger logic: six-fold coincidence of the OR signals from the FEA cards (→ triple coincidence of both ends of the chambers)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Synchronization guaranteed by a GPS unit that provides the event time stamp with precision of ≈ 40 ns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C79E7D7-B11D-4D1E-9324-01A0C70C2BCB}"/>
              </a:ext>
            </a:extLst>
          </p:cNvPr>
          <p:cNvSpPr/>
          <p:nvPr/>
        </p:nvSpPr>
        <p:spPr>
          <a:xfrm>
            <a:off x="1690577" y="6155278"/>
            <a:ext cx="4832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</a:rPr>
              <a:t>M. Abbrescia </a:t>
            </a:r>
            <a:r>
              <a:rPr lang="it-IT" sz="1600" i="1" dirty="0">
                <a:latin typeface="Arial" panose="020B0604020202020204" pitchFamily="34" charset="0"/>
              </a:rPr>
              <a:t>et al </a:t>
            </a:r>
            <a:r>
              <a:rPr lang="it-IT" sz="1600" dirty="0">
                <a:latin typeface="Arial" panose="020B0604020202020204" pitchFamily="34" charset="0"/>
              </a:rPr>
              <a:t>2018 </a:t>
            </a:r>
            <a:r>
              <a:rPr lang="it-IT" sz="1600" i="1" dirty="0">
                <a:latin typeface="Arial" panose="020B0604020202020204" pitchFamily="34" charset="0"/>
              </a:rPr>
              <a:t>JINST </a:t>
            </a:r>
            <a:r>
              <a:rPr lang="it-IT" sz="1600" b="1" dirty="0">
                <a:latin typeface="Arial" panose="020B0604020202020204" pitchFamily="34" charset="0"/>
              </a:rPr>
              <a:t>13 </a:t>
            </a:r>
            <a:r>
              <a:rPr lang="it-IT" sz="1600" dirty="0">
                <a:latin typeface="Arial" panose="020B0604020202020204" pitchFamily="34" charset="0"/>
              </a:rPr>
              <a:t>P08026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661700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91F51D-314A-4C3D-87DD-ABF7D4494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97" y="538480"/>
            <a:ext cx="3239704" cy="605240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AA05CF-AE69-4F2B-A527-FA7B9A89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6" y="636488"/>
            <a:ext cx="5337629" cy="12003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600" dirty="0" err="1"/>
              <a:t>Polar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one of the </a:t>
            </a:r>
            <a:r>
              <a:rPr lang="it-IT" sz="2600" dirty="0" err="1"/>
              <a:t>three</a:t>
            </a:r>
            <a:r>
              <a:rPr lang="it-IT" sz="2600" dirty="0"/>
              <a:t> detectors of the </a:t>
            </a:r>
            <a:r>
              <a:rPr lang="it-IT" sz="2600" dirty="0" err="1"/>
              <a:t>PolarquEEEst</a:t>
            </a:r>
            <a:r>
              <a:rPr lang="it-IT" sz="2600" dirty="0"/>
              <a:t> project by Centro Fermi</a:t>
            </a:r>
          </a:p>
          <a:p>
            <a:pPr marL="0" indent="0">
              <a:buNone/>
            </a:pPr>
            <a:r>
              <a:rPr lang="it-IT" sz="2600" dirty="0" err="1"/>
              <a:t>Assembled</a:t>
            </a:r>
            <a:r>
              <a:rPr lang="it-IT" sz="2600" dirty="0"/>
              <a:t> </a:t>
            </a:r>
            <a:r>
              <a:rPr lang="it-IT" sz="2600" dirty="0" err="1"/>
              <a:t>at</a:t>
            </a:r>
            <a:r>
              <a:rPr lang="it-IT" sz="2600" dirty="0"/>
              <a:t> CERN by high school </a:t>
            </a:r>
            <a:r>
              <a:rPr lang="it-IT" sz="2600" dirty="0" err="1"/>
              <a:t>students</a:t>
            </a:r>
            <a:endParaRPr lang="it-IT" sz="2600" dirty="0"/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07689180-1C0F-4C77-8438-1DF26965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32F9192-9E71-462E-8518-5A3FCB8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8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FB36C09D-B315-4FC9-A7CF-D8A5ABB77EB4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POLAR detector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6A042C-5F29-4DEE-AB8F-C924FEA99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" y="4377382"/>
            <a:ext cx="3467926" cy="1884073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F9C2660D-6463-4464-B8A4-DBADE4AB062C}"/>
              </a:ext>
            </a:extLst>
          </p:cNvPr>
          <p:cNvSpPr/>
          <p:nvPr/>
        </p:nvSpPr>
        <p:spPr>
          <a:xfrm>
            <a:off x="2096675" y="1857077"/>
            <a:ext cx="3900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Plastic scintillator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between planes: 11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Tiles for each plane: 30 cm x 20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SiPMs</a:t>
            </a:r>
            <a:r>
              <a:rPr lang="en-US" dirty="0"/>
              <a:t> per tile (16 </a:t>
            </a:r>
            <a:r>
              <a:rPr lang="en-US" dirty="0" err="1"/>
              <a:t>SiPMs</a:t>
            </a:r>
            <a:r>
              <a:rPr lang="en-US" dirty="0"/>
              <a:t> in total)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F6F671-8C08-4E78-ADEE-F4496884DBFA}"/>
              </a:ext>
            </a:extLst>
          </p:cNvPr>
          <p:cNvSpPr txBox="1"/>
          <p:nvPr/>
        </p:nvSpPr>
        <p:spPr>
          <a:xfrm>
            <a:off x="3683850" y="3102964"/>
            <a:ext cx="2143609" cy="3323987"/>
          </a:xfrm>
          <a:custGeom>
            <a:avLst/>
            <a:gdLst>
              <a:gd name="connsiteX0" fmla="*/ 0 w 2143609"/>
              <a:gd name="connsiteY0" fmla="*/ 0 h 3323987"/>
              <a:gd name="connsiteX1" fmla="*/ 514466 w 2143609"/>
              <a:gd name="connsiteY1" fmla="*/ 0 h 3323987"/>
              <a:gd name="connsiteX2" fmla="*/ 1050368 w 2143609"/>
              <a:gd name="connsiteY2" fmla="*/ 0 h 3323987"/>
              <a:gd name="connsiteX3" fmla="*/ 1564835 w 2143609"/>
              <a:gd name="connsiteY3" fmla="*/ 0 h 3323987"/>
              <a:gd name="connsiteX4" fmla="*/ 2143609 w 2143609"/>
              <a:gd name="connsiteY4" fmla="*/ 0 h 3323987"/>
              <a:gd name="connsiteX5" fmla="*/ 2143609 w 2143609"/>
              <a:gd name="connsiteY5" fmla="*/ 565078 h 3323987"/>
              <a:gd name="connsiteX6" fmla="*/ 2143609 w 2143609"/>
              <a:gd name="connsiteY6" fmla="*/ 1263115 h 3323987"/>
              <a:gd name="connsiteX7" fmla="*/ 2143609 w 2143609"/>
              <a:gd name="connsiteY7" fmla="*/ 1861433 h 3323987"/>
              <a:gd name="connsiteX8" fmla="*/ 2143609 w 2143609"/>
              <a:gd name="connsiteY8" fmla="*/ 2492990 h 3323987"/>
              <a:gd name="connsiteX9" fmla="*/ 2143609 w 2143609"/>
              <a:gd name="connsiteY9" fmla="*/ 3323987 h 3323987"/>
              <a:gd name="connsiteX10" fmla="*/ 1650579 w 2143609"/>
              <a:gd name="connsiteY10" fmla="*/ 3323987 h 3323987"/>
              <a:gd name="connsiteX11" fmla="*/ 1178985 w 2143609"/>
              <a:gd name="connsiteY11" fmla="*/ 3323987 h 3323987"/>
              <a:gd name="connsiteX12" fmla="*/ 707391 w 2143609"/>
              <a:gd name="connsiteY12" fmla="*/ 3323987 h 3323987"/>
              <a:gd name="connsiteX13" fmla="*/ 0 w 2143609"/>
              <a:gd name="connsiteY13" fmla="*/ 3323987 h 3323987"/>
              <a:gd name="connsiteX14" fmla="*/ 0 w 2143609"/>
              <a:gd name="connsiteY14" fmla="*/ 2692429 h 3323987"/>
              <a:gd name="connsiteX15" fmla="*/ 0 w 2143609"/>
              <a:gd name="connsiteY15" fmla="*/ 2127352 h 3323987"/>
              <a:gd name="connsiteX16" fmla="*/ 0 w 2143609"/>
              <a:gd name="connsiteY16" fmla="*/ 1429314 h 3323987"/>
              <a:gd name="connsiteX17" fmla="*/ 0 w 2143609"/>
              <a:gd name="connsiteY17" fmla="*/ 698037 h 3323987"/>
              <a:gd name="connsiteX18" fmla="*/ 0 w 2143609"/>
              <a:gd name="connsiteY18" fmla="*/ 0 h 332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3609" h="3323987" extrusionOk="0">
                <a:moveTo>
                  <a:pt x="0" y="0"/>
                </a:moveTo>
                <a:cubicBezTo>
                  <a:pt x="186904" y="-17642"/>
                  <a:pt x="381159" y="17257"/>
                  <a:pt x="514466" y="0"/>
                </a:cubicBezTo>
                <a:cubicBezTo>
                  <a:pt x="647773" y="-17257"/>
                  <a:pt x="886530" y="11338"/>
                  <a:pt x="1050368" y="0"/>
                </a:cubicBezTo>
                <a:cubicBezTo>
                  <a:pt x="1214206" y="-11338"/>
                  <a:pt x="1388761" y="12088"/>
                  <a:pt x="1564835" y="0"/>
                </a:cubicBezTo>
                <a:cubicBezTo>
                  <a:pt x="1740909" y="-12088"/>
                  <a:pt x="2013374" y="-14140"/>
                  <a:pt x="2143609" y="0"/>
                </a:cubicBezTo>
                <a:cubicBezTo>
                  <a:pt x="2138836" y="208618"/>
                  <a:pt x="2145886" y="387634"/>
                  <a:pt x="2143609" y="565078"/>
                </a:cubicBezTo>
                <a:cubicBezTo>
                  <a:pt x="2141332" y="742522"/>
                  <a:pt x="2176577" y="919815"/>
                  <a:pt x="2143609" y="1263115"/>
                </a:cubicBezTo>
                <a:cubicBezTo>
                  <a:pt x="2110641" y="1606415"/>
                  <a:pt x="2128703" y="1659764"/>
                  <a:pt x="2143609" y="1861433"/>
                </a:cubicBezTo>
                <a:cubicBezTo>
                  <a:pt x="2158515" y="2063102"/>
                  <a:pt x="2149972" y="2338228"/>
                  <a:pt x="2143609" y="2492990"/>
                </a:cubicBezTo>
                <a:cubicBezTo>
                  <a:pt x="2137246" y="2647752"/>
                  <a:pt x="2150711" y="2918995"/>
                  <a:pt x="2143609" y="3323987"/>
                </a:cubicBezTo>
                <a:cubicBezTo>
                  <a:pt x="1956548" y="3348152"/>
                  <a:pt x="1787766" y="3341418"/>
                  <a:pt x="1650579" y="3323987"/>
                </a:cubicBezTo>
                <a:cubicBezTo>
                  <a:pt x="1513392" y="3306557"/>
                  <a:pt x="1298914" y="3330398"/>
                  <a:pt x="1178985" y="3323987"/>
                </a:cubicBezTo>
                <a:cubicBezTo>
                  <a:pt x="1059056" y="3317576"/>
                  <a:pt x="890100" y="3334636"/>
                  <a:pt x="707391" y="3323987"/>
                </a:cubicBezTo>
                <a:cubicBezTo>
                  <a:pt x="524682" y="3313338"/>
                  <a:pt x="166597" y="3329112"/>
                  <a:pt x="0" y="3323987"/>
                </a:cubicBezTo>
                <a:cubicBezTo>
                  <a:pt x="-27950" y="3138369"/>
                  <a:pt x="12192" y="2869367"/>
                  <a:pt x="0" y="2692429"/>
                </a:cubicBezTo>
                <a:cubicBezTo>
                  <a:pt x="-12192" y="2515491"/>
                  <a:pt x="24848" y="2365155"/>
                  <a:pt x="0" y="2127352"/>
                </a:cubicBezTo>
                <a:cubicBezTo>
                  <a:pt x="-24848" y="1889549"/>
                  <a:pt x="-21912" y="1692502"/>
                  <a:pt x="0" y="1429314"/>
                </a:cubicBezTo>
                <a:cubicBezTo>
                  <a:pt x="21912" y="1166126"/>
                  <a:pt x="8781" y="878886"/>
                  <a:pt x="0" y="698037"/>
                </a:cubicBezTo>
                <a:cubicBezTo>
                  <a:pt x="-8781" y="517188"/>
                  <a:pt x="-7320" y="34578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86830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 err="1">
                <a:latin typeface="Bahnschrift SemiLight Condensed" panose="020B0502040204020203" pitchFamily="34" charset="0"/>
              </a:rPr>
              <a:t>Nanuq</a:t>
            </a:r>
            <a:endParaRPr lang="it-IT" sz="1500" dirty="0">
              <a:latin typeface="Bahnschrift SemiLight Condensed" panose="020B050204020402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Genova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Vigna di Valle (Rome)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Cosenza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Messina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Cefalù (Palermo)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Erice (Trapani)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Catania-Etna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Lampedusa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Bologna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 err="1">
                <a:latin typeface="Bahnschrift SemiLight Condensed" panose="020B0502040204020203" pitchFamily="34" charset="0"/>
              </a:rPr>
              <a:t>Munich</a:t>
            </a:r>
            <a:endParaRPr lang="it-IT" sz="1500" dirty="0">
              <a:latin typeface="Bahnschrift SemiLight Condensed" panose="020B050204020402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Hannover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Frankfurt </a:t>
            </a:r>
            <a:r>
              <a:rPr lang="it-IT" sz="1500" dirty="0" err="1">
                <a:latin typeface="Bahnschrift SemiLight Condensed" panose="020B0502040204020203" pitchFamily="34" charset="0"/>
              </a:rPr>
              <a:t>am</a:t>
            </a:r>
            <a:r>
              <a:rPr lang="it-IT" sz="1500" dirty="0">
                <a:latin typeface="Bahnschrift SemiLight Condensed" panose="020B0502040204020203" pitchFamily="34" charset="0"/>
              </a:rPr>
              <a:t> </a:t>
            </a:r>
            <a:r>
              <a:rPr lang="it-IT" sz="1500" dirty="0" err="1">
                <a:latin typeface="Bahnschrift SemiLight Condensed" panose="020B0502040204020203" pitchFamily="34" charset="0"/>
              </a:rPr>
              <a:t>Main</a:t>
            </a:r>
            <a:endParaRPr lang="it-IT" sz="1500" dirty="0">
              <a:latin typeface="Bahnschrift SemiLight Condensed" panose="020B0502040204020203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500" dirty="0">
                <a:latin typeface="Bahnschrift SemiLight Condensed" panose="020B0502040204020203" pitchFamily="34" charset="0"/>
              </a:rPr>
              <a:t>CERN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991F066-04CC-404A-B5AE-865A6AC81758}"/>
              </a:ext>
            </a:extLst>
          </p:cNvPr>
          <p:cNvSpPr/>
          <p:nvPr/>
        </p:nvSpPr>
        <p:spPr>
          <a:xfrm>
            <a:off x="6978915" y="4944647"/>
            <a:ext cx="1627426" cy="1646238"/>
          </a:xfrm>
          <a:custGeom>
            <a:avLst/>
            <a:gdLst>
              <a:gd name="connsiteX0" fmla="*/ 0 w 1627426"/>
              <a:gd name="connsiteY0" fmla="*/ 823119 h 1646238"/>
              <a:gd name="connsiteX1" fmla="*/ 813713 w 1627426"/>
              <a:gd name="connsiteY1" fmla="*/ 0 h 1646238"/>
              <a:gd name="connsiteX2" fmla="*/ 1627426 w 1627426"/>
              <a:gd name="connsiteY2" fmla="*/ 823119 h 1646238"/>
              <a:gd name="connsiteX3" fmla="*/ 813713 w 1627426"/>
              <a:gd name="connsiteY3" fmla="*/ 1646238 h 1646238"/>
              <a:gd name="connsiteX4" fmla="*/ 0 w 1627426"/>
              <a:gd name="connsiteY4" fmla="*/ 823119 h 164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26" h="1646238" extrusionOk="0">
                <a:moveTo>
                  <a:pt x="0" y="823119"/>
                </a:moveTo>
                <a:cubicBezTo>
                  <a:pt x="-16189" y="356002"/>
                  <a:pt x="413565" y="-51958"/>
                  <a:pt x="813713" y="0"/>
                </a:cubicBezTo>
                <a:cubicBezTo>
                  <a:pt x="1296155" y="25509"/>
                  <a:pt x="1542870" y="349661"/>
                  <a:pt x="1627426" y="823119"/>
                </a:cubicBezTo>
                <a:cubicBezTo>
                  <a:pt x="1691462" y="1303511"/>
                  <a:pt x="1263820" y="1636324"/>
                  <a:pt x="813713" y="1646238"/>
                </a:cubicBezTo>
                <a:cubicBezTo>
                  <a:pt x="369701" y="1667533"/>
                  <a:pt x="10209" y="1273956"/>
                  <a:pt x="0" y="82311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6012480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CA12373-5023-4CB5-A71F-8001BA0E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13083" y="2034660"/>
            <a:ext cx="2626679" cy="19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54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6632DE98-F28F-4698-9E0E-30E62824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9144000" cy="36512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l"/>
            <a:r>
              <a:rPr lang="en-US" i="1">
                <a:solidFill>
                  <a:schemeClr val="bg1">
                    <a:lumMod val="95000"/>
                  </a:schemeClr>
                </a:solidFill>
              </a:rPr>
              <a:t>Use of the EEE MRPC telescopes to investigate possible instabilities of civil structures on a long time-scale                                                                             C. Pinto for the EEE Collaboration, RPC20 - Roma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ABCA6A2-D12E-4AD4-A283-D3E7D993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1360" y="6492877"/>
            <a:ext cx="2072640" cy="365125"/>
          </a:xfrm>
        </p:spPr>
        <p:txBody>
          <a:bodyPr/>
          <a:lstStyle/>
          <a:p>
            <a:fld id="{EB56AE44-D0CF-41D9-8146-019420625878}" type="slidenum">
              <a:rPr lang="it-IT" smtClean="0">
                <a:solidFill>
                  <a:schemeClr val="bg1">
                    <a:lumMod val="95000"/>
                  </a:schemeClr>
                </a:solidFill>
              </a:rPr>
              <a:t>9</a:t>
            </a:fld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003CEC7D-F65C-40C2-95C4-68D8BDC41C5F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9144000" cy="5791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</a:t>
            </a:r>
            <a:r>
              <a:rPr lang="it-IT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experimental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setup @ DFA-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UniCT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17189B-0D75-40E3-842C-EA441FDEC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9" y="2361349"/>
            <a:ext cx="7324437" cy="4076941"/>
          </a:xfrm>
          <a:prstGeom prst="rect">
            <a:avLst/>
          </a:prstGeom>
        </p:spPr>
      </p:pic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5278D6C-B98D-4057-8821-91F42BA0CD2F}"/>
              </a:ext>
            </a:extLst>
          </p:cNvPr>
          <p:cNvCxnSpPr>
            <a:cxnSpLocks/>
          </p:cNvCxnSpPr>
          <p:nvPr/>
        </p:nvCxnSpPr>
        <p:spPr>
          <a:xfrm flipH="1">
            <a:off x="2873874" y="5420513"/>
            <a:ext cx="4003176" cy="15012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>
            <a:extLst>
              <a:ext uri="{FF2B5EF4-FFF2-40B4-BE49-F238E27FC236}">
                <a16:creationId xmlns:a16="http://schemas.microsoft.com/office/drawing/2014/main" id="{06723CC9-44DB-473A-947E-EA3F675A9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" y="596245"/>
            <a:ext cx="2293269" cy="1707339"/>
          </a:xfrm>
          <a:prstGeom prst="rect">
            <a:avLst/>
          </a:prstGeom>
        </p:spPr>
      </p:pic>
      <p:pic>
        <p:nvPicPr>
          <p:cNvPr id="42" name="Immagine 41" descr="Immagine che contiene interni, pavimento, parete, tavolo&#10;&#10;Descrizione generata automaticamente">
            <a:extLst>
              <a:ext uri="{FF2B5EF4-FFF2-40B4-BE49-F238E27FC236}">
                <a16:creationId xmlns:a16="http://schemas.microsoft.com/office/drawing/2014/main" id="{AB4D427F-E0CC-4A1C-B785-D59D1AFC1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25283" r="-571" b="-179"/>
          <a:stretch/>
        </p:blipFill>
        <p:spPr>
          <a:xfrm>
            <a:off x="6435199" y="2236771"/>
            <a:ext cx="2512521" cy="2883023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D75D4B4-87B5-41F8-B551-FB18272290CA}"/>
              </a:ext>
            </a:extLst>
          </p:cNvPr>
          <p:cNvCxnSpPr>
            <a:cxnSpLocks/>
          </p:cNvCxnSpPr>
          <p:nvPr/>
        </p:nvCxnSpPr>
        <p:spPr>
          <a:xfrm flipH="1">
            <a:off x="3909942" y="1559945"/>
            <a:ext cx="624205" cy="1485916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645AF46F-38F3-49B8-A31A-63BB81E7098A}"/>
              </a:ext>
            </a:extLst>
          </p:cNvPr>
          <p:cNvCxnSpPr>
            <a:cxnSpLocks/>
          </p:cNvCxnSpPr>
          <p:nvPr/>
        </p:nvCxnSpPr>
        <p:spPr>
          <a:xfrm>
            <a:off x="1704513" y="2332038"/>
            <a:ext cx="2512521" cy="397998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D2A53A8-F190-4CCC-B9DF-0E8D0467A6E8}"/>
              </a:ext>
            </a:extLst>
          </p:cNvPr>
          <p:cNvCxnSpPr>
            <a:cxnSpLocks/>
          </p:cNvCxnSpPr>
          <p:nvPr/>
        </p:nvCxnSpPr>
        <p:spPr>
          <a:xfrm>
            <a:off x="1165163" y="2343228"/>
            <a:ext cx="1608072" cy="399724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9F8DC9B5-6F92-41FB-B25D-FA33AE5C5059}"/>
              </a:ext>
            </a:extLst>
          </p:cNvPr>
          <p:cNvCxnSpPr>
            <a:cxnSpLocks/>
          </p:cNvCxnSpPr>
          <p:nvPr/>
        </p:nvCxnSpPr>
        <p:spPr>
          <a:xfrm flipH="1">
            <a:off x="1506237" y="2324691"/>
            <a:ext cx="1880566" cy="402737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332EE513-C6BC-4D18-A453-2F19A00818DA}"/>
              </a:ext>
            </a:extLst>
          </p:cNvPr>
          <p:cNvCxnSpPr>
            <a:cxnSpLocks/>
          </p:cNvCxnSpPr>
          <p:nvPr/>
        </p:nvCxnSpPr>
        <p:spPr>
          <a:xfrm>
            <a:off x="3086345" y="2346265"/>
            <a:ext cx="2512521" cy="397998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48958105-23E0-43C8-A912-4D67C939C8A0}"/>
              </a:ext>
            </a:extLst>
          </p:cNvPr>
          <p:cNvCxnSpPr>
            <a:cxnSpLocks/>
          </p:cNvCxnSpPr>
          <p:nvPr/>
        </p:nvCxnSpPr>
        <p:spPr>
          <a:xfrm flipH="1">
            <a:off x="1421612" y="2346265"/>
            <a:ext cx="1111187" cy="396575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8D685131-36CD-4FC3-A78F-9B0083D942D7}"/>
              </a:ext>
            </a:extLst>
          </p:cNvPr>
          <p:cNvCxnSpPr>
            <a:cxnSpLocks/>
          </p:cNvCxnSpPr>
          <p:nvPr/>
        </p:nvCxnSpPr>
        <p:spPr>
          <a:xfrm flipH="1">
            <a:off x="4142116" y="2313295"/>
            <a:ext cx="674844" cy="38655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135375E-53FF-43FE-9327-B411B01B093B}"/>
              </a:ext>
            </a:extLst>
          </p:cNvPr>
          <p:cNvSpPr txBox="1"/>
          <p:nvPr/>
        </p:nvSpPr>
        <p:spPr>
          <a:xfrm>
            <a:off x="-15816" y="2298415"/>
            <a:ext cx="277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Dipartimento di Fisica e Astronomia </a:t>
            </a:r>
          </a:p>
          <a:p>
            <a:r>
              <a:rPr lang="it-IT" sz="1200" b="1" i="1" dirty="0"/>
              <a:t>E. Majorana, CT</a:t>
            </a:r>
            <a:endParaRPr lang="it-IT" sz="1200" b="1" dirty="0"/>
          </a:p>
        </p:txBody>
      </p:sp>
      <p:sp>
        <p:nvSpPr>
          <p:cNvPr id="40" name="Segnaposto contenuto 11">
            <a:extLst>
              <a:ext uri="{FF2B5EF4-FFF2-40B4-BE49-F238E27FC236}">
                <a16:creationId xmlns:a16="http://schemas.microsoft.com/office/drawing/2014/main" id="{5C5BC76F-77F0-41D0-BA96-47C5F622E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84" y="5244372"/>
            <a:ext cx="1844081" cy="550253"/>
          </a:xfrm>
          <a:custGeom>
            <a:avLst/>
            <a:gdLst>
              <a:gd name="connsiteX0" fmla="*/ 0 w 1844081"/>
              <a:gd name="connsiteY0" fmla="*/ 0 h 550253"/>
              <a:gd name="connsiteX1" fmla="*/ 497902 w 1844081"/>
              <a:gd name="connsiteY1" fmla="*/ 0 h 550253"/>
              <a:gd name="connsiteX2" fmla="*/ 922041 w 1844081"/>
              <a:gd name="connsiteY2" fmla="*/ 0 h 550253"/>
              <a:gd name="connsiteX3" fmla="*/ 1383061 w 1844081"/>
              <a:gd name="connsiteY3" fmla="*/ 0 h 550253"/>
              <a:gd name="connsiteX4" fmla="*/ 1844081 w 1844081"/>
              <a:gd name="connsiteY4" fmla="*/ 0 h 550253"/>
              <a:gd name="connsiteX5" fmla="*/ 1844081 w 1844081"/>
              <a:gd name="connsiteY5" fmla="*/ 550253 h 550253"/>
              <a:gd name="connsiteX6" fmla="*/ 1438383 w 1844081"/>
              <a:gd name="connsiteY6" fmla="*/ 550253 h 550253"/>
              <a:gd name="connsiteX7" fmla="*/ 995804 w 1844081"/>
              <a:gd name="connsiteY7" fmla="*/ 550253 h 550253"/>
              <a:gd name="connsiteX8" fmla="*/ 497902 w 1844081"/>
              <a:gd name="connsiteY8" fmla="*/ 550253 h 550253"/>
              <a:gd name="connsiteX9" fmla="*/ 0 w 1844081"/>
              <a:gd name="connsiteY9" fmla="*/ 550253 h 550253"/>
              <a:gd name="connsiteX10" fmla="*/ 0 w 1844081"/>
              <a:gd name="connsiteY10" fmla="*/ 0 h 55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4081" h="550253" fill="none" extrusionOk="0">
                <a:moveTo>
                  <a:pt x="0" y="0"/>
                </a:moveTo>
                <a:cubicBezTo>
                  <a:pt x="243221" y="-6900"/>
                  <a:pt x="265810" y="2010"/>
                  <a:pt x="497902" y="0"/>
                </a:cubicBezTo>
                <a:cubicBezTo>
                  <a:pt x="729994" y="-2010"/>
                  <a:pt x="804961" y="35372"/>
                  <a:pt x="922041" y="0"/>
                </a:cubicBezTo>
                <a:cubicBezTo>
                  <a:pt x="1039121" y="-35372"/>
                  <a:pt x="1163242" y="49656"/>
                  <a:pt x="1383061" y="0"/>
                </a:cubicBezTo>
                <a:cubicBezTo>
                  <a:pt x="1602880" y="-49656"/>
                  <a:pt x="1722869" y="50072"/>
                  <a:pt x="1844081" y="0"/>
                </a:cubicBezTo>
                <a:cubicBezTo>
                  <a:pt x="1874249" y="138956"/>
                  <a:pt x="1818204" y="384803"/>
                  <a:pt x="1844081" y="550253"/>
                </a:cubicBezTo>
                <a:cubicBezTo>
                  <a:pt x="1653967" y="591079"/>
                  <a:pt x="1565036" y="548965"/>
                  <a:pt x="1438383" y="550253"/>
                </a:cubicBezTo>
                <a:cubicBezTo>
                  <a:pt x="1311730" y="551541"/>
                  <a:pt x="1114480" y="511571"/>
                  <a:pt x="995804" y="550253"/>
                </a:cubicBezTo>
                <a:cubicBezTo>
                  <a:pt x="877128" y="588935"/>
                  <a:pt x="605426" y="509585"/>
                  <a:pt x="497902" y="550253"/>
                </a:cubicBezTo>
                <a:cubicBezTo>
                  <a:pt x="390378" y="590921"/>
                  <a:pt x="212398" y="504879"/>
                  <a:pt x="0" y="550253"/>
                </a:cubicBezTo>
                <a:cubicBezTo>
                  <a:pt x="-2545" y="356976"/>
                  <a:pt x="3176" y="174293"/>
                  <a:pt x="0" y="0"/>
                </a:cubicBezTo>
                <a:close/>
              </a:path>
              <a:path w="1844081" h="550253" stroke="0" extrusionOk="0">
                <a:moveTo>
                  <a:pt x="0" y="0"/>
                </a:moveTo>
                <a:cubicBezTo>
                  <a:pt x="191382" y="-31252"/>
                  <a:pt x="306624" y="56507"/>
                  <a:pt x="479461" y="0"/>
                </a:cubicBezTo>
                <a:cubicBezTo>
                  <a:pt x="652298" y="-56507"/>
                  <a:pt x="814526" y="16428"/>
                  <a:pt x="958922" y="0"/>
                </a:cubicBezTo>
                <a:cubicBezTo>
                  <a:pt x="1103318" y="-16428"/>
                  <a:pt x="1243160" y="40150"/>
                  <a:pt x="1364620" y="0"/>
                </a:cubicBezTo>
                <a:cubicBezTo>
                  <a:pt x="1486080" y="-40150"/>
                  <a:pt x="1717631" y="43621"/>
                  <a:pt x="1844081" y="0"/>
                </a:cubicBezTo>
                <a:cubicBezTo>
                  <a:pt x="1893377" y="206634"/>
                  <a:pt x="1796414" y="277516"/>
                  <a:pt x="1844081" y="550253"/>
                </a:cubicBezTo>
                <a:cubicBezTo>
                  <a:pt x="1695736" y="553487"/>
                  <a:pt x="1520468" y="548409"/>
                  <a:pt x="1401502" y="550253"/>
                </a:cubicBezTo>
                <a:cubicBezTo>
                  <a:pt x="1282536" y="552097"/>
                  <a:pt x="1179798" y="523252"/>
                  <a:pt x="977363" y="550253"/>
                </a:cubicBezTo>
                <a:cubicBezTo>
                  <a:pt x="774928" y="577254"/>
                  <a:pt x="681634" y="512276"/>
                  <a:pt x="553224" y="550253"/>
                </a:cubicBezTo>
                <a:cubicBezTo>
                  <a:pt x="424814" y="588230"/>
                  <a:pt x="156709" y="534739"/>
                  <a:pt x="0" y="550253"/>
                </a:cubicBezTo>
                <a:cubicBezTo>
                  <a:pt x="-49356" y="431657"/>
                  <a:pt x="57538" y="11228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266459021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GPS information</a:t>
            </a: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0A4E5AFC-16EA-469E-9F40-D027643F6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31483" y="1280345"/>
            <a:ext cx="2518916" cy="868921"/>
          </a:xfrm>
          <a:custGeom>
            <a:avLst/>
            <a:gdLst>
              <a:gd name="connsiteX0" fmla="*/ 0 w 2518916"/>
              <a:gd name="connsiteY0" fmla="*/ 0 h 868921"/>
              <a:gd name="connsiteX1" fmla="*/ 428216 w 2518916"/>
              <a:gd name="connsiteY1" fmla="*/ 0 h 868921"/>
              <a:gd name="connsiteX2" fmla="*/ 856431 w 2518916"/>
              <a:gd name="connsiteY2" fmla="*/ 0 h 868921"/>
              <a:gd name="connsiteX3" fmla="*/ 1335025 w 2518916"/>
              <a:gd name="connsiteY3" fmla="*/ 0 h 868921"/>
              <a:gd name="connsiteX4" fmla="*/ 1763241 w 2518916"/>
              <a:gd name="connsiteY4" fmla="*/ 0 h 868921"/>
              <a:gd name="connsiteX5" fmla="*/ 2518916 w 2518916"/>
              <a:gd name="connsiteY5" fmla="*/ 0 h 868921"/>
              <a:gd name="connsiteX6" fmla="*/ 2518916 w 2518916"/>
              <a:gd name="connsiteY6" fmla="*/ 451839 h 868921"/>
              <a:gd name="connsiteX7" fmla="*/ 2518916 w 2518916"/>
              <a:gd name="connsiteY7" fmla="*/ 868921 h 868921"/>
              <a:gd name="connsiteX8" fmla="*/ 2065511 w 2518916"/>
              <a:gd name="connsiteY8" fmla="*/ 868921 h 868921"/>
              <a:gd name="connsiteX9" fmla="*/ 1536539 w 2518916"/>
              <a:gd name="connsiteY9" fmla="*/ 868921 h 868921"/>
              <a:gd name="connsiteX10" fmla="*/ 1083134 w 2518916"/>
              <a:gd name="connsiteY10" fmla="*/ 868921 h 868921"/>
              <a:gd name="connsiteX11" fmla="*/ 528972 w 2518916"/>
              <a:gd name="connsiteY11" fmla="*/ 868921 h 868921"/>
              <a:gd name="connsiteX12" fmla="*/ 0 w 2518916"/>
              <a:gd name="connsiteY12" fmla="*/ 868921 h 868921"/>
              <a:gd name="connsiteX13" fmla="*/ 0 w 2518916"/>
              <a:gd name="connsiteY13" fmla="*/ 425771 h 868921"/>
              <a:gd name="connsiteX14" fmla="*/ 0 w 2518916"/>
              <a:gd name="connsiteY14" fmla="*/ 0 h 86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8916" h="868921" fill="none" extrusionOk="0">
                <a:moveTo>
                  <a:pt x="0" y="0"/>
                </a:moveTo>
                <a:cubicBezTo>
                  <a:pt x="87470" y="-30408"/>
                  <a:pt x="322715" y="37148"/>
                  <a:pt x="428216" y="0"/>
                </a:cubicBezTo>
                <a:cubicBezTo>
                  <a:pt x="533717" y="-37148"/>
                  <a:pt x="679599" y="35644"/>
                  <a:pt x="856431" y="0"/>
                </a:cubicBezTo>
                <a:cubicBezTo>
                  <a:pt x="1033264" y="-35644"/>
                  <a:pt x="1127244" y="22635"/>
                  <a:pt x="1335025" y="0"/>
                </a:cubicBezTo>
                <a:cubicBezTo>
                  <a:pt x="1542806" y="-22635"/>
                  <a:pt x="1675980" y="39328"/>
                  <a:pt x="1763241" y="0"/>
                </a:cubicBezTo>
                <a:cubicBezTo>
                  <a:pt x="1850502" y="-39328"/>
                  <a:pt x="2306295" y="24164"/>
                  <a:pt x="2518916" y="0"/>
                </a:cubicBezTo>
                <a:cubicBezTo>
                  <a:pt x="2541779" y="129851"/>
                  <a:pt x="2481124" y="343660"/>
                  <a:pt x="2518916" y="451839"/>
                </a:cubicBezTo>
                <a:cubicBezTo>
                  <a:pt x="2556708" y="560018"/>
                  <a:pt x="2475842" y="764700"/>
                  <a:pt x="2518916" y="868921"/>
                </a:cubicBezTo>
                <a:cubicBezTo>
                  <a:pt x="2397445" y="890505"/>
                  <a:pt x="2183255" y="851821"/>
                  <a:pt x="2065511" y="868921"/>
                </a:cubicBezTo>
                <a:cubicBezTo>
                  <a:pt x="1947768" y="886021"/>
                  <a:pt x="1765267" y="843344"/>
                  <a:pt x="1536539" y="868921"/>
                </a:cubicBezTo>
                <a:cubicBezTo>
                  <a:pt x="1307811" y="894498"/>
                  <a:pt x="1302322" y="863875"/>
                  <a:pt x="1083134" y="868921"/>
                </a:cubicBezTo>
                <a:cubicBezTo>
                  <a:pt x="863947" y="873967"/>
                  <a:pt x="715982" y="806406"/>
                  <a:pt x="528972" y="868921"/>
                </a:cubicBezTo>
                <a:cubicBezTo>
                  <a:pt x="341962" y="931436"/>
                  <a:pt x="115644" y="833515"/>
                  <a:pt x="0" y="868921"/>
                </a:cubicBezTo>
                <a:cubicBezTo>
                  <a:pt x="-38896" y="662965"/>
                  <a:pt x="24349" y="628472"/>
                  <a:pt x="0" y="425771"/>
                </a:cubicBezTo>
                <a:cubicBezTo>
                  <a:pt x="-24349" y="223070"/>
                  <a:pt x="19477" y="163782"/>
                  <a:pt x="0" y="0"/>
                </a:cubicBezTo>
                <a:close/>
              </a:path>
              <a:path w="2518916" h="868921" stroke="0" extrusionOk="0">
                <a:moveTo>
                  <a:pt x="0" y="0"/>
                </a:moveTo>
                <a:cubicBezTo>
                  <a:pt x="154323" y="-43412"/>
                  <a:pt x="332883" y="20220"/>
                  <a:pt x="554162" y="0"/>
                </a:cubicBezTo>
                <a:cubicBezTo>
                  <a:pt x="775441" y="-20220"/>
                  <a:pt x="882461" y="19468"/>
                  <a:pt x="1032756" y="0"/>
                </a:cubicBezTo>
                <a:cubicBezTo>
                  <a:pt x="1183051" y="-19468"/>
                  <a:pt x="1247152" y="16183"/>
                  <a:pt x="1460971" y="0"/>
                </a:cubicBezTo>
                <a:cubicBezTo>
                  <a:pt x="1674790" y="-16183"/>
                  <a:pt x="1719732" y="7741"/>
                  <a:pt x="1964754" y="0"/>
                </a:cubicBezTo>
                <a:cubicBezTo>
                  <a:pt x="2209776" y="-7741"/>
                  <a:pt x="2272931" y="66423"/>
                  <a:pt x="2518916" y="0"/>
                </a:cubicBezTo>
                <a:cubicBezTo>
                  <a:pt x="2544227" y="160937"/>
                  <a:pt x="2508000" y="341251"/>
                  <a:pt x="2518916" y="443150"/>
                </a:cubicBezTo>
                <a:cubicBezTo>
                  <a:pt x="2529832" y="545049"/>
                  <a:pt x="2486634" y="733999"/>
                  <a:pt x="2518916" y="868921"/>
                </a:cubicBezTo>
                <a:cubicBezTo>
                  <a:pt x="2351154" y="903965"/>
                  <a:pt x="2213050" y="845323"/>
                  <a:pt x="2065511" y="868921"/>
                </a:cubicBezTo>
                <a:cubicBezTo>
                  <a:pt x="1917972" y="892519"/>
                  <a:pt x="1666620" y="849633"/>
                  <a:pt x="1561728" y="868921"/>
                </a:cubicBezTo>
                <a:cubicBezTo>
                  <a:pt x="1456836" y="888209"/>
                  <a:pt x="1200925" y="839035"/>
                  <a:pt x="1057945" y="868921"/>
                </a:cubicBezTo>
                <a:cubicBezTo>
                  <a:pt x="914965" y="898807"/>
                  <a:pt x="803021" y="821388"/>
                  <a:pt x="554162" y="868921"/>
                </a:cubicBezTo>
                <a:cubicBezTo>
                  <a:pt x="305303" y="916454"/>
                  <a:pt x="157167" y="807545"/>
                  <a:pt x="0" y="868921"/>
                </a:cubicBezTo>
                <a:cubicBezTo>
                  <a:pt x="-3441" y="723738"/>
                  <a:pt x="29217" y="655163"/>
                  <a:pt x="0" y="460528"/>
                </a:cubicBezTo>
                <a:cubicBezTo>
                  <a:pt x="-29217" y="265893"/>
                  <a:pt x="14383" y="22737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329590571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GPS time tagging of events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Average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count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rate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a.s.l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30 Hz</a:t>
            </a:r>
            <a:endParaRPr lang="it-IT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551ACED-272C-4FC1-8A76-1B43144BFA5C}"/>
              </a:ext>
            </a:extLst>
          </p:cNvPr>
          <p:cNvSpPr txBox="1"/>
          <p:nvPr/>
        </p:nvSpPr>
        <p:spPr>
          <a:xfrm>
            <a:off x="3086345" y="689018"/>
            <a:ext cx="5560521" cy="369332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/>
              <a:t>No </a:t>
            </a:r>
            <a:r>
              <a:rPr lang="it-IT" b="1" cap="small" dirty="0" err="1"/>
              <a:t>visibility</a:t>
            </a:r>
            <a:r>
              <a:rPr lang="it-IT" b="1" cap="small" dirty="0"/>
              <a:t> </a:t>
            </a:r>
            <a:r>
              <a:rPr lang="it-IT" b="1" cap="small" dirty="0" err="1"/>
              <a:t>between</a:t>
            </a:r>
            <a:r>
              <a:rPr lang="it-IT" b="1" cap="small" dirty="0"/>
              <a:t> detectors (4 </a:t>
            </a:r>
            <a:r>
              <a:rPr lang="it-IT" b="1" cap="small" dirty="0" err="1"/>
              <a:t>layers</a:t>
            </a:r>
            <a:r>
              <a:rPr lang="it-IT" b="1" cap="small" dirty="0"/>
              <a:t> of concrete)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66EE8720-BF22-4E20-BB94-1F34D4E7C7C3}"/>
              </a:ext>
            </a:extLst>
          </p:cNvPr>
          <p:cNvSpPr txBox="1"/>
          <p:nvPr/>
        </p:nvSpPr>
        <p:spPr>
          <a:xfrm>
            <a:off x="5027414" y="1243809"/>
            <a:ext cx="400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Detectors take data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independently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then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correlated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by GPS information</a:t>
            </a:r>
          </a:p>
        </p:txBody>
      </p:sp>
    </p:spTree>
    <p:extLst>
      <p:ext uri="{BB962C8B-B14F-4D97-AF65-F5344CB8AC3E}">
        <p14:creationId xmlns:p14="http://schemas.microsoft.com/office/powerpoint/2010/main" val="2921007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3405</Words>
  <Application>Microsoft Office PowerPoint</Application>
  <PresentationFormat>Presentazione su schermo (4:3)</PresentationFormat>
  <Paragraphs>494</Paragraphs>
  <Slides>36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51" baseType="lpstr">
      <vt:lpstr>Arial</vt:lpstr>
      <vt:lpstr>Arial Black</vt:lpstr>
      <vt:lpstr>Bahnschrift SemiCondensed</vt:lpstr>
      <vt:lpstr>Bahnschrift SemiLight Condensed</vt:lpstr>
      <vt:lpstr>Berlin Sans FB</vt:lpstr>
      <vt:lpstr>Calibri</vt:lpstr>
      <vt:lpstr>Calibri Light</vt:lpstr>
      <vt:lpstr>Cambria Math</vt:lpstr>
      <vt:lpstr>Corbel</vt:lpstr>
      <vt:lpstr>NimbusRomNo9L-Regu</vt:lpstr>
      <vt:lpstr>StandardSymL-Slant_167</vt:lpstr>
      <vt:lpstr>TeXGyreTermes-Regular</vt:lpstr>
      <vt:lpstr>Times New Roman</vt:lpstr>
      <vt:lpstr>Wingdings</vt:lpstr>
      <vt:lpstr>Tema di Office</vt:lpstr>
      <vt:lpstr> Use of the EEE MRPC telescopes to investigate possible instabilities of civil structures on a long time-scale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Use of the EEE MRPC telescopes to investigate possible instabilities of civil structures on a long-time scale </dc:title>
  <dc:creator>CHIARA PINTO</dc:creator>
  <cp:lastModifiedBy>CHIARA PINTO</cp:lastModifiedBy>
  <cp:revision>98</cp:revision>
  <dcterms:created xsi:type="dcterms:W3CDTF">2020-01-26T10:10:16Z</dcterms:created>
  <dcterms:modified xsi:type="dcterms:W3CDTF">2020-02-04T14:11:14Z</dcterms:modified>
</cp:coreProperties>
</file>