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8" r:id="rId16"/>
    <p:sldId id="272" r:id="rId17"/>
    <p:sldId id="273" r:id="rId18"/>
    <p:sldId id="274" r:id="rId19"/>
    <p:sldId id="275" r:id="rId20"/>
    <p:sldId id="276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EC32D-4EB7-374E-BDAB-2A8F711E23C5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CB001-BE24-3444-9581-6E49406B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27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8469F-240E-451F-B718-D4C9743FD98E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21645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8469F-240E-451F-B718-D4C9743FD98E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21645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20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 20% increase in energy but rate decreases by a factor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77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data N= 12-13 max</a:t>
            </a:r>
          </a:p>
          <a:p>
            <a:r>
              <a:rPr lang="en-US" dirty="0"/>
              <a:t>(detector limit </a:t>
            </a:r>
            <a:r>
              <a:rPr lang="en-US" dirty="0" err="1"/>
              <a:t>allos</a:t>
            </a:r>
            <a:r>
              <a:rPr lang="en-US" baseline="0" dirty="0"/>
              <a:t> 24, i.e. 1/strip)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71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Gerasimova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Zatsepin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Soviet Phys.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jetp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11, 899, 1960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(53 x 52)/2 is the number of entries i.e. telescope pairs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3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93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1 + Run 2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15 billions of tracks</a:t>
            </a:r>
          </a:p>
          <a:p>
            <a:endParaRPr lang="en-US" dirty="0"/>
          </a:p>
          <a:p>
            <a:r>
              <a:rPr lang="en-US" dirty="0"/>
              <a:t>In a cluster:  theta-relative &lt; 40° among the 2 muons of the 2 telescopes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9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1 + Run 2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15 billions of tracks</a:t>
            </a:r>
          </a:p>
          <a:p>
            <a:endParaRPr lang="en-US" dirty="0"/>
          </a:p>
          <a:p>
            <a:r>
              <a:rPr lang="en-US" dirty="0"/>
              <a:t>In a cluster:  theta-relative &lt; 40° among the 2 muons of the 2 telescopes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0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1 + Run 2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15 billions of tracks</a:t>
            </a:r>
          </a:p>
          <a:p>
            <a:endParaRPr lang="en-US" dirty="0"/>
          </a:p>
          <a:p>
            <a:r>
              <a:rPr lang="en-US" dirty="0"/>
              <a:t>In a cluster:  theta-relative &lt; 40° among the 2 muons of the 2 telescopes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3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Only 6 telescopes on (in August schools are closed!)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2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6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64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47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02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7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1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7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2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5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2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FEE8F-1298-2A47-A077-5327BC1BE7F6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4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jpeg"/><Relationship Id="rId5" Type="http://schemas.openxmlformats.org/officeDocument/2006/relationships/image" Target="../media/image23.jpe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41.jpeg"/><Relationship Id="rId5" Type="http://schemas.openxmlformats.org/officeDocument/2006/relationships/image" Target="../media/image23.jpe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41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23.jpe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8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8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13.png"/><Relationship Id="rId5" Type="http://schemas.openxmlformats.org/officeDocument/2006/relationships/image" Target="../media/image18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4" Type="http://schemas.openxmlformats.org/officeDocument/2006/relationships/image" Target="../media/image114.png"/><Relationship Id="rId5" Type="http://schemas.openxmlformats.org/officeDocument/2006/relationships/image" Target="../media/image18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8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3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87" y="1846743"/>
            <a:ext cx="8757634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MRPC for a cosmic ray experiment: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Extreme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Energy Events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project (EEE)</a:t>
            </a:r>
            <a:endParaRPr lang="it-IT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88" y="2474"/>
            <a:ext cx="2166218" cy="11774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13064" y="913627"/>
            <a:ext cx="58623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it-IT" sz="20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nd</a:t>
            </a: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DMEG Workshop </a:t>
            </a:r>
            <a:r>
              <a:rPr lang="mr-IN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–</a:t>
            </a: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University of </a:t>
            </a:r>
            <a:r>
              <a:rPr lang="it-IT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Gangneung</a:t>
            </a:r>
            <a:endParaRPr lang="it-IT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1600" dirty="0" smtClean="0">
                <a:latin typeface="Comic Sans MS" panose="030F0702030302020204" pitchFamily="66" charset="0"/>
              </a:rPr>
              <a:t>D. De </a:t>
            </a:r>
            <a:r>
              <a:rPr lang="it-IT" sz="1600" dirty="0" err="1" smtClean="0">
                <a:latin typeface="Comic Sans MS" panose="030F0702030302020204" pitchFamily="66" charset="0"/>
              </a:rPr>
              <a:t>Gruttola</a:t>
            </a:r>
            <a:endParaRPr lang="it-IT" sz="1600" dirty="0">
              <a:latin typeface="Comic Sans MS" panose="030F0702030302020204" pitchFamily="66" charset="0"/>
            </a:endParaRPr>
          </a:p>
          <a:p>
            <a:pPr algn="ctr"/>
            <a:r>
              <a:rPr lang="it-IT" sz="1600" dirty="0">
                <a:latin typeface="Comic Sans MS" panose="030F0702030302020204" pitchFamily="66" charset="0"/>
              </a:rPr>
              <a:t>f</a:t>
            </a:r>
            <a:r>
              <a:rPr lang="it-IT" sz="1600" dirty="0" smtClean="0">
                <a:latin typeface="Comic Sans MS" panose="030F0702030302020204" pitchFamily="66" charset="0"/>
              </a:rPr>
              <a:t>or </a:t>
            </a:r>
            <a:r>
              <a:rPr lang="it-IT" sz="1600" dirty="0">
                <a:latin typeface="Comic Sans MS" panose="030F0702030302020204" pitchFamily="66" charset="0"/>
              </a:rPr>
              <a:t>the EEE Collaboration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6" t="15532"/>
          <a:stretch/>
        </p:blipFill>
        <p:spPr>
          <a:xfrm>
            <a:off x="3868196" y="3348475"/>
            <a:ext cx="4647154" cy="3033658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8" y="2843182"/>
            <a:ext cx="3137321" cy="38728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792" y="186741"/>
            <a:ext cx="1989187" cy="8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6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32" y="1655727"/>
            <a:ext cx="4214304" cy="520227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74" y="1660721"/>
            <a:ext cx="1838325" cy="27241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63" y="3531028"/>
            <a:ext cx="3064016" cy="2790166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755163" y="2405575"/>
            <a:ext cx="3064016" cy="1125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448839" y="954675"/>
            <a:ext cx="326151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Pierre Auger Observatory</a:t>
            </a:r>
          </a:p>
        </p:txBody>
      </p:sp>
      <p:sp>
        <p:nvSpPr>
          <p:cNvPr id="8" name="Rettangolo 7"/>
          <p:cNvSpPr/>
          <p:nvPr/>
        </p:nvSpPr>
        <p:spPr>
          <a:xfrm>
            <a:off x="4972114" y="634472"/>
            <a:ext cx="381443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Centro Fermi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Extreme Energy Events Project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EEE</a:t>
            </a:r>
          </a:p>
        </p:txBody>
      </p:sp>
      <p:sp>
        <p:nvSpPr>
          <p:cNvPr id="9" name="Rettangolo 8"/>
          <p:cNvSpPr/>
          <p:nvPr/>
        </p:nvSpPr>
        <p:spPr>
          <a:xfrm>
            <a:off x="651343" y="123678"/>
            <a:ext cx="783147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Very large area experiments for Cosmic Rays studies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569308" y="2634221"/>
            <a:ext cx="185855" cy="3620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3830827" y="2405575"/>
            <a:ext cx="95296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70  km</a:t>
            </a:r>
          </a:p>
        </p:txBody>
      </p:sp>
      <p:sp>
        <p:nvSpPr>
          <p:cNvPr id="18" name="Freccia bidirezionale verticale 17"/>
          <p:cNvSpPr/>
          <p:nvPr/>
        </p:nvSpPr>
        <p:spPr>
          <a:xfrm>
            <a:off x="5403472" y="4811151"/>
            <a:ext cx="195469" cy="464234"/>
          </a:xfrm>
          <a:prstGeom prst="up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ttore 2 19"/>
          <p:cNvCxnSpPr>
            <a:stCxn id="15" idx="2"/>
          </p:cNvCxnSpPr>
          <p:nvPr/>
        </p:nvCxnSpPr>
        <p:spPr>
          <a:xfrm>
            <a:off x="4307311" y="2774907"/>
            <a:ext cx="977867" cy="20362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3574099" y="2782041"/>
            <a:ext cx="767198" cy="11183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57"/>
          <p:cNvSpPr>
            <a:spLocks noChangeAspect="1"/>
          </p:cNvSpPr>
          <p:nvPr/>
        </p:nvSpPr>
        <p:spPr>
          <a:xfrm>
            <a:off x="5083571" y="6321765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57"/>
          <p:cNvSpPr>
            <a:spLocks noChangeAspect="1"/>
          </p:cNvSpPr>
          <p:nvPr/>
        </p:nvSpPr>
        <p:spPr>
          <a:xfrm>
            <a:off x="5060787" y="602225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5263570" y="5959412"/>
            <a:ext cx="182654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with “Telescope”</a:t>
            </a:r>
          </a:p>
          <a:p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without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-36446"/>
            <a:ext cx="730117" cy="646354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62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3F2284-54CA-45E9-905F-E442E9E0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9682"/>
            <a:ext cx="4604851" cy="27381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D7E76F-6A8F-9B4B-BB0A-1A0C58D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988" y="4288564"/>
            <a:ext cx="2057400" cy="365125"/>
          </a:xfrm>
        </p:spPr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11</a:t>
            </a:fld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86DEBA-414C-2C42-B738-22FAA8F710A3}"/>
              </a:ext>
            </a:extLst>
          </p:cNvPr>
          <p:cNvSpPr/>
          <p:nvPr/>
        </p:nvSpPr>
        <p:spPr>
          <a:xfrm>
            <a:off x="4681764" y="895722"/>
            <a:ext cx="4216837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it-IT" u="sng" dirty="0">
                <a:latin typeface="Comic Sans MS" panose="030F0702030302020204" pitchFamily="66" charset="0"/>
              </a:rPr>
              <a:t>Time resolution </a:t>
            </a:r>
            <a:r>
              <a:rPr lang="it-IT" dirty="0" err="1">
                <a:latin typeface="Comic Sans MS" panose="030F0702030302020204" pitchFamily="66" charset="0"/>
              </a:rPr>
              <a:t>measured</a:t>
            </a:r>
            <a:r>
              <a:rPr lang="it-IT" dirty="0">
                <a:latin typeface="Comic Sans MS" panose="030F0702030302020204" pitchFamily="66" charset="0"/>
              </a:rPr>
              <a:t> with data taken in </a:t>
            </a:r>
            <a:r>
              <a:rPr lang="it-IT" dirty="0" err="1">
                <a:latin typeface="Comic Sans MS" panose="030F0702030302020204" pitchFamily="66" charset="0"/>
              </a:rPr>
              <a:t>Run</a:t>
            </a:r>
            <a:r>
              <a:rPr lang="it-IT" dirty="0">
                <a:latin typeface="Comic Sans MS" panose="030F0702030302020204" pitchFamily="66" charset="0"/>
              </a:rPr>
              <a:t> 3, for 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33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telescopes</a:t>
            </a:r>
            <a:r>
              <a:rPr lang="it-IT" dirty="0">
                <a:latin typeface="Comic Sans MS" panose="030F0702030302020204" pitchFamily="66" charset="0"/>
              </a:rPr>
              <a:t>: </a:t>
            </a:r>
            <a:r>
              <a:rPr lang="it-IT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Average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σ</a:t>
            </a:r>
            <a:r>
              <a:rPr lang="it-IT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t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= 238 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± 40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ps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73027" y="63212"/>
            <a:ext cx="5888150" cy="73866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MRPC performances on the telescopes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EEE Collaboration 2018 JINST 13 P08026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208B1E-D703-4BF4-8621-A6E9FE639AAE}"/>
              </a:ext>
            </a:extLst>
          </p:cNvPr>
          <p:cNvSpPr/>
          <p:nvPr/>
        </p:nvSpPr>
        <p:spPr>
          <a:xfrm>
            <a:off x="4347389" y="2078768"/>
            <a:ext cx="4796612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it-IT" u="sng" dirty="0">
                <a:latin typeface="Comic Sans MS" panose="030F0702030302020204" pitchFamily="66" charset="0"/>
              </a:rPr>
              <a:t>Space resolution </a:t>
            </a:r>
            <a:r>
              <a:rPr lang="it-IT" dirty="0" err="1">
                <a:latin typeface="Comic Sans MS" panose="030F0702030302020204" pitchFamily="66" charset="0"/>
              </a:rPr>
              <a:t>measured</a:t>
            </a:r>
            <a:r>
              <a:rPr lang="it-IT" dirty="0">
                <a:latin typeface="Comic Sans MS" panose="030F0702030302020204" pitchFamily="66" charset="0"/>
              </a:rPr>
              <a:t> with data taken in </a:t>
            </a:r>
            <a:r>
              <a:rPr lang="it-IT" dirty="0" err="1">
                <a:latin typeface="Comic Sans MS" panose="030F0702030302020204" pitchFamily="66" charset="0"/>
              </a:rPr>
              <a:t>Run</a:t>
            </a:r>
            <a:r>
              <a:rPr lang="it-IT" dirty="0">
                <a:latin typeface="Comic Sans MS" panose="030F0702030302020204" pitchFamily="66" charset="0"/>
              </a:rPr>
              <a:t> 3, for 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44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telescopes</a:t>
            </a:r>
            <a:r>
              <a:rPr lang="it-IT" dirty="0">
                <a:latin typeface="Comic Sans MS" panose="030F0702030302020204" pitchFamily="66" charset="0"/>
              </a:rPr>
              <a:t>: </a:t>
            </a:r>
            <a:endParaRPr lang="it-IT" u="sng" dirty="0">
              <a:latin typeface="Comic Sans MS" panose="030F0702030302020204" pitchFamily="66" charset="0"/>
            </a:endParaRPr>
          </a:p>
          <a:p>
            <a:r>
              <a:rPr lang="en-US" b="1">
                <a:solidFill>
                  <a:srgbClr val="FF0000"/>
                </a:solidFill>
                <a:latin typeface="Comic Sans MS" panose="030F0702030302020204" pitchFamily="66" charset="0"/>
              </a:rPr>
              <a:t>Transverse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to strip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σ</a:t>
            </a:r>
            <a:r>
              <a:rPr lang="it-IT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y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= 0.92 ± 0.02 cm</a:t>
            </a:r>
          </a:p>
          <a:p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Parallel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to strips 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σ</a:t>
            </a:r>
            <a:r>
              <a:rPr lang="it-IT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x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= 1.44 ± 0.23 cm</a:t>
            </a:r>
          </a:p>
        </p:txBody>
      </p:sp>
      <p:pic>
        <p:nvPicPr>
          <p:cNvPr id="12" name="Immagine 10">
            <a:extLst>
              <a:ext uri="{FF2B5EF4-FFF2-40B4-BE49-F238E27FC236}">
                <a16:creationId xmlns:a16="http://schemas.microsoft.com/office/drawing/2014/main" xmlns="" id="{EB356693-709C-47F4-8027-4D75EE058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9224" y="3406420"/>
            <a:ext cx="5304776" cy="3364004"/>
          </a:xfrm>
          <a:prstGeom prst="rect">
            <a:avLst/>
          </a:prstGeom>
        </p:spPr>
      </p:pic>
      <p:sp>
        <p:nvSpPr>
          <p:cNvPr id="16" name="Ovale 11">
            <a:extLst>
              <a:ext uri="{FF2B5EF4-FFF2-40B4-BE49-F238E27FC236}">
                <a16:creationId xmlns:a16="http://schemas.microsoft.com/office/drawing/2014/main" xmlns="" id="{253E15D1-A587-45AD-8575-13EA3B933EAB}"/>
              </a:ext>
            </a:extLst>
          </p:cNvPr>
          <p:cNvSpPr/>
          <p:nvPr/>
        </p:nvSpPr>
        <p:spPr>
          <a:xfrm>
            <a:off x="6949669" y="6085679"/>
            <a:ext cx="418693" cy="453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EF6E38-78A8-47E9-88FA-34D338DE810B}"/>
              </a:ext>
            </a:extLst>
          </p:cNvPr>
          <p:cNvSpPr/>
          <p:nvPr/>
        </p:nvSpPr>
        <p:spPr>
          <a:xfrm>
            <a:off x="76913" y="4425545"/>
            <a:ext cx="3942194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it-IT" u="sng" dirty="0">
                <a:latin typeface="Comic Sans MS" panose="030F0702030302020204" pitchFamily="66" charset="0"/>
              </a:rPr>
              <a:t>Efficiency </a:t>
            </a:r>
            <a:r>
              <a:rPr lang="it-IT" u="sng" dirty="0" err="1">
                <a:latin typeface="Comic Sans MS" panose="030F0702030302020204" pitchFamily="66" charset="0"/>
              </a:rPr>
              <a:t>measured</a:t>
            </a:r>
            <a:r>
              <a:rPr lang="it-IT" u="sng" dirty="0">
                <a:latin typeface="Comic Sans MS" panose="030F0702030302020204" pitchFamily="66" charset="0"/>
              </a:rPr>
              <a:t> </a:t>
            </a:r>
            <a:r>
              <a:rPr lang="it-IT" dirty="0">
                <a:latin typeface="Comic Sans MS" panose="030F0702030302020204" pitchFamily="66" charset="0"/>
              </a:rPr>
              <a:t>with data taken in </a:t>
            </a:r>
            <a:r>
              <a:rPr lang="it-IT" dirty="0" err="1">
                <a:latin typeface="Comic Sans MS" panose="030F0702030302020204" pitchFamily="66" charset="0"/>
              </a:rPr>
              <a:t>Run</a:t>
            </a:r>
            <a:r>
              <a:rPr lang="it-IT" dirty="0">
                <a:latin typeface="Comic Sans MS" panose="030F0702030302020204" pitchFamily="66" charset="0"/>
              </a:rPr>
              <a:t> 3, for 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9 </a:t>
            </a:r>
            <a:r>
              <a:rPr lang="it-IT" dirty="0" err="1">
                <a:latin typeface="Comic Sans MS" panose="030F0702030302020204" pitchFamily="66" charset="0"/>
              </a:rPr>
              <a:t>telescopes</a:t>
            </a:r>
            <a:r>
              <a:rPr lang="it-IT" dirty="0">
                <a:latin typeface="Comic Sans MS" panose="030F0702030302020204" pitchFamily="66" charset="0"/>
              </a:rPr>
              <a:t>: </a:t>
            </a:r>
          </a:p>
          <a:p>
            <a:endParaRPr lang="it-IT" u="sng" dirty="0">
              <a:latin typeface="Comic Sans MS" panose="030F0702030302020204" pitchFamily="66" charset="0"/>
            </a:endParaRPr>
          </a:p>
          <a:p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Average efficiency over 31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telescopes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: 93%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252B6DCE-D851-4007-A89A-CC08BA788C91}"/>
              </a:ext>
            </a:extLst>
          </p:cNvPr>
          <p:cNvSpPr/>
          <p:nvPr/>
        </p:nvSpPr>
        <p:spPr>
          <a:xfrm rot="10800000">
            <a:off x="3457579" y="1390276"/>
            <a:ext cx="1123055" cy="372423"/>
          </a:xfrm>
          <a:prstGeom prst="rightArrow">
            <a:avLst>
              <a:gd name="adj1" fmla="val 41692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F2887709-45FC-4B19-A839-705854CF06F0}"/>
              </a:ext>
            </a:extLst>
          </p:cNvPr>
          <p:cNvSpPr/>
          <p:nvPr/>
        </p:nvSpPr>
        <p:spPr>
          <a:xfrm>
            <a:off x="4120236" y="4416808"/>
            <a:ext cx="1123055" cy="372423"/>
          </a:xfrm>
          <a:prstGeom prst="rightArrow">
            <a:avLst>
              <a:gd name="adj1" fmla="val 41692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5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553200"/>
            <a:ext cx="2133600" cy="476250"/>
          </a:xfrm>
          <a:prstGeom prst="rect">
            <a:avLst/>
          </a:prstGeom>
        </p:spPr>
        <p:txBody>
          <a:bodyPr/>
          <a:lstStyle/>
          <a:p>
            <a:fld id="{29822684-A73A-4B60-B164-B25560E05900}" type="slidenum">
              <a:rPr lang="it-IT"/>
              <a:pPr/>
              <a:t>12</a:t>
            </a:fld>
            <a:endParaRPr lang="it-IT"/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251520" y="228374"/>
            <a:ext cx="4104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EAS </a:t>
            </a:r>
            <a:r>
              <a:rPr lang="it-IT" sz="4400" b="1" dirty="0" err="1" smtClean="0">
                <a:solidFill>
                  <a:srgbClr val="FF0000"/>
                </a:solidFill>
              </a:rPr>
              <a:t>array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463480" y="4581128"/>
            <a:ext cx="4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951163">
              <a:spcBef>
                <a:spcPct val="50000"/>
              </a:spcBef>
            </a:pP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Simulation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of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the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shower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induced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by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a 10</a:t>
            </a:r>
            <a:r>
              <a:rPr lang="it-IT" baseline="30000" dirty="0" smtClean="0">
                <a:solidFill>
                  <a:srgbClr val="C00000"/>
                </a:solidFill>
                <a:cs typeface="Arial" charset="0"/>
              </a:rPr>
              <a:t>16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eV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proton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endParaRPr lang="it-IT" dirty="0" smtClean="0">
              <a:cs typeface="Arial" charset="0"/>
            </a:endParaRPr>
          </a:p>
          <a:p>
            <a:pPr defTabSz="2951163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smtClean="0">
                <a:cs typeface="Arial" charset="0"/>
              </a:rPr>
              <a:t>At </a:t>
            </a:r>
            <a:r>
              <a:rPr lang="it-IT" dirty="0" err="1" smtClean="0">
                <a:cs typeface="Arial" charset="0"/>
              </a:rPr>
              <a:t>ground</a:t>
            </a:r>
            <a:r>
              <a:rPr lang="it-IT" dirty="0" smtClean="0">
                <a:cs typeface="Arial" charset="0"/>
              </a:rPr>
              <a:t> </a:t>
            </a:r>
            <a:r>
              <a:rPr lang="it-IT" dirty="0" err="1" smtClean="0">
                <a:cs typeface="Arial" charset="0"/>
              </a:rPr>
              <a:t>level</a:t>
            </a:r>
            <a:r>
              <a:rPr lang="it-IT" dirty="0" smtClean="0">
                <a:cs typeface="Arial" charset="0"/>
              </a:rPr>
              <a:t> 1 </a:t>
            </a:r>
            <a:r>
              <a:rPr lang="it-IT" dirty="0" err="1" smtClean="0">
                <a:cs typeface="Arial" charset="0"/>
              </a:rPr>
              <a:t>million</a:t>
            </a:r>
            <a:r>
              <a:rPr lang="it-IT" dirty="0" smtClean="0">
                <a:cs typeface="Arial" charset="0"/>
              </a:rPr>
              <a:t> </a:t>
            </a:r>
            <a:r>
              <a:rPr lang="it-IT" dirty="0" err="1" smtClean="0">
                <a:cs typeface="Arial" charset="0"/>
              </a:rPr>
              <a:t>muons</a:t>
            </a:r>
            <a:r>
              <a:rPr lang="it-IT" dirty="0" smtClean="0">
                <a:cs typeface="Arial" charset="0"/>
              </a:rPr>
              <a:t> </a:t>
            </a:r>
            <a:r>
              <a:rPr lang="it-IT" dirty="0" err="1" smtClean="0">
                <a:cs typeface="Arial" charset="0"/>
              </a:rPr>
              <a:t>arrive</a:t>
            </a:r>
            <a:r>
              <a:rPr lang="it-IT" dirty="0" smtClean="0">
                <a:cs typeface="Arial" charset="0"/>
              </a:rPr>
              <a:t>, over an area with </a:t>
            </a:r>
            <a:r>
              <a:rPr lang="it-IT" dirty="0" err="1" smtClean="0">
                <a:cs typeface="Arial" charset="0"/>
              </a:rPr>
              <a:t>radius</a:t>
            </a:r>
            <a:r>
              <a:rPr lang="it-IT" dirty="0" smtClean="0">
                <a:cs typeface="Arial" charset="0"/>
              </a:rPr>
              <a:t> at </a:t>
            </a:r>
            <a:r>
              <a:rPr lang="it-IT" dirty="0" err="1" smtClean="0">
                <a:cs typeface="Arial" charset="0"/>
              </a:rPr>
              <a:t>least</a:t>
            </a:r>
            <a:r>
              <a:rPr lang="it-IT" dirty="0" smtClean="0">
                <a:cs typeface="Arial" charset="0"/>
              </a:rPr>
              <a:t> 2 km</a:t>
            </a:r>
            <a:endParaRPr lang="it-IT" dirty="0">
              <a:cs typeface="Arial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37696"/>
            <a:ext cx="4260932" cy="253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4" cstate="print"/>
          <a:srcRect t="6082" b="4344"/>
          <a:stretch>
            <a:fillRect/>
          </a:stretch>
        </p:blipFill>
        <p:spPr bwMode="auto">
          <a:xfrm>
            <a:off x="755576" y="3642933"/>
            <a:ext cx="3549210" cy="306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76672"/>
            <a:ext cx="41052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0"/>
          <p:cNvSpPr txBox="1">
            <a:spLocks noChangeArrowheads="1"/>
          </p:cNvSpPr>
          <p:nvPr/>
        </p:nvSpPr>
        <p:spPr bwMode="auto">
          <a:xfrm>
            <a:off x="3923928" y="3585210"/>
            <a:ext cx="5112568" cy="7078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b="1" dirty="0" err="1" smtClean="0">
                <a:solidFill>
                  <a:srgbClr val="C00000"/>
                </a:solidFill>
              </a:rPr>
              <a:t>Detect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muons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arriving</a:t>
            </a:r>
            <a:r>
              <a:rPr lang="it-IT" sz="2000" b="1" dirty="0" smtClean="0">
                <a:solidFill>
                  <a:srgbClr val="C00000"/>
                </a:solidFill>
              </a:rPr>
              <a:t> at the </a:t>
            </a:r>
            <a:r>
              <a:rPr lang="it-IT" sz="2000" b="1" dirty="0" err="1" smtClean="0">
                <a:solidFill>
                  <a:srgbClr val="C00000"/>
                </a:solidFill>
              </a:rPr>
              <a:t>surface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000" u="none" dirty="0" err="1" smtClean="0">
                <a:solidFill>
                  <a:srgbClr val="000000"/>
                </a:solidFill>
              </a:rPr>
              <a:t>Many</a:t>
            </a:r>
            <a:r>
              <a:rPr lang="it-IT" sz="2000" u="none" dirty="0" smtClean="0">
                <a:solidFill>
                  <a:srgbClr val="000000"/>
                </a:solidFill>
              </a:rPr>
              <a:t>, low </a:t>
            </a:r>
            <a:r>
              <a:rPr lang="it-IT" sz="2000" u="none" dirty="0" err="1" smtClean="0">
                <a:solidFill>
                  <a:srgbClr val="000000"/>
                </a:solidFill>
              </a:rPr>
              <a:t>cost</a:t>
            </a:r>
            <a:r>
              <a:rPr lang="it-IT" sz="2000" u="none" dirty="0" smtClean="0">
                <a:solidFill>
                  <a:srgbClr val="000000"/>
                </a:solidFill>
              </a:rPr>
              <a:t>, easy </a:t>
            </a:r>
            <a:r>
              <a:rPr lang="it-IT" sz="2000" u="none" dirty="0" err="1" smtClean="0">
                <a:solidFill>
                  <a:srgbClr val="000000"/>
                </a:solidFill>
              </a:rPr>
              <a:t>to</a:t>
            </a:r>
            <a:r>
              <a:rPr lang="it-IT" sz="2000" u="none" dirty="0" smtClean="0">
                <a:solidFill>
                  <a:srgbClr val="000000"/>
                </a:solidFill>
              </a:rPr>
              <a:t> operate </a:t>
            </a:r>
            <a:r>
              <a:rPr lang="it-IT" sz="2000" u="none" dirty="0" err="1" smtClean="0">
                <a:solidFill>
                  <a:srgbClr val="000000"/>
                </a:solidFill>
              </a:rPr>
              <a:t>stations</a:t>
            </a:r>
            <a:endParaRPr lang="it-IT" sz="2000" u="none" dirty="0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98035" y="616530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City </a:t>
            </a:r>
            <a:r>
              <a:rPr lang="it-IT" dirty="0" err="1" smtClean="0">
                <a:solidFill>
                  <a:srgbClr val="FF0000"/>
                </a:solidFill>
              </a:rPr>
              <a:t>of</a:t>
            </a:r>
            <a:r>
              <a:rPr lang="it-IT" dirty="0" smtClean="0">
                <a:solidFill>
                  <a:srgbClr val="FF0000"/>
                </a:solidFill>
              </a:rPr>
              <a:t> Catania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1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332656"/>
            <a:ext cx="50465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detector </a:t>
            </a:r>
            <a:r>
              <a:rPr lang="it-IT" sz="4400" b="1" dirty="0" err="1" smtClean="0">
                <a:solidFill>
                  <a:srgbClr val="FF0000"/>
                </a:solidFill>
              </a:rPr>
              <a:t>used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5293657"/>
            <a:ext cx="52200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rgbClr val="000000"/>
                </a:solidFill>
              </a:rPr>
              <a:t>Operated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with</a:t>
            </a:r>
            <a:r>
              <a:rPr lang="it-IT" dirty="0" smtClean="0">
                <a:solidFill>
                  <a:srgbClr val="000000"/>
                </a:solidFill>
              </a:rPr>
              <a:t> a </a:t>
            </a:r>
            <a:r>
              <a:rPr lang="it-IT" dirty="0" err="1" smtClean="0">
                <a:solidFill>
                  <a:srgbClr val="000000"/>
                </a:solidFill>
              </a:rPr>
              <a:t>mixture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of</a:t>
            </a:r>
            <a:r>
              <a:rPr lang="it-IT" dirty="0" smtClean="0">
                <a:solidFill>
                  <a:srgbClr val="000000"/>
                </a:solidFill>
              </a:rPr>
              <a:t> C</a:t>
            </a:r>
            <a:r>
              <a:rPr lang="it-IT" baseline="-25000" dirty="0" smtClean="0">
                <a:solidFill>
                  <a:srgbClr val="000000"/>
                </a:solidFill>
              </a:rPr>
              <a:t>2</a:t>
            </a:r>
            <a:r>
              <a:rPr lang="it-IT" dirty="0" smtClean="0">
                <a:solidFill>
                  <a:srgbClr val="000000"/>
                </a:solidFill>
              </a:rPr>
              <a:t>H</a:t>
            </a:r>
            <a:r>
              <a:rPr lang="it-IT" baseline="-25000" dirty="0" smtClean="0">
                <a:solidFill>
                  <a:srgbClr val="000000"/>
                </a:solidFill>
              </a:rPr>
              <a:t>2</a:t>
            </a:r>
            <a:r>
              <a:rPr lang="it-IT" dirty="0" smtClean="0">
                <a:solidFill>
                  <a:srgbClr val="000000"/>
                </a:solidFill>
              </a:rPr>
              <a:t>F</a:t>
            </a:r>
            <a:r>
              <a:rPr lang="it-IT" baseline="-25000" dirty="0" smtClean="0">
                <a:solidFill>
                  <a:srgbClr val="000000"/>
                </a:solidFill>
              </a:rPr>
              <a:t>4</a:t>
            </a:r>
            <a:r>
              <a:rPr lang="it-IT" dirty="0" smtClean="0">
                <a:solidFill>
                  <a:srgbClr val="000000"/>
                </a:solidFill>
              </a:rPr>
              <a:t>/SF</a:t>
            </a:r>
            <a:r>
              <a:rPr lang="it-IT" baseline="-25000" dirty="0" smtClean="0">
                <a:solidFill>
                  <a:srgbClr val="000000"/>
                </a:solidFill>
              </a:rPr>
              <a:t>6</a:t>
            </a:r>
            <a:r>
              <a:rPr lang="it-IT" dirty="0" smtClean="0">
                <a:solidFill>
                  <a:srgbClr val="000000"/>
                </a:solidFill>
              </a:rPr>
              <a:t> 97/3 </a:t>
            </a:r>
            <a:br>
              <a:rPr lang="it-IT" dirty="0" smtClean="0">
                <a:solidFill>
                  <a:srgbClr val="000000"/>
                </a:solidFill>
              </a:rPr>
            </a:br>
            <a:r>
              <a:rPr lang="it-IT" dirty="0" smtClean="0">
                <a:solidFill>
                  <a:srgbClr val="000000"/>
                </a:solidFill>
              </a:rPr>
              <a:t>at a </a:t>
            </a:r>
            <a:r>
              <a:rPr lang="it-IT" dirty="0" err="1" smtClean="0">
                <a:solidFill>
                  <a:srgbClr val="000000"/>
                </a:solidFill>
              </a:rPr>
              <a:t>continuous</a:t>
            </a:r>
            <a:r>
              <a:rPr lang="it-IT" dirty="0" smtClean="0">
                <a:solidFill>
                  <a:srgbClr val="000000"/>
                </a:solidFill>
              </a:rPr>
              <a:t> flow in the </a:t>
            </a:r>
            <a:r>
              <a:rPr lang="it-IT" dirty="0" err="1" smtClean="0">
                <a:solidFill>
                  <a:srgbClr val="000000"/>
                </a:solidFill>
              </a:rPr>
              <a:t>order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of</a:t>
            </a:r>
            <a:r>
              <a:rPr lang="it-IT" dirty="0" smtClean="0">
                <a:solidFill>
                  <a:srgbClr val="000000"/>
                </a:solidFill>
              </a:rPr>
              <a:t> 2 l/h</a:t>
            </a:r>
          </a:p>
          <a:p>
            <a:pPr algn="ctr"/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55737"/>
            <a:ext cx="5248275" cy="3381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6521" y="3424355"/>
            <a:ext cx="3609975" cy="331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5058" y="164398"/>
            <a:ext cx="3611438" cy="319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35496" y="4581128"/>
            <a:ext cx="561662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002060"/>
                </a:solidFill>
              </a:rPr>
              <a:t>It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is</a:t>
            </a:r>
            <a:r>
              <a:rPr lang="it-IT" sz="2000" u="none" dirty="0" smtClean="0">
                <a:solidFill>
                  <a:srgbClr val="002060"/>
                </a:solidFill>
              </a:rPr>
              <a:t> a </a:t>
            </a:r>
            <a:r>
              <a:rPr lang="it-IT" sz="2000" u="none" dirty="0" err="1">
                <a:solidFill>
                  <a:srgbClr val="002060"/>
                </a:solidFill>
              </a:rPr>
              <a:t>wider</a:t>
            </a:r>
            <a:r>
              <a:rPr lang="it-IT" sz="2000" u="none" dirty="0">
                <a:solidFill>
                  <a:srgbClr val="002060"/>
                </a:solidFill>
              </a:rPr>
              <a:t> (</a:t>
            </a:r>
            <a:r>
              <a:rPr lang="en-US" sz="2000" u="none" dirty="0">
                <a:solidFill>
                  <a:srgbClr val="002060"/>
                </a:solidFill>
              </a:rPr>
              <a:t>~</a:t>
            </a:r>
            <a:r>
              <a:rPr lang="it-IT" sz="2000" u="none" dirty="0">
                <a:solidFill>
                  <a:srgbClr val="002060"/>
                </a:solidFill>
              </a:rPr>
              <a:t>2 m</a:t>
            </a:r>
            <a:r>
              <a:rPr lang="it-IT" sz="2000" u="none" baseline="30000" dirty="0">
                <a:solidFill>
                  <a:srgbClr val="002060"/>
                </a:solidFill>
              </a:rPr>
              <a:t>2</a:t>
            </a:r>
            <a:r>
              <a:rPr lang="it-IT" sz="2000" u="none" dirty="0">
                <a:solidFill>
                  <a:srgbClr val="002060"/>
                </a:solidFill>
              </a:rPr>
              <a:t>) and </a:t>
            </a:r>
            <a:r>
              <a:rPr lang="it-IT" sz="2000" u="none" dirty="0" err="1">
                <a:solidFill>
                  <a:srgbClr val="002060"/>
                </a:solidFill>
              </a:rPr>
              <a:t>cheaper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>
                <a:solidFill>
                  <a:srgbClr val="002060"/>
                </a:solidFill>
              </a:rPr>
              <a:t>version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>
                <a:solidFill>
                  <a:srgbClr val="002060"/>
                </a:solidFill>
              </a:rPr>
              <a:t>of</a:t>
            </a:r>
            <a:r>
              <a:rPr lang="it-IT" sz="2000" u="none" dirty="0">
                <a:solidFill>
                  <a:srgbClr val="002060"/>
                </a:solidFill>
              </a:rPr>
              <a:t> the </a:t>
            </a:r>
            <a:r>
              <a:rPr lang="it-IT" sz="2000" u="none" dirty="0" smtClean="0">
                <a:solidFill>
                  <a:srgbClr val="002060"/>
                </a:solidFill>
              </a:rPr>
              <a:t>Multi gap RPC </a:t>
            </a:r>
            <a:r>
              <a:rPr lang="it-IT" sz="2000" u="none" dirty="0" err="1">
                <a:solidFill>
                  <a:srgbClr val="002060"/>
                </a:solidFill>
              </a:rPr>
              <a:t>developed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 smtClean="0">
                <a:solidFill>
                  <a:srgbClr val="002060"/>
                </a:solidFill>
              </a:rPr>
              <a:t>for</a:t>
            </a:r>
            <a:r>
              <a:rPr lang="it-IT" sz="2000" u="none" dirty="0" smtClean="0">
                <a:solidFill>
                  <a:srgbClr val="002060"/>
                </a:solidFill>
              </a:rPr>
              <a:t> the  ALICE TOF</a:t>
            </a:r>
            <a:endParaRPr lang="it-IT" sz="2000" u="none" dirty="0">
              <a:solidFill>
                <a:srgbClr val="002060"/>
              </a:solidFill>
            </a:endParaRPr>
          </a:p>
          <a:p>
            <a:endParaRPr lang="it-IT" u="none" dirty="0">
              <a:solidFill>
                <a:srgbClr val="002060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6444208" y="227687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C00000"/>
                </a:solidFill>
              </a:rPr>
              <a:t>Efficiency</a:t>
            </a:r>
            <a:endParaRPr lang="it-IT" sz="2000" dirty="0" smtClean="0">
              <a:solidFill>
                <a:srgbClr val="C00000"/>
              </a:solidFill>
            </a:endParaRPr>
          </a:p>
          <a:p>
            <a:pPr algn="ctr"/>
            <a:r>
              <a:rPr lang="it-IT" sz="1400" dirty="0" smtClean="0">
                <a:solidFill>
                  <a:srgbClr val="C00000"/>
                </a:solidFill>
              </a:rPr>
              <a:t>(in </a:t>
            </a:r>
            <a:r>
              <a:rPr lang="it-IT" sz="1400" dirty="0" err="1" smtClean="0">
                <a:solidFill>
                  <a:srgbClr val="C00000"/>
                </a:solidFill>
              </a:rPr>
              <a:t>dedicated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beam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tests</a:t>
            </a:r>
            <a:r>
              <a:rPr lang="it-IT" sz="14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9" name="Rettangolo 4"/>
          <p:cNvSpPr>
            <a:spLocks noChangeArrowheads="1"/>
          </p:cNvSpPr>
          <p:nvPr/>
        </p:nvSpPr>
        <p:spPr bwMode="auto">
          <a:xfrm>
            <a:off x="5868144" y="3789040"/>
            <a:ext cx="151216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C00000"/>
                </a:solidFill>
              </a:rPr>
              <a:t>Time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resolution</a:t>
            </a:r>
            <a:endParaRPr lang="it-IT" sz="2000" dirty="0" smtClean="0">
              <a:solidFill>
                <a:srgbClr val="C00000"/>
              </a:solidFill>
            </a:endParaRPr>
          </a:p>
          <a:p>
            <a:pPr algn="ctr"/>
            <a:r>
              <a:rPr lang="it-IT" sz="1400" dirty="0" smtClean="0">
                <a:solidFill>
                  <a:srgbClr val="C00000"/>
                </a:solidFill>
              </a:rPr>
              <a:t>(in </a:t>
            </a:r>
            <a:r>
              <a:rPr lang="it-IT" sz="1400" dirty="0" err="1" smtClean="0">
                <a:solidFill>
                  <a:srgbClr val="C00000"/>
                </a:solidFill>
              </a:rPr>
              <a:t>dedicated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beam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tests</a:t>
            </a:r>
            <a:r>
              <a:rPr lang="it-IT" sz="1400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5" y="5949280"/>
            <a:ext cx="5472608" cy="2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6165304"/>
            <a:ext cx="5184576" cy="24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38"/>
          <p:cNvSpPr>
            <a:spLocks noChangeArrowheads="1"/>
          </p:cNvSpPr>
          <p:nvPr/>
        </p:nvSpPr>
        <p:spPr bwMode="auto">
          <a:xfrm rot="20400000" flipH="1">
            <a:off x="5574430" y="5712848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17280000" flipH="1">
            <a:off x="4032798" y="4032375"/>
            <a:ext cx="3744000" cy="72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7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75103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The EEE </a:t>
            </a:r>
            <a:r>
              <a:rPr lang="it-IT" sz="4000" b="1" dirty="0" err="1" smtClean="0">
                <a:solidFill>
                  <a:srgbClr val="FF0000"/>
                </a:solidFill>
              </a:rPr>
              <a:t>experiment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structure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849694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station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consists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telescope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made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out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 MRPC</a:t>
            </a:r>
            <a:endParaRPr lang="it-IT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Exceptional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tracking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timing performance</a:t>
            </a: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3" cstate="print"/>
          <a:srcRect r="1031" b="-1213"/>
          <a:stretch>
            <a:fillRect/>
          </a:stretch>
        </p:blipFill>
        <p:spPr bwMode="auto">
          <a:xfrm rot="5400000" flipV="1">
            <a:off x="-104074" y="2946839"/>
            <a:ext cx="2921881" cy="201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2412132" y="3717032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2" name="Picture 24" descr="f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2772581" cy="1843731"/>
          </a:xfrm>
          <a:prstGeom prst="rect">
            <a:avLst/>
          </a:prstGeom>
          <a:noFill/>
        </p:spPr>
      </p:pic>
      <p:sp>
        <p:nvSpPr>
          <p:cNvPr id="13" name="AutoShape 22"/>
          <p:cNvSpPr>
            <a:spLocks noChangeArrowheads="1"/>
          </p:cNvSpPr>
          <p:nvPr/>
        </p:nvSpPr>
        <p:spPr bwMode="auto">
          <a:xfrm rot="16200000" flipV="1">
            <a:off x="5795913" y="3429224"/>
            <a:ext cx="576262" cy="431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4" name="Picture 25" descr="f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852936"/>
            <a:ext cx="2347480" cy="1809593"/>
          </a:xfrm>
          <a:prstGeom prst="rect">
            <a:avLst/>
          </a:prstGeom>
          <a:noFill/>
        </p:spPr>
      </p:pic>
      <p:sp>
        <p:nvSpPr>
          <p:cNvPr id="19" name="CasellaDiTesto 18"/>
          <p:cNvSpPr txBox="1"/>
          <p:nvPr/>
        </p:nvSpPr>
        <p:spPr>
          <a:xfrm>
            <a:off x="179512" y="1724035"/>
            <a:ext cx="5472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Coincidences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among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distant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telescopes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searched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spot high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showers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221088"/>
            <a:ext cx="3403754" cy="244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sellaDiTesto 19"/>
          <p:cNvSpPr txBox="1"/>
          <p:nvPr/>
        </p:nvSpPr>
        <p:spPr>
          <a:xfrm>
            <a:off x="1979712" y="5192032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Corrections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because of the propagation of the wave front of the shower, made possible </a:t>
            </a:r>
            <a:r>
              <a:rPr lang="en-US" dirty="0" smtClean="0">
                <a:solidFill>
                  <a:srgbClr val="C00000"/>
                </a:solidFill>
              </a:rPr>
              <a:t>thanks to the EEE telescopes directionality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5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303" y="4071848"/>
            <a:ext cx="5145573" cy="2089773"/>
          </a:xfrm>
          <a:prstGeom prst="rect">
            <a:avLst/>
          </a:prstGeom>
        </p:spPr>
      </p:pic>
      <p:sp>
        <p:nvSpPr>
          <p:cNvPr id="16" name="CasellaDiTesto 6"/>
          <p:cNvSpPr txBox="1">
            <a:spLocks noChangeArrowheads="1"/>
          </p:cNvSpPr>
          <p:nvPr/>
        </p:nvSpPr>
        <p:spPr bwMode="auto">
          <a:xfrm>
            <a:off x="539552" y="2132856"/>
            <a:ext cx="61926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Okay,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this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all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about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detector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stuff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,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but…</a:t>
            </a:r>
            <a:endParaRPr lang="it-IT" sz="40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err="1" smtClean="0">
                <a:solidFill>
                  <a:srgbClr val="000000"/>
                </a:solidFill>
                <a:latin typeface="Times New Roman" pitchFamily="18" charset="0"/>
              </a:rPr>
              <a:t>why</a:t>
            </a:r>
            <a:r>
              <a:rPr lang="it-IT" sz="40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000000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rgbClr val="000000"/>
                </a:solidFill>
                <a:latin typeface="Times New Roman" pitchFamily="18" charset="0"/>
              </a:rPr>
              <a:t> EEE so innovative?</a:t>
            </a:r>
            <a:endParaRPr lang="it-IT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4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62728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is</a:t>
            </a:r>
            <a:r>
              <a:rPr lang="it-IT" sz="4400" b="1" dirty="0" smtClean="0">
                <a:solidFill>
                  <a:srgbClr val="FF0000"/>
                </a:solidFill>
              </a:rPr>
              <a:t> so </a:t>
            </a:r>
            <a:r>
              <a:rPr lang="it-IT" sz="4400" b="1" dirty="0" err="1" smtClean="0">
                <a:solidFill>
                  <a:srgbClr val="FF0000"/>
                </a:solidFill>
              </a:rPr>
              <a:t>innovative…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44016" y="1124744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does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take </a:t>
            </a:r>
            <a:r>
              <a:rPr lang="it-IT" sz="2400" dirty="0" err="1" smtClean="0">
                <a:solidFill>
                  <a:srgbClr val="002060"/>
                </a:solidFill>
              </a:rPr>
              <a:t>place</a:t>
            </a:r>
            <a:r>
              <a:rPr lang="it-IT" sz="2400" dirty="0" smtClean="0">
                <a:solidFill>
                  <a:srgbClr val="002060"/>
                </a:solidFill>
              </a:rPr>
              <a:t> in </a:t>
            </a:r>
            <a:r>
              <a:rPr lang="it-IT" sz="2400" dirty="0" err="1" smtClean="0">
                <a:solidFill>
                  <a:srgbClr val="002060"/>
                </a:solidFill>
              </a:rPr>
              <a:t>scientific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labs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3" descr="mfront_dsc011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076" y="3717032"/>
            <a:ext cx="4210436" cy="280831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411760" y="1700808"/>
            <a:ext cx="3958135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in </a:t>
            </a:r>
            <a:r>
              <a:rPr lang="it-IT" sz="2800" b="1" dirty="0" err="1" smtClean="0">
                <a:solidFill>
                  <a:srgbClr val="C00000"/>
                </a:solidFill>
              </a:rPr>
              <a:t>italian</a:t>
            </a:r>
            <a:r>
              <a:rPr lang="it-IT" sz="2800" b="1" dirty="0" smtClean="0">
                <a:solidFill>
                  <a:srgbClr val="C00000"/>
                </a:solidFill>
              </a:rPr>
              <a:t> 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251520" y="2276872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main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actors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of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are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scientists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47664" y="2852936"/>
            <a:ext cx="6320961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  <a:r>
              <a:rPr lang="it-IT" sz="2800" b="1" dirty="0" err="1" smtClean="0">
                <a:solidFill>
                  <a:srgbClr val="C00000"/>
                </a:solidFill>
              </a:rPr>
              <a:t>students</a:t>
            </a:r>
            <a:r>
              <a:rPr lang="it-IT" sz="2800" b="1" dirty="0" smtClean="0">
                <a:solidFill>
                  <a:srgbClr val="C00000"/>
                </a:solidFill>
              </a:rPr>
              <a:t> and </a:t>
            </a:r>
            <a:r>
              <a:rPr lang="it-IT" sz="2800" b="1" dirty="0" err="1" smtClean="0">
                <a:solidFill>
                  <a:srgbClr val="C00000"/>
                </a:solidFill>
              </a:rPr>
              <a:t>teachers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10" name="Rettangolo 4"/>
          <p:cNvSpPr>
            <a:spLocks noChangeArrowheads="1"/>
          </p:cNvSpPr>
          <p:nvPr/>
        </p:nvSpPr>
        <p:spPr bwMode="auto">
          <a:xfrm>
            <a:off x="35496" y="3573016"/>
            <a:ext cx="511256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spcBef>
                <a:spcPts val="3600"/>
              </a:spcBef>
              <a:spcAft>
                <a:spcPts val="1800"/>
              </a:spcAft>
            </a:pPr>
            <a:r>
              <a:rPr lang="it-IT" sz="2000" dirty="0" err="1" smtClean="0">
                <a:solidFill>
                  <a:srgbClr val="002060"/>
                </a:solidFill>
              </a:rPr>
              <a:t>With</a:t>
            </a:r>
            <a:r>
              <a:rPr lang="it-IT" sz="2000" dirty="0" smtClean="0">
                <a:solidFill>
                  <a:srgbClr val="002060"/>
                </a:solidFill>
              </a:rPr>
              <a:t> the help </a:t>
            </a:r>
            <a:r>
              <a:rPr lang="it-IT" sz="2000" dirty="0" err="1" smtClean="0">
                <a:solidFill>
                  <a:srgbClr val="002060"/>
                </a:solidFill>
              </a:rPr>
              <a:t>of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experts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from</a:t>
            </a:r>
            <a:r>
              <a:rPr lang="it-IT" sz="2000" dirty="0" smtClean="0">
                <a:solidFill>
                  <a:srgbClr val="002060"/>
                </a:solidFill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</a:rPr>
              <a:t>scientific</a:t>
            </a:r>
            <a:r>
              <a:rPr lang="it-IT" sz="2000" dirty="0" smtClean="0">
                <a:solidFill>
                  <a:srgbClr val="002060"/>
                </a:solidFill>
              </a:rPr>
              <a:t> world, </a:t>
            </a:r>
            <a:r>
              <a:rPr lang="it-IT" sz="2000" dirty="0" err="1" smtClean="0">
                <a:solidFill>
                  <a:srgbClr val="002060"/>
                </a:solidFill>
              </a:rPr>
              <a:t>students</a:t>
            </a:r>
            <a:r>
              <a:rPr lang="it-IT" sz="2000" dirty="0" smtClean="0">
                <a:solidFill>
                  <a:srgbClr val="002060"/>
                </a:solidFill>
              </a:rPr>
              <a:t> and </a:t>
            </a:r>
            <a:r>
              <a:rPr lang="it-IT" sz="2000" dirty="0" err="1" smtClean="0">
                <a:solidFill>
                  <a:srgbClr val="002060"/>
                </a:solidFill>
              </a:rPr>
              <a:t>teachers</a:t>
            </a:r>
            <a:r>
              <a:rPr lang="it-IT" sz="2000" dirty="0" smtClean="0">
                <a:solidFill>
                  <a:srgbClr val="002060"/>
                </a:solidFill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</a:rPr>
              <a:t>they</a:t>
            </a:r>
            <a:r>
              <a:rPr lang="it-IT" sz="2000" dirty="0" smtClean="0">
                <a:solidFill>
                  <a:srgbClr val="002060"/>
                </a:solidFill>
              </a:rPr>
              <a:t>:</a:t>
            </a:r>
          </a:p>
          <a:p>
            <a:pPr marL="0" lvl="1">
              <a:spcBef>
                <a:spcPts val="600"/>
              </a:spcBef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C00000"/>
                </a:solidFill>
              </a:rPr>
              <a:t>Build</a:t>
            </a:r>
            <a:r>
              <a:rPr lang="it-IT" sz="2400" dirty="0" smtClean="0">
                <a:solidFill>
                  <a:srgbClr val="C00000"/>
                </a:solidFill>
              </a:rPr>
              <a:t>  </a:t>
            </a:r>
            <a:r>
              <a:rPr lang="it-IT" sz="2400" dirty="0" err="1" smtClean="0">
                <a:solidFill>
                  <a:srgbClr val="C00000"/>
                </a:solidFill>
              </a:rPr>
              <a:t>their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detectors</a:t>
            </a:r>
            <a:r>
              <a:rPr lang="it-IT" sz="2400" dirty="0" smtClean="0">
                <a:solidFill>
                  <a:srgbClr val="C00000"/>
                </a:solidFill>
              </a:rPr>
              <a:t> at CERN</a:t>
            </a:r>
          </a:p>
          <a:p>
            <a:pPr marL="0"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Build</a:t>
            </a:r>
            <a:r>
              <a:rPr lang="it-IT" sz="2400" dirty="0" smtClean="0">
                <a:solidFill>
                  <a:srgbClr val="000000"/>
                </a:solidFill>
              </a:rPr>
              <a:t> the </a:t>
            </a:r>
            <a:r>
              <a:rPr lang="it-IT" sz="2400" dirty="0" err="1" smtClean="0">
                <a:solidFill>
                  <a:srgbClr val="000000"/>
                </a:solidFill>
              </a:rPr>
              <a:t>stations</a:t>
            </a:r>
            <a:r>
              <a:rPr lang="it-IT" sz="2400" dirty="0" smtClean="0">
                <a:solidFill>
                  <a:srgbClr val="000000"/>
                </a:solidFill>
              </a:rPr>
              <a:t> at </a:t>
            </a:r>
            <a:r>
              <a:rPr lang="it-IT" sz="2400" dirty="0" err="1" smtClean="0">
                <a:solidFill>
                  <a:srgbClr val="000000"/>
                </a:solidFill>
              </a:rPr>
              <a:t>their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schools</a:t>
            </a:r>
            <a:endParaRPr lang="it-IT" sz="2400" dirty="0" smtClean="0">
              <a:solidFill>
                <a:srgbClr val="000000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C00000"/>
                </a:solidFill>
              </a:rPr>
              <a:t>Take care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data </a:t>
            </a:r>
            <a:r>
              <a:rPr lang="it-IT" sz="2400" dirty="0" err="1" smtClean="0">
                <a:solidFill>
                  <a:srgbClr val="C00000"/>
                </a:solidFill>
              </a:rPr>
              <a:t>taking</a:t>
            </a:r>
            <a:r>
              <a:rPr lang="it-IT" sz="2400" dirty="0" smtClean="0">
                <a:solidFill>
                  <a:srgbClr val="C00000"/>
                </a:solidFill>
              </a:rPr>
              <a:t> and relative </a:t>
            </a:r>
            <a:r>
              <a:rPr lang="it-IT" sz="2400" dirty="0" err="1" smtClean="0">
                <a:solidFill>
                  <a:srgbClr val="C00000"/>
                </a:solidFill>
              </a:rPr>
              <a:t>analysis</a:t>
            </a:r>
            <a:endParaRPr lang="it-IT" sz="2400" dirty="0" smtClean="0">
              <a:solidFill>
                <a:srgbClr val="C00000"/>
              </a:solidFill>
            </a:endParaRPr>
          </a:p>
          <a:p>
            <a:pPr marL="457200" lvl="2">
              <a:buFont typeface="Wingdings" pitchFamily="2" charset="2"/>
              <a:buChar char="Ø"/>
            </a:pPr>
            <a:endParaRPr lang="it-IT" sz="2400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6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6" descr="f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565400"/>
            <a:ext cx="3724275" cy="2554288"/>
          </a:xfrm>
          <a:prstGeom prst="rect">
            <a:avLst/>
          </a:prstGeom>
          <a:noFill/>
        </p:spPr>
      </p:pic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676900" y="5637213"/>
            <a:ext cx="14351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00050" indent="-400050" defTabSz="687388">
              <a:spcBef>
                <a:spcPct val="20000"/>
              </a:spcBef>
            </a:pPr>
            <a:endParaRPr lang="en-GB"/>
          </a:p>
        </p:txBody>
      </p:sp>
      <p:pic>
        <p:nvPicPr>
          <p:cNvPr id="10" name="Picture 25" descr="MRPC1 cop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628775"/>
            <a:ext cx="2879725" cy="2038350"/>
          </a:xfrm>
          <a:prstGeom prst="rect">
            <a:avLst/>
          </a:prstGeom>
          <a:noFill/>
        </p:spPr>
      </p:pic>
      <p:pic>
        <p:nvPicPr>
          <p:cNvPr id="11" name="Picture 26" descr="MRPC2 cop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3644900"/>
            <a:ext cx="2879725" cy="2160588"/>
          </a:xfrm>
          <a:prstGeom prst="rect">
            <a:avLst/>
          </a:prstGeom>
          <a:noFill/>
        </p:spPr>
      </p:pic>
      <p:pic>
        <p:nvPicPr>
          <p:cNvPr id="12" name="Picture 28" descr="MRPC4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413" y="3648075"/>
            <a:ext cx="2879725" cy="2157413"/>
          </a:xfrm>
          <a:prstGeom prst="rect">
            <a:avLst/>
          </a:prstGeom>
          <a:noFill/>
        </p:spPr>
      </p:pic>
      <p:pic>
        <p:nvPicPr>
          <p:cNvPr id="13" name="Picture 29" descr="MRPC5 cop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557338"/>
            <a:ext cx="2879725" cy="2157412"/>
          </a:xfrm>
          <a:prstGeom prst="rect">
            <a:avLst/>
          </a:prstGeom>
          <a:noFill/>
        </p:spPr>
      </p:pic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7236296" y="4581525"/>
            <a:ext cx="1907704" cy="969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Read-out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strip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panel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6012160" y="1412776"/>
            <a:ext cx="3131841" cy="6480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MRPC under test</a:t>
            </a:r>
            <a:endParaRPr lang="it-IT" sz="2400" dirty="0">
              <a:solidFill>
                <a:srgbClr val="CA161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0" y="5734050"/>
            <a:ext cx="3563888" cy="788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000" dirty="0" err="1">
                <a:solidFill>
                  <a:srgbClr val="002060"/>
                </a:solidFill>
                <a:latin typeface="+mn-lt"/>
              </a:rPr>
              <a:t>Flat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cable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connected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 and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soldering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strips</a:t>
            </a:r>
            <a:endParaRPr lang="it-IT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107950" y="956841"/>
            <a:ext cx="3311922" cy="815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Device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movimentation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it-IT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7" descr="MRPC3 cop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475" y="4697413"/>
            <a:ext cx="2879725" cy="2160587"/>
          </a:xfrm>
          <a:prstGeom prst="rect">
            <a:avLst/>
          </a:prstGeom>
          <a:noFill/>
        </p:spPr>
      </p:pic>
      <p:sp>
        <p:nvSpPr>
          <p:cNvPr id="19" name="AutoShape 39"/>
          <p:cNvSpPr>
            <a:spLocks noChangeArrowheads="1"/>
          </p:cNvSpPr>
          <p:nvPr/>
        </p:nvSpPr>
        <p:spPr bwMode="auto">
          <a:xfrm rot="2620016">
            <a:off x="5364163" y="5734050"/>
            <a:ext cx="792162" cy="287338"/>
          </a:xfrm>
          <a:prstGeom prst="leftArrow">
            <a:avLst>
              <a:gd name="adj1" fmla="val 50000"/>
              <a:gd name="adj2" fmla="val 68922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5910263" y="5733256"/>
            <a:ext cx="3270250" cy="763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Fish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wire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positioning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plane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spacers</a:t>
            </a:r>
            <a:endParaRPr lang="it-IT" sz="2000" dirty="0">
              <a:solidFill>
                <a:srgbClr val="CA161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47" descr="f0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9288" y="823913"/>
            <a:ext cx="2895600" cy="2173287"/>
          </a:xfrm>
          <a:prstGeom prst="rect">
            <a:avLst/>
          </a:prstGeom>
          <a:noFill/>
        </p:spPr>
      </p:pic>
      <p:sp>
        <p:nvSpPr>
          <p:cNvPr id="22" name="AutoShape 38"/>
          <p:cNvSpPr>
            <a:spLocks noChangeArrowheads="1"/>
          </p:cNvSpPr>
          <p:nvPr/>
        </p:nvSpPr>
        <p:spPr bwMode="auto">
          <a:xfrm rot="21780000">
            <a:off x="5745131" y="1850741"/>
            <a:ext cx="792162" cy="28733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3" name="Rettangolo 3"/>
          <p:cNvSpPr>
            <a:spLocks noChangeArrowheads="1"/>
          </p:cNvSpPr>
          <p:nvPr/>
        </p:nvSpPr>
        <p:spPr bwMode="auto">
          <a:xfrm>
            <a:off x="48691" y="260648"/>
            <a:ext cx="55419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Phase</a:t>
            </a:r>
            <a:r>
              <a:rPr lang="it-IT" sz="4000" b="1" dirty="0" smtClean="0">
                <a:solidFill>
                  <a:srgbClr val="FF0000"/>
                </a:solidFill>
              </a:rPr>
              <a:t> 1: </a:t>
            </a:r>
            <a:r>
              <a:rPr lang="it-IT" sz="4000" b="1" dirty="0" err="1" smtClean="0">
                <a:solidFill>
                  <a:srgbClr val="FF0000"/>
                </a:solidFill>
              </a:rPr>
              <a:t>construction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6524625" y="0"/>
            <a:ext cx="261937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588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52581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Phase</a:t>
            </a:r>
            <a:r>
              <a:rPr lang="it-IT" sz="4000" b="1" dirty="0" smtClean="0">
                <a:solidFill>
                  <a:srgbClr val="FF0000"/>
                </a:solidFill>
              </a:rPr>
              <a:t> 2: </a:t>
            </a:r>
            <a:r>
              <a:rPr lang="it-IT" sz="4000" b="1" dirty="0" err="1" smtClean="0">
                <a:solidFill>
                  <a:srgbClr val="FF0000"/>
                </a:solidFill>
              </a:rPr>
              <a:t>assembling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26" descr="Title01 007_0001"/>
          <p:cNvPicPr>
            <a:picLocks noChangeAspect="1" noChangeArrowheads="1"/>
          </p:cNvPicPr>
          <p:nvPr/>
        </p:nvPicPr>
        <p:blipFill>
          <a:blip r:embed="rId3" cstate="print"/>
          <a:srcRect r="757"/>
          <a:stretch>
            <a:fillRect/>
          </a:stretch>
        </p:blipFill>
        <p:spPr bwMode="auto">
          <a:xfrm>
            <a:off x="2916238" y="2636838"/>
            <a:ext cx="3529012" cy="2424112"/>
          </a:xfrm>
          <a:prstGeom prst="rect">
            <a:avLst/>
          </a:prstGeom>
          <a:noFill/>
        </p:spPr>
      </p:pic>
      <p:pic>
        <p:nvPicPr>
          <p:cNvPr id="10" name="Picture 9" descr="MRPC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012950"/>
            <a:ext cx="2879725" cy="1920875"/>
          </a:xfrm>
          <a:prstGeom prst="rect">
            <a:avLst/>
          </a:prstGeom>
          <a:noFill/>
        </p:spPr>
      </p:pic>
      <p:pic>
        <p:nvPicPr>
          <p:cNvPr id="11" name="Picture 10" descr="MRPC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3956050"/>
            <a:ext cx="2879725" cy="2713038"/>
          </a:xfrm>
          <a:prstGeom prst="rect">
            <a:avLst/>
          </a:prstGeom>
          <a:noFill/>
        </p:spPr>
      </p:pic>
      <p:pic>
        <p:nvPicPr>
          <p:cNvPr id="12" name="Picture 11" descr="MRPC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5163" y="4752975"/>
            <a:ext cx="2879725" cy="2205038"/>
          </a:xfrm>
          <a:prstGeom prst="rect">
            <a:avLst/>
          </a:prstGeom>
          <a:noFill/>
        </p:spPr>
      </p:pic>
      <p:pic>
        <p:nvPicPr>
          <p:cNvPr id="13" name="Picture 14" descr="MRPC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933825"/>
            <a:ext cx="2879725" cy="2573338"/>
          </a:xfrm>
          <a:prstGeom prst="rect">
            <a:avLst/>
          </a:prstGeom>
          <a:noFill/>
        </p:spPr>
      </p:pic>
      <p:pic>
        <p:nvPicPr>
          <p:cNvPr id="14" name="Picture 15" descr="MRPC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2543175"/>
            <a:ext cx="2879725" cy="1720850"/>
          </a:xfrm>
          <a:prstGeom prst="rect">
            <a:avLst/>
          </a:prstGeom>
          <a:noFill/>
        </p:spPr>
      </p:pic>
      <p:pic>
        <p:nvPicPr>
          <p:cNvPr id="15" name="Picture 16" descr="MRPC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2275" y="836613"/>
            <a:ext cx="2879725" cy="2127250"/>
          </a:xfrm>
          <a:prstGeom prst="rect">
            <a:avLst/>
          </a:prstGeom>
          <a:noFill/>
        </p:spPr>
      </p:pic>
      <p:pic>
        <p:nvPicPr>
          <p:cNvPr id="16" name="Picture 17" descr="MRPC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765175"/>
            <a:ext cx="2879725" cy="2127250"/>
          </a:xfrm>
          <a:prstGeom prst="rect">
            <a:avLst/>
          </a:prstGeom>
          <a:noFill/>
        </p:spPr>
      </p:pic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092950" y="3933825"/>
            <a:ext cx="2051050" cy="100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arrival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-36513" y="3602038"/>
            <a:ext cx="3270251" cy="763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Gas system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71438" y="1196975"/>
            <a:ext cx="1908175" cy="12959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Electronic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readout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system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7056784" y="1340694"/>
            <a:ext cx="2195736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24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telescope</a:t>
            </a:r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assembled</a:t>
            </a:r>
            <a:endParaRPr lang="it-IT" sz="2400" dirty="0">
              <a:solidFill>
                <a:srgbClr val="CA161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 rot="20892331">
            <a:off x="6588125" y="1695584"/>
            <a:ext cx="792163" cy="28733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 rot="15762685">
            <a:off x="1403350" y="4329113"/>
            <a:ext cx="792163" cy="28733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3" name="Picture 11" descr="DSCN16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1"/>
            <a:ext cx="1835696" cy="13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95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9266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</a:t>
            </a:r>
            <a:r>
              <a:rPr lang="it-IT" sz="4400" b="1" dirty="0" err="1" smtClean="0">
                <a:solidFill>
                  <a:srgbClr val="FF0000"/>
                </a:solidFill>
              </a:rPr>
              <a:t>schools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involved</a:t>
            </a:r>
            <a:endParaRPr lang="it-IT" sz="4400" b="1" u="sng" dirty="0">
              <a:solidFill>
                <a:srgbClr val="FF0000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107504" y="1268760"/>
            <a:ext cx="43924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At present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u="sng" dirty="0" smtClean="0">
                <a:solidFill>
                  <a:srgbClr val="C00000"/>
                </a:solidFill>
              </a:rPr>
              <a:t>52 </a:t>
            </a:r>
            <a:r>
              <a:rPr lang="en-US" sz="2400" u="sng" dirty="0" smtClean="0">
                <a:solidFill>
                  <a:srgbClr val="C00000"/>
                </a:solidFill>
              </a:rPr>
              <a:t>High Schools</a:t>
            </a:r>
          </a:p>
          <a:p>
            <a:r>
              <a:rPr lang="it-IT" sz="2400" dirty="0" smtClean="0">
                <a:solidFill>
                  <a:srgbClr val="000000"/>
                </a:solidFill>
              </a:rPr>
              <a:t>are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involved</a:t>
            </a:r>
            <a:r>
              <a:rPr lang="it-IT" sz="2400" dirty="0" smtClean="0">
                <a:solidFill>
                  <a:srgbClr val="000000"/>
                </a:solidFill>
              </a:rPr>
              <a:t>:</a:t>
            </a:r>
            <a:endParaRPr lang="it-IT" sz="2000" dirty="0" smtClean="0">
              <a:solidFill>
                <a:srgbClr val="000000"/>
              </a:solidFill>
            </a:endParaRPr>
          </a:p>
          <a:p>
            <a:endParaRPr lang="it-IT" sz="2400" dirty="0" smtClean="0">
              <a:solidFill>
                <a:srgbClr val="000000"/>
              </a:solidFill>
            </a:endParaRPr>
          </a:p>
          <a:p>
            <a:r>
              <a:rPr lang="it-IT" sz="2400" dirty="0" err="1" smtClean="0">
                <a:solidFill>
                  <a:srgbClr val="0070C0"/>
                </a:solidFill>
              </a:rPr>
              <a:t>They</a:t>
            </a:r>
            <a:r>
              <a:rPr lang="it-IT" sz="2400" dirty="0" smtClean="0">
                <a:solidFill>
                  <a:srgbClr val="0070C0"/>
                </a:solidFill>
              </a:rPr>
              <a:t> are </a:t>
            </a:r>
            <a:r>
              <a:rPr lang="it-IT" sz="2400" dirty="0" err="1" smtClean="0">
                <a:solidFill>
                  <a:srgbClr val="0070C0"/>
                </a:solidFill>
              </a:rPr>
              <a:t>mostly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distributed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in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clusters in the whole </a:t>
            </a:r>
            <a:r>
              <a:rPr lang="it-IT" sz="2400" dirty="0" err="1" smtClean="0">
                <a:solidFill>
                  <a:srgbClr val="0070C0"/>
                </a:solidFill>
              </a:rPr>
              <a:t>Italian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territory</a:t>
            </a:r>
            <a:endParaRPr lang="it-IT" sz="2400" dirty="0" smtClean="0">
              <a:solidFill>
                <a:srgbClr val="000000"/>
              </a:solidFill>
            </a:endParaRPr>
          </a:p>
          <a:p>
            <a:r>
              <a:rPr lang="it-IT" sz="2000" dirty="0" smtClean="0">
                <a:solidFill>
                  <a:srgbClr val="000000"/>
                </a:solidFill>
              </a:rPr>
              <a:t>+ 2 </a:t>
            </a:r>
            <a:r>
              <a:rPr lang="it-IT" sz="2000" dirty="0" err="1" smtClean="0">
                <a:solidFill>
                  <a:srgbClr val="000000"/>
                </a:solidFill>
              </a:rPr>
              <a:t>telescopes</a:t>
            </a:r>
            <a:r>
              <a:rPr lang="it-IT" sz="2000" dirty="0" smtClean="0">
                <a:solidFill>
                  <a:srgbClr val="000000"/>
                </a:solidFill>
              </a:rPr>
              <a:t> at CERN</a:t>
            </a:r>
          </a:p>
          <a:p>
            <a:r>
              <a:rPr lang="it-IT" sz="2000" dirty="0" smtClean="0">
                <a:solidFill>
                  <a:srgbClr val="000000"/>
                </a:solidFill>
              </a:rPr>
              <a:t>+ 6 in INFN </a:t>
            </a:r>
            <a:r>
              <a:rPr lang="it-IT" sz="2000" dirty="0" err="1" smtClean="0">
                <a:solidFill>
                  <a:srgbClr val="000000"/>
                </a:solidFill>
              </a:rPr>
              <a:t>Units</a:t>
            </a:r>
            <a:endParaRPr lang="it-IT" sz="2000" dirty="0" smtClean="0">
              <a:solidFill>
                <a:srgbClr val="000000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rgbClr val="C00000"/>
                </a:solidFill>
              </a:rPr>
              <a:t>Total: </a:t>
            </a:r>
            <a:r>
              <a:rPr lang="it-IT" sz="2400" dirty="0" smtClean="0">
                <a:solidFill>
                  <a:srgbClr val="C00000"/>
                </a:solidFill>
              </a:rPr>
              <a:t>60 </a:t>
            </a:r>
            <a:r>
              <a:rPr lang="it-IT" sz="2400" dirty="0" smtClean="0">
                <a:solidFill>
                  <a:srgbClr val="C00000"/>
                </a:solidFill>
              </a:rPr>
              <a:t>telescopes</a:t>
            </a:r>
          </a:p>
          <a:p>
            <a:endParaRPr lang="it-IT" sz="2400" dirty="0" smtClean="0">
              <a:solidFill>
                <a:schemeClr val="bg1"/>
              </a:solidFill>
            </a:endParaRPr>
          </a:p>
        </p:txBody>
      </p:sp>
      <p:pic>
        <p:nvPicPr>
          <p:cNvPr id="138243" name="Picture 3" descr="C:\Users\Marcello\Desktop\Immagine1.png"/>
          <p:cNvPicPr>
            <a:picLocks noChangeAspect="1" noChangeArrowheads="1"/>
          </p:cNvPicPr>
          <p:nvPr/>
        </p:nvPicPr>
        <p:blipFill>
          <a:blip r:embed="rId3" cstate="print"/>
          <a:srcRect l="3365" t="3495" r="2524" b="20968"/>
          <a:stretch>
            <a:fillRect/>
          </a:stretch>
        </p:blipFill>
        <p:spPr bwMode="auto">
          <a:xfrm>
            <a:off x="4355977" y="1000656"/>
            <a:ext cx="4608512" cy="5343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499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81" y="623183"/>
            <a:ext cx="3371557" cy="183255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669" y="52990"/>
            <a:ext cx="4124293" cy="255304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4123" y="2673568"/>
            <a:ext cx="8843839" cy="113877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A 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Research Institute </a:t>
            </a:r>
            <a:r>
              <a:rPr lang="en-GB" sz="1600" b="1">
                <a:solidFill>
                  <a:srgbClr val="FF0000"/>
                </a:solidFill>
                <a:latin typeface="Comic Sans MS" panose="030F0702030302020204" pitchFamily="66" charset="0"/>
              </a:rPr>
              <a:t>funded since 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2001 </a:t>
            </a:r>
            <a:r>
              <a:rPr lang="en-GB" sz="1600" dirty="0">
                <a:latin typeface="Comic Sans MS" panose="030F0702030302020204" pitchFamily="66" charset="0"/>
              </a:rPr>
              <a:t>by the Italian </a:t>
            </a:r>
            <a:r>
              <a:rPr lang="en-GB" sz="1600" i="1" dirty="0" err="1">
                <a:latin typeface="Comic Sans MS" panose="030F0702030302020204" pitchFamily="66" charset="0"/>
              </a:rPr>
              <a:t>Ministero</a:t>
            </a:r>
            <a:r>
              <a:rPr lang="en-GB" sz="1600" i="1" dirty="0">
                <a:latin typeface="Comic Sans MS" panose="030F0702030302020204" pitchFamily="66" charset="0"/>
              </a:rPr>
              <a:t> per </a:t>
            </a:r>
            <a:r>
              <a:rPr lang="en-GB" sz="1600" i="1" dirty="0" err="1">
                <a:latin typeface="Comic Sans MS" panose="030F0702030302020204" pitchFamily="66" charset="0"/>
              </a:rPr>
              <a:t>Istruzione</a:t>
            </a:r>
            <a:r>
              <a:rPr lang="en-GB" sz="1600" i="1" dirty="0">
                <a:latin typeface="Comic Sans MS" panose="030F0702030302020204" pitchFamily="66" charset="0"/>
              </a:rPr>
              <a:t> </a:t>
            </a:r>
            <a:r>
              <a:rPr lang="en-GB" sz="1600" i="1" dirty="0" err="1">
                <a:latin typeface="Comic Sans MS" panose="030F0702030302020204" pitchFamily="66" charset="0"/>
              </a:rPr>
              <a:t>Università</a:t>
            </a:r>
            <a:r>
              <a:rPr lang="en-GB" sz="1600" i="1" dirty="0">
                <a:latin typeface="Comic Sans MS" panose="030F0702030302020204" pitchFamily="66" charset="0"/>
              </a:rPr>
              <a:t> e </a:t>
            </a:r>
            <a:r>
              <a:rPr lang="en-GB" sz="1600" i="1" err="1">
                <a:latin typeface="Comic Sans MS" panose="030F0702030302020204" pitchFamily="66" charset="0"/>
              </a:rPr>
              <a:t>Ricerca</a:t>
            </a:r>
            <a:r>
              <a:rPr lang="en-GB" sz="1600" i="1">
                <a:latin typeface="Comic Sans MS" panose="030F0702030302020204" pitchFamily="66" charset="0"/>
              </a:rPr>
              <a:t> and </a:t>
            </a:r>
            <a:r>
              <a:rPr lang="en-GB" sz="1600">
                <a:latin typeface="Comic Sans MS" panose="030F0702030302020204" pitchFamily="66" charset="0"/>
              </a:rPr>
              <a:t>dedicated </a:t>
            </a:r>
            <a:r>
              <a:rPr lang="en-GB" sz="1600" dirty="0">
                <a:latin typeface="Comic Sans MS" panose="030F0702030302020204" pitchFamily="66" charset="0"/>
              </a:rPr>
              <a:t>to frontier research in physics and its wide applications for the benefit of humankind (</a:t>
            </a:r>
            <a:r>
              <a:rPr lang="en-GB" sz="1600" b="1" dirty="0">
                <a:latin typeface="Comic Sans MS" panose="030F0702030302020204" pitchFamily="66" charset="0"/>
              </a:rPr>
              <a:t>Education and Outreach</a:t>
            </a:r>
            <a:r>
              <a:rPr lang="en-GB" sz="1600" dirty="0">
                <a:latin typeface="Comic Sans MS" panose="030F0702030302020204" pitchFamily="66" charset="0"/>
              </a:rPr>
              <a:t>),  in the spirit of E. Fermi legacy. 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First President A. </a:t>
            </a:r>
            <a:r>
              <a:rPr lang="en-GB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Zichichi</a:t>
            </a:r>
            <a:endParaRPr lang="en-GB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71816" y="4030172"/>
            <a:ext cx="5364480" cy="258532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Three main focus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Grants</a:t>
            </a:r>
            <a:r>
              <a:rPr lang="en-GB" sz="1600" i="1" dirty="0">
                <a:latin typeface="Comic Sans MS" panose="030F0702030302020204" pitchFamily="66" charset="0"/>
              </a:rPr>
              <a:t> for Junior/Senior  researchers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Interdisciplinary Research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Dissemination of Scientific Culture and Historic Memory </a:t>
            </a:r>
            <a:r>
              <a:rPr lang="en-GB" sz="1600" i="1" dirty="0">
                <a:solidFill>
                  <a:schemeClr val="tx1"/>
                </a:solidFill>
                <a:latin typeface="Comic Sans MS" panose="030F0702030302020204" pitchFamily="66" charset="0"/>
              </a:rPr>
              <a:t>also </a:t>
            </a:r>
            <a:r>
              <a:rPr lang="en-GB" sz="1600" i="1" dirty="0">
                <a:latin typeface="Comic Sans MS" panose="030F0702030302020204" pitchFamily="66" charset="0"/>
              </a:rPr>
              <a:t>through the restoration of the “Monumental Complex” of Via </a:t>
            </a:r>
            <a:r>
              <a:rPr lang="en-GB" sz="1600" i="1" dirty="0" err="1">
                <a:latin typeface="Comic Sans MS" panose="030F0702030302020204" pitchFamily="66" charset="0"/>
              </a:rPr>
              <a:t>Panisperna</a:t>
            </a:r>
            <a:r>
              <a:rPr lang="en-GB" sz="1600" i="1" dirty="0">
                <a:latin typeface="Comic Sans MS" panose="030F0702030302020204" pitchFamily="66" charset="0"/>
              </a:rPr>
              <a:t>, to be used in part for the Museum dedicated to E. Fermi.</a:t>
            </a:r>
          </a:p>
          <a:p>
            <a:pPr algn="ctr"/>
            <a:r>
              <a:rPr lang="en-GB" sz="1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Researchers : </a:t>
            </a:r>
            <a:r>
              <a:rPr lang="en-GB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 </a:t>
            </a:r>
            <a:r>
              <a:rPr lang="en-GB" sz="1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permanent , ≈40 Grants , &gt; 100 associated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Present President L. </a:t>
            </a:r>
            <a:r>
              <a:rPr lang="en-US" dirty="0" err="1">
                <a:latin typeface="Comic Sans MS" panose="030F0702030302020204" pitchFamily="66" charset="0"/>
              </a:rPr>
              <a:t>Cifarelli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2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"/>
          <a:stretch/>
        </p:blipFill>
        <p:spPr>
          <a:xfrm>
            <a:off x="-917" y="3879870"/>
            <a:ext cx="3771816" cy="283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9266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</a:t>
            </a:r>
            <a:r>
              <a:rPr lang="it-IT" sz="4400" b="1" dirty="0" err="1" smtClean="0">
                <a:solidFill>
                  <a:srgbClr val="FF0000"/>
                </a:solidFill>
              </a:rPr>
              <a:t>schools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involved</a:t>
            </a:r>
            <a:endParaRPr lang="it-IT" sz="4400" b="1" u="sng" dirty="0">
              <a:solidFill>
                <a:srgbClr val="FF0000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107504" y="1268760"/>
            <a:ext cx="43924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present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u="sng" dirty="0" smtClean="0">
                <a:solidFill>
                  <a:srgbClr val="C00000"/>
                </a:solidFill>
              </a:rPr>
              <a:t>52 </a:t>
            </a:r>
            <a:r>
              <a:rPr lang="en-US" sz="2400" u="sng" dirty="0" smtClean="0">
                <a:solidFill>
                  <a:srgbClr val="C00000"/>
                </a:solidFill>
              </a:rPr>
              <a:t>High Schools</a:t>
            </a:r>
          </a:p>
          <a:p>
            <a:r>
              <a:rPr lang="it-IT" sz="2400" dirty="0" smtClean="0">
                <a:solidFill>
                  <a:srgbClr val="000000"/>
                </a:solidFill>
              </a:rPr>
              <a:t>are </a:t>
            </a:r>
            <a:r>
              <a:rPr lang="it-IT" sz="2400" dirty="0" err="1" smtClean="0">
                <a:solidFill>
                  <a:srgbClr val="000000"/>
                </a:solidFill>
              </a:rPr>
              <a:t>involved</a:t>
            </a:r>
            <a:r>
              <a:rPr lang="it-IT" sz="2400" dirty="0" smtClean="0">
                <a:solidFill>
                  <a:srgbClr val="000000"/>
                </a:solidFill>
              </a:rPr>
              <a:t>:</a:t>
            </a:r>
            <a:endParaRPr lang="it-IT" sz="2000" dirty="0" smtClean="0">
              <a:solidFill>
                <a:srgbClr val="000000"/>
              </a:solidFill>
            </a:endParaRPr>
          </a:p>
          <a:p>
            <a:endParaRPr lang="it-IT" sz="2400" dirty="0" smtClean="0">
              <a:solidFill>
                <a:srgbClr val="000000"/>
              </a:solidFill>
            </a:endParaRPr>
          </a:p>
          <a:p>
            <a:r>
              <a:rPr lang="it-IT" sz="2400" dirty="0" err="1" smtClean="0">
                <a:solidFill>
                  <a:srgbClr val="0070C0"/>
                </a:solidFill>
              </a:rPr>
              <a:t>They</a:t>
            </a:r>
            <a:r>
              <a:rPr lang="it-IT" sz="2400" dirty="0" smtClean="0">
                <a:solidFill>
                  <a:srgbClr val="0070C0"/>
                </a:solidFill>
              </a:rPr>
              <a:t> are </a:t>
            </a:r>
            <a:r>
              <a:rPr lang="it-IT" sz="2400" dirty="0" err="1" smtClean="0">
                <a:solidFill>
                  <a:srgbClr val="0070C0"/>
                </a:solidFill>
              </a:rPr>
              <a:t>mostly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distributed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in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clusters in the whole </a:t>
            </a:r>
            <a:r>
              <a:rPr lang="it-IT" sz="2400" dirty="0" err="1" smtClean="0">
                <a:solidFill>
                  <a:srgbClr val="0070C0"/>
                </a:solidFill>
              </a:rPr>
              <a:t>Italian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territory</a:t>
            </a:r>
            <a:endParaRPr lang="it-IT" sz="2400" dirty="0" smtClean="0">
              <a:solidFill>
                <a:srgbClr val="000000"/>
              </a:solidFill>
            </a:endParaRPr>
          </a:p>
          <a:p>
            <a:r>
              <a:rPr lang="it-IT" sz="2000" dirty="0" smtClean="0">
                <a:solidFill>
                  <a:srgbClr val="000000"/>
                </a:solidFill>
              </a:rPr>
              <a:t>+ 2 </a:t>
            </a:r>
            <a:r>
              <a:rPr lang="it-IT" sz="2000" dirty="0" err="1" smtClean="0">
                <a:solidFill>
                  <a:srgbClr val="000000"/>
                </a:solidFill>
              </a:rPr>
              <a:t>telescopes</a:t>
            </a:r>
            <a:r>
              <a:rPr lang="it-IT" sz="2000" dirty="0" smtClean="0">
                <a:solidFill>
                  <a:srgbClr val="000000"/>
                </a:solidFill>
              </a:rPr>
              <a:t> at CERN</a:t>
            </a:r>
          </a:p>
          <a:p>
            <a:r>
              <a:rPr lang="it-IT" sz="2000" dirty="0" smtClean="0">
                <a:solidFill>
                  <a:srgbClr val="000000"/>
                </a:solidFill>
              </a:rPr>
              <a:t>+ </a:t>
            </a:r>
            <a:r>
              <a:rPr lang="it-IT" sz="2000" dirty="0" smtClean="0">
                <a:solidFill>
                  <a:srgbClr val="000000"/>
                </a:solidFill>
              </a:rPr>
              <a:t>6 </a:t>
            </a:r>
            <a:r>
              <a:rPr lang="it-IT" sz="2000" dirty="0" smtClean="0">
                <a:solidFill>
                  <a:srgbClr val="000000"/>
                </a:solidFill>
              </a:rPr>
              <a:t>in INFN </a:t>
            </a:r>
            <a:r>
              <a:rPr lang="it-IT" sz="2000" dirty="0" err="1" smtClean="0">
                <a:solidFill>
                  <a:srgbClr val="000000"/>
                </a:solidFill>
              </a:rPr>
              <a:t>Units</a:t>
            </a:r>
            <a:endParaRPr lang="it-IT" sz="2000" dirty="0" smtClean="0">
              <a:solidFill>
                <a:srgbClr val="000000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rgbClr val="C00000"/>
                </a:solidFill>
              </a:rPr>
              <a:t>Total: </a:t>
            </a:r>
            <a:r>
              <a:rPr lang="it-IT" sz="2400" dirty="0" smtClean="0">
                <a:solidFill>
                  <a:srgbClr val="C00000"/>
                </a:solidFill>
              </a:rPr>
              <a:t>60 </a:t>
            </a:r>
            <a:r>
              <a:rPr lang="it-IT" sz="2400" dirty="0" smtClean="0">
                <a:solidFill>
                  <a:srgbClr val="C00000"/>
                </a:solidFill>
              </a:rPr>
              <a:t>telescopes</a:t>
            </a:r>
          </a:p>
          <a:p>
            <a:endParaRPr lang="it-IT" sz="2400" dirty="0" smtClean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29725" y="5085184"/>
            <a:ext cx="398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00"/>
                </a:solidFill>
              </a:rPr>
              <a:t>… and </a:t>
            </a:r>
            <a:r>
              <a:rPr lang="it-IT" sz="2400" dirty="0" err="1" smtClean="0">
                <a:solidFill>
                  <a:srgbClr val="000000"/>
                </a:solidFill>
              </a:rPr>
              <a:t>many</a:t>
            </a:r>
            <a:r>
              <a:rPr lang="it-IT" sz="2400" dirty="0" smtClean="0">
                <a:solidFill>
                  <a:srgbClr val="000000"/>
                </a:solidFill>
              </a:rPr>
              <a:t>, </a:t>
            </a:r>
            <a:r>
              <a:rPr lang="it-IT" sz="2400" dirty="0" err="1" smtClean="0">
                <a:solidFill>
                  <a:srgbClr val="000000"/>
                </a:solidFill>
              </a:rPr>
              <a:t>many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others</a:t>
            </a:r>
            <a:r>
              <a:rPr lang="it-IT" sz="2400" dirty="0" smtClean="0">
                <a:solidFill>
                  <a:srgbClr val="000000"/>
                </a:solidFill>
              </a:rPr>
              <a:t> in the </a:t>
            </a:r>
            <a:r>
              <a:rPr lang="it-IT" sz="2400" dirty="0" err="1" smtClean="0">
                <a:solidFill>
                  <a:srgbClr val="000000"/>
                </a:solidFill>
              </a:rPr>
              <a:t>waiting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list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179512" y="5085184"/>
            <a:ext cx="3888432" cy="936104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752" t="3176" r="1835" b="20327"/>
          <a:stretch>
            <a:fillRect/>
          </a:stretch>
        </p:blipFill>
        <p:spPr bwMode="auto">
          <a:xfrm>
            <a:off x="4355976" y="973483"/>
            <a:ext cx="4608512" cy="533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778" y="407249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976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3"/>
          <p:cNvSpPr>
            <a:spLocks noChangeArrowheads="1"/>
          </p:cNvSpPr>
          <p:nvPr/>
        </p:nvSpPr>
        <p:spPr bwMode="auto">
          <a:xfrm>
            <a:off x="48691" y="404664"/>
            <a:ext cx="67714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The </a:t>
            </a:r>
            <a:r>
              <a:rPr lang="it-IT" sz="4000" b="1" dirty="0" err="1" smtClean="0">
                <a:solidFill>
                  <a:srgbClr val="FF0000"/>
                </a:solidFill>
              </a:rPr>
              <a:t>largest</a:t>
            </a:r>
            <a:r>
              <a:rPr lang="it-IT" sz="4000" b="1" dirty="0" smtClean="0">
                <a:solidFill>
                  <a:srgbClr val="FF0000"/>
                </a:solidFill>
              </a:rPr>
              <a:t> MRPC </a:t>
            </a:r>
            <a:r>
              <a:rPr lang="it-IT" sz="4000" b="1" dirty="0" err="1" smtClean="0">
                <a:solidFill>
                  <a:srgbClr val="FF0000"/>
                </a:solidFill>
              </a:rPr>
              <a:t>systems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512" y="1095127"/>
            <a:ext cx="64789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C00000"/>
                </a:solidFill>
              </a:rPr>
              <a:t>Largest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u="sng" dirty="0" smtClean="0">
                <a:solidFill>
                  <a:srgbClr val="C00000"/>
                </a:solidFill>
              </a:rPr>
              <a:t>system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using</a:t>
            </a:r>
            <a:r>
              <a:rPr lang="it-IT" sz="2400" dirty="0" smtClean="0">
                <a:solidFill>
                  <a:srgbClr val="C00000"/>
                </a:solidFill>
              </a:rPr>
              <a:t> MRPC at </a:t>
            </a:r>
            <a:r>
              <a:rPr lang="it-IT" sz="2400" dirty="0" err="1" smtClean="0">
                <a:solidFill>
                  <a:srgbClr val="C00000"/>
                </a:solidFill>
              </a:rPr>
              <a:t>present</a:t>
            </a:r>
            <a:r>
              <a:rPr lang="it-IT" sz="24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it-IT" sz="2400" dirty="0" smtClean="0">
                <a:solidFill>
                  <a:srgbClr val="002060"/>
                </a:solidFill>
              </a:rPr>
              <a:t>EEE: 59 telescopes x 3 </a:t>
            </a:r>
            <a:r>
              <a:rPr lang="it-IT" sz="2400" dirty="0" err="1" smtClean="0">
                <a:solidFill>
                  <a:srgbClr val="002060"/>
                </a:solidFill>
              </a:rPr>
              <a:t>chambers</a:t>
            </a:r>
            <a:r>
              <a:rPr lang="it-IT" sz="2400" dirty="0" smtClean="0">
                <a:solidFill>
                  <a:srgbClr val="002060"/>
                </a:solidFill>
              </a:rPr>
              <a:t> ≈ 200 m</a:t>
            </a:r>
            <a:r>
              <a:rPr lang="it-IT" sz="2400" baseline="30000" dirty="0" smtClean="0">
                <a:solidFill>
                  <a:srgbClr val="002060"/>
                </a:solidFill>
              </a:rPr>
              <a:t>2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covered</a:t>
            </a:r>
            <a:endParaRPr lang="it-IT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Synchronized</a:t>
            </a:r>
            <a:r>
              <a:rPr lang="it-IT" sz="2400" dirty="0" smtClean="0">
                <a:solidFill>
                  <a:srgbClr val="000000"/>
                </a:solidFill>
              </a:rPr>
              <a:t> at o(10 </a:t>
            </a:r>
            <a:r>
              <a:rPr lang="it-IT" sz="2400" dirty="0" err="1" smtClean="0">
                <a:solidFill>
                  <a:srgbClr val="000000"/>
                </a:solidFill>
              </a:rPr>
              <a:t>ns</a:t>
            </a:r>
            <a:r>
              <a:rPr lang="it-IT" sz="2400" dirty="0" smtClean="0">
                <a:solidFill>
                  <a:srgbClr val="000000"/>
                </a:solidFill>
              </a:rPr>
              <a:t>) </a:t>
            </a:r>
            <a:r>
              <a:rPr lang="it-IT" sz="2400" dirty="0" err="1" smtClean="0">
                <a:solidFill>
                  <a:srgbClr val="000000"/>
                </a:solidFill>
              </a:rPr>
              <a:t>across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whole</a:t>
            </a:r>
            <a:r>
              <a:rPr lang="it-IT" sz="2400" dirty="0" smtClean="0">
                <a:solidFill>
                  <a:srgbClr val="000000"/>
                </a:solidFill>
              </a:rPr>
              <a:t> Italy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Taking</a:t>
            </a:r>
            <a:r>
              <a:rPr lang="it-IT" sz="2400" dirty="0" smtClean="0">
                <a:solidFill>
                  <a:srgbClr val="000000"/>
                </a:solidFill>
              </a:rPr>
              <a:t> data at the </a:t>
            </a:r>
            <a:r>
              <a:rPr lang="it-IT" sz="2400" dirty="0" err="1" smtClean="0">
                <a:solidFill>
                  <a:srgbClr val="000000"/>
                </a:solidFill>
              </a:rPr>
              <a:t>same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time</a:t>
            </a:r>
            <a:endParaRPr lang="it-IT" sz="24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000000"/>
                </a:solidFill>
              </a:rPr>
              <a:t>Data </a:t>
            </a:r>
            <a:r>
              <a:rPr lang="it-IT" sz="2400" dirty="0" err="1" smtClean="0">
                <a:solidFill>
                  <a:srgbClr val="000000"/>
                </a:solidFill>
              </a:rPr>
              <a:t>transferred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to</a:t>
            </a:r>
            <a:r>
              <a:rPr lang="it-IT" sz="2400" dirty="0" smtClean="0">
                <a:solidFill>
                  <a:srgbClr val="000000"/>
                </a:solidFill>
              </a:rPr>
              <a:t> a </a:t>
            </a:r>
            <a:r>
              <a:rPr lang="it-IT" sz="2400" dirty="0" err="1" smtClean="0">
                <a:solidFill>
                  <a:srgbClr val="000000"/>
                </a:solidFill>
              </a:rPr>
              <a:t>central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repository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14413" y="3174067"/>
            <a:ext cx="4787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C00000"/>
                </a:solidFill>
              </a:rPr>
              <a:t>Second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largest</a:t>
            </a:r>
            <a:r>
              <a:rPr lang="it-IT" sz="2400" dirty="0" smtClean="0">
                <a:solidFill>
                  <a:srgbClr val="C00000"/>
                </a:solidFill>
              </a:rPr>
              <a:t> system </a:t>
            </a:r>
            <a:r>
              <a:rPr lang="it-IT" sz="2400" dirty="0" err="1" smtClean="0">
                <a:solidFill>
                  <a:srgbClr val="C00000"/>
                </a:solidFill>
              </a:rPr>
              <a:t>using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MRPCs</a:t>
            </a:r>
            <a:r>
              <a:rPr lang="it-IT" sz="2400" dirty="0" smtClean="0">
                <a:solidFill>
                  <a:srgbClr val="C00000"/>
                </a:solidFill>
              </a:rPr>
              <a:t> :</a:t>
            </a:r>
          </a:p>
          <a:p>
            <a:r>
              <a:rPr lang="it-IT" sz="2400" dirty="0" smtClean="0">
                <a:solidFill>
                  <a:srgbClr val="000000"/>
                </a:solidFill>
              </a:rPr>
              <a:t>ALICE TOF: 144 m</a:t>
            </a:r>
            <a:r>
              <a:rPr lang="it-IT" sz="2400" baseline="30000" dirty="0" smtClean="0">
                <a:solidFill>
                  <a:srgbClr val="000000"/>
                </a:solidFill>
              </a:rPr>
              <a:t>2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covered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5889" y="4077072"/>
            <a:ext cx="4635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Future </a:t>
            </a:r>
            <a:r>
              <a:rPr lang="it-IT" sz="2400" dirty="0" err="1" smtClean="0">
                <a:solidFill>
                  <a:srgbClr val="C00000"/>
                </a:solidFill>
              </a:rPr>
              <a:t>largest</a:t>
            </a:r>
            <a:r>
              <a:rPr lang="it-IT" sz="2400" dirty="0" smtClean="0">
                <a:solidFill>
                  <a:srgbClr val="C00000"/>
                </a:solidFill>
              </a:rPr>
              <a:t> system </a:t>
            </a:r>
            <a:r>
              <a:rPr lang="it-IT" sz="2400" dirty="0" err="1" smtClean="0">
                <a:solidFill>
                  <a:srgbClr val="C00000"/>
                </a:solidFill>
              </a:rPr>
              <a:t>using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MRPCs</a:t>
            </a:r>
            <a:r>
              <a:rPr lang="it-IT" sz="24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it-IT" sz="2400" dirty="0" smtClean="0">
                <a:solidFill>
                  <a:srgbClr val="000000"/>
                </a:solidFill>
              </a:rPr>
              <a:t>CBM TOF: ≈ 110 m</a:t>
            </a:r>
            <a:r>
              <a:rPr lang="it-IT" sz="2400" baseline="30000" dirty="0" smtClean="0">
                <a:solidFill>
                  <a:srgbClr val="000000"/>
                </a:solidFill>
              </a:rPr>
              <a:t>2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covered</a:t>
            </a:r>
            <a:endParaRPr lang="it-IT" sz="2400" dirty="0">
              <a:solidFill>
                <a:srgbClr val="000000"/>
              </a:solidFill>
            </a:endParaRPr>
          </a:p>
        </p:txBody>
      </p:sp>
      <p:pic>
        <p:nvPicPr>
          <p:cNvPr id="229377" name="Picture 1" descr="C:\Users\Marcello\Desktop\TOFCylind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132856"/>
            <a:ext cx="2434555" cy="2160240"/>
          </a:xfrm>
          <a:prstGeom prst="rect">
            <a:avLst/>
          </a:prstGeom>
          <a:noFill/>
        </p:spPr>
      </p:pic>
      <p:pic>
        <p:nvPicPr>
          <p:cNvPr id="229378" name="Picture 2" descr="C:\Users\Marcello\Desktop\CB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2815" y="4306152"/>
            <a:ext cx="3223681" cy="2016224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138260" y="5108991"/>
            <a:ext cx="5159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Upgrade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CMS </a:t>
            </a:r>
            <a:r>
              <a:rPr lang="it-IT" sz="2400" dirty="0" err="1" smtClean="0">
                <a:solidFill>
                  <a:srgbClr val="C00000"/>
                </a:solidFill>
              </a:rPr>
              <a:t>muon</a:t>
            </a:r>
            <a:r>
              <a:rPr lang="it-IT" sz="2400" dirty="0" smtClean="0">
                <a:solidFill>
                  <a:srgbClr val="C00000"/>
                </a:solidFill>
              </a:rPr>
              <a:t> system </a:t>
            </a:r>
          </a:p>
          <a:p>
            <a:r>
              <a:rPr lang="it-IT" sz="2400" dirty="0" err="1" smtClean="0">
                <a:solidFill>
                  <a:srgbClr val="000000"/>
                </a:solidFill>
              </a:rPr>
              <a:t>using</a:t>
            </a:r>
            <a:r>
              <a:rPr lang="it-IT" sz="2400" dirty="0" smtClean="0">
                <a:solidFill>
                  <a:srgbClr val="000000"/>
                </a:solidFill>
              </a:rPr>
              <a:t> (</a:t>
            </a:r>
            <a:r>
              <a:rPr lang="it-IT" sz="2400" dirty="0" err="1" smtClean="0">
                <a:solidFill>
                  <a:srgbClr val="000000"/>
                </a:solidFill>
              </a:rPr>
              <a:t>maybe</a:t>
            </a:r>
            <a:r>
              <a:rPr lang="it-IT" sz="2400" dirty="0" smtClean="0">
                <a:solidFill>
                  <a:srgbClr val="000000"/>
                </a:solidFill>
              </a:rPr>
              <a:t>) </a:t>
            </a:r>
            <a:r>
              <a:rPr lang="it-IT" sz="2400" dirty="0" err="1" smtClean="0">
                <a:solidFill>
                  <a:srgbClr val="000000"/>
                </a:solidFill>
              </a:rPr>
              <a:t>MRPCs</a:t>
            </a:r>
            <a:r>
              <a:rPr lang="it-IT" sz="2400" dirty="0" smtClean="0">
                <a:solidFill>
                  <a:srgbClr val="000000"/>
                </a:solidFill>
              </a:rPr>
              <a:t>:≈ 100 m</a:t>
            </a:r>
            <a:r>
              <a:rPr lang="it-IT" sz="2400" baseline="30000" dirty="0" smtClean="0">
                <a:solidFill>
                  <a:srgbClr val="000000"/>
                </a:solidFill>
              </a:rPr>
              <a:t>2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covered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5" name="AutoShape 38"/>
          <p:cNvSpPr>
            <a:spLocks noChangeArrowheads="1"/>
          </p:cNvSpPr>
          <p:nvPr/>
        </p:nvSpPr>
        <p:spPr bwMode="auto">
          <a:xfrm rot="22740000" flipH="1">
            <a:off x="4453728" y="4908044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21033066" flipH="1">
            <a:off x="4862088" y="3630297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3"/>
          <p:cNvSpPr>
            <a:spLocks noChangeArrowheads="1"/>
          </p:cNvSpPr>
          <p:nvPr/>
        </p:nvSpPr>
        <p:spPr bwMode="auto">
          <a:xfrm>
            <a:off x="48691" y="404664"/>
            <a:ext cx="5227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Electronics</a:t>
            </a:r>
            <a:r>
              <a:rPr lang="it-IT" sz="4000" b="1" dirty="0" smtClean="0">
                <a:solidFill>
                  <a:srgbClr val="FF0000"/>
                </a:solidFill>
              </a:rPr>
              <a:t> and GPS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1" descr="fea"/>
          <p:cNvPicPr>
            <a:picLocks noChangeAspect="1" noChangeArrowheads="1"/>
          </p:cNvPicPr>
          <p:nvPr/>
        </p:nvPicPr>
        <p:blipFill>
          <a:blip r:embed="rId3" cstate="print"/>
          <a:srcRect l="14009" t="14998" r="20245" b="22554"/>
          <a:stretch>
            <a:fillRect/>
          </a:stretch>
        </p:blipFill>
        <p:spPr bwMode="auto">
          <a:xfrm>
            <a:off x="0" y="4834334"/>
            <a:ext cx="2881312" cy="2051050"/>
          </a:xfrm>
          <a:prstGeom prst="rect">
            <a:avLst/>
          </a:prstGeom>
          <a:noFill/>
        </p:spPr>
      </p:pic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427538" y="1966391"/>
            <a:ext cx="3168650" cy="1584325"/>
          </a:xfrm>
          <a:prstGeom prst="rect">
            <a:avLst/>
          </a:prstGeom>
          <a:solidFill>
            <a:srgbClr val="FFFFFF">
              <a:alpha val="30000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5795963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00788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6659563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7380288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4716463" y="1966391"/>
            <a:ext cx="215900" cy="15843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H="1" flipV="1">
            <a:off x="7524750" y="3550716"/>
            <a:ext cx="360363" cy="50323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7668344" y="3212976"/>
            <a:ext cx="1403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VME Bridge CAEN Mod. V1718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7740650" y="2276872"/>
            <a:ext cx="1403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USB connection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PC 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3492500" y="1029766"/>
            <a:ext cx="1152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Trigger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unit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4573588" y="1318691"/>
            <a:ext cx="1366837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GPS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Unit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5940425" y="813866"/>
            <a:ext cx="11525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144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channels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TDC</a:t>
            </a:r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>
            <a:off x="4140200" y="1463154"/>
            <a:ext cx="719138" cy="8620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5219700" y="1679054"/>
            <a:ext cx="6477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>
            <a:off x="6300788" y="1606029"/>
            <a:ext cx="71437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Line 19"/>
          <p:cNvSpPr>
            <a:spLocks noChangeShapeType="1"/>
          </p:cNvSpPr>
          <p:nvPr/>
        </p:nvSpPr>
        <p:spPr bwMode="auto">
          <a:xfrm>
            <a:off x="6516688" y="1463154"/>
            <a:ext cx="2159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3276600" y="2283891"/>
            <a:ext cx="1584325" cy="835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VME 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crate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CAEN   Mod.8010</a:t>
            </a:r>
          </a:p>
        </p:txBody>
      </p:sp>
      <p:sp>
        <p:nvSpPr>
          <p:cNvPr id="48" name="laptop"/>
          <p:cNvSpPr>
            <a:spLocks noEditPoints="1" noChangeArrowheads="1"/>
          </p:cNvSpPr>
          <p:nvPr/>
        </p:nvSpPr>
        <p:spPr bwMode="auto">
          <a:xfrm>
            <a:off x="7334250" y="332656"/>
            <a:ext cx="1809750" cy="13620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 flipV="1">
            <a:off x="8243888" y="1772816"/>
            <a:ext cx="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 flipV="1">
            <a:off x="7451725" y="2204864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1187450" y="2205286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u="none">
                <a:latin typeface="Arial" charset="0"/>
              </a:rPr>
              <a:t> </a:t>
            </a:r>
          </a:p>
        </p:txBody>
      </p:sp>
      <p:pic>
        <p:nvPicPr>
          <p:cNvPr id="52" name="Picture 36" descr="Brid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1241673"/>
            <a:ext cx="714375" cy="2619375"/>
          </a:xfrm>
          <a:prstGeom prst="rect">
            <a:avLst/>
          </a:prstGeom>
          <a:noFill/>
        </p:spPr>
      </p:pic>
      <p:pic>
        <p:nvPicPr>
          <p:cNvPr id="53" name="Picture 38" descr="td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8" y="1173411"/>
            <a:ext cx="712787" cy="2687637"/>
          </a:xfrm>
          <a:prstGeom prst="rect">
            <a:avLst/>
          </a:prstGeom>
          <a:noFill/>
        </p:spPr>
      </p:pic>
      <p:pic>
        <p:nvPicPr>
          <p:cNvPr id="54" name="Picture 40" descr="tdc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151186"/>
            <a:ext cx="712788" cy="2670175"/>
          </a:xfrm>
          <a:prstGeom prst="rect">
            <a:avLst/>
          </a:prstGeom>
          <a:noFill/>
        </p:spPr>
      </p:pic>
      <p:pic>
        <p:nvPicPr>
          <p:cNvPr id="55" name="Picture 15" descr="G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5837" y="4225874"/>
            <a:ext cx="2844675" cy="2659510"/>
          </a:xfrm>
          <a:prstGeom prst="rect">
            <a:avLst/>
          </a:prstGeom>
          <a:noFill/>
        </p:spPr>
      </p:pic>
      <p:pic>
        <p:nvPicPr>
          <p:cNvPr id="57" name="Picture 17" descr="209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110" y="4077072"/>
            <a:ext cx="218074" cy="2691494"/>
          </a:xfrm>
          <a:prstGeom prst="rect">
            <a:avLst/>
          </a:prstGeom>
          <a:noFill/>
        </p:spPr>
      </p:pic>
      <p:sp>
        <p:nvSpPr>
          <p:cNvPr id="59" name="Text Box 26"/>
          <p:cNvSpPr txBox="1">
            <a:spLocks noChangeArrowheads="1"/>
          </p:cNvSpPr>
          <p:nvPr/>
        </p:nvSpPr>
        <p:spPr bwMode="auto">
          <a:xfrm>
            <a:off x="323528" y="3933056"/>
            <a:ext cx="5652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Acquisition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and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control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software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based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on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Labview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8" name="Text Box 77"/>
          <p:cNvSpPr txBox="1">
            <a:spLocks noChangeArrowheads="1"/>
          </p:cNvSpPr>
          <p:nvPr/>
        </p:nvSpPr>
        <p:spPr bwMode="auto">
          <a:xfrm>
            <a:off x="35496" y="4293096"/>
            <a:ext cx="4752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FE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cards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(24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channels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) –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with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NINO ASIC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Tot. #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of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readout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channels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= 144</a:t>
            </a:r>
          </a:p>
        </p:txBody>
      </p:sp>
      <p:sp>
        <p:nvSpPr>
          <p:cNvPr id="60" name="Text Box 77"/>
          <p:cNvSpPr txBox="1">
            <a:spLocks noChangeArrowheads="1"/>
          </p:cNvSpPr>
          <p:nvPr/>
        </p:nvSpPr>
        <p:spPr bwMode="auto">
          <a:xfrm>
            <a:off x="3059832" y="5085184"/>
            <a:ext cx="29523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 dirty="0" err="1" smtClean="0">
                <a:solidFill>
                  <a:srgbClr val="002060"/>
                </a:solidFill>
              </a:rPr>
              <a:t>Hytec</a:t>
            </a:r>
            <a:r>
              <a:rPr lang="it-IT" kern="0" dirty="0" smtClean="0">
                <a:solidFill>
                  <a:srgbClr val="002060"/>
                </a:solidFill>
              </a:rPr>
              <a:t> or </a:t>
            </a:r>
            <a:r>
              <a:rPr lang="it-IT" kern="0" dirty="0" err="1" smtClean="0">
                <a:solidFill>
                  <a:srgbClr val="002060"/>
                </a:solidFill>
              </a:rPr>
              <a:t>Spectracom</a:t>
            </a:r>
            <a:r>
              <a:rPr lang="it-IT" kern="0" dirty="0" smtClean="0">
                <a:solidFill>
                  <a:srgbClr val="002060"/>
                </a:solidFill>
              </a:rPr>
              <a:t> GPS </a:t>
            </a:r>
            <a:r>
              <a:rPr lang="it-IT" kern="0" dirty="0" err="1" smtClean="0">
                <a:solidFill>
                  <a:srgbClr val="002060"/>
                </a:solidFill>
              </a:rPr>
              <a:t>to</a:t>
            </a:r>
            <a:r>
              <a:rPr lang="it-IT" kern="0" dirty="0" smtClean="0">
                <a:solidFill>
                  <a:srgbClr val="002060"/>
                </a:solidFill>
              </a:rPr>
              <a:t> </a:t>
            </a:r>
            <a:r>
              <a:rPr lang="it-IT" kern="0" dirty="0" err="1" smtClean="0">
                <a:solidFill>
                  <a:srgbClr val="002060"/>
                </a:solidFill>
              </a:rPr>
              <a:t>synchronize</a:t>
            </a:r>
            <a:r>
              <a:rPr lang="it-IT" kern="0" dirty="0" smtClean="0">
                <a:solidFill>
                  <a:srgbClr val="002060"/>
                </a:solidFill>
              </a:rPr>
              <a:t> </a:t>
            </a:r>
            <a:r>
              <a:rPr lang="it-IT" kern="0" dirty="0" err="1" smtClean="0">
                <a:solidFill>
                  <a:srgbClr val="002060"/>
                </a:solidFill>
              </a:rPr>
              <a:t>stations</a:t>
            </a:r>
            <a:r>
              <a:rPr lang="it-IT" kern="0" dirty="0" smtClean="0">
                <a:solidFill>
                  <a:srgbClr val="002060"/>
                </a:solidFill>
              </a:rPr>
              <a:t> at </a:t>
            </a:r>
            <a:r>
              <a:rPr lang="it-IT" kern="0" dirty="0" err="1" smtClean="0">
                <a:solidFill>
                  <a:srgbClr val="002060"/>
                </a:solidFill>
              </a:rPr>
              <a:t>different</a:t>
            </a:r>
            <a:r>
              <a:rPr lang="it-IT" kern="0" dirty="0" smtClean="0">
                <a:solidFill>
                  <a:srgbClr val="002060"/>
                </a:solidFill>
              </a:rPr>
              <a:t> location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Time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stamps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2" name="AutoShape 38"/>
          <p:cNvSpPr>
            <a:spLocks noChangeArrowheads="1"/>
          </p:cNvSpPr>
          <p:nvPr/>
        </p:nvSpPr>
        <p:spPr bwMode="auto">
          <a:xfrm rot="20820000" flipH="1">
            <a:off x="2983822" y="3684719"/>
            <a:ext cx="1260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3" name="AutoShape 38"/>
          <p:cNvSpPr>
            <a:spLocks noChangeArrowheads="1"/>
          </p:cNvSpPr>
          <p:nvPr/>
        </p:nvSpPr>
        <p:spPr bwMode="auto">
          <a:xfrm rot="20820000" flipH="1">
            <a:off x="4786788" y="5869253"/>
            <a:ext cx="104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83295"/>
            <a:ext cx="586250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(</a:t>
            </a:r>
            <a:r>
              <a:rPr lang="it-IT" sz="4400" b="1" dirty="0" err="1" smtClean="0">
                <a:solidFill>
                  <a:srgbClr val="FF0000"/>
                </a:solidFill>
              </a:rPr>
              <a:t>Our</a:t>
            </a:r>
            <a:r>
              <a:rPr lang="it-IT" sz="4400" b="1" dirty="0" smtClean="0">
                <a:solidFill>
                  <a:srgbClr val="FF0000"/>
                </a:solidFill>
              </a:rPr>
              <a:t>) New electronic </a:t>
            </a:r>
          </a:p>
          <a:p>
            <a:r>
              <a:rPr lang="it-IT" sz="4400" b="1" dirty="0" err="1" smtClean="0">
                <a:solidFill>
                  <a:srgbClr val="FF0000"/>
                </a:solidFill>
              </a:rPr>
              <a:t>board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1686287"/>
            <a:ext cx="60486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C00000"/>
                </a:solidFill>
              </a:rPr>
              <a:t>Joins</a:t>
            </a:r>
            <a:r>
              <a:rPr lang="it-IT" sz="2400" dirty="0" smtClean="0">
                <a:solidFill>
                  <a:srgbClr val="C00000"/>
                </a:solidFill>
              </a:rPr>
              <a:t> the </a:t>
            </a:r>
            <a:r>
              <a:rPr lang="it-IT" sz="2400" dirty="0" err="1" smtClean="0">
                <a:solidFill>
                  <a:srgbClr val="C00000"/>
                </a:solidFill>
              </a:rPr>
              <a:t>functionalities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</a:t>
            </a:r>
            <a:r>
              <a:rPr lang="it-IT" sz="2400" dirty="0" err="1" smtClean="0">
                <a:solidFill>
                  <a:srgbClr val="C00000"/>
                </a:solidFill>
              </a:rPr>
              <a:t>present</a:t>
            </a:r>
            <a:r>
              <a:rPr lang="it-IT" sz="2400" dirty="0" smtClean="0">
                <a:solidFill>
                  <a:srgbClr val="C00000"/>
                </a:solidFill>
              </a:rPr>
              <a:t> trigger </a:t>
            </a:r>
            <a:r>
              <a:rPr lang="it-IT" sz="2400" dirty="0" err="1" smtClean="0">
                <a:solidFill>
                  <a:srgbClr val="C00000"/>
                </a:solidFill>
              </a:rPr>
              <a:t>board</a:t>
            </a:r>
            <a:r>
              <a:rPr lang="it-IT" sz="2400" dirty="0" smtClean="0">
                <a:solidFill>
                  <a:srgbClr val="C00000"/>
                </a:solidFill>
              </a:rPr>
              <a:t> and GPS (</a:t>
            </a:r>
            <a:r>
              <a:rPr lang="it-IT" sz="2400" dirty="0" err="1" smtClean="0">
                <a:solidFill>
                  <a:srgbClr val="C00000"/>
                </a:solidFill>
              </a:rPr>
              <a:t>+GPS</a:t>
            </a:r>
            <a:r>
              <a:rPr lang="it-IT" sz="2400" dirty="0" smtClean="0">
                <a:solidFill>
                  <a:srgbClr val="C00000"/>
                </a:solidFill>
              </a:rPr>
              <a:t> interface)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Semplification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of</a:t>
            </a:r>
            <a:r>
              <a:rPr lang="it-IT" sz="2400" dirty="0" smtClean="0">
                <a:solidFill>
                  <a:srgbClr val="000000"/>
                </a:solidFill>
              </a:rPr>
              <a:t> the system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Cost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reduction</a:t>
            </a:r>
            <a:r>
              <a:rPr lang="it-IT" sz="2400" dirty="0" smtClean="0">
                <a:solidFill>
                  <a:srgbClr val="000000"/>
                </a:solidFill>
              </a:rPr>
              <a:t> (</a:t>
            </a:r>
            <a:r>
              <a:rPr lang="it-IT" sz="2400" dirty="0" err="1" smtClean="0">
                <a:solidFill>
                  <a:srgbClr val="000000"/>
                </a:solidFill>
              </a:rPr>
              <a:t>almost</a:t>
            </a:r>
            <a:r>
              <a:rPr lang="it-IT" sz="2400" dirty="0" smtClean="0">
                <a:solidFill>
                  <a:srgbClr val="000000"/>
                </a:solidFill>
              </a:rPr>
              <a:t> a </a:t>
            </a:r>
            <a:r>
              <a:rPr lang="it-IT" sz="2400" dirty="0" err="1" smtClean="0">
                <a:solidFill>
                  <a:srgbClr val="000000"/>
                </a:solidFill>
              </a:rPr>
              <a:t>factor</a:t>
            </a:r>
            <a:r>
              <a:rPr lang="it-IT" sz="2400" dirty="0" smtClean="0">
                <a:solidFill>
                  <a:srgbClr val="000000"/>
                </a:solidFill>
              </a:rPr>
              <a:t> 10)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000000"/>
                </a:solidFill>
              </a:rPr>
              <a:t>More </a:t>
            </a:r>
            <a:r>
              <a:rPr lang="it-IT" sz="2400" dirty="0" err="1" smtClean="0">
                <a:solidFill>
                  <a:srgbClr val="000000"/>
                </a:solidFill>
              </a:rPr>
              <a:t>functionalities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it-IT" sz="2000" dirty="0" smtClean="0">
                <a:solidFill>
                  <a:srgbClr val="000000"/>
                </a:solidFill>
              </a:rPr>
              <a:t>(clock </a:t>
            </a:r>
            <a:r>
              <a:rPr lang="it-IT" sz="2000" dirty="0" err="1" smtClean="0">
                <a:solidFill>
                  <a:srgbClr val="000000"/>
                </a:solidFill>
              </a:rPr>
              <a:t>distribution</a:t>
            </a:r>
            <a:r>
              <a:rPr lang="it-IT" sz="2000" dirty="0" smtClean="0">
                <a:solidFill>
                  <a:srgbClr val="000000"/>
                </a:solidFill>
              </a:rPr>
              <a:t>, VME </a:t>
            </a:r>
            <a:r>
              <a:rPr lang="it-IT" sz="2000" dirty="0" err="1" smtClean="0">
                <a:solidFill>
                  <a:srgbClr val="000000"/>
                </a:solidFill>
              </a:rPr>
              <a:t>remotely</a:t>
            </a: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</a:rPr>
              <a:t>accessible</a:t>
            </a:r>
            <a:r>
              <a:rPr lang="it-IT" sz="20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3975447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smtClean="0">
                <a:solidFill>
                  <a:srgbClr val="002060"/>
                </a:solidFill>
              </a:rPr>
              <a:t>Interest </a:t>
            </a:r>
            <a:r>
              <a:rPr lang="it-IT" sz="2400" dirty="0" err="1" smtClean="0">
                <a:solidFill>
                  <a:srgbClr val="002060"/>
                </a:solidFill>
              </a:rPr>
              <a:t>from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firms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to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commercialize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it</a:t>
            </a:r>
            <a:endParaRPr lang="it-IT" sz="2400" dirty="0" smtClean="0">
              <a:solidFill>
                <a:srgbClr val="00206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496" y="4581128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C00000"/>
                </a:solidFill>
              </a:rPr>
              <a:t>Plan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to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use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it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for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new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installations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000000"/>
                </a:solidFill>
              </a:rPr>
              <a:t>and </a:t>
            </a:r>
            <a:r>
              <a:rPr lang="it-IT" sz="2400" dirty="0" err="1" smtClean="0">
                <a:solidFill>
                  <a:srgbClr val="000000"/>
                </a:solidFill>
              </a:rPr>
              <a:t>progressively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replace</a:t>
            </a:r>
            <a:r>
              <a:rPr lang="it-IT" sz="2400" dirty="0" smtClean="0">
                <a:solidFill>
                  <a:srgbClr val="000000"/>
                </a:solidFill>
              </a:rPr>
              <a:t> the </a:t>
            </a:r>
            <a:r>
              <a:rPr lang="it-IT" sz="2400" dirty="0" err="1" smtClean="0">
                <a:solidFill>
                  <a:srgbClr val="000000"/>
                </a:solidFill>
              </a:rPr>
              <a:t>old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ones</a:t>
            </a:r>
            <a:endParaRPr lang="it-IT" sz="2400" dirty="0" smtClean="0">
              <a:solidFill>
                <a:srgbClr val="000000"/>
              </a:solidFill>
            </a:endParaRPr>
          </a:p>
          <a:p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t="3902" r="18632" b="7351"/>
          <a:stretch/>
        </p:blipFill>
        <p:spPr>
          <a:xfrm rot="16200000">
            <a:off x="5286540" y="903180"/>
            <a:ext cx="4320480" cy="3323447"/>
          </a:xfrm>
          <a:prstGeom prst="rect">
            <a:avLst/>
          </a:prstGeom>
        </p:spPr>
      </p:pic>
      <p:pic>
        <p:nvPicPr>
          <p:cNvPr id="1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697" y="4879166"/>
            <a:ext cx="32797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360346" y="4479767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Trigger/GPS </a:t>
            </a:r>
            <a:r>
              <a:rPr lang="it-IT" dirty="0" err="1" smtClean="0"/>
              <a:t>board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067944" y="5877272"/>
            <a:ext cx="123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Engine</a:t>
            </a:r>
            <a:r>
              <a:rPr lang="it-IT" dirty="0" smtClean="0">
                <a:solidFill>
                  <a:srgbClr val="000000"/>
                </a:solidFill>
              </a:rPr>
              <a:t> GPS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4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33353"/>
            <a:ext cx="81957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Monitor and </a:t>
            </a:r>
            <a:r>
              <a:rPr lang="it-IT" sz="4000" b="1" dirty="0" err="1" smtClean="0">
                <a:solidFill>
                  <a:srgbClr val="FF0000"/>
                </a:solidFill>
              </a:rPr>
              <a:t>control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4043102" y="1678026"/>
            <a:ext cx="5004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002060"/>
                </a:solidFill>
              </a:rPr>
              <a:t>Stations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coordinated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remotely</a:t>
            </a:r>
            <a:endParaRPr lang="it-IT" sz="2000" dirty="0" smtClean="0">
              <a:solidFill>
                <a:srgbClr val="002060"/>
              </a:solidFill>
            </a:endParaRPr>
          </a:p>
        </p:txBody>
      </p:sp>
      <p:pic>
        <p:nvPicPr>
          <p:cNvPr id="29" name="Picture 7" descr="webc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175" y="3536950"/>
            <a:ext cx="3843337" cy="3321050"/>
          </a:xfrm>
          <a:prstGeom prst="rect">
            <a:avLst/>
          </a:prstGeom>
          <a:noFill/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3868122" cy="284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 cstate="print"/>
          <a:srcRect l="29516"/>
          <a:stretch>
            <a:fillRect/>
          </a:stretch>
        </p:blipFill>
        <p:spPr bwMode="auto">
          <a:xfrm>
            <a:off x="0" y="3799004"/>
            <a:ext cx="2520292" cy="3058996"/>
          </a:xfrm>
          <a:prstGeom prst="rect">
            <a:avLst/>
          </a:prstGeom>
          <a:noFill/>
        </p:spPr>
      </p:pic>
      <p:sp>
        <p:nvSpPr>
          <p:cNvPr id="33" name="Rettangolo 4"/>
          <p:cNvSpPr>
            <a:spLocks noChangeArrowheads="1"/>
          </p:cNvSpPr>
          <p:nvPr/>
        </p:nvSpPr>
        <p:spPr bwMode="auto">
          <a:xfrm>
            <a:off x="2699792" y="4077072"/>
            <a:ext cx="338437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HV-LV system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DAQ &amp; online </a:t>
            </a:r>
            <a:r>
              <a:rPr lang="it-IT" sz="2000" dirty="0" err="1" smtClean="0">
                <a:solidFill>
                  <a:srgbClr val="000000"/>
                </a:solidFill>
              </a:rPr>
              <a:t>analysis</a:t>
            </a:r>
            <a:endParaRPr lang="it-IT" sz="20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Gas system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Data transfer</a:t>
            </a:r>
          </a:p>
          <a:p>
            <a:pPr algn="ctr"/>
            <a:endParaRPr lang="it-IT" sz="2000" dirty="0" smtClean="0">
              <a:solidFill>
                <a:srgbClr val="000000"/>
              </a:solidFill>
            </a:endParaRPr>
          </a:p>
          <a:p>
            <a:r>
              <a:rPr lang="it-IT" sz="2400" dirty="0" err="1" smtClean="0">
                <a:solidFill>
                  <a:srgbClr val="FF0000"/>
                </a:solidFill>
              </a:rPr>
              <a:t>All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800" u="sng" dirty="0" err="1" smtClean="0">
                <a:solidFill>
                  <a:srgbClr val="FF0000"/>
                </a:solidFill>
              </a:rPr>
              <a:t>remotely</a:t>
            </a:r>
            <a:r>
              <a:rPr lang="it-IT" sz="2800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2400" dirty="0" err="1" smtClean="0">
                <a:solidFill>
                  <a:srgbClr val="FF0000"/>
                </a:solidFill>
              </a:rPr>
              <a:t>controlled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34" name="AutoShape 38"/>
          <p:cNvSpPr>
            <a:spLocks noChangeArrowheads="1"/>
          </p:cNvSpPr>
          <p:nvPr/>
        </p:nvSpPr>
        <p:spPr bwMode="auto">
          <a:xfrm rot="9240000" flipH="1">
            <a:off x="1887656" y="4765040"/>
            <a:ext cx="86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5" name="AutoShape 38"/>
          <p:cNvSpPr>
            <a:spLocks noChangeArrowheads="1"/>
          </p:cNvSpPr>
          <p:nvPr/>
        </p:nvSpPr>
        <p:spPr bwMode="auto">
          <a:xfrm rot="22740000" flipH="1">
            <a:off x="4402416" y="5082316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6" name="AutoShape 38"/>
          <p:cNvSpPr>
            <a:spLocks noChangeArrowheads="1"/>
          </p:cNvSpPr>
          <p:nvPr/>
        </p:nvSpPr>
        <p:spPr bwMode="auto">
          <a:xfrm rot="15660000" flipH="1">
            <a:off x="2904514" y="3428733"/>
            <a:ext cx="140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9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97230"/>
            <a:ext cx="34307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EEE@CNAF</a:t>
            </a:r>
            <a:endParaRPr lang="it-IT" sz="4400" b="1" dirty="0" smtClean="0">
              <a:solidFill>
                <a:srgbClr val="FF0000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 l="490" t="896"/>
          <a:stretch>
            <a:fillRect/>
          </a:stretch>
        </p:blipFill>
        <p:spPr bwMode="auto">
          <a:xfrm>
            <a:off x="2483768" y="3053145"/>
            <a:ext cx="6552728" cy="356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687"/>
          <a:stretch>
            <a:fillRect/>
          </a:stretch>
        </p:blipFill>
        <p:spPr bwMode="auto">
          <a:xfrm>
            <a:off x="5315828" y="297535"/>
            <a:ext cx="3432636" cy="255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51520" y="1052736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5-10 TB per year are expected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Full statistics from Pilot run to Run-1: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solidFill>
                  <a:srgbClr val="000000"/>
                </a:solidFill>
              </a:rPr>
              <a:t>∼2.4 TB (</a:t>
            </a:r>
            <a:r>
              <a:rPr lang="it-IT" dirty="0" err="1" smtClean="0">
                <a:solidFill>
                  <a:srgbClr val="000000"/>
                </a:solidFill>
              </a:rPr>
              <a:t>raw</a:t>
            </a:r>
            <a:r>
              <a:rPr lang="it-IT" dirty="0" smtClean="0">
                <a:solidFill>
                  <a:srgbClr val="000000"/>
                </a:solidFill>
              </a:rPr>
              <a:t>: ∼2 TB, reco: ∼0.4 TB)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(+3 TB from past years)</a:t>
            </a:r>
          </a:p>
          <a:p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7" name="AutoShape 38"/>
          <p:cNvSpPr>
            <a:spLocks noChangeArrowheads="1"/>
          </p:cNvSpPr>
          <p:nvPr/>
        </p:nvSpPr>
        <p:spPr bwMode="auto">
          <a:xfrm rot="21389332" flipH="1" flipV="1">
            <a:off x="4141624" y="1899432"/>
            <a:ext cx="1745260" cy="108075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1521" y="2420888"/>
            <a:ext cx="2304255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A </a:t>
            </a:r>
            <a:r>
              <a:rPr lang="it-IT" u="sng" dirty="0" err="1" smtClean="0">
                <a:solidFill>
                  <a:srgbClr val="000000"/>
                </a:solidFill>
              </a:rPr>
              <a:t>complex</a:t>
            </a:r>
            <a:r>
              <a:rPr lang="it-IT" u="sng" dirty="0" smtClean="0">
                <a:solidFill>
                  <a:srgbClr val="000000"/>
                </a:solidFill>
              </a:rPr>
              <a:t> </a:t>
            </a:r>
            <a:r>
              <a:rPr lang="it-IT" dirty="0" smtClean="0">
                <a:solidFill>
                  <a:srgbClr val="000000"/>
                </a:solidFill>
              </a:rPr>
              <a:t>software </a:t>
            </a:r>
            <a:r>
              <a:rPr lang="it-IT" dirty="0" err="1" smtClean="0">
                <a:solidFill>
                  <a:srgbClr val="000000"/>
                </a:solidFill>
              </a:rPr>
              <a:t>architecture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has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been</a:t>
            </a:r>
            <a:r>
              <a:rPr lang="it-IT" dirty="0" smtClean="0">
                <a:solidFill>
                  <a:srgbClr val="000000"/>
                </a:solidFill>
              </a:rPr>
              <a:t> set-up </a:t>
            </a:r>
            <a:r>
              <a:rPr lang="it-IT" dirty="0" err="1" smtClean="0">
                <a:solidFill>
                  <a:srgbClr val="000000"/>
                </a:solidFill>
              </a:rPr>
              <a:t>to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reconstruct</a:t>
            </a:r>
            <a:r>
              <a:rPr lang="it-IT" dirty="0" smtClean="0">
                <a:solidFill>
                  <a:srgbClr val="000000"/>
                </a:solidFill>
              </a:rPr>
              <a:t> the data and </a:t>
            </a:r>
            <a:r>
              <a:rPr lang="it-IT" dirty="0" err="1" smtClean="0">
                <a:solidFill>
                  <a:srgbClr val="000000"/>
                </a:solidFill>
              </a:rPr>
              <a:t>provide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quasi-online</a:t>
            </a:r>
            <a:r>
              <a:rPr lang="it-IT" dirty="0" smtClean="0">
                <a:solidFill>
                  <a:srgbClr val="000000"/>
                </a:solidFill>
              </a:rPr>
              <a:t> (</a:t>
            </a:r>
            <a:r>
              <a:rPr lang="it-IT" dirty="0" err="1" smtClean="0">
                <a:solidFill>
                  <a:srgbClr val="000000"/>
                </a:solidFill>
              </a:rPr>
              <a:t>few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hours</a:t>
            </a:r>
            <a:r>
              <a:rPr lang="it-IT" dirty="0" smtClean="0">
                <a:solidFill>
                  <a:schemeClr val="bg1"/>
                </a:solidFill>
              </a:rPr>
              <a:t>) </a:t>
            </a:r>
            <a:r>
              <a:rPr lang="it-IT" b="1" dirty="0" err="1" smtClean="0">
                <a:solidFill>
                  <a:srgbClr val="C00000"/>
                </a:solidFill>
              </a:rPr>
              <a:t>histograms</a:t>
            </a:r>
            <a:r>
              <a:rPr lang="it-IT" b="1" dirty="0" smtClean="0">
                <a:solidFill>
                  <a:srgbClr val="C00000"/>
                </a:solidFill>
              </a:rPr>
              <a:t> on the web </a:t>
            </a:r>
            <a:r>
              <a:rPr lang="it-IT" b="1" dirty="0" err="1" smtClean="0">
                <a:solidFill>
                  <a:srgbClr val="C00000"/>
                </a:solidFill>
              </a:rPr>
              <a:t>for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monitoring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purposes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362278" flipH="1" flipV="1">
            <a:off x="2321840" y="4096554"/>
            <a:ext cx="1745260" cy="108075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9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3" cstate="print"/>
          <a:srcRect l="49899" t="12318" r="1686" b="21394"/>
          <a:stretch>
            <a:fillRect/>
          </a:stretch>
        </p:blipFill>
        <p:spPr bwMode="auto">
          <a:xfrm>
            <a:off x="971601" y="836712"/>
            <a:ext cx="2736303" cy="19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60805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Quasi online </a:t>
            </a:r>
            <a:r>
              <a:rPr lang="it-IT" sz="4000" b="1" dirty="0" err="1" smtClean="0">
                <a:solidFill>
                  <a:srgbClr val="FF0000"/>
                </a:solidFill>
              </a:rPr>
              <a:t>monitoring</a:t>
            </a:r>
            <a:endParaRPr lang="it-IT" sz="4000" b="1" dirty="0" smtClean="0">
              <a:solidFill>
                <a:srgbClr val="FF0000"/>
              </a:solidFill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 t="28282"/>
          <a:stretch>
            <a:fillRect/>
          </a:stretch>
        </p:blipFill>
        <p:spPr bwMode="auto">
          <a:xfrm>
            <a:off x="323528" y="3591137"/>
            <a:ext cx="8448815" cy="315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6084168" y="476672"/>
            <a:ext cx="280076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eee.centrofermi.it</a:t>
            </a:r>
            <a:r>
              <a:rPr lang="it-IT" dirty="0" smtClean="0">
                <a:solidFill>
                  <a:srgbClr val="0070C0"/>
                </a:solidFill>
              </a:rPr>
              <a:t>/monitor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7884368" y="5830664"/>
            <a:ext cx="720080" cy="50405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5" cstate="print"/>
          <a:srcRect l="3013" t="12641" b="21489"/>
          <a:stretch>
            <a:fillRect/>
          </a:stretch>
        </p:blipFill>
        <p:spPr bwMode="auto">
          <a:xfrm>
            <a:off x="4211960" y="980728"/>
            <a:ext cx="4729528" cy="170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38"/>
          <p:cNvSpPr>
            <a:spLocks noChangeArrowheads="1"/>
          </p:cNvSpPr>
          <p:nvPr/>
        </p:nvSpPr>
        <p:spPr bwMode="auto">
          <a:xfrm rot="16200000" flipH="1" flipV="1">
            <a:off x="6615693" y="4121610"/>
            <a:ext cx="3185419" cy="72008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868144" y="2780928"/>
            <a:ext cx="27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Link </a:t>
            </a:r>
            <a:r>
              <a:rPr lang="it-IT" dirty="0" err="1" smtClean="0">
                <a:solidFill>
                  <a:srgbClr val="000000"/>
                </a:solidFill>
              </a:rPr>
              <a:t>to</a:t>
            </a:r>
            <a:r>
              <a:rPr lang="it-IT" dirty="0" smtClean="0">
                <a:solidFill>
                  <a:srgbClr val="000000"/>
                </a:solidFill>
              </a:rPr>
              <a:t> the </a:t>
            </a:r>
            <a:r>
              <a:rPr lang="it-IT" dirty="0" err="1" smtClean="0">
                <a:solidFill>
                  <a:srgbClr val="000000"/>
                </a:solidFill>
              </a:rPr>
              <a:t>run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by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run</a:t>
            </a:r>
            <a:r>
              <a:rPr lang="it-IT" dirty="0" smtClean="0">
                <a:solidFill>
                  <a:srgbClr val="000000"/>
                </a:solidFill>
              </a:rPr>
              <a:t> DQM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3" name="Ovale 12"/>
          <p:cNvSpPr/>
          <p:nvPr/>
        </p:nvSpPr>
        <p:spPr bwMode="auto">
          <a:xfrm>
            <a:off x="6156176" y="5373216"/>
            <a:ext cx="720080" cy="50405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187624" y="2708920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Two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e-logs</a:t>
            </a:r>
            <a:r>
              <a:rPr lang="it-IT" dirty="0" smtClean="0">
                <a:solidFill>
                  <a:srgbClr val="C00000"/>
                </a:solidFill>
              </a:rPr>
              <a:t>!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AutoShape 38"/>
          <p:cNvSpPr>
            <a:spLocks noChangeArrowheads="1"/>
          </p:cNvSpPr>
          <p:nvPr/>
        </p:nvSpPr>
        <p:spPr bwMode="auto">
          <a:xfrm rot="13695947" flipH="1" flipV="1">
            <a:off x="2983892" y="3705776"/>
            <a:ext cx="4028742" cy="12588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80" y="3140968"/>
            <a:ext cx="7812360" cy="52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e 14"/>
          <p:cNvSpPr/>
          <p:nvPr/>
        </p:nvSpPr>
        <p:spPr bwMode="auto">
          <a:xfrm>
            <a:off x="755576" y="3068960"/>
            <a:ext cx="3456384" cy="720080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843808" y="26369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Link </a:t>
            </a:r>
            <a:r>
              <a:rPr lang="it-IT" dirty="0" err="1" smtClean="0">
                <a:solidFill>
                  <a:srgbClr val="000000"/>
                </a:solidFill>
              </a:rPr>
              <a:t>to</a:t>
            </a:r>
            <a:r>
              <a:rPr lang="it-IT" dirty="0" smtClean="0">
                <a:solidFill>
                  <a:srgbClr val="000000"/>
                </a:solidFill>
              </a:rPr>
              <a:t> the </a:t>
            </a:r>
            <a:r>
              <a:rPr lang="it-IT" dirty="0" err="1" smtClean="0">
                <a:solidFill>
                  <a:srgbClr val="000000"/>
                </a:solidFill>
              </a:rPr>
              <a:t>day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by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day</a:t>
            </a:r>
            <a:r>
              <a:rPr lang="it-IT" dirty="0" smtClean="0">
                <a:solidFill>
                  <a:srgbClr val="000000"/>
                </a:solidFill>
              </a:rPr>
              <a:t> DQM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788024" y="1578278"/>
            <a:ext cx="1238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Trigger rate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876256" y="1340768"/>
            <a:ext cx="187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rgbClr val="000000"/>
                </a:solidFill>
              </a:rPr>
              <a:t>Fraction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of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reconstructed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tracks</a:t>
            </a:r>
            <a:endParaRPr lang="it-IT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9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E8AE4DD-A9D1-A945-B56E-CF74CF679F34}"/>
              </a:ext>
            </a:extLst>
          </p:cNvPr>
          <p:cNvGrpSpPr/>
          <p:nvPr/>
        </p:nvGrpSpPr>
        <p:grpSpPr>
          <a:xfrm>
            <a:off x="4367780" y="358080"/>
            <a:ext cx="4969329" cy="4560854"/>
            <a:chOff x="3709162" y="2536745"/>
            <a:chExt cx="3776283" cy="3077292"/>
          </a:xfrm>
        </p:grpSpPr>
        <p:pic>
          <p:nvPicPr>
            <p:cNvPr id="13323" name="Immagin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162" y="2536745"/>
              <a:ext cx="3776283" cy="307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Rettangolo 22"/>
            <p:cNvSpPr>
              <a:spLocks noChangeArrowheads="1"/>
            </p:cNvSpPr>
            <p:nvPr/>
          </p:nvSpPr>
          <p:spPr bwMode="auto">
            <a:xfrm>
              <a:off x="5038581" y="4987045"/>
              <a:ext cx="2048246" cy="249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 err="1">
                  <a:latin typeface="Comic Sans MS" panose="030F0702030302020204" pitchFamily="66" charset="0"/>
                  <a:cs typeface="Avenir Roman"/>
                </a:rPr>
                <a:t>Corsika</a:t>
              </a:r>
              <a:r>
                <a:rPr lang="en-US" i="1" dirty="0">
                  <a:latin typeface="Comic Sans MS" panose="030F0702030302020204" pitchFamily="66" charset="0"/>
                  <a:cs typeface="Avenir Roman"/>
                </a:rPr>
                <a:t> MC simulations</a:t>
              </a:r>
            </a:p>
          </p:txBody>
        </p:sp>
        <p:cxnSp>
          <p:nvCxnSpPr>
            <p:cNvPr id="25" name="Connettore 2 24"/>
            <p:cNvCxnSpPr>
              <a:cxnSpLocks noChangeAspect="1" noChangeShapeType="1"/>
            </p:cNvCxnSpPr>
            <p:nvPr/>
          </p:nvCxnSpPr>
          <p:spPr bwMode="auto">
            <a:xfrm flipH="1">
              <a:off x="4871056" y="4107838"/>
              <a:ext cx="2138059" cy="0"/>
            </a:xfrm>
            <a:prstGeom prst="straightConnector1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nettore 2 25"/>
            <p:cNvCxnSpPr>
              <a:cxnSpLocks noChangeAspect="1" noChangeShapeType="1"/>
            </p:cNvCxnSpPr>
            <p:nvPr/>
          </p:nvCxnSpPr>
          <p:spPr bwMode="auto">
            <a:xfrm flipH="1">
              <a:off x="5488711" y="3754647"/>
              <a:ext cx="1556977" cy="0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27" name="CasellaDiTesto 28"/>
            <p:cNvSpPr txBox="1">
              <a:spLocks noChangeArrowheads="1"/>
            </p:cNvSpPr>
            <p:nvPr/>
          </p:nvSpPr>
          <p:spPr bwMode="auto">
            <a:xfrm>
              <a:off x="6371602" y="3738560"/>
              <a:ext cx="727479" cy="20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it-IT" sz="1400" dirty="0">
                  <a:latin typeface="Comic Sans MS" panose="030F0702030302020204" pitchFamily="66" charset="0"/>
                  <a:cs typeface="Avenir Book"/>
                </a:rPr>
                <a:t>5 </a:t>
              </a:r>
              <a:r>
                <a:rPr lang="it-IT" sz="1400" dirty="0" err="1">
                  <a:latin typeface="Comic Sans MS" panose="030F0702030302020204" pitchFamily="66" charset="0"/>
                  <a:cs typeface="Avenir Book"/>
                </a:rPr>
                <a:t>ev</a:t>
              </a:r>
              <a:r>
                <a:rPr lang="it-IT" sz="1400" dirty="0">
                  <a:latin typeface="Comic Sans MS" panose="030F0702030302020204" pitchFamily="66" charset="0"/>
                  <a:cs typeface="Avenir Book"/>
                </a:rPr>
                <a:t>./day</a:t>
              </a:r>
              <a:endParaRPr lang="en-US" sz="1400" dirty="0">
                <a:latin typeface="Comic Sans MS" panose="030F0702030302020204" pitchFamily="66" charset="0"/>
                <a:cs typeface="Avenir Book"/>
              </a:endParaRPr>
            </a:p>
          </p:txBody>
        </p:sp>
        <p:sp>
          <p:nvSpPr>
            <p:cNvPr id="13328" name="CasellaDiTesto 29"/>
            <p:cNvSpPr txBox="1">
              <a:spLocks noChangeArrowheads="1"/>
            </p:cNvSpPr>
            <p:nvPr/>
          </p:nvSpPr>
          <p:spPr bwMode="auto">
            <a:xfrm>
              <a:off x="6280595" y="4158993"/>
              <a:ext cx="810314" cy="20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it-IT" sz="1400" dirty="0">
                  <a:latin typeface="Comic Sans MS" panose="030F0702030302020204" pitchFamily="66" charset="0"/>
                  <a:cs typeface="Avenir Book"/>
                </a:rPr>
                <a:t>20 </a:t>
              </a:r>
              <a:r>
                <a:rPr lang="it-IT" sz="1400" dirty="0" err="1">
                  <a:latin typeface="Comic Sans MS" panose="030F0702030302020204" pitchFamily="66" charset="0"/>
                  <a:cs typeface="Avenir Book"/>
                </a:rPr>
                <a:t>ev</a:t>
              </a:r>
              <a:r>
                <a:rPr lang="it-IT" sz="1400" dirty="0">
                  <a:latin typeface="Comic Sans MS" panose="030F0702030302020204" pitchFamily="66" charset="0"/>
                  <a:cs typeface="Avenir Book"/>
                </a:rPr>
                <a:t>./day</a:t>
              </a:r>
              <a:endParaRPr lang="en-US" sz="1400" dirty="0">
                <a:latin typeface="Comic Sans MS" panose="030F0702030302020204" pitchFamily="66" charset="0"/>
                <a:cs typeface="Avenir Book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34888" y="38626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59948" y="63203"/>
            <a:ext cx="7357729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Select High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energy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events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via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coincidences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between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distant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telescopes</a:t>
            </a:r>
            <a:endParaRPr lang="it-IT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3884F9-659A-4DED-BCB8-A2019177A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24" y="1264672"/>
            <a:ext cx="1914310" cy="231668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DA89A34-0031-4E56-967E-8895DC7B24EB}"/>
              </a:ext>
            </a:extLst>
          </p:cNvPr>
          <p:cNvSpPr/>
          <p:nvPr/>
        </p:nvSpPr>
        <p:spPr>
          <a:xfrm>
            <a:off x="689265" y="1169435"/>
            <a:ext cx="2115323" cy="2521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44E0A3A-1EFE-486F-A121-F21892790D83}"/>
              </a:ext>
            </a:extLst>
          </p:cNvPr>
          <p:cNvCxnSpPr>
            <a:cxnSpLocks/>
          </p:cNvCxnSpPr>
          <p:nvPr/>
        </p:nvCxnSpPr>
        <p:spPr>
          <a:xfrm flipH="1">
            <a:off x="1817745" y="1896485"/>
            <a:ext cx="408824" cy="6842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D4E8D53D-200F-4097-BA16-E6C5BF602BEF}"/>
              </a:ext>
            </a:extLst>
          </p:cNvPr>
          <p:cNvCxnSpPr>
            <a:cxnSpLocks/>
          </p:cNvCxnSpPr>
          <p:nvPr/>
        </p:nvCxnSpPr>
        <p:spPr>
          <a:xfrm flipH="1">
            <a:off x="1132611" y="2374717"/>
            <a:ext cx="448564" cy="8741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6" descr="C:\Users\User\AppData\Local\Temp\BOLOGNApreliminary.png">
            <a:extLst>
              <a:ext uri="{FF2B5EF4-FFF2-40B4-BE49-F238E27FC236}">
                <a16:creationId xmlns:a16="http://schemas.microsoft.com/office/drawing/2014/main" xmlns="" id="{C1FA48AE-0C66-48E1-BF2B-6CCECF86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0579" y="3913923"/>
            <a:ext cx="4407829" cy="294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0">
            <a:extLst>
              <a:ext uri="{FF2B5EF4-FFF2-40B4-BE49-F238E27FC236}">
                <a16:creationId xmlns:a16="http://schemas.microsoft.com/office/drawing/2014/main" xmlns="" id="{9D168364-3897-41F8-8F7E-AE38C21D1F7C}"/>
              </a:ext>
            </a:extLst>
          </p:cNvPr>
          <p:cNvSpPr txBox="1"/>
          <p:nvPr/>
        </p:nvSpPr>
        <p:spPr>
          <a:xfrm>
            <a:off x="1009872" y="4841588"/>
            <a:ext cx="830532" cy="369332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627 m</a:t>
            </a:r>
          </a:p>
        </p:txBody>
      </p:sp>
      <p:sp>
        <p:nvSpPr>
          <p:cNvPr id="28" name="Rettangolo 21">
            <a:extLst>
              <a:ext uri="{FF2B5EF4-FFF2-40B4-BE49-F238E27FC236}">
                <a16:creationId xmlns:a16="http://schemas.microsoft.com/office/drawing/2014/main" xmlns="" id="{FA99D084-C9E8-4303-8A1D-D6DA7BE9C19D}"/>
              </a:ext>
            </a:extLst>
          </p:cNvPr>
          <p:cNvSpPr/>
          <p:nvPr/>
        </p:nvSpPr>
        <p:spPr>
          <a:xfrm>
            <a:off x="2534414" y="3885061"/>
            <a:ext cx="1370446" cy="271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3267508" y="936917"/>
            <a:ext cx="1704313" cy="707886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Mean energy</a:t>
            </a:r>
          </a:p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10</a:t>
            </a:r>
            <a:r>
              <a:rPr lang="en-US" sz="2000" baseline="30000" dirty="0">
                <a:latin typeface="Comic Sans MS" panose="030F0702030302020204" pitchFamily="66" charset="0"/>
                <a:cs typeface="Avenir Book"/>
              </a:rPr>
              <a:t>15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eV</a:t>
            </a:r>
            <a:endParaRPr lang="en-US" sz="1600" dirty="0">
              <a:latin typeface="Comic Sans MS" panose="030F0702030302020204" pitchFamily="66" charset="0"/>
              <a:cs typeface="Avenir Book"/>
            </a:endParaRP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AD8C9480-4B14-4F1A-A69E-D73D78AE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532" y="1948024"/>
            <a:ext cx="78282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1.60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xmlns="" id="{8A097A10-C981-4F77-80A8-E5AEFECA4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6" y="3052951"/>
            <a:ext cx="78282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1.50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xmlns="" id="{168911C1-5806-48BB-93DB-E1CDFDE13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383" y="4096516"/>
            <a:ext cx="78282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1.40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4960F48-C5DC-4786-ABCA-B774E1294CCE}"/>
              </a:ext>
            </a:extLst>
          </p:cNvPr>
          <p:cNvSpPr txBox="1"/>
          <p:nvPr/>
        </p:nvSpPr>
        <p:spPr>
          <a:xfrm>
            <a:off x="7413277" y="4808752"/>
            <a:ext cx="1689886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Distance (m)</a:t>
            </a:r>
            <a:endParaRPr lang="en-US" sz="1600" dirty="0">
              <a:latin typeface="Comic Sans MS" panose="030F0702030302020204" pitchFamily="66" charset="0"/>
              <a:cs typeface="Avenir Book"/>
            </a:endParaRP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xmlns="" id="{9D567854-81EC-47C0-A1DB-A0707D478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522" y="4370575"/>
            <a:ext cx="679682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500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xmlns="" id="{D56E06EC-BDA2-4300-BF14-92831CEF6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633" y="4372081"/>
            <a:ext cx="814958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1500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32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523" y="880420"/>
            <a:ext cx="4206070" cy="5409053"/>
          </a:xfrm>
          <a:prstGeom prst="rect">
            <a:avLst/>
          </a:prstGeom>
        </p:spPr>
      </p:pic>
      <p:cxnSp>
        <p:nvCxnSpPr>
          <p:cNvPr id="25" name="Connettore 1 24"/>
          <p:cNvCxnSpPr/>
          <p:nvPr/>
        </p:nvCxnSpPr>
        <p:spPr>
          <a:xfrm flipV="1">
            <a:off x="2483942" y="2799409"/>
            <a:ext cx="60960" cy="1600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H="1">
            <a:off x="3421202" y="2426029"/>
            <a:ext cx="22860" cy="1447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H="1">
            <a:off x="2715400" y="4791087"/>
            <a:ext cx="38432" cy="142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901" y="740229"/>
            <a:ext cx="3897035" cy="4571684"/>
            <a:chOff x="1148316" y="1335100"/>
            <a:chExt cx="3578225" cy="424231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316" y="1519766"/>
              <a:ext cx="3578225" cy="405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Connettore 1 16"/>
            <p:cNvCxnSpPr>
              <a:stCxn id="7" idx="0"/>
            </p:cNvCxnSpPr>
            <p:nvPr/>
          </p:nvCxnSpPr>
          <p:spPr>
            <a:xfrm flipH="1">
              <a:off x="2753832" y="1519766"/>
              <a:ext cx="183597" cy="601109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flipH="1">
              <a:off x="2243469" y="3418047"/>
              <a:ext cx="95693" cy="276446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flipH="1">
              <a:off x="1977656" y="4056000"/>
              <a:ext cx="138222" cy="531628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H="1">
              <a:off x="1758506" y="4940312"/>
              <a:ext cx="116958" cy="4085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flipH="1">
              <a:off x="3505022" y="1724989"/>
              <a:ext cx="144780" cy="518160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/>
          </p:nvCxnSpPr>
          <p:spPr>
            <a:xfrm flipH="1">
              <a:off x="3169742" y="2738449"/>
              <a:ext cx="198120" cy="679598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 flipH="1">
              <a:off x="2834462" y="3927169"/>
              <a:ext cx="182880" cy="594360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/>
            <p:nvPr/>
          </p:nvCxnSpPr>
          <p:spPr>
            <a:xfrm flipH="1">
              <a:off x="2544902" y="5108405"/>
              <a:ext cx="129540" cy="4690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/>
            <p:cNvSpPr txBox="1"/>
            <p:nvPr/>
          </p:nvSpPr>
          <p:spPr>
            <a:xfrm>
              <a:off x="3187852" y="1335100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N=3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37360" y="1127232"/>
            <a:ext cx="189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Avenir Book"/>
                <a:cs typeface="Avenir Book"/>
              </a:rPr>
              <a:t>Single telescope</a:t>
            </a:r>
          </a:p>
        </p:txBody>
      </p:sp>
      <p:sp>
        <p:nvSpPr>
          <p:cNvPr id="3" name="Arc 2"/>
          <p:cNvSpPr/>
          <p:nvPr/>
        </p:nvSpPr>
        <p:spPr>
          <a:xfrm rot="13741845">
            <a:off x="7226363" y="-427251"/>
            <a:ext cx="1447085" cy="6292539"/>
          </a:xfrm>
          <a:prstGeom prst="arc">
            <a:avLst>
              <a:gd name="adj1" fmla="val 16353120"/>
              <a:gd name="adj2" fmla="val 1679598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1299379" y="152609"/>
            <a:ext cx="608406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Select high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energy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events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via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multitrack</a:t>
            </a:r>
            <a:endParaRPr lang="it-IT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Rettangolo 22"/>
          <p:cNvSpPr>
            <a:spLocks noChangeArrowheads="1"/>
          </p:cNvSpPr>
          <p:nvPr/>
        </p:nvSpPr>
        <p:spPr bwMode="auto">
          <a:xfrm>
            <a:off x="5289187" y="4942581"/>
            <a:ext cx="2695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i="1" dirty="0" err="1">
                <a:latin typeface="Comic Sans MS" panose="030F0702030302020204" pitchFamily="66" charset="0"/>
                <a:cs typeface="Avenir Roman"/>
              </a:rPr>
              <a:t>Corsika</a:t>
            </a:r>
            <a:r>
              <a:rPr lang="en-US" i="1" dirty="0">
                <a:latin typeface="Comic Sans MS" panose="030F0702030302020204" pitchFamily="66" charset="0"/>
                <a:cs typeface="Avenir Roman"/>
              </a:rPr>
              <a:t> MC simulations</a:t>
            </a:r>
          </a:p>
        </p:txBody>
      </p:sp>
      <p:sp>
        <p:nvSpPr>
          <p:cNvPr id="30" name="TextBox 1"/>
          <p:cNvSpPr txBox="1"/>
          <p:nvPr/>
        </p:nvSpPr>
        <p:spPr>
          <a:xfrm>
            <a:off x="3652980" y="4884244"/>
            <a:ext cx="1300356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10</a:t>
            </a:r>
            <a:r>
              <a:rPr lang="en-US" sz="2000" baseline="30000" dirty="0">
                <a:latin typeface="Comic Sans MS" panose="030F0702030302020204" pitchFamily="66" charset="0"/>
                <a:cs typeface="Avenir Book"/>
              </a:rPr>
              <a:t>15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venir Book"/>
              </a:rPr>
              <a:t>eV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</a:t>
            </a:r>
            <a:r>
              <a:rPr lang="en-US" sz="1600" dirty="0">
                <a:latin typeface="Comic Sans MS" panose="030F0702030302020204" pitchFamily="66" charset="0"/>
                <a:cs typeface="Avenir Book"/>
                <a:sym typeface="Wingdings"/>
              </a:rPr>
              <a:t></a:t>
            </a:r>
            <a:endParaRPr lang="en-US" sz="1600" dirty="0">
              <a:latin typeface="Comic Sans MS" panose="030F0702030302020204" pitchFamily="66" charset="0"/>
              <a:cs typeface="Avenir Book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0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09"/>
          <a:stretch/>
        </p:blipFill>
        <p:spPr bwMode="auto">
          <a:xfrm>
            <a:off x="868214" y="326498"/>
            <a:ext cx="6733314" cy="510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arentesi graffa chiusa 10"/>
          <p:cNvSpPr/>
          <p:nvPr/>
        </p:nvSpPr>
        <p:spPr>
          <a:xfrm rot="5400000">
            <a:off x="2168939" y="3927063"/>
            <a:ext cx="249771" cy="2537180"/>
          </a:xfrm>
          <a:prstGeom prst="rightBrac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3" name="CasellaDiTesto 11"/>
          <p:cNvSpPr txBox="1">
            <a:spLocks noChangeArrowheads="1"/>
          </p:cNvSpPr>
          <p:nvPr/>
        </p:nvSpPr>
        <p:spPr bwMode="auto">
          <a:xfrm>
            <a:off x="1004148" y="5345220"/>
            <a:ext cx="266670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Single track </a:t>
            </a:r>
          </a:p>
        </p:txBody>
      </p:sp>
      <p:sp>
        <p:nvSpPr>
          <p:cNvPr id="13" name="Parentesi graffa chiusa 12"/>
          <p:cNvSpPr/>
          <p:nvPr/>
        </p:nvSpPr>
        <p:spPr>
          <a:xfrm rot="5400000">
            <a:off x="4407950" y="5427492"/>
            <a:ext cx="166652" cy="1857724"/>
          </a:xfrm>
          <a:prstGeom prst="rightBrac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5" name="CasellaDiTesto 13"/>
          <p:cNvSpPr txBox="1">
            <a:spLocks noChangeArrowheads="1"/>
          </p:cNvSpPr>
          <p:nvPr/>
        </p:nvSpPr>
        <p:spPr bwMode="auto">
          <a:xfrm>
            <a:off x="3680913" y="6507941"/>
            <a:ext cx="181812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Multi-</a:t>
            </a:r>
            <a:r>
              <a:rPr lang="it-IT" sz="1600" b="1" dirty="0" err="1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telescope</a:t>
            </a:r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Explosion 1 3"/>
          <p:cNvSpPr/>
          <p:nvPr/>
        </p:nvSpPr>
        <p:spPr>
          <a:xfrm>
            <a:off x="3375056" y="1793122"/>
            <a:ext cx="486008" cy="329278"/>
          </a:xfrm>
          <a:prstGeom prst="irregularSeal1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A6D4D18-D613-994F-92A9-F9E5E1B1E32B}"/>
              </a:ext>
            </a:extLst>
          </p:cNvPr>
          <p:cNvCxnSpPr/>
          <p:nvPr/>
        </p:nvCxnSpPr>
        <p:spPr>
          <a:xfrm>
            <a:off x="3618060" y="1979192"/>
            <a:ext cx="0" cy="2899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425735" y="42182"/>
            <a:ext cx="414889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Cosmic rays flux and EEE 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Parentesi graffa chiusa 10">
            <a:extLst>
              <a:ext uri="{FF2B5EF4-FFF2-40B4-BE49-F238E27FC236}">
                <a16:creationId xmlns:a16="http://schemas.microsoft.com/office/drawing/2014/main" xmlns="" id="{99CFD159-1A33-4CAE-9762-2BDA76AE1351}"/>
              </a:ext>
            </a:extLst>
          </p:cNvPr>
          <p:cNvSpPr/>
          <p:nvPr/>
        </p:nvSpPr>
        <p:spPr>
          <a:xfrm rot="5400000">
            <a:off x="4460343" y="4833515"/>
            <a:ext cx="166653" cy="1910737"/>
          </a:xfrm>
          <a:prstGeom prst="rightBrace">
            <a:avLst>
              <a:gd name="adj1" fmla="val 8333"/>
              <a:gd name="adj2" fmla="val 50825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CasellaDiTesto 11">
            <a:extLst>
              <a:ext uri="{FF2B5EF4-FFF2-40B4-BE49-F238E27FC236}">
                <a16:creationId xmlns:a16="http://schemas.microsoft.com/office/drawing/2014/main" xmlns="" id="{4EDD9865-E4A3-47B8-883B-1CD857F90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484" y="5893993"/>
            <a:ext cx="191073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Multiple </a:t>
            </a:r>
            <a:r>
              <a:rPr lang="it-IT" sz="1600" b="1" dirty="0" err="1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tracks</a:t>
            </a:r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345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7D52D33-84D8-496E-8107-1AE314ECE460}"/>
              </a:ext>
            </a:extLst>
          </p:cNvPr>
          <p:cNvSpPr/>
          <p:nvPr/>
        </p:nvSpPr>
        <p:spPr>
          <a:xfrm>
            <a:off x="3583442" y="2518602"/>
            <a:ext cx="2159995" cy="2159995"/>
          </a:xfrm>
          <a:custGeom>
            <a:avLst/>
            <a:gdLst>
              <a:gd name="connsiteX0" fmla="*/ 0 w 2159995"/>
              <a:gd name="connsiteY0" fmla="*/ 1079998 h 2159995"/>
              <a:gd name="connsiteX1" fmla="*/ 1079998 w 2159995"/>
              <a:gd name="connsiteY1" fmla="*/ 0 h 2159995"/>
              <a:gd name="connsiteX2" fmla="*/ 2159996 w 2159995"/>
              <a:gd name="connsiteY2" fmla="*/ 1079998 h 2159995"/>
              <a:gd name="connsiteX3" fmla="*/ 1079998 w 2159995"/>
              <a:gd name="connsiteY3" fmla="*/ 2159996 h 2159995"/>
              <a:gd name="connsiteX4" fmla="*/ 0 w 2159995"/>
              <a:gd name="connsiteY4" fmla="*/ 1079998 h 215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995" h="2159995">
                <a:moveTo>
                  <a:pt x="0" y="1079998"/>
                </a:moveTo>
                <a:cubicBezTo>
                  <a:pt x="0" y="483532"/>
                  <a:pt x="483532" y="0"/>
                  <a:pt x="1079998" y="0"/>
                </a:cubicBezTo>
                <a:cubicBezTo>
                  <a:pt x="1676464" y="0"/>
                  <a:pt x="2159996" y="483532"/>
                  <a:pt x="2159996" y="1079998"/>
                </a:cubicBezTo>
                <a:cubicBezTo>
                  <a:pt x="2159996" y="1676464"/>
                  <a:pt x="1676464" y="2159996"/>
                  <a:pt x="1079998" y="2159996"/>
                </a:cubicBezTo>
                <a:cubicBezTo>
                  <a:pt x="483532" y="2159996"/>
                  <a:pt x="0" y="1676464"/>
                  <a:pt x="0" y="1079998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9024" tIns="329024" rIns="329024" bIns="329024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000" b="1" kern="1200" dirty="0"/>
              <a:t>Centro Fermi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ABE8EB2C-FCBA-40E5-A7B2-FF94F29146AE}"/>
              </a:ext>
            </a:extLst>
          </p:cNvPr>
          <p:cNvSpPr/>
          <p:nvPr/>
        </p:nvSpPr>
        <p:spPr>
          <a:xfrm rot="16200000">
            <a:off x="4374280" y="2212329"/>
            <a:ext cx="578318" cy="34227"/>
          </a:xfrm>
          <a:custGeom>
            <a:avLst/>
            <a:gdLst>
              <a:gd name="connsiteX0" fmla="*/ 0 w 578318"/>
              <a:gd name="connsiteY0" fmla="*/ 17113 h 34227"/>
              <a:gd name="connsiteX1" fmla="*/ 578318 w 578318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8318" h="34227">
                <a:moveTo>
                  <a:pt x="0" y="17113"/>
                </a:moveTo>
                <a:lnTo>
                  <a:pt x="578318" y="17113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7401" tIns="2656" rIns="287402" bIns="2656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14EAAF91-1774-4A5E-A7A0-6D78C22F6D89}"/>
              </a:ext>
            </a:extLst>
          </p:cNvPr>
          <p:cNvSpPr/>
          <p:nvPr/>
        </p:nvSpPr>
        <p:spPr>
          <a:xfrm>
            <a:off x="3853441" y="320287"/>
            <a:ext cx="1619996" cy="1619996"/>
          </a:xfrm>
          <a:custGeom>
            <a:avLst/>
            <a:gdLst>
              <a:gd name="connsiteX0" fmla="*/ 0 w 1619996"/>
              <a:gd name="connsiteY0" fmla="*/ 809998 h 1619996"/>
              <a:gd name="connsiteX1" fmla="*/ 809998 w 1619996"/>
              <a:gd name="connsiteY1" fmla="*/ 0 h 1619996"/>
              <a:gd name="connsiteX2" fmla="*/ 1619996 w 1619996"/>
              <a:gd name="connsiteY2" fmla="*/ 809998 h 1619996"/>
              <a:gd name="connsiteX3" fmla="*/ 809998 w 1619996"/>
              <a:gd name="connsiteY3" fmla="*/ 1619996 h 1619996"/>
              <a:gd name="connsiteX4" fmla="*/ 0 w 1619996"/>
              <a:gd name="connsiteY4" fmla="*/ 809998 h 16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996" h="1619996">
                <a:moveTo>
                  <a:pt x="0" y="809998"/>
                </a:moveTo>
                <a:cubicBezTo>
                  <a:pt x="0" y="362648"/>
                  <a:pt x="362648" y="0"/>
                  <a:pt x="809998" y="0"/>
                </a:cubicBezTo>
                <a:cubicBezTo>
                  <a:pt x="1257348" y="0"/>
                  <a:pt x="1619996" y="362648"/>
                  <a:pt x="1619996" y="809998"/>
                </a:cubicBezTo>
                <a:cubicBezTo>
                  <a:pt x="1619996" y="1257348"/>
                  <a:pt x="1257348" y="1619996"/>
                  <a:pt x="809998" y="1619996"/>
                </a:cubicBezTo>
                <a:cubicBezTo>
                  <a:pt x="362648" y="1619996"/>
                  <a:pt x="0" y="1257348"/>
                  <a:pt x="0" y="809998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023" tIns="255023" rIns="255023" bIns="25502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b="1" kern="1200"/>
              <a:t>EEE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831F62A-15D7-412E-BA37-D1BFE0FD8738}"/>
              </a:ext>
            </a:extLst>
          </p:cNvPr>
          <p:cNvSpPr/>
          <p:nvPr/>
        </p:nvSpPr>
        <p:spPr>
          <a:xfrm rot="19285714">
            <a:off x="5444730" y="2727831"/>
            <a:ext cx="578318" cy="34227"/>
          </a:xfrm>
          <a:custGeom>
            <a:avLst/>
            <a:gdLst>
              <a:gd name="connsiteX0" fmla="*/ 0 w 578318"/>
              <a:gd name="connsiteY0" fmla="*/ 17113 h 34227"/>
              <a:gd name="connsiteX1" fmla="*/ 578318 w 578318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8318" h="34227">
                <a:moveTo>
                  <a:pt x="0" y="17113"/>
                </a:moveTo>
                <a:lnTo>
                  <a:pt x="578318" y="17113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7401" tIns="2656" rIns="287401" bIns="2655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196961CD-6896-48D7-8AB8-539F681C1211}"/>
              </a:ext>
            </a:extLst>
          </p:cNvPr>
          <p:cNvSpPr/>
          <p:nvPr/>
        </p:nvSpPr>
        <p:spPr>
          <a:xfrm>
            <a:off x="5783248" y="1249633"/>
            <a:ext cx="1619996" cy="1619996"/>
          </a:xfrm>
          <a:custGeom>
            <a:avLst/>
            <a:gdLst>
              <a:gd name="connsiteX0" fmla="*/ 0 w 1619996"/>
              <a:gd name="connsiteY0" fmla="*/ 809998 h 1619996"/>
              <a:gd name="connsiteX1" fmla="*/ 809998 w 1619996"/>
              <a:gd name="connsiteY1" fmla="*/ 0 h 1619996"/>
              <a:gd name="connsiteX2" fmla="*/ 1619996 w 1619996"/>
              <a:gd name="connsiteY2" fmla="*/ 809998 h 1619996"/>
              <a:gd name="connsiteX3" fmla="*/ 809998 w 1619996"/>
              <a:gd name="connsiteY3" fmla="*/ 1619996 h 1619996"/>
              <a:gd name="connsiteX4" fmla="*/ 0 w 1619996"/>
              <a:gd name="connsiteY4" fmla="*/ 809998 h 16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996" h="1619996">
                <a:moveTo>
                  <a:pt x="0" y="809998"/>
                </a:moveTo>
                <a:cubicBezTo>
                  <a:pt x="0" y="362648"/>
                  <a:pt x="362648" y="0"/>
                  <a:pt x="809998" y="0"/>
                </a:cubicBezTo>
                <a:cubicBezTo>
                  <a:pt x="1257348" y="0"/>
                  <a:pt x="1619996" y="362648"/>
                  <a:pt x="1619996" y="809998"/>
                </a:cubicBezTo>
                <a:cubicBezTo>
                  <a:pt x="1619996" y="1257348"/>
                  <a:pt x="1257348" y="1619996"/>
                  <a:pt x="809998" y="1619996"/>
                </a:cubicBezTo>
                <a:cubicBezTo>
                  <a:pt x="362648" y="1619996"/>
                  <a:pt x="0" y="1257348"/>
                  <a:pt x="0" y="809998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403" tIns="247403" rIns="247403" bIns="24740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/>
              <a:t>MUSEUM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C70CB6C4-8F94-4D5C-95CD-37ADEEC27C99}"/>
              </a:ext>
            </a:extLst>
          </p:cNvPr>
          <p:cNvSpPr/>
          <p:nvPr/>
        </p:nvSpPr>
        <p:spPr>
          <a:xfrm rot="771429">
            <a:off x="5707305" y="3902174"/>
            <a:ext cx="722317" cy="34227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0" y="17113"/>
                </a:moveTo>
                <a:lnTo>
                  <a:pt x="722317" y="17113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0" tIns="-944" rIns="355801" bIns="-945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6E57F8E2-A0DE-40DD-AB6F-D2E513E8872A}"/>
              </a:ext>
            </a:extLst>
          </p:cNvPr>
          <p:cNvSpPr/>
          <p:nvPr/>
        </p:nvSpPr>
        <p:spPr>
          <a:xfrm>
            <a:off x="6403869" y="3481852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322" tIns="203322" rIns="203322" bIns="20332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300" b="1" kern="1200" dirty="0" err="1"/>
              <a:t>Fundamental</a:t>
            </a:r>
            <a:endParaRPr lang="it-IT" sz="1300" b="1" kern="1200" dirty="0"/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 dirty="0"/>
              <a:t>PHYSICS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C685EF0-7C33-4D8D-BCF5-A58459E6BE5E}"/>
              </a:ext>
            </a:extLst>
          </p:cNvPr>
          <p:cNvSpPr/>
          <p:nvPr/>
        </p:nvSpPr>
        <p:spPr>
          <a:xfrm rot="3857143">
            <a:off x="4927575" y="4879924"/>
            <a:ext cx="722317" cy="34227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0" y="17113"/>
                </a:moveTo>
                <a:lnTo>
                  <a:pt x="722317" y="17113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1" tIns="-945" rIns="355800" bIns="-94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AA275959-F04B-474F-B92B-5CA8DF69C3DD}"/>
              </a:ext>
            </a:extLst>
          </p:cNvPr>
          <p:cNvSpPr/>
          <p:nvPr/>
        </p:nvSpPr>
        <p:spPr>
          <a:xfrm>
            <a:off x="5068402" y="5156476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227" tIns="205227" rIns="205227" bIns="20522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/>
              <a:t>ENERGY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7A2C902E-D72E-4271-BD03-88FF7C7246EB}"/>
              </a:ext>
            </a:extLst>
          </p:cNvPr>
          <p:cNvSpPr/>
          <p:nvPr/>
        </p:nvSpPr>
        <p:spPr>
          <a:xfrm rot="17742857">
            <a:off x="3676986" y="4879923"/>
            <a:ext cx="722318" cy="34228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722317" y="17114"/>
                </a:moveTo>
                <a:lnTo>
                  <a:pt x="0" y="1711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0" tIns="-944" rIns="355802" bIns="-94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AB6A6146-2BCC-498F-A5F1-FBB36D129226}"/>
              </a:ext>
            </a:extLst>
          </p:cNvPr>
          <p:cNvSpPr/>
          <p:nvPr/>
        </p:nvSpPr>
        <p:spPr>
          <a:xfrm>
            <a:off x="2926478" y="5156476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227" tIns="205227" rIns="205227" bIns="20522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 dirty="0"/>
              <a:t>MEDICINE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27643F9A-DB7F-44CF-99EC-68BDC55D046F}"/>
              </a:ext>
            </a:extLst>
          </p:cNvPr>
          <p:cNvSpPr/>
          <p:nvPr/>
        </p:nvSpPr>
        <p:spPr>
          <a:xfrm rot="20828571">
            <a:off x="2897257" y="3902173"/>
            <a:ext cx="722318" cy="34228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722317" y="17114"/>
                </a:moveTo>
                <a:lnTo>
                  <a:pt x="0" y="1711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0" tIns="-944" rIns="355802" bIns="-94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97E5B32-30CD-423E-B721-B6B94813A89D}"/>
              </a:ext>
            </a:extLst>
          </p:cNvPr>
          <p:cNvSpPr/>
          <p:nvPr/>
        </p:nvSpPr>
        <p:spPr>
          <a:xfrm>
            <a:off x="1591010" y="3481852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227" tIns="205227" rIns="205227" bIns="20522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/>
              <a:t>CULTURAL HERITAGE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85956023-354A-4DFD-B2CD-6069F9F738FB}"/>
              </a:ext>
            </a:extLst>
          </p:cNvPr>
          <p:cNvSpPr/>
          <p:nvPr/>
        </p:nvSpPr>
        <p:spPr>
          <a:xfrm rot="2314286">
            <a:off x="3175539" y="2682939"/>
            <a:ext cx="722318" cy="34228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722317" y="17114"/>
                </a:moveTo>
                <a:lnTo>
                  <a:pt x="0" y="1711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1" tIns="-943" rIns="355801" bIns="-945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3E0050D8-DF79-40B7-8DAC-426E60F13F31}"/>
              </a:ext>
            </a:extLst>
          </p:cNvPr>
          <p:cNvSpPr/>
          <p:nvPr/>
        </p:nvSpPr>
        <p:spPr>
          <a:xfrm>
            <a:off x="2067633" y="1393631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227" tIns="205227" rIns="205227" bIns="20522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/>
              <a:t>HISTORY OF PHYSICS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011" y="3293253"/>
            <a:ext cx="2234858" cy="1409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137" y="1507801"/>
            <a:ext cx="1853514" cy="116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0"/>
            <a:ext cx="1082039" cy="143899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352" y="1"/>
            <a:ext cx="1144774" cy="143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436" y="5702531"/>
            <a:ext cx="1968950" cy="110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29" y="1544415"/>
            <a:ext cx="1756567" cy="11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84" y="5363782"/>
            <a:ext cx="1728264" cy="149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2689"/>
            <a:ext cx="1629295" cy="98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534" y="4268901"/>
            <a:ext cx="1766117" cy="111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91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ttangolo 5"/>
          <p:cNvSpPr>
            <a:spLocks noChangeArrowheads="1"/>
          </p:cNvSpPr>
          <p:nvPr/>
        </p:nvSpPr>
        <p:spPr bwMode="auto">
          <a:xfrm>
            <a:off x="325672" y="1036857"/>
            <a:ext cx="8371139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Among the non-periodic intensity variations, </a:t>
            </a:r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rapid (few hours) decreases of the galactic cosmic-ray (GCR) flux due to solar activity 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(the so-called </a:t>
            </a:r>
            <a:r>
              <a:rPr lang="en-US" sz="2000" dirty="0" err="1">
                <a:latin typeface="Comic Sans MS" panose="030F0702030302020204" pitchFamily="66" charset="0"/>
                <a:cs typeface="Avenir Book"/>
              </a:rPr>
              <a:t>Forbush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decreases) followed by a </a:t>
            </a:r>
            <a:r>
              <a:rPr lang="en-US" sz="2000" u="sng" dirty="0">
                <a:latin typeface="Comic Sans MS" panose="030F0702030302020204" pitchFamily="66" charset="0"/>
                <a:cs typeface="Avenir Book"/>
              </a:rPr>
              <a:t>slow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recovery in a few days time 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9663" y="2739938"/>
            <a:ext cx="5417657" cy="351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65958" y="133995"/>
            <a:ext cx="715328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Galactic Cosmic Ray Decrease (GCRD)</a:t>
            </a:r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5"/>
          <p:cNvSpPr>
            <a:spLocks noChangeArrowheads="1"/>
          </p:cNvSpPr>
          <p:nvPr/>
        </p:nvSpPr>
        <p:spPr bwMode="auto">
          <a:xfrm>
            <a:off x="122422" y="3679182"/>
            <a:ext cx="3457241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Probably related to </a:t>
            </a:r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solar flares 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and the associated </a:t>
            </a:r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geomagnetic disturbances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3360_0128_006_2013-1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962" y="1108458"/>
            <a:ext cx="3797991" cy="498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69921" y="149412"/>
            <a:ext cx="249138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GCDR with EEE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6850" y="6265436"/>
            <a:ext cx="6928500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Avenir Book"/>
              </a:rPr>
              <a:t>Unprecedented with </a:t>
            </a:r>
            <a:r>
              <a:rPr lang="en-US" sz="2400" dirty="0" err="1">
                <a:latin typeface="Comic Sans MS" panose="030F0702030302020204" pitchFamily="66" charset="0"/>
                <a:cs typeface="Avenir Book"/>
              </a:rPr>
              <a:t>muons</a:t>
            </a:r>
            <a:r>
              <a:rPr lang="en-US" sz="2400" dirty="0">
                <a:latin typeface="Comic Sans MS" panose="030F0702030302020204" pitchFamily="66" charset="0"/>
                <a:cs typeface="Avenir Book"/>
              </a:rPr>
              <a:t> in High Schools !!!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65" y="742748"/>
            <a:ext cx="4076700" cy="5495925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3049848" y="835470"/>
            <a:ext cx="870134" cy="461664"/>
            <a:chOff x="5439059" y="175658"/>
            <a:chExt cx="870134" cy="377854"/>
          </a:xfrm>
        </p:grpSpPr>
        <p:sp>
          <p:nvSpPr>
            <p:cNvPr id="5" name="CasellaDiTesto 4"/>
            <p:cNvSpPr txBox="1"/>
            <p:nvPr/>
          </p:nvSpPr>
          <p:spPr>
            <a:xfrm>
              <a:off x="5743012" y="175658"/>
              <a:ext cx="566181" cy="3778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Rome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Oulu</a:t>
              </a:r>
            </a:p>
          </p:txBody>
        </p:sp>
        <p:sp>
          <p:nvSpPr>
            <p:cNvPr id="11" name="Ovale 10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13" name="Ovale 12"/>
            <p:cNvSpPr>
              <a:spLocks noChangeAspect="1"/>
            </p:cNvSpPr>
            <p:nvPr/>
          </p:nvSpPr>
          <p:spPr>
            <a:xfrm>
              <a:off x="5439059" y="401380"/>
              <a:ext cx="128677" cy="111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862453" y="2158591"/>
            <a:ext cx="1145850" cy="461665"/>
            <a:chOff x="5439059" y="175658"/>
            <a:chExt cx="1145850" cy="377855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5743012" y="175658"/>
              <a:ext cx="841897" cy="3778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Rome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Altamura</a:t>
              </a:r>
            </a:p>
          </p:txBody>
        </p:sp>
        <p:sp>
          <p:nvSpPr>
            <p:cNvPr id="17" name="Ovale 16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18" name="Ovale 17"/>
            <p:cNvSpPr>
              <a:spLocks noChangeAspect="1"/>
            </p:cNvSpPr>
            <p:nvPr/>
          </p:nvSpPr>
          <p:spPr>
            <a:xfrm>
              <a:off x="5462359" y="380399"/>
              <a:ext cx="128677" cy="111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2862453" y="3401253"/>
            <a:ext cx="1029185" cy="461665"/>
            <a:chOff x="5439059" y="191117"/>
            <a:chExt cx="1029185" cy="377855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5759396" y="191117"/>
              <a:ext cx="708848" cy="3778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Rome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Catania</a:t>
              </a:r>
            </a:p>
          </p:txBody>
        </p:sp>
        <p:sp>
          <p:nvSpPr>
            <p:cNvPr id="21" name="Ovale 20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22" name="Ovale 21"/>
            <p:cNvSpPr>
              <a:spLocks noChangeAspect="1"/>
            </p:cNvSpPr>
            <p:nvPr/>
          </p:nvSpPr>
          <p:spPr>
            <a:xfrm>
              <a:off x="5439059" y="396777"/>
              <a:ext cx="128677" cy="111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929069" y="5306824"/>
            <a:ext cx="1054885" cy="461665"/>
            <a:chOff x="5426651" y="191471"/>
            <a:chExt cx="1054885" cy="377855"/>
          </a:xfrm>
        </p:grpSpPr>
        <p:sp>
          <p:nvSpPr>
            <p:cNvPr id="31" name="CasellaDiTesto 30"/>
            <p:cNvSpPr txBox="1"/>
            <p:nvPr/>
          </p:nvSpPr>
          <p:spPr>
            <a:xfrm>
              <a:off x="5567503" y="191471"/>
              <a:ext cx="914033" cy="3778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BO </a:t>
              </a:r>
              <a:r>
                <a:rPr lang="it-IT" sz="1100" dirty="0">
                  <a:latin typeface="Comic Sans MS" panose="030F0702030302020204" pitchFamily="66" charset="0"/>
                </a:rPr>
                <a:t>Galvani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BO </a:t>
              </a:r>
              <a:r>
                <a:rPr lang="it-IT" sz="1050" dirty="0">
                  <a:latin typeface="Comic Sans MS" panose="030F0702030302020204" pitchFamily="66" charset="0"/>
                </a:rPr>
                <a:t>INFN</a:t>
              </a:r>
            </a:p>
          </p:txBody>
        </p:sp>
        <p:sp>
          <p:nvSpPr>
            <p:cNvPr id="32" name="Ovale 31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33" name="Ovale 32"/>
            <p:cNvSpPr>
              <a:spLocks noChangeAspect="1"/>
            </p:cNvSpPr>
            <p:nvPr/>
          </p:nvSpPr>
          <p:spPr>
            <a:xfrm>
              <a:off x="5426651" y="380399"/>
              <a:ext cx="128677" cy="11146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sp>
        <p:nvSpPr>
          <p:cNvPr id="34" name="Rettangolo 33"/>
          <p:cNvSpPr/>
          <p:nvPr/>
        </p:nvSpPr>
        <p:spPr>
          <a:xfrm>
            <a:off x="2672273" y="4656530"/>
            <a:ext cx="1336030" cy="293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/>
          <p:cNvGrpSpPr/>
          <p:nvPr/>
        </p:nvGrpSpPr>
        <p:grpSpPr>
          <a:xfrm>
            <a:off x="2928379" y="4643915"/>
            <a:ext cx="1080823" cy="461665"/>
            <a:chOff x="5439059" y="204576"/>
            <a:chExt cx="1080823" cy="377855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5689205" y="204576"/>
              <a:ext cx="830677" cy="3778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Rome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BO </a:t>
              </a:r>
              <a:r>
                <a:rPr lang="it-IT" sz="1100" dirty="0">
                  <a:latin typeface="Comic Sans MS" panose="030F0702030302020204" pitchFamily="66" charset="0"/>
                </a:rPr>
                <a:t>Fermi</a:t>
              </a:r>
            </a:p>
          </p:txBody>
        </p:sp>
        <p:sp>
          <p:nvSpPr>
            <p:cNvPr id="25" name="Ovale 24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26" name="Ovale 25"/>
            <p:cNvSpPr>
              <a:spLocks noChangeAspect="1"/>
            </p:cNvSpPr>
            <p:nvPr/>
          </p:nvSpPr>
          <p:spPr>
            <a:xfrm>
              <a:off x="5443150" y="363665"/>
              <a:ext cx="128676" cy="111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2418EEE-2FA7-432C-8ECE-25445CF60948}"/>
              </a:ext>
            </a:extLst>
          </p:cNvPr>
          <p:cNvSpPr/>
          <p:nvPr/>
        </p:nvSpPr>
        <p:spPr>
          <a:xfrm>
            <a:off x="4269046" y="105645"/>
            <a:ext cx="3907907" cy="86177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EEE Collaboration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Eur. Phys. J. Plus (2011) 126, 61.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Eur. Phys. J. Plus (2013) </a:t>
            </a:r>
            <a:r>
              <a:rPr lang="fr-FR" sz="1600" dirty="0">
                <a:latin typeface="Comic Sans MS" panose="030F0702030302020204" pitchFamily="66" charset="0"/>
              </a:rPr>
              <a:t>128, 62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75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7875"/>
            <a:ext cx="782851" cy="1041104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32</a:t>
            </a:fld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40935" y="1101731"/>
            <a:ext cx="3176498" cy="202004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Aft>
                <a:spcPts val="800"/>
              </a:spcAft>
            </a:pPr>
            <a:r>
              <a:rPr lang="en-US" sz="1600" b="1" dirty="0">
                <a:latin typeface="Comic Sans MS" panose="030F0702030302020204" pitchFamily="66" charset="0"/>
                <a:cs typeface="Avenir Book"/>
              </a:rPr>
              <a:t>One example: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Comic Sans MS" panose="030F0702030302020204" pitchFamily="66" charset="0"/>
                <a:cs typeface="Avenir Book"/>
              </a:rPr>
              <a:t>Nuclear fragmentation via photodisintegration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Comic Sans MS" panose="030F0702030302020204" pitchFamily="66" charset="0"/>
                <a:cs typeface="Avenir Book"/>
              </a:rPr>
              <a:t>(</a:t>
            </a:r>
            <a:r>
              <a:rPr lang="en-US" sz="1600" b="1" dirty="0" err="1">
                <a:latin typeface="Comic Sans MS" panose="030F0702030302020204" pitchFamily="66" charset="0"/>
                <a:cs typeface="Avenir Book"/>
              </a:rPr>
              <a:t>Gerasimova-Zatsepin</a:t>
            </a:r>
            <a:r>
              <a:rPr lang="en-US" sz="1600" b="1" dirty="0">
                <a:latin typeface="Comic Sans MS" panose="030F0702030302020204" pitchFamily="66" charset="0"/>
                <a:cs typeface="Avenir Book"/>
              </a:rPr>
              <a:t> effect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Comic Sans MS" panose="030F0702030302020204" pitchFamily="66" charset="0"/>
                <a:cs typeface="Avenir Book"/>
              </a:rPr>
              <a:t>Soviet Phys., JETP, vol. 11, 899, 1960)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38"/>
          <a:stretch/>
        </p:blipFill>
        <p:spPr>
          <a:xfrm>
            <a:off x="5293291" y="3879963"/>
            <a:ext cx="3984491" cy="284037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rot="16200000">
            <a:off x="4516478" y="5448409"/>
            <a:ext cx="15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omic Sans MS" panose="030F0702030302020204" pitchFamily="66" charset="0"/>
                <a:cs typeface="Avenir Book"/>
              </a:rPr>
              <a:t>Number</a:t>
            </a:r>
            <a:r>
              <a:rPr lang="it-IT" sz="1400" dirty="0">
                <a:latin typeface="Comic Sans MS" panose="030F0702030302020204" pitchFamily="66" charset="0"/>
                <a:cs typeface="Avenir Book"/>
              </a:rPr>
              <a:t> of </a:t>
            </a:r>
            <a:r>
              <a:rPr lang="it-IT" sz="1400" dirty="0" err="1">
                <a:latin typeface="Comic Sans MS" panose="030F0702030302020204" pitchFamily="66" charset="0"/>
                <a:cs typeface="Avenir Book"/>
              </a:rPr>
              <a:t>pairs</a:t>
            </a:r>
            <a:endParaRPr lang="en-US" sz="1400" dirty="0">
              <a:latin typeface="Comic Sans MS" panose="030F0702030302020204" pitchFamily="66" charset="0"/>
              <a:cs typeface="Avenir Book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904223" y="5771576"/>
            <a:ext cx="3158237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Comic Sans MS" panose="030F0702030302020204" pitchFamily="66" charset="0"/>
                <a:cs typeface="Avenir Book"/>
              </a:rPr>
              <a:t>EEE </a:t>
            </a:r>
            <a:r>
              <a:rPr lang="it-IT" sz="1600" dirty="0" err="1">
                <a:latin typeface="Comic Sans MS" panose="030F0702030302020204" pitchFamily="66" charset="0"/>
                <a:cs typeface="Avenir Book"/>
              </a:rPr>
              <a:t>typical</a:t>
            </a:r>
            <a:r>
              <a:rPr lang="it-IT" sz="1600" dirty="0">
                <a:latin typeface="Comic Sans MS" panose="030F0702030302020204" pitchFamily="66" charset="0"/>
                <a:cs typeface="Avenir Book"/>
              </a:rPr>
              <a:t> </a:t>
            </a:r>
            <a:r>
              <a:rPr lang="it-IT" sz="1600" dirty="0" err="1">
                <a:latin typeface="Comic Sans MS" panose="030F0702030302020204" pitchFamily="66" charset="0"/>
                <a:cs typeface="Avenir Book"/>
              </a:rPr>
              <a:t>distances</a:t>
            </a:r>
            <a:r>
              <a:rPr lang="it-IT" sz="1600" dirty="0">
                <a:latin typeface="Comic Sans MS" panose="030F0702030302020204" pitchFamily="66" charset="0"/>
                <a:cs typeface="Avenir Book"/>
              </a:rPr>
              <a:t> </a:t>
            </a:r>
            <a:r>
              <a:rPr lang="it-IT" sz="1600" dirty="0" err="1">
                <a:latin typeface="Comic Sans MS" panose="030F0702030302020204" pitchFamily="66" charset="0"/>
                <a:cs typeface="Avenir Book"/>
              </a:rPr>
              <a:t>between</a:t>
            </a:r>
            <a:r>
              <a:rPr lang="it-IT" sz="1600" dirty="0">
                <a:latin typeface="Comic Sans MS" panose="030F0702030302020204" pitchFamily="66" charset="0"/>
                <a:cs typeface="Avenir Book"/>
              </a:rPr>
              <a:t> </a:t>
            </a:r>
          </a:p>
          <a:p>
            <a:r>
              <a:rPr lang="it-IT" sz="1600" dirty="0">
                <a:latin typeface="Comic Sans MS" panose="030F0702030302020204" pitchFamily="66" charset="0"/>
                <a:cs typeface="Avenir Book"/>
              </a:rPr>
              <a:t>2 </a:t>
            </a:r>
            <a:r>
              <a:rPr lang="it-IT" sz="1600" dirty="0" err="1">
                <a:latin typeface="Comic Sans MS" panose="030F0702030302020204" pitchFamily="66" charset="0"/>
                <a:cs typeface="Avenir Book"/>
              </a:rPr>
              <a:t>telescopes</a:t>
            </a:r>
            <a:endParaRPr lang="it-IT" sz="1600" dirty="0">
              <a:latin typeface="Comic Sans MS" panose="030F0702030302020204" pitchFamily="66" charset="0"/>
              <a:cs typeface="Avenir Book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699932" y="149019"/>
            <a:ext cx="6072496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</a:t>
            </a:r>
            <a:r>
              <a:rPr lang="it-IT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distance</a:t>
            </a:r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correlations</a:t>
            </a:r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3" b="4130"/>
          <a:stretch/>
        </p:blipFill>
        <p:spPr>
          <a:xfrm>
            <a:off x="147644" y="817205"/>
            <a:ext cx="5145647" cy="3838172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1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30" y="420471"/>
            <a:ext cx="3492500" cy="303280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33</a:t>
            </a:fld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489529" y="1709521"/>
            <a:ext cx="596900" cy="584200"/>
          </a:xfrm>
          <a:prstGeom prst="ellipse">
            <a:avLst/>
          </a:prstGeom>
          <a:noFill/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cxnSp>
        <p:nvCxnSpPr>
          <p:cNvPr id="8" name="Connettore 2 7"/>
          <p:cNvCxnSpPr>
            <a:stCxn id="6" idx="4"/>
            <a:endCxn id="54" idx="0"/>
          </p:cNvCxnSpPr>
          <p:nvPr/>
        </p:nvCxnSpPr>
        <p:spPr>
          <a:xfrm flipH="1">
            <a:off x="1659657" y="2293721"/>
            <a:ext cx="128322" cy="819774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30" y="3144621"/>
            <a:ext cx="1911129" cy="231749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70" y="3357302"/>
            <a:ext cx="1693421" cy="2098719"/>
          </a:xfrm>
          <a:prstGeom prst="rect">
            <a:avLst/>
          </a:prstGeom>
        </p:spPr>
      </p:pic>
      <p:sp>
        <p:nvSpPr>
          <p:cNvPr id="15" name="Ovale 14"/>
          <p:cNvSpPr/>
          <p:nvPr/>
        </p:nvSpPr>
        <p:spPr>
          <a:xfrm>
            <a:off x="2238829" y="2268321"/>
            <a:ext cx="596900" cy="584200"/>
          </a:xfrm>
          <a:prstGeom prst="ellipse">
            <a:avLst/>
          </a:prstGeom>
          <a:noFill/>
          <a:ln w="19050">
            <a:solidFill>
              <a:srgbClr val="B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cxnSp>
        <p:nvCxnSpPr>
          <p:cNvPr id="16" name="Connettore 2 15"/>
          <p:cNvCxnSpPr>
            <a:stCxn id="15" idx="5"/>
          </p:cNvCxnSpPr>
          <p:nvPr/>
        </p:nvCxnSpPr>
        <p:spPr>
          <a:xfrm>
            <a:off x="2748315" y="2766967"/>
            <a:ext cx="502084" cy="686307"/>
          </a:xfrm>
          <a:prstGeom prst="straightConnector1">
            <a:avLst/>
          </a:prstGeom>
          <a:ln>
            <a:solidFill>
              <a:srgbClr val="B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1" y="5798146"/>
            <a:ext cx="5437516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Extensive Air Showers (EAS)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reconstructed via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cluster signals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i.e. telescope-pair coincidences within 1 µs  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5598950" y="5601166"/>
            <a:ext cx="3379599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Analysis searches for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coincidences of 2 EAS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venir Book"/>
              </a:rPr>
              <a:t>over 10 clusters</a:t>
            </a:r>
          </a:p>
        </p:txBody>
      </p:sp>
      <p:sp>
        <p:nvSpPr>
          <p:cNvPr id="54" name="Ovale 53"/>
          <p:cNvSpPr/>
          <p:nvPr/>
        </p:nvSpPr>
        <p:spPr>
          <a:xfrm>
            <a:off x="613263" y="3113495"/>
            <a:ext cx="2092788" cy="2498101"/>
          </a:xfrm>
          <a:prstGeom prst="ellipse">
            <a:avLst/>
          </a:prstGeom>
          <a:noFill/>
          <a:ln w="19050">
            <a:solidFill>
              <a:srgbClr val="5C9E5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2901351" y="3161173"/>
            <a:ext cx="2092788" cy="2498101"/>
          </a:xfrm>
          <a:prstGeom prst="ellipse">
            <a:avLst/>
          </a:prstGeom>
          <a:noFill/>
          <a:ln w="19050">
            <a:solidFill>
              <a:srgbClr val="B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03126" y="189638"/>
            <a:ext cx="70198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Distance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Correlations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- Clusters</a:t>
            </a:r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2086429" y="5076967"/>
            <a:ext cx="424759" cy="6960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V="1">
            <a:off x="2796830" y="5048896"/>
            <a:ext cx="461781" cy="7256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517" y="838469"/>
            <a:ext cx="3702466" cy="4543302"/>
          </a:xfrm>
          <a:prstGeom prst="rect">
            <a:avLst/>
          </a:prstGeom>
        </p:spPr>
      </p:pic>
      <p:pic>
        <p:nvPicPr>
          <p:cNvPr id="67" name="Immagine 6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6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34</a:t>
            </a:fld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64899" y="223916"/>
            <a:ext cx="70198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Distance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Correlations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- Clusters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306115" y="1391760"/>
            <a:ext cx="820891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3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287674" y="1391760"/>
            <a:ext cx="4856326" cy="21082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Comic Sans MS" panose="030F0702030302020204" pitchFamily="66" charset="0"/>
              </a:rPr>
              <a:t>Correlations between telescope pairs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Analyzed coincidences between the 45 pairs of the 10 EEE cluster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3968 days of time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96 observed events against 77.8 estimated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5 candidate events with a p-value &lt; 0.05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037" y="4491133"/>
            <a:ext cx="7992888" cy="209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tangolo 35"/>
          <p:cNvSpPr/>
          <p:nvPr/>
        </p:nvSpPr>
        <p:spPr>
          <a:xfrm>
            <a:off x="4442425" y="950300"/>
            <a:ext cx="4495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Eur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Phys. J. Plus (2018) 133: 34</a:t>
            </a:r>
            <a:endParaRPr lang="it-IT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98441"/>
            <a:ext cx="4413109" cy="3068591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8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30" y="420471"/>
            <a:ext cx="3492500" cy="303280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35</a:t>
            </a:fld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489529" y="1709521"/>
            <a:ext cx="596900" cy="584200"/>
          </a:xfrm>
          <a:prstGeom prst="ellipse">
            <a:avLst/>
          </a:prstGeom>
          <a:noFill/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cxnSp>
        <p:nvCxnSpPr>
          <p:cNvPr id="8" name="Connettore 2 7"/>
          <p:cNvCxnSpPr>
            <a:stCxn id="6" idx="4"/>
          </p:cNvCxnSpPr>
          <p:nvPr/>
        </p:nvCxnSpPr>
        <p:spPr>
          <a:xfrm flipH="1">
            <a:off x="1659657" y="2293721"/>
            <a:ext cx="128322" cy="819774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2238829" y="2268321"/>
            <a:ext cx="596900" cy="584200"/>
          </a:xfrm>
          <a:prstGeom prst="ellipse">
            <a:avLst/>
          </a:prstGeom>
          <a:noFill/>
          <a:ln w="19050">
            <a:solidFill>
              <a:srgbClr val="B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cxnSp>
        <p:nvCxnSpPr>
          <p:cNvPr id="16" name="Connettore 2 15"/>
          <p:cNvCxnSpPr>
            <a:stCxn id="15" idx="5"/>
          </p:cNvCxnSpPr>
          <p:nvPr/>
        </p:nvCxnSpPr>
        <p:spPr>
          <a:xfrm>
            <a:off x="2748315" y="2766967"/>
            <a:ext cx="502084" cy="686307"/>
          </a:xfrm>
          <a:prstGeom prst="straightConnector1">
            <a:avLst/>
          </a:prstGeom>
          <a:ln>
            <a:solidFill>
              <a:srgbClr val="B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1" y="5798146"/>
            <a:ext cx="4994138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Extensive Air Showers (EAS)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reconstructed via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mutitrack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 events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i.e. telescope coincidences within 1 µs  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5054346" y="5621157"/>
            <a:ext cx="4110078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Analysis searches for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coincidences of 2 EAS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venir Book"/>
              </a:rPr>
              <a:t>over 39 telescopes + 5 clusters</a:t>
            </a:r>
          </a:p>
        </p:txBody>
      </p:sp>
      <p:sp>
        <p:nvSpPr>
          <p:cNvPr id="3" name="Rettangolo 2"/>
          <p:cNvSpPr/>
          <p:nvPr/>
        </p:nvSpPr>
        <p:spPr>
          <a:xfrm>
            <a:off x="965732" y="109595"/>
            <a:ext cx="732604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Distance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Correlations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-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multitrack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2086429" y="5076967"/>
            <a:ext cx="424759" cy="6960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V="1">
            <a:off x="2796830" y="5048896"/>
            <a:ext cx="461781" cy="7256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675" y="706608"/>
            <a:ext cx="3868649" cy="4807546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xmlns="" id="{7D3B4149-F803-5F47-B428-784E527F9C7B}"/>
              </a:ext>
            </a:extLst>
          </p:cNvPr>
          <p:cNvGrpSpPr/>
          <p:nvPr/>
        </p:nvGrpSpPr>
        <p:grpSpPr>
          <a:xfrm>
            <a:off x="2835729" y="3476918"/>
            <a:ext cx="1324402" cy="1236192"/>
            <a:chOff x="6190571" y="5120403"/>
            <a:chExt cx="1324402" cy="1236192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6190571" y="6018041"/>
              <a:ext cx="1324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>
                  <a:solidFill>
                    <a:srgbClr val="002060"/>
                  </a:solidFill>
                  <a:latin typeface="Comic Sans MS" panose="030F0702030302020204" pitchFamily="66" charset="0"/>
                </a:rPr>
                <a:t>Telescope</a:t>
              </a:r>
              <a:r>
                <a:rPr lang="it-IT" sz="1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2</a:t>
              </a: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6334677" y="5120403"/>
              <a:ext cx="871737" cy="986695"/>
              <a:chOff x="5356447" y="1529172"/>
              <a:chExt cx="1447801" cy="1797461"/>
            </a:xfrm>
          </p:grpSpPr>
          <p:sp>
            <p:nvSpPr>
              <p:cNvPr id="23" name="Rettangolo 22"/>
              <p:cNvSpPr/>
              <p:nvPr/>
            </p:nvSpPr>
            <p:spPr>
              <a:xfrm>
                <a:off x="5364088" y="2098982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Rettangolo 23"/>
              <p:cNvSpPr/>
              <p:nvPr/>
            </p:nvSpPr>
            <p:spPr>
              <a:xfrm>
                <a:off x="5364088" y="2395398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sp>
            <p:nvSpPr>
              <p:cNvPr id="25" name="Rettangolo 24"/>
              <p:cNvSpPr/>
              <p:nvPr/>
            </p:nvSpPr>
            <p:spPr>
              <a:xfrm>
                <a:off x="5356447" y="2747054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26" name="Connettore 2 25"/>
              <p:cNvCxnSpPr/>
              <p:nvPr/>
            </p:nvCxnSpPr>
            <p:spPr>
              <a:xfrm flipH="1">
                <a:off x="5580112" y="1529172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26"/>
              <p:cNvCxnSpPr/>
              <p:nvPr/>
            </p:nvCxnSpPr>
            <p:spPr>
              <a:xfrm flipH="1">
                <a:off x="5828319" y="1567306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/>
              <p:cNvCxnSpPr/>
              <p:nvPr/>
            </p:nvCxnSpPr>
            <p:spPr>
              <a:xfrm flipH="1">
                <a:off x="6300192" y="1670449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3">
            <a:extLst>
              <a:ext uri="{FF2B5EF4-FFF2-40B4-BE49-F238E27FC236}">
                <a16:creationId xmlns:a16="http://schemas.microsoft.com/office/drawing/2014/main" xmlns="" id="{7D3B4149-F803-5F47-B428-784E527F9C7B}"/>
              </a:ext>
            </a:extLst>
          </p:cNvPr>
          <p:cNvGrpSpPr/>
          <p:nvPr/>
        </p:nvGrpSpPr>
        <p:grpSpPr>
          <a:xfrm>
            <a:off x="991820" y="3414955"/>
            <a:ext cx="1292341" cy="1236192"/>
            <a:chOff x="6190571" y="5120403"/>
            <a:chExt cx="1292341" cy="1236192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6190571" y="6018041"/>
              <a:ext cx="12923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>
                  <a:solidFill>
                    <a:srgbClr val="002060"/>
                  </a:solidFill>
                  <a:latin typeface="Comic Sans MS" panose="030F0702030302020204" pitchFamily="66" charset="0"/>
                </a:rPr>
                <a:t>Telescope</a:t>
              </a:r>
              <a:r>
                <a:rPr lang="it-IT" sz="1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1</a:t>
              </a:r>
            </a:p>
          </p:txBody>
        </p:sp>
        <p:grpSp>
          <p:nvGrpSpPr>
            <p:cNvPr id="31" name="Gruppo 30"/>
            <p:cNvGrpSpPr/>
            <p:nvPr/>
          </p:nvGrpSpPr>
          <p:grpSpPr>
            <a:xfrm>
              <a:off x="6334677" y="5120403"/>
              <a:ext cx="871737" cy="986695"/>
              <a:chOff x="5356447" y="1529172"/>
              <a:chExt cx="1447801" cy="1797461"/>
            </a:xfrm>
          </p:grpSpPr>
          <p:sp>
            <p:nvSpPr>
              <p:cNvPr id="32" name="Rettangolo 31"/>
              <p:cNvSpPr/>
              <p:nvPr/>
            </p:nvSpPr>
            <p:spPr>
              <a:xfrm>
                <a:off x="5364088" y="2098982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sp>
            <p:nvSpPr>
              <p:cNvPr id="33" name="Rettangolo 32"/>
              <p:cNvSpPr/>
              <p:nvPr/>
            </p:nvSpPr>
            <p:spPr>
              <a:xfrm>
                <a:off x="5364088" y="2395398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sp>
            <p:nvSpPr>
              <p:cNvPr id="34" name="Rettangolo 33"/>
              <p:cNvSpPr/>
              <p:nvPr/>
            </p:nvSpPr>
            <p:spPr>
              <a:xfrm>
                <a:off x="5356447" y="2747054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35" name="Connettore 2 34"/>
              <p:cNvCxnSpPr/>
              <p:nvPr/>
            </p:nvCxnSpPr>
            <p:spPr>
              <a:xfrm flipH="1">
                <a:off x="5580112" y="1529172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2 35"/>
              <p:cNvCxnSpPr/>
              <p:nvPr/>
            </p:nvCxnSpPr>
            <p:spPr>
              <a:xfrm flipH="1">
                <a:off x="5828319" y="1567306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2 36"/>
              <p:cNvCxnSpPr/>
              <p:nvPr/>
            </p:nvCxnSpPr>
            <p:spPr>
              <a:xfrm flipH="1">
                <a:off x="6300192" y="1670449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Ovale 6"/>
          <p:cNvSpPr/>
          <p:nvPr/>
        </p:nvSpPr>
        <p:spPr>
          <a:xfrm>
            <a:off x="638631" y="3273872"/>
            <a:ext cx="1822449" cy="1619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omic Sans MS" panose="030F0702030302020204" pitchFamily="66" charset="0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2490399" y="3352928"/>
            <a:ext cx="1822449" cy="1619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omic Sans MS" panose="030F0702030302020204" pitchFamily="66" charset="0"/>
            </a:endParaRP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sp>
        <p:nvSpPr>
          <p:cNvPr id="41" name="CasellaDiTesto 8">
            <a:extLst>
              <a:ext uri="{FF2B5EF4-FFF2-40B4-BE49-F238E27FC236}">
                <a16:creationId xmlns:a16="http://schemas.microsoft.com/office/drawing/2014/main" xmlns="" id="{2316ADCC-2836-410C-9DA5-068F129D2235}"/>
              </a:ext>
            </a:extLst>
          </p:cNvPr>
          <p:cNvSpPr txBox="1"/>
          <p:nvPr/>
        </p:nvSpPr>
        <p:spPr>
          <a:xfrm>
            <a:off x="4441665" y="2021394"/>
            <a:ext cx="4637471" cy="206210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Preliminary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816 days of time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Comic Sans MS" panose="030F0702030302020204" pitchFamily="66" charset="0"/>
              </a:rPr>
              <a:t>50 million </a:t>
            </a:r>
            <a:r>
              <a:rPr lang="en-US" dirty="0">
                <a:latin typeface="Comic Sans MS" panose="030F0702030302020204" pitchFamily="66" charset="0"/>
              </a:rPr>
              <a:t>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11 observed events in a time window ≈ 10</a:t>
            </a:r>
            <a:r>
              <a:rPr lang="en-US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-5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-10</a:t>
            </a:r>
            <a:r>
              <a:rPr lang="en-US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-4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s    with expected background ≈ 5</a:t>
            </a:r>
            <a:endParaRPr lang="en-US" baseline="3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8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E7D5-F00C-4C66-9D07-227F4189E7B8}" type="slidenum">
              <a:rPr lang="it-IT" smtClean="0"/>
              <a:t>36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50125" y="1069338"/>
                <a:ext cx="8958379" cy="2462213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VERY PRELIMINARY analysis of GW events observed in August 2017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GW170814: First measurement of GW polarization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GW170817: First detection of EM counterpart of GW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Analysis strategy: search for multi-track events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Rate of multi-track events: 10-60 events in 1000 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First analysis carried out in +/- 500 s around the GW event of interest with N</a:t>
                </a:r>
                <a:r>
                  <a:rPr lang="en-US" baseline="-250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track</a:t>
                </a:r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 xmlns="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it-IT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3 </a:t>
                </a:r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5" y="1069338"/>
                <a:ext cx="8958379" cy="2462213"/>
              </a:xfrm>
              <a:prstGeom prst="rect">
                <a:avLst/>
              </a:prstGeom>
              <a:blipFill>
                <a:blip r:embed="rId3"/>
                <a:stretch>
                  <a:fillRect l="-613" t="-990" b="-3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23"/>
          <p:cNvGrpSpPr/>
          <p:nvPr/>
        </p:nvGrpSpPr>
        <p:grpSpPr>
          <a:xfrm>
            <a:off x="0" y="3709919"/>
            <a:ext cx="7461382" cy="3031449"/>
            <a:chOff x="0" y="3717032"/>
            <a:chExt cx="7461382" cy="3031449"/>
          </a:xfrm>
        </p:grpSpPr>
        <p:grpSp>
          <p:nvGrpSpPr>
            <p:cNvPr id="20" name="Gruppo 19"/>
            <p:cNvGrpSpPr/>
            <p:nvPr/>
          </p:nvGrpSpPr>
          <p:grpSpPr>
            <a:xfrm>
              <a:off x="0" y="3717032"/>
              <a:ext cx="7461382" cy="3031449"/>
              <a:chOff x="0" y="3717032"/>
              <a:chExt cx="7461382" cy="3031449"/>
            </a:xfrm>
          </p:grpSpPr>
          <p:grpSp>
            <p:nvGrpSpPr>
              <p:cNvPr id="12" name="Gruppo 11"/>
              <p:cNvGrpSpPr/>
              <p:nvPr/>
            </p:nvGrpSpPr>
            <p:grpSpPr>
              <a:xfrm>
                <a:off x="0" y="4012442"/>
                <a:ext cx="7461382" cy="2736039"/>
                <a:chOff x="985325" y="2226624"/>
                <a:chExt cx="7461382" cy="2736039"/>
              </a:xfrm>
            </p:grpSpPr>
            <p:pic>
              <p:nvPicPr>
                <p:cNvPr id="10" name="Picture 3" descr="C:\Users\Riggi\Documents\inprogress\Cosmici\GW-analysis\CERN-02-2017-08-14_multitracks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5030" b="4070"/>
                <a:stretch/>
              </p:blipFill>
              <p:spPr bwMode="auto">
                <a:xfrm>
                  <a:off x="985325" y="2226624"/>
                  <a:ext cx="7461382" cy="27360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1" name="Connettore 2 10"/>
                <p:cNvCxnSpPr/>
                <p:nvPr/>
              </p:nvCxnSpPr>
              <p:spPr>
                <a:xfrm>
                  <a:off x="4369701" y="2795390"/>
                  <a:ext cx="0" cy="72000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Connettore 2 13"/>
              <p:cNvCxnSpPr/>
              <p:nvPr/>
            </p:nvCxnSpPr>
            <p:spPr>
              <a:xfrm>
                <a:off x="3491880" y="4797152"/>
                <a:ext cx="273630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2 14"/>
              <p:cNvCxnSpPr/>
              <p:nvPr/>
            </p:nvCxnSpPr>
            <p:spPr>
              <a:xfrm>
                <a:off x="539552" y="4797152"/>
                <a:ext cx="273630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sellaDiTesto 15"/>
              <p:cNvSpPr txBox="1"/>
              <p:nvPr/>
            </p:nvSpPr>
            <p:spPr>
              <a:xfrm>
                <a:off x="4148646" y="4725144"/>
                <a:ext cx="9492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+ 500 s</a:t>
                </a: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1619672" y="4725144"/>
                <a:ext cx="8723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- 500 s</a:t>
                </a: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2483768" y="3717032"/>
                <a:ext cx="22108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venir Roman" panose="02000503020000020003" pitchFamily="2" charset="0"/>
                  </a:rPr>
                  <a:t>CERN-02 telescope</a:t>
                </a: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4476268" y="3749870"/>
                <a:ext cx="12433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GW170817</a:t>
                </a:r>
              </a:p>
            </p:txBody>
          </p:sp>
        </p:grpSp>
        <p:sp>
          <p:nvSpPr>
            <p:cNvPr id="23" name="Rettangolo 22"/>
            <p:cNvSpPr/>
            <p:nvPr/>
          </p:nvSpPr>
          <p:spPr>
            <a:xfrm>
              <a:off x="1462008" y="4249973"/>
              <a:ext cx="13681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Rettangolo 20"/>
          <p:cNvSpPr/>
          <p:nvPr/>
        </p:nvSpPr>
        <p:spPr>
          <a:xfrm>
            <a:off x="6457950" y="4934095"/>
            <a:ext cx="2650554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No observation of any specific anomaly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r>
              <a:rPr lang="en-US" dirty="0">
                <a:latin typeface="Comic Sans MS" panose="030F0702030302020204" pitchFamily="66" charset="0"/>
              </a:rPr>
              <a:t>but the analysis is still ongoing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718919" y="159351"/>
            <a:ext cx="5706161" cy="688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 b="1" i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Search for </a:t>
            </a:r>
            <a:r>
              <a:rPr lang="en-US" sz="2400" u="sng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Multi-messenger</a:t>
            </a:r>
            <a:r>
              <a:rPr lang="en-US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events with EEE telescopes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6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196" y="812166"/>
            <a:ext cx="8731607" cy="507831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is an experiment based on scientific research AND dissemination of scientific culture for high school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has a very large area coverage, with 59 stations in high schools </a:t>
            </a:r>
            <a:r>
              <a:rPr lang="en-GB" dirty="0" smtClean="0">
                <a:latin typeface="Comic Sans MS" panose="030F0702030302020204" pitchFamily="66" charset="0"/>
              </a:rPr>
              <a:t>and </a:t>
            </a:r>
            <a:r>
              <a:rPr lang="en-GB" dirty="0">
                <a:latin typeface="Comic Sans MS" panose="030F0702030302020204" pitchFamily="66" charset="0"/>
              </a:rPr>
              <a:t>laboratories distributed all over Italy and </a:t>
            </a:r>
            <a:r>
              <a:rPr lang="en-GB" dirty="0" smtClean="0">
                <a:latin typeface="Comic Sans MS" panose="030F0702030302020204" pitchFamily="66" charset="0"/>
              </a:rPr>
              <a:t>Switzerland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detector performances have reached an exceptional level of quality and uniformity, considering its large extension and the involvement of high school students as for operation </a:t>
            </a:r>
            <a:r>
              <a:rPr lang="en-GB" dirty="0" smtClean="0">
                <a:latin typeface="Comic Sans MS" panose="030F0702030302020204" pitchFamily="66" charset="0"/>
              </a:rPr>
              <a:t>controls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is an experiment exceeding Italian borders, with many and increasing international connections and extending its measurements up to the North </a:t>
            </a:r>
            <a:r>
              <a:rPr lang="en-GB" dirty="0" smtClean="0">
                <a:latin typeface="Comic Sans MS" panose="030F0702030302020204" pitchFamily="66" charset="0"/>
              </a:rPr>
              <a:t>Pole (not shown in these slides..)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has developed/is developing  several analysis on multi-messenger events (Solar </a:t>
            </a:r>
            <a:r>
              <a:rPr lang="en-GB" dirty="0" err="1">
                <a:latin typeface="Comic Sans MS" panose="030F0702030302020204" pitchFamily="66" charset="0"/>
              </a:rPr>
              <a:t>Forbush</a:t>
            </a:r>
            <a:r>
              <a:rPr lang="en-GB" dirty="0">
                <a:latin typeface="Comic Sans MS" panose="030F0702030302020204" pitchFamily="66" charset="0"/>
              </a:rPr>
              <a:t>, Long range EAS correlations, Gravitational waves, Blazar jets) and is looking for further and more precise contributions to these studies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237980" y="225429"/>
            <a:ext cx="181171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Conclusions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57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9F9BAC-C103-4174-9500-759232EC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737" y="3296282"/>
            <a:ext cx="2568085" cy="356171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981" y="3465694"/>
            <a:ext cx="4998665" cy="32117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266659" y="94086"/>
            <a:ext cx="6253775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Extreme Energy Events (EEE)</a:t>
            </a:r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Science </a:t>
            </a:r>
            <a:r>
              <a:rPr lang="en-GB" sz="2800" b="1">
                <a:solidFill>
                  <a:srgbClr val="FF0000"/>
                </a:solidFill>
                <a:latin typeface="Comic Sans MS" panose="030F0702030302020204" pitchFamily="66" charset="0"/>
              </a:rPr>
              <a:t>inside Schools</a:t>
            </a:r>
          </a:p>
          <a:p>
            <a:pPr algn="ctr"/>
            <a:r>
              <a:rPr lang="en-GB" sz="2000" b="1">
                <a:solidFill>
                  <a:srgbClr val="FF0000"/>
                </a:solidFill>
                <a:latin typeface="Comic Sans MS" panose="030F0702030302020204" pitchFamily="66" charset="0"/>
              </a:rPr>
              <a:t>Project Leader A. Zichichi</a:t>
            </a:r>
            <a:endParaRPr lang="it-IT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egnaposto numero diapositiva 2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C013743-2264-42E2-B527-50A51091EFCF}" type="slidenum">
              <a:rPr lang="it-IT" smtClean="0"/>
              <a:t>4</a:t>
            </a:fld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306982" y="1422989"/>
            <a:ext cx="8873066" cy="19389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omic Sans MS" panose="030F0702030302020204" pitchFamily="66" charset="0"/>
              </a:rPr>
              <a:t>Since 2004 , EEE conjugates a 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real experiment on Cosmic Rays</a:t>
            </a:r>
            <a:r>
              <a:rPr lang="en-US" sz="1600" dirty="0">
                <a:latin typeface="Comic Sans MS" panose="030F0702030302020204" pitchFamily="66" charset="0"/>
              </a:rPr>
              <a:t>, with the largest area coverage, with a 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direct participation of students and teachers </a:t>
            </a:r>
            <a:r>
              <a:rPr lang="en-US" sz="1600" dirty="0">
                <a:latin typeface="Comic Sans MS" panose="030F0702030302020204" pitchFamily="66" charset="0"/>
              </a:rPr>
              <a:t>in all aspects of the experiment, from building the detectors, to monitoring the operations/data taking and analyzing the data.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INFN, CERN, MIUR (Italian </a:t>
            </a:r>
            <a:r>
              <a:rPr lang="en-US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Ministero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Istruzione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e </a:t>
            </a:r>
            <a:r>
              <a:rPr lang="en-US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Università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) collaborate to the project.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646" y="279552"/>
            <a:ext cx="1591354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5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220" y="1191561"/>
            <a:ext cx="6033050" cy="31597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643" y="3925506"/>
            <a:ext cx="5957627" cy="29071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715" y="139605"/>
            <a:ext cx="730117" cy="64635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7473" y="2165377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Comic Sans MS" panose="030F0702030302020204" pitchFamily="66" charset="0"/>
              </a:rPr>
              <a:t>Cross </a:t>
            </a:r>
            <a:r>
              <a:rPr lang="it-IT" sz="2000" b="1" dirty="0" err="1">
                <a:latin typeface="Comic Sans MS" panose="030F0702030302020204" pitchFamily="66" charset="0"/>
              </a:rPr>
              <a:t>section</a:t>
            </a:r>
            <a:endParaRPr lang="it-IT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65731" y="52788"/>
            <a:ext cx="7386984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Multigap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Resistive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Plate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Chambers (MRPC) of EEE</a:t>
            </a:r>
          </a:p>
          <a:p>
            <a:pPr algn="ctr"/>
            <a:r>
              <a:rPr lang="it-IT" sz="2000" b="1" dirty="0">
                <a:latin typeface="Comic Sans MS" panose="030F0702030302020204" pitchFamily="66" charset="0"/>
              </a:rPr>
              <a:t>An </a:t>
            </a:r>
            <a:r>
              <a:rPr lang="it-IT" sz="2000" b="1" dirty="0" err="1">
                <a:latin typeface="Comic Sans MS" panose="030F0702030302020204" pitchFamily="66" charset="0"/>
              </a:rPr>
              <a:t>evolution</a:t>
            </a:r>
            <a:r>
              <a:rPr lang="it-IT" sz="2000" b="1" dirty="0">
                <a:latin typeface="Comic Sans MS" panose="030F0702030302020204" pitchFamily="66" charset="0"/>
              </a:rPr>
              <a:t> of the ALICE TOF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259897" y="4640870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Comic Sans MS" panose="030F0702030302020204" pitchFamily="66" charset="0"/>
              </a:rPr>
              <a:t>Top </a:t>
            </a:r>
            <a:r>
              <a:rPr lang="it-IT" sz="2000" b="1" dirty="0" err="1">
                <a:latin typeface="Comic Sans MS" panose="030F0702030302020204" pitchFamily="66" charset="0"/>
              </a:rPr>
              <a:t>view</a:t>
            </a:r>
            <a:endParaRPr lang="it-IT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87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9668" y="233571"/>
            <a:ext cx="730117" cy="6463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822" y="3749053"/>
            <a:ext cx="3719814" cy="278986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51596" y="556748"/>
            <a:ext cx="43522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EEE </a:t>
            </a:r>
            <a:r>
              <a:rPr lang="it-IT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project</a:t>
            </a:r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egnaposto numero diapositiva 2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C013743-2264-42E2-B527-50A51091EFCF}" type="slidenum">
              <a:rPr lang="it-IT" smtClean="0"/>
              <a:t>6</a:t>
            </a:fld>
            <a:endParaRPr lang="it-IT"/>
          </a:p>
        </p:txBody>
      </p:sp>
      <p:grpSp>
        <p:nvGrpSpPr>
          <p:cNvPr id="19" name="Gruppo 18"/>
          <p:cNvGrpSpPr/>
          <p:nvPr/>
        </p:nvGrpSpPr>
        <p:grpSpPr>
          <a:xfrm>
            <a:off x="225462" y="1271672"/>
            <a:ext cx="4130704" cy="2807564"/>
            <a:chOff x="293138" y="2116174"/>
            <a:chExt cx="3626974" cy="239736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138" y="2116174"/>
              <a:ext cx="3626974" cy="2397360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293138" y="4036208"/>
              <a:ext cx="114326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At CERN</a:t>
              </a: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211652" y="4270941"/>
            <a:ext cx="4790879" cy="2587059"/>
            <a:chOff x="640930" y="4442480"/>
            <a:chExt cx="4564892" cy="236545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930" y="4489894"/>
              <a:ext cx="4564892" cy="2318039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686191" y="4442480"/>
              <a:ext cx="209544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At home institute</a:t>
              </a:r>
            </a:p>
          </p:txBody>
        </p:sp>
      </p:grpSp>
      <p:cxnSp>
        <p:nvCxnSpPr>
          <p:cNvPr id="7" name="Connettore 2 6"/>
          <p:cNvCxnSpPr/>
          <p:nvPr/>
        </p:nvCxnSpPr>
        <p:spPr>
          <a:xfrm flipH="1">
            <a:off x="2346152" y="3111649"/>
            <a:ext cx="1497330" cy="352044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5631485" y="27151"/>
            <a:ext cx="3437848" cy="4243790"/>
            <a:chOff x="5631485" y="27151"/>
            <a:chExt cx="3437848" cy="424379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85" y="27151"/>
              <a:ext cx="3437848" cy="4243790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7486650" y="720262"/>
              <a:ext cx="781983" cy="41494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CNAF</a:t>
              </a: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2346152" y="2051049"/>
            <a:ext cx="5944256" cy="216982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Few numbers for EEE: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≈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52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Institutes </a:t>
            </a:r>
            <a:r>
              <a:rPr lang="en-US" dirty="0">
                <a:latin typeface="Comic Sans MS" panose="030F0702030302020204" pitchFamily="66" charset="0"/>
              </a:rPr>
              <a:t>with a Telescope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(+ 8 in Laboratories)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&gt;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Institutes  </a:t>
            </a:r>
            <a:r>
              <a:rPr lang="en-US" dirty="0">
                <a:latin typeface="Comic Sans MS" panose="030F0702030302020204" pitchFamily="66" charset="0"/>
              </a:rPr>
              <a:t>without Telescope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≈ 1000 students-teachers </a:t>
            </a:r>
            <a:r>
              <a:rPr lang="en-US" dirty="0">
                <a:latin typeface="Comic Sans MS" panose="030F0702030302020204" pitchFamily="66" charset="0"/>
              </a:rPr>
              <a:t>/year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Since 2004 more than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≈ 10000 participants</a:t>
            </a:r>
          </a:p>
        </p:txBody>
      </p:sp>
    </p:spTree>
    <p:extLst>
      <p:ext uri="{BB962C8B-B14F-4D97-AF65-F5344CB8AC3E}">
        <p14:creationId xmlns:p14="http://schemas.microsoft.com/office/powerpoint/2010/main" val="253407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4 -0.40718 L -4.72222E-6 2.96296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06" y="22083"/>
            <a:ext cx="8338627" cy="3126985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883" y="55190"/>
            <a:ext cx="730117" cy="64635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12529" y="947001"/>
            <a:ext cx="2278559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&gt;100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Billions tracks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1236807" y="3360966"/>
            <a:ext cx="3042409" cy="3357549"/>
            <a:chOff x="3026382" y="3396682"/>
            <a:chExt cx="3042409" cy="3357549"/>
          </a:xfrm>
          <a:solidFill>
            <a:srgbClr val="FFC000"/>
          </a:solidFill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6382" y="3396682"/>
              <a:ext cx="3042408" cy="2042279"/>
            </a:xfrm>
            <a:prstGeom prst="rect">
              <a:avLst/>
            </a:prstGeom>
            <a:grpFill/>
          </p:spPr>
        </p:pic>
        <p:sp>
          <p:nvSpPr>
            <p:cNvPr id="8" name="Rettangolo 7"/>
            <p:cNvSpPr/>
            <p:nvPr/>
          </p:nvSpPr>
          <p:spPr>
            <a:xfrm>
              <a:off x="3026383" y="5677013"/>
              <a:ext cx="3042408" cy="1077218"/>
            </a:xfrm>
            <a:prstGeom prst="rect">
              <a:avLst/>
            </a:prstGeom>
            <a:grp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Project Conferences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Monthly </a:t>
              </a:r>
              <a:r>
                <a:rPr lang="en-US" sz="16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vidyo</a:t>
              </a:r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meetings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Institutes visits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Masterclasses ….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5198095" y="3282665"/>
            <a:ext cx="3066270" cy="3393265"/>
            <a:chOff x="6192474" y="3360966"/>
            <a:chExt cx="3066270" cy="3393265"/>
          </a:xfrm>
          <a:solidFill>
            <a:srgbClr val="FFC000"/>
          </a:solidFill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2474" y="3360966"/>
              <a:ext cx="3066270" cy="2169847"/>
            </a:xfrm>
            <a:prstGeom prst="rect">
              <a:avLst/>
            </a:prstGeom>
            <a:grpFill/>
          </p:spPr>
        </p:pic>
        <p:sp>
          <p:nvSpPr>
            <p:cNvPr id="10" name="Rettangolo 9"/>
            <p:cNvSpPr/>
            <p:nvPr/>
          </p:nvSpPr>
          <p:spPr>
            <a:xfrm>
              <a:off x="6192474" y="5677013"/>
              <a:ext cx="3066270" cy="1077218"/>
            </a:xfrm>
            <a:prstGeom prst="rect">
              <a:avLst/>
            </a:prstGeom>
            <a:grp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How to measure the amount of gas in a bottle </a:t>
              </a:r>
              <a:r>
                <a:rPr lang="en-US" sz="1600">
                  <a:solidFill>
                    <a:schemeClr val="tx1"/>
                  </a:solidFill>
                  <a:latin typeface="Comic Sans MS" panose="030F0702030302020204" pitchFamily="66" charset="0"/>
                </a:rPr>
                <a:t>by means </a:t>
              </a:r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of sound frequency</a:t>
              </a:r>
            </a:p>
            <a:p>
              <a:r>
                <a:rPr lang="en-US" sz="1600" i="1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Liceo</a:t>
              </a:r>
              <a:r>
                <a:rPr lang="en-US" sz="1600" i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F. e M. </a:t>
              </a:r>
              <a:r>
                <a:rPr lang="en-US" sz="1600" i="1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Campana</a:t>
              </a:r>
              <a:r>
                <a:rPr lang="en-US" sz="1600" i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(</a:t>
              </a:r>
              <a:r>
                <a:rPr lang="en-US" sz="1600" i="1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Osimo</a:t>
              </a:r>
              <a:r>
                <a:rPr lang="en-US" sz="1600" i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43344" y="1028528"/>
            <a:ext cx="1612942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EEE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Runs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7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1270" y="236611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omic Sans MS" panose="030F0702030302020204" pitchFamily="66" charset="0"/>
              </a:rPr>
              <a:t>2014</a:t>
            </a:r>
          </a:p>
        </p:txBody>
      </p:sp>
      <p:sp>
        <p:nvSpPr>
          <p:cNvPr id="16" name="CasellaDiTesto 4">
            <a:extLst>
              <a:ext uri="{FF2B5EF4-FFF2-40B4-BE49-F238E27FC236}">
                <a16:creationId xmlns:a16="http://schemas.microsoft.com/office/drawing/2014/main" xmlns="" id="{DD88B068-6A89-44E3-89A3-46C3D7557BA5}"/>
              </a:ext>
            </a:extLst>
          </p:cNvPr>
          <p:cNvSpPr txBox="1"/>
          <p:nvPr/>
        </p:nvSpPr>
        <p:spPr>
          <a:xfrm>
            <a:off x="8201774" y="2366111"/>
            <a:ext cx="74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Comic Sans MS" panose="030F0702030302020204" pitchFamily="66" charset="0"/>
              </a:rPr>
              <a:t>2019</a:t>
            </a:r>
            <a:endParaRPr lang="it-IT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8242" y="3077573"/>
            <a:ext cx="2057400" cy="365125"/>
          </a:xfrm>
        </p:spPr>
        <p:txBody>
          <a:bodyPr/>
          <a:lstStyle/>
          <a:p>
            <a:fld id="{911504DE-B7A1-8D4F-8AC1-E7EFF1F1F3F3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41" y="77811"/>
            <a:ext cx="9144000" cy="330634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20261559">
            <a:off x="-105689" y="707796"/>
            <a:ext cx="1868414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Measurement of the Earth Radius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519" y="3340964"/>
            <a:ext cx="6831876" cy="34822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1182513">
            <a:off x="6963608" y="3590202"/>
            <a:ext cx="2101834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Measurement of Cosmic rays flux at different altitudes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" y="3515852"/>
            <a:ext cx="2187388" cy="316725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951111" y="77811"/>
            <a:ext cx="50461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Both measurements are published in the </a:t>
            </a:r>
            <a:r>
              <a:rPr lang="en-US" sz="1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Giornale</a:t>
            </a:r>
            <a:r>
              <a:rPr lang="en-US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di </a:t>
            </a:r>
            <a:r>
              <a:rPr lang="en-US" sz="1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Fisica</a:t>
            </a:r>
            <a:r>
              <a:rPr lang="en-US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with students’ signature.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35040" y="69223"/>
            <a:ext cx="289038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EEE in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Erice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2017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96412" y="1836783"/>
            <a:ext cx="1758865" cy="13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9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73DA2E0-E582-430F-84A9-83A17ACD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9</a:t>
            </a:fld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3BC8A8-225F-493E-90A1-93F4C0B1C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206"/>
          <a:stretch/>
        </p:blipFill>
        <p:spPr>
          <a:xfrm>
            <a:off x="1927486" y="142414"/>
            <a:ext cx="5289027" cy="275671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8F59B11-B100-4C3C-8B0C-BDDDCF939740}"/>
              </a:ext>
            </a:extLst>
          </p:cNvPr>
          <p:cNvGrpSpPr/>
          <p:nvPr/>
        </p:nvGrpSpPr>
        <p:grpSpPr>
          <a:xfrm>
            <a:off x="132139" y="3146860"/>
            <a:ext cx="4355210" cy="3220308"/>
            <a:chOff x="1468105" y="563037"/>
            <a:chExt cx="6082129" cy="38346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AFFA12A-E375-4668-ABFD-7B3FF3EDF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8105" y="563037"/>
              <a:ext cx="6082129" cy="3834617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C1C53A3-A3F0-4D87-BAD0-0DDD63A6B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105" y="3285308"/>
              <a:ext cx="6082128" cy="109946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8575"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it-IT" b="0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Comic Sans MS" panose="030F0702030302020204" pitchFamily="66" charset="0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it-IT" b="0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Comic Sans MS" panose="030F0702030302020204" pitchFamily="66" charset="0"/>
                  <a:cs typeface="Times New Roman" panose="02020603050405020304" pitchFamily="18" charset="0"/>
                </a:rPr>
                <a:t>Article signed by EEE collaboration and 140 students/teachers</a:t>
              </a:r>
              <a:endParaRPr kumimoji="0" lang="en-GB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8E87847-8A66-4848-A628-576853867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685" y="3146860"/>
            <a:ext cx="4581315" cy="296176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7" name="Immagine 17">
            <a:extLst>
              <a:ext uri="{FF2B5EF4-FFF2-40B4-BE49-F238E27FC236}">
                <a16:creationId xmlns:a16="http://schemas.microsoft.com/office/drawing/2014/main" xmlns="" id="{21F3C1A4-112E-4C7E-8B69-7F93A1E3B1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883" y="55190"/>
            <a:ext cx="730117" cy="646354"/>
          </a:xfrm>
          <a:prstGeom prst="rect">
            <a:avLst/>
          </a:prstGeom>
        </p:spPr>
      </p:pic>
      <p:pic>
        <p:nvPicPr>
          <p:cNvPr id="28" name="Immagine 16">
            <a:extLst>
              <a:ext uri="{FF2B5EF4-FFF2-40B4-BE49-F238E27FC236}">
                <a16:creationId xmlns:a16="http://schemas.microsoft.com/office/drawing/2014/main" xmlns="" id="{AD926FD5-04FE-4E2C-822F-BD9D245AA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2006</Words>
  <Application>Microsoft Macintosh PowerPoint</Application>
  <PresentationFormat>On-screen Show (4:3)</PresentationFormat>
  <Paragraphs>358</Paragraphs>
  <Slides>37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daniele_de_gruttola</dc:creator>
  <cp:lastModifiedBy>daniele_de_gruttola</cp:lastModifiedBy>
  <cp:revision>15</cp:revision>
  <dcterms:created xsi:type="dcterms:W3CDTF">2019-07-09T17:15:32Z</dcterms:created>
  <dcterms:modified xsi:type="dcterms:W3CDTF">2019-12-14T16:26:43Z</dcterms:modified>
</cp:coreProperties>
</file>