
<file path=[Content_Types].xml><?xml version="1.0" encoding="utf-8"?>
<Types xmlns="http://schemas.openxmlformats.org/package/2006/content-types">
  <Default Extension="emf" ContentType="image/x-emf"/>
  <Default Extension="glb" ContentType="model/gltf.binary"/>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363" r:id="rId3"/>
    <p:sldId id="366" r:id="rId4"/>
    <p:sldId id="370" r:id="rId5"/>
    <p:sldId id="387" r:id="rId6"/>
    <p:sldId id="369" r:id="rId7"/>
    <p:sldId id="394" r:id="rId8"/>
    <p:sldId id="386" r:id="rId9"/>
    <p:sldId id="388" r:id="rId10"/>
    <p:sldId id="390" r:id="rId11"/>
    <p:sldId id="391" r:id="rId12"/>
    <p:sldId id="381" r:id="rId13"/>
    <p:sldId id="365" r:id="rId14"/>
    <p:sldId id="378" r:id="rId15"/>
    <p:sldId id="375" r:id="rId16"/>
    <p:sldId id="392" r:id="rId17"/>
    <p:sldId id="372" r:id="rId18"/>
    <p:sldId id="376" r:id="rId19"/>
    <p:sldId id="393" r:id="rId20"/>
    <p:sldId id="374" r:id="rId21"/>
    <p:sldId id="389" r:id="rId22"/>
    <p:sldId id="377" r:id="rId23"/>
    <p:sldId id="379" r:id="rId24"/>
    <p:sldId id="380" r:id="rId25"/>
    <p:sldId id="402" r:id="rId26"/>
    <p:sldId id="395" r:id="rId27"/>
    <p:sldId id="405" r:id="rId28"/>
    <p:sldId id="406" r:id="rId29"/>
    <p:sldId id="397" r:id="rId30"/>
    <p:sldId id="263" r:id="rId31"/>
    <p:sldId id="264" r:id="rId32"/>
    <p:sldId id="400" r:id="rId33"/>
    <p:sldId id="401" r:id="rId34"/>
    <p:sldId id="276" r:id="rId3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000099"/>
    <a:srgbClr val="003399"/>
    <a:srgbClr val="0033CC"/>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167" autoAdjust="0"/>
  </p:normalViewPr>
  <p:slideViewPr>
    <p:cSldViewPr snapToGrid="0">
      <p:cViewPr varScale="1">
        <p:scale>
          <a:sx n="49" d="100"/>
          <a:sy n="49" d="100"/>
        </p:scale>
        <p:origin x="1244" y="48"/>
      </p:cViewPr>
      <p:guideLst/>
    </p:cSldViewPr>
  </p:slideViewPr>
  <p:notesTextViewPr>
    <p:cViewPr>
      <p:scale>
        <a:sx n="90" d="100"/>
        <a:sy n="9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explosion val="9"/>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08A0-4D7F-9AD0-492B83FBBB7C}"/>
              </c:ext>
            </c:extLst>
          </c:dPt>
          <c:dPt>
            <c:idx val="1"/>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08A0-4D7F-9AD0-492B83FBBB7C}"/>
              </c:ext>
            </c:extLst>
          </c:dPt>
          <c:dPt>
            <c:idx val="2"/>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08A0-4D7F-9AD0-492B83FBBB7C}"/>
              </c:ext>
            </c:extLst>
          </c:dPt>
          <c:dPt>
            <c:idx val="3"/>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08A0-4D7F-9AD0-492B83FBBB7C}"/>
              </c:ext>
            </c:extLst>
          </c:dPt>
          <c:dLbls>
            <c:dLbl>
              <c:idx val="0"/>
              <c:layout>
                <c:manualLayout>
                  <c:x val="-0.19241743978748227"/>
                  <c:y val="9.0013824477709781E-2"/>
                </c:manualLayout>
              </c:layout>
              <c:tx>
                <c:rich>
                  <a:bodyPr rot="0" spcFirstLastPara="1" vertOverflow="ellipsis" vert="horz" wrap="square" lIns="38100" tIns="19050" rIns="38100" bIns="19050" anchor="ctr" anchorCtr="1">
                    <a:spAutoFit/>
                  </a:bodyPr>
                  <a:lstStyle/>
                  <a:p>
                    <a:pPr>
                      <a:defRPr sz="2000" b="1" i="0" u="none" strike="noStrike" kern="1200" spc="0" baseline="0">
                        <a:solidFill>
                          <a:schemeClr val="bg1"/>
                        </a:solidFill>
                        <a:latin typeface="+mn-lt"/>
                        <a:ea typeface="+mn-ea"/>
                        <a:cs typeface="+mn-cs"/>
                      </a:defRPr>
                    </a:pPr>
                    <a:r>
                      <a:rPr lang="en-US" sz="2000">
                        <a:solidFill>
                          <a:schemeClr val="bg1"/>
                        </a:solidFill>
                      </a:rPr>
                      <a:t>TRAINING</a:t>
                    </a:r>
                    <a:r>
                      <a:rPr lang="en-US" sz="2000" baseline="0">
                        <a:solidFill>
                          <a:schemeClr val="bg1"/>
                        </a:solidFill>
                      </a:rPr>
                      <a:t> ACTIVITIES AND OUTREACH</a:t>
                    </a:r>
                    <a:endParaRPr lang="en-US" sz="200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3517941654440155"/>
                      <c:h val="0.22099491638844551"/>
                    </c:manualLayout>
                  </c15:layout>
                </c:ext>
                <c:ext xmlns:c16="http://schemas.microsoft.com/office/drawing/2014/chart" uri="{C3380CC4-5D6E-409C-BE32-E72D297353CC}">
                  <c16:uniqueId val="{00000004-08A0-4D7F-9AD0-492B83FBBB7C}"/>
                </c:ext>
              </c:extLst>
            </c:dLbl>
            <c:dLbl>
              <c:idx val="1"/>
              <c:layout>
                <c:manualLayout>
                  <c:x val="8.7384159777460849E-3"/>
                  <c:y val="-0.24390665563838812"/>
                </c:manualLayout>
              </c:layout>
              <c:tx>
                <c:rich>
                  <a:bodyPr rot="0" spcFirstLastPara="1" vertOverflow="ellipsis" vert="horz" wrap="square" lIns="38100" tIns="19050" rIns="38100" bIns="19050" anchor="ctr" anchorCtr="1">
                    <a:spAutoFit/>
                  </a:bodyPr>
                  <a:lstStyle/>
                  <a:p>
                    <a:pPr>
                      <a:defRPr sz="2000" b="1" i="0" u="none" strike="noStrike" kern="1200" spc="0" baseline="0">
                        <a:solidFill>
                          <a:schemeClr val="bg1"/>
                        </a:solidFill>
                        <a:latin typeface="+mn-lt"/>
                        <a:ea typeface="+mn-ea"/>
                        <a:cs typeface="+mn-cs"/>
                      </a:defRPr>
                    </a:pPr>
                    <a:r>
                      <a:rPr lang="en-US" sz="2000">
                        <a:solidFill>
                          <a:schemeClr val="bg1"/>
                        </a:solidFill>
                      </a:rPr>
                      <a:t>RESEARCH</a:t>
                    </a: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8A0-4D7F-9AD0-492B83FBBB7C}"/>
                </c:ext>
              </c:extLst>
            </c:dLbl>
            <c:dLbl>
              <c:idx val="2"/>
              <c:layout>
                <c:manualLayout>
                  <c:x val="0.20884338038307834"/>
                  <c:y val="6.5863774008080286E-2"/>
                </c:manualLayout>
              </c:layout>
              <c:tx>
                <c:rich>
                  <a:bodyPr rot="0" spcFirstLastPara="1" vertOverflow="ellipsis" vert="horz" wrap="square" lIns="38100" tIns="19050" rIns="38100" bIns="19050" anchor="ctr" anchorCtr="1">
                    <a:spAutoFit/>
                  </a:bodyPr>
                  <a:lstStyle/>
                  <a:p>
                    <a:pPr>
                      <a:defRPr sz="2000" b="1" i="0" u="none" strike="noStrike" kern="1200" cap="none" spc="0" baseline="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ea typeface="+mn-ea"/>
                        <a:cs typeface="+mn-cs"/>
                      </a:defRPr>
                    </a:pPr>
                    <a:r>
                      <a:rPr lang="en-US" sz="2000" b="1" cap="none" spc="0" dirty="0">
                        <a:ln w="0"/>
                        <a:solidFill>
                          <a:schemeClr val="bg1"/>
                        </a:solidFill>
                        <a:effectLst>
                          <a:outerShdw blurRad="38100" dist="19050" dir="2700000" algn="tl" rotWithShape="0">
                            <a:schemeClr val="dk1">
                              <a:alpha val="40000"/>
                            </a:schemeClr>
                          </a:outerShdw>
                        </a:effectLst>
                      </a:rPr>
                      <a:t>DEVELOPMENT</a:t>
                    </a:r>
                    <a:r>
                      <a:rPr lang="en-US" sz="2000" b="1" cap="none" spc="0" baseline="0" dirty="0">
                        <a:ln w="0"/>
                        <a:solidFill>
                          <a:schemeClr val="bg1"/>
                        </a:solidFill>
                        <a:effectLst>
                          <a:outerShdw blurRad="38100" dist="19050" dir="2700000" algn="tl" rotWithShape="0">
                            <a:schemeClr val="dk1">
                              <a:alpha val="40000"/>
                            </a:schemeClr>
                          </a:outerShdw>
                        </a:effectLst>
                      </a:rPr>
                      <a:t> OF THE LABORATORY</a:t>
                    </a:r>
                    <a:endParaRPr lang="en-US" sz="2000" b="1" cap="none" spc="0" dirty="0">
                      <a:ln w="0"/>
                      <a:solidFill>
                        <a:schemeClr val="bg1"/>
                      </a:solidFill>
                      <a:effectLst>
                        <a:outerShdw blurRad="38100" dist="19050" dir="2700000" algn="tl" rotWithShape="0">
                          <a:schemeClr val="dk1">
                            <a:alpha val="40000"/>
                          </a:schemeClr>
                        </a:outerShdw>
                      </a:effectLst>
                    </a:endParaRP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cap="none" spc="0" baseline="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4971253172005373"/>
                      <c:h val="0.16739286807693513"/>
                    </c:manualLayout>
                  </c15:layout>
                </c:ext>
                <c:ext xmlns:c16="http://schemas.microsoft.com/office/drawing/2014/chart" uri="{C3380CC4-5D6E-409C-BE32-E72D297353CC}">
                  <c16:uniqueId val="{00000002-08A0-4D7F-9AD0-492B83FBBB7C}"/>
                </c:ext>
              </c:extLst>
            </c:dLbl>
            <c:dLbl>
              <c:idx val="3"/>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08A0-4D7F-9AD0-492B83FBBB7C}"/>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1st Qtr</c:v>
                </c:pt>
                <c:pt idx="1">
                  <c:v>2nd Qtr</c:v>
                </c:pt>
                <c:pt idx="2">
                  <c:v>3rd Qtr</c:v>
                </c:pt>
              </c:strCache>
            </c:strRef>
          </c:cat>
          <c:val>
            <c:numRef>
              <c:f>Sheet1!$B$2:$B$5</c:f>
              <c:numCache>
                <c:formatCode>General</c:formatCode>
                <c:ptCount val="4"/>
                <c:pt idx="0">
                  <c:v>35</c:v>
                </c:pt>
                <c:pt idx="1">
                  <c:v>35</c:v>
                </c:pt>
                <c:pt idx="2">
                  <c:v>35</c:v>
                </c:pt>
              </c:numCache>
            </c:numRef>
          </c:val>
          <c:extLst>
            <c:ext xmlns:c16="http://schemas.microsoft.com/office/drawing/2014/chart" uri="{C3380CC4-5D6E-409C-BE32-E72D297353CC}">
              <c16:uniqueId val="{00000000-08A0-4D7F-9AD0-492B83FBBB7C}"/>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explosion val="9"/>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08A0-4D7F-9AD0-492B83FBBB7C}"/>
              </c:ext>
            </c:extLst>
          </c:dPt>
          <c:dPt>
            <c:idx val="1"/>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08A0-4D7F-9AD0-492B83FBBB7C}"/>
              </c:ext>
            </c:extLst>
          </c:dPt>
          <c:dPt>
            <c:idx val="2"/>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08A0-4D7F-9AD0-492B83FBBB7C}"/>
              </c:ext>
            </c:extLst>
          </c:dPt>
          <c:dPt>
            <c:idx val="3"/>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08A0-4D7F-9AD0-492B83FBBB7C}"/>
              </c:ext>
            </c:extLst>
          </c:dPt>
          <c:dLbls>
            <c:dLbl>
              <c:idx val="0"/>
              <c:layout>
                <c:manualLayout>
                  <c:x val="-0.19241743978748227"/>
                  <c:y val="9.0013824477709781E-2"/>
                </c:manualLayout>
              </c:layout>
              <c:tx>
                <c:rich>
                  <a:bodyPr rot="0" spcFirstLastPara="1" vertOverflow="ellipsis" vert="horz" wrap="square" lIns="38100" tIns="19050" rIns="38100" bIns="19050" anchor="ctr" anchorCtr="1">
                    <a:spAutoFit/>
                  </a:bodyPr>
                  <a:lstStyle/>
                  <a:p>
                    <a:pPr>
                      <a:defRPr sz="2000" b="1" i="0" u="none" strike="noStrike" kern="1200" spc="0" baseline="0">
                        <a:solidFill>
                          <a:schemeClr val="bg1"/>
                        </a:solidFill>
                        <a:latin typeface="+mn-lt"/>
                        <a:ea typeface="+mn-ea"/>
                        <a:cs typeface="+mn-cs"/>
                      </a:defRPr>
                    </a:pPr>
                    <a:r>
                      <a:rPr lang="en-US" sz="2000">
                        <a:solidFill>
                          <a:schemeClr val="bg1"/>
                        </a:solidFill>
                      </a:rPr>
                      <a:t>TRAINING</a:t>
                    </a:r>
                    <a:r>
                      <a:rPr lang="en-US" sz="2000" baseline="0">
                        <a:solidFill>
                          <a:schemeClr val="bg1"/>
                        </a:solidFill>
                      </a:rPr>
                      <a:t> ACTIVITIES AND OUTREACH</a:t>
                    </a:r>
                    <a:endParaRPr lang="en-US" sz="200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3517941654440155"/>
                      <c:h val="0.22099491638844551"/>
                    </c:manualLayout>
                  </c15:layout>
                </c:ext>
                <c:ext xmlns:c16="http://schemas.microsoft.com/office/drawing/2014/chart" uri="{C3380CC4-5D6E-409C-BE32-E72D297353CC}">
                  <c16:uniqueId val="{00000004-08A0-4D7F-9AD0-492B83FBBB7C}"/>
                </c:ext>
              </c:extLst>
            </c:dLbl>
            <c:dLbl>
              <c:idx val="1"/>
              <c:layout>
                <c:manualLayout>
                  <c:x val="8.7384159777460849E-3"/>
                  <c:y val="-0.24390665563838812"/>
                </c:manualLayout>
              </c:layout>
              <c:tx>
                <c:rich>
                  <a:bodyPr rot="0" spcFirstLastPara="1" vertOverflow="ellipsis" vert="horz" wrap="square" lIns="38100" tIns="19050" rIns="38100" bIns="19050" anchor="ctr" anchorCtr="1">
                    <a:spAutoFit/>
                  </a:bodyPr>
                  <a:lstStyle/>
                  <a:p>
                    <a:pPr>
                      <a:defRPr sz="2000" b="1" i="0" u="none" strike="noStrike" kern="1200" spc="0" baseline="0">
                        <a:solidFill>
                          <a:schemeClr val="bg1"/>
                        </a:solidFill>
                        <a:latin typeface="+mn-lt"/>
                        <a:ea typeface="+mn-ea"/>
                        <a:cs typeface="+mn-cs"/>
                      </a:defRPr>
                    </a:pPr>
                    <a:r>
                      <a:rPr lang="en-US" sz="2000">
                        <a:solidFill>
                          <a:schemeClr val="bg1"/>
                        </a:solidFill>
                      </a:rPr>
                      <a:t>RESEARCH</a:t>
                    </a: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8A0-4D7F-9AD0-492B83FBBB7C}"/>
                </c:ext>
              </c:extLst>
            </c:dLbl>
            <c:dLbl>
              <c:idx val="2"/>
              <c:layout>
                <c:manualLayout>
                  <c:x val="0.20884338038307834"/>
                  <c:y val="6.5863774008080286E-2"/>
                </c:manualLayout>
              </c:layout>
              <c:tx>
                <c:rich>
                  <a:bodyPr rot="0" spcFirstLastPara="1" vertOverflow="ellipsis" vert="horz" wrap="square" lIns="38100" tIns="19050" rIns="38100" bIns="19050" anchor="ctr" anchorCtr="1">
                    <a:spAutoFit/>
                  </a:bodyPr>
                  <a:lstStyle/>
                  <a:p>
                    <a:pPr>
                      <a:defRPr sz="2000" b="1" i="0" u="none" strike="noStrike" kern="1200" cap="none" spc="0" baseline="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ea typeface="+mn-ea"/>
                        <a:cs typeface="+mn-cs"/>
                      </a:defRPr>
                    </a:pPr>
                    <a:r>
                      <a:rPr lang="en-US" sz="2000" b="1" cap="none" spc="0" dirty="0">
                        <a:ln w="0"/>
                        <a:solidFill>
                          <a:srgbClr val="C00000"/>
                        </a:solidFill>
                        <a:effectLst>
                          <a:outerShdw blurRad="38100" dist="19050" dir="2700000" algn="tl" rotWithShape="0">
                            <a:schemeClr val="dk1">
                              <a:alpha val="40000"/>
                            </a:schemeClr>
                          </a:outerShdw>
                        </a:effectLst>
                      </a:rPr>
                      <a:t>DEVELOPMENT</a:t>
                    </a:r>
                    <a:r>
                      <a:rPr lang="en-US" sz="2000" b="1" cap="none" spc="0" baseline="0" dirty="0">
                        <a:ln w="0"/>
                        <a:solidFill>
                          <a:srgbClr val="C00000"/>
                        </a:solidFill>
                        <a:effectLst>
                          <a:outerShdw blurRad="38100" dist="19050" dir="2700000" algn="tl" rotWithShape="0">
                            <a:schemeClr val="dk1">
                              <a:alpha val="40000"/>
                            </a:schemeClr>
                          </a:outerShdw>
                        </a:effectLst>
                      </a:rPr>
                      <a:t> OF THE LABORATORY</a:t>
                    </a:r>
                    <a:endParaRPr lang="en-US" sz="2000" b="1" cap="none" spc="0" dirty="0">
                      <a:ln w="0"/>
                      <a:solidFill>
                        <a:srgbClr val="C00000"/>
                      </a:solidFill>
                      <a:effectLst>
                        <a:outerShdw blurRad="38100" dist="19050" dir="2700000" algn="tl" rotWithShape="0">
                          <a:schemeClr val="dk1">
                            <a:alpha val="40000"/>
                          </a:schemeClr>
                        </a:outerShdw>
                      </a:effectLst>
                    </a:endParaRP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cap="none" spc="0" baseline="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4971253172005373"/>
                      <c:h val="0.16739286807693513"/>
                    </c:manualLayout>
                  </c15:layout>
                </c:ext>
                <c:ext xmlns:c16="http://schemas.microsoft.com/office/drawing/2014/chart" uri="{C3380CC4-5D6E-409C-BE32-E72D297353CC}">
                  <c16:uniqueId val="{00000002-08A0-4D7F-9AD0-492B83FBBB7C}"/>
                </c:ext>
              </c:extLst>
            </c:dLbl>
            <c:dLbl>
              <c:idx val="3"/>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08A0-4D7F-9AD0-492B83FBBB7C}"/>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1st Qtr</c:v>
                </c:pt>
                <c:pt idx="1">
                  <c:v>2nd Qtr</c:v>
                </c:pt>
                <c:pt idx="2">
                  <c:v>3rd Qtr</c:v>
                </c:pt>
              </c:strCache>
            </c:strRef>
          </c:cat>
          <c:val>
            <c:numRef>
              <c:f>Sheet1!$B$2:$B$5</c:f>
              <c:numCache>
                <c:formatCode>General</c:formatCode>
                <c:ptCount val="4"/>
                <c:pt idx="0">
                  <c:v>35</c:v>
                </c:pt>
                <c:pt idx="1">
                  <c:v>35</c:v>
                </c:pt>
                <c:pt idx="2">
                  <c:v>35</c:v>
                </c:pt>
              </c:numCache>
            </c:numRef>
          </c:val>
          <c:extLst>
            <c:ext xmlns:c16="http://schemas.microsoft.com/office/drawing/2014/chart" uri="{C3380CC4-5D6E-409C-BE32-E72D297353CC}">
              <c16:uniqueId val="{00000000-08A0-4D7F-9AD0-492B83FBBB7C}"/>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explosion val="9"/>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08A0-4D7F-9AD0-492B83FBBB7C}"/>
              </c:ext>
            </c:extLst>
          </c:dPt>
          <c:dPt>
            <c:idx val="1"/>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08A0-4D7F-9AD0-492B83FBBB7C}"/>
              </c:ext>
            </c:extLst>
          </c:dPt>
          <c:dPt>
            <c:idx val="2"/>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08A0-4D7F-9AD0-492B83FBBB7C}"/>
              </c:ext>
            </c:extLst>
          </c:dPt>
          <c:dPt>
            <c:idx val="3"/>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08A0-4D7F-9AD0-492B83FBBB7C}"/>
              </c:ext>
            </c:extLst>
          </c:dPt>
          <c:dLbls>
            <c:dLbl>
              <c:idx val="0"/>
              <c:layout>
                <c:manualLayout>
                  <c:x val="-0.19241743978748227"/>
                  <c:y val="9.0013824477709781E-2"/>
                </c:manualLayout>
              </c:layout>
              <c:tx>
                <c:rich>
                  <a:bodyPr rot="0" spcFirstLastPara="1" vertOverflow="ellipsis" vert="horz" wrap="square" lIns="38100" tIns="19050" rIns="38100" bIns="19050" anchor="ctr" anchorCtr="1">
                    <a:spAutoFit/>
                  </a:bodyPr>
                  <a:lstStyle/>
                  <a:p>
                    <a:pPr>
                      <a:defRPr sz="2000" b="1" i="0" u="none" strike="noStrike" kern="1200" spc="0" baseline="0">
                        <a:solidFill>
                          <a:schemeClr val="bg1"/>
                        </a:solidFill>
                        <a:latin typeface="+mn-lt"/>
                        <a:ea typeface="+mn-ea"/>
                        <a:cs typeface="+mn-cs"/>
                      </a:defRPr>
                    </a:pPr>
                    <a:r>
                      <a:rPr lang="en-US" sz="2000">
                        <a:solidFill>
                          <a:schemeClr val="bg1"/>
                        </a:solidFill>
                      </a:rPr>
                      <a:t>TRAINING</a:t>
                    </a:r>
                    <a:r>
                      <a:rPr lang="en-US" sz="2000" baseline="0">
                        <a:solidFill>
                          <a:schemeClr val="bg1"/>
                        </a:solidFill>
                      </a:rPr>
                      <a:t> ACTIVITIES AND OUTREACH</a:t>
                    </a:r>
                    <a:endParaRPr lang="en-US" sz="200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3517941654440155"/>
                      <c:h val="0.22099491638844551"/>
                    </c:manualLayout>
                  </c15:layout>
                </c:ext>
                <c:ext xmlns:c16="http://schemas.microsoft.com/office/drawing/2014/chart" uri="{C3380CC4-5D6E-409C-BE32-E72D297353CC}">
                  <c16:uniqueId val="{00000004-08A0-4D7F-9AD0-492B83FBBB7C}"/>
                </c:ext>
              </c:extLst>
            </c:dLbl>
            <c:dLbl>
              <c:idx val="1"/>
              <c:layout>
                <c:manualLayout>
                  <c:x val="8.7384159777460849E-3"/>
                  <c:y val="-0.24390665563838812"/>
                </c:manualLayout>
              </c:layout>
              <c:tx>
                <c:rich>
                  <a:bodyPr rot="0" spcFirstLastPara="1" vertOverflow="ellipsis" vert="horz" wrap="square" lIns="38100" tIns="19050" rIns="38100" bIns="19050" anchor="ctr" anchorCtr="1">
                    <a:spAutoFit/>
                  </a:bodyPr>
                  <a:lstStyle/>
                  <a:p>
                    <a:pPr>
                      <a:defRPr sz="2000" b="1" i="0" u="none" strike="noStrike" kern="1200" spc="0" baseline="0">
                        <a:solidFill>
                          <a:srgbClr val="C00000"/>
                        </a:solidFill>
                        <a:latin typeface="+mn-lt"/>
                        <a:ea typeface="+mn-ea"/>
                        <a:cs typeface="+mn-cs"/>
                      </a:defRPr>
                    </a:pPr>
                    <a:r>
                      <a:rPr lang="en-US" sz="2000">
                        <a:solidFill>
                          <a:srgbClr val="C00000"/>
                        </a:solidFill>
                      </a:rPr>
                      <a:t>RESEARCH</a:t>
                    </a: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rgbClr val="C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8A0-4D7F-9AD0-492B83FBBB7C}"/>
                </c:ext>
              </c:extLst>
            </c:dLbl>
            <c:dLbl>
              <c:idx val="2"/>
              <c:layout>
                <c:manualLayout>
                  <c:x val="0.20884338038307834"/>
                  <c:y val="6.5863774008080286E-2"/>
                </c:manualLayout>
              </c:layout>
              <c:tx>
                <c:rich>
                  <a:bodyPr rot="0" spcFirstLastPara="1" vertOverflow="ellipsis" vert="horz" wrap="square" lIns="38100" tIns="19050" rIns="38100" bIns="19050" anchor="ctr" anchorCtr="1">
                    <a:spAutoFit/>
                  </a:bodyPr>
                  <a:lstStyle/>
                  <a:p>
                    <a:pPr>
                      <a:defRPr sz="2000" b="1" i="0" u="none" strike="noStrike" kern="1200" cap="none" spc="0" baseline="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ea typeface="+mn-ea"/>
                        <a:cs typeface="+mn-cs"/>
                      </a:defRPr>
                    </a:pPr>
                    <a:r>
                      <a:rPr lang="en-US" sz="2000" b="1" cap="none" spc="0" dirty="0">
                        <a:ln w="0"/>
                        <a:solidFill>
                          <a:schemeClr val="bg1"/>
                        </a:solidFill>
                        <a:effectLst>
                          <a:outerShdw blurRad="38100" dist="19050" dir="2700000" algn="tl" rotWithShape="0">
                            <a:schemeClr val="dk1">
                              <a:alpha val="40000"/>
                            </a:schemeClr>
                          </a:outerShdw>
                        </a:effectLst>
                      </a:rPr>
                      <a:t>DEVELOPMENT</a:t>
                    </a:r>
                    <a:r>
                      <a:rPr lang="en-US" sz="2000" b="1" cap="none" spc="0" baseline="0" dirty="0">
                        <a:ln w="0"/>
                        <a:solidFill>
                          <a:schemeClr val="bg1"/>
                        </a:solidFill>
                        <a:effectLst>
                          <a:outerShdw blurRad="38100" dist="19050" dir="2700000" algn="tl" rotWithShape="0">
                            <a:schemeClr val="dk1">
                              <a:alpha val="40000"/>
                            </a:schemeClr>
                          </a:outerShdw>
                        </a:effectLst>
                      </a:rPr>
                      <a:t> OF THE LABORATORY</a:t>
                    </a:r>
                    <a:endParaRPr lang="en-US" sz="2000" b="1" cap="none" spc="0" dirty="0">
                      <a:ln w="0"/>
                      <a:solidFill>
                        <a:schemeClr val="bg1"/>
                      </a:solidFill>
                      <a:effectLst>
                        <a:outerShdw blurRad="38100" dist="19050" dir="2700000" algn="tl" rotWithShape="0">
                          <a:schemeClr val="dk1">
                            <a:alpha val="40000"/>
                          </a:schemeClr>
                        </a:outerShdw>
                      </a:effectLst>
                    </a:endParaRP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cap="none" spc="0" baseline="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4971253172005373"/>
                      <c:h val="0.16739286807693513"/>
                    </c:manualLayout>
                  </c15:layout>
                </c:ext>
                <c:ext xmlns:c16="http://schemas.microsoft.com/office/drawing/2014/chart" uri="{C3380CC4-5D6E-409C-BE32-E72D297353CC}">
                  <c16:uniqueId val="{00000002-08A0-4D7F-9AD0-492B83FBBB7C}"/>
                </c:ext>
              </c:extLst>
            </c:dLbl>
            <c:dLbl>
              <c:idx val="3"/>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08A0-4D7F-9AD0-492B83FBBB7C}"/>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1st Qtr</c:v>
                </c:pt>
                <c:pt idx="1">
                  <c:v>2nd Qtr</c:v>
                </c:pt>
                <c:pt idx="2">
                  <c:v>3rd Qtr</c:v>
                </c:pt>
              </c:strCache>
            </c:strRef>
          </c:cat>
          <c:val>
            <c:numRef>
              <c:f>Sheet1!$B$2:$B$5</c:f>
              <c:numCache>
                <c:formatCode>General</c:formatCode>
                <c:ptCount val="4"/>
                <c:pt idx="0">
                  <c:v>35</c:v>
                </c:pt>
                <c:pt idx="1">
                  <c:v>35</c:v>
                </c:pt>
                <c:pt idx="2">
                  <c:v>35</c:v>
                </c:pt>
              </c:numCache>
            </c:numRef>
          </c:val>
          <c:extLst>
            <c:ext xmlns:c16="http://schemas.microsoft.com/office/drawing/2014/chart" uri="{C3380CC4-5D6E-409C-BE32-E72D297353CC}">
              <c16:uniqueId val="{00000000-08A0-4D7F-9AD0-492B83FBBB7C}"/>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explosion val="9"/>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08A0-4D7F-9AD0-492B83FBBB7C}"/>
              </c:ext>
            </c:extLst>
          </c:dPt>
          <c:dPt>
            <c:idx val="1"/>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08A0-4D7F-9AD0-492B83FBBB7C}"/>
              </c:ext>
            </c:extLst>
          </c:dPt>
          <c:dPt>
            <c:idx val="2"/>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08A0-4D7F-9AD0-492B83FBBB7C}"/>
              </c:ext>
            </c:extLst>
          </c:dPt>
          <c:dPt>
            <c:idx val="3"/>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08A0-4D7F-9AD0-492B83FBBB7C}"/>
              </c:ext>
            </c:extLst>
          </c:dPt>
          <c:dLbls>
            <c:dLbl>
              <c:idx val="0"/>
              <c:layout>
                <c:manualLayout>
                  <c:x val="-0.19241743978748227"/>
                  <c:y val="9.0013824477709781E-2"/>
                </c:manualLayout>
              </c:layout>
              <c:tx>
                <c:rich>
                  <a:bodyPr rot="0" spcFirstLastPara="1" vertOverflow="ellipsis" vert="horz" wrap="square" lIns="38100" tIns="19050" rIns="38100" bIns="19050" anchor="ctr" anchorCtr="1">
                    <a:spAutoFit/>
                  </a:bodyPr>
                  <a:lstStyle/>
                  <a:p>
                    <a:pPr>
                      <a:defRPr sz="2000" b="1" i="0" u="none" strike="noStrike" kern="1200" spc="0" baseline="0">
                        <a:solidFill>
                          <a:srgbClr val="C00000"/>
                        </a:solidFill>
                        <a:latin typeface="+mn-lt"/>
                        <a:ea typeface="+mn-ea"/>
                        <a:cs typeface="+mn-cs"/>
                      </a:defRPr>
                    </a:pPr>
                    <a:r>
                      <a:rPr lang="en-US" sz="2000">
                        <a:solidFill>
                          <a:srgbClr val="C00000"/>
                        </a:solidFill>
                      </a:rPr>
                      <a:t>TRAINING</a:t>
                    </a:r>
                    <a:r>
                      <a:rPr lang="en-US" sz="2000" baseline="0">
                        <a:solidFill>
                          <a:srgbClr val="C00000"/>
                        </a:solidFill>
                      </a:rPr>
                      <a:t> ACTIVITIES AND OUTREACH</a:t>
                    </a:r>
                    <a:endParaRPr lang="en-US" sz="2000">
                      <a:solidFill>
                        <a:srgbClr val="C00000"/>
                      </a:solidFill>
                    </a:endParaRP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rgbClr val="C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3517941654440155"/>
                      <c:h val="0.22099491638844551"/>
                    </c:manualLayout>
                  </c15:layout>
                </c:ext>
                <c:ext xmlns:c16="http://schemas.microsoft.com/office/drawing/2014/chart" uri="{C3380CC4-5D6E-409C-BE32-E72D297353CC}">
                  <c16:uniqueId val="{00000004-08A0-4D7F-9AD0-492B83FBBB7C}"/>
                </c:ext>
              </c:extLst>
            </c:dLbl>
            <c:dLbl>
              <c:idx val="1"/>
              <c:layout>
                <c:manualLayout>
                  <c:x val="8.7384159777460849E-3"/>
                  <c:y val="-0.24390665563838812"/>
                </c:manualLayout>
              </c:layout>
              <c:tx>
                <c:rich>
                  <a:bodyPr rot="0" spcFirstLastPara="1" vertOverflow="ellipsis" vert="horz" wrap="square" lIns="38100" tIns="19050" rIns="38100" bIns="19050" anchor="ctr" anchorCtr="1">
                    <a:spAutoFit/>
                  </a:bodyPr>
                  <a:lstStyle/>
                  <a:p>
                    <a:pPr>
                      <a:defRPr sz="2000" b="1" i="0" u="none" strike="noStrike" kern="1200" spc="0" baseline="0">
                        <a:solidFill>
                          <a:schemeClr val="bg1"/>
                        </a:solidFill>
                        <a:latin typeface="+mn-lt"/>
                        <a:ea typeface="+mn-ea"/>
                        <a:cs typeface="+mn-cs"/>
                      </a:defRPr>
                    </a:pPr>
                    <a:r>
                      <a:rPr lang="en-US" sz="2000">
                        <a:solidFill>
                          <a:schemeClr val="bg1"/>
                        </a:solidFill>
                      </a:rPr>
                      <a:t>RESEARCH</a:t>
                    </a: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8A0-4D7F-9AD0-492B83FBBB7C}"/>
                </c:ext>
              </c:extLst>
            </c:dLbl>
            <c:dLbl>
              <c:idx val="2"/>
              <c:layout>
                <c:manualLayout>
                  <c:x val="0.20884338038307834"/>
                  <c:y val="6.5863774008080286E-2"/>
                </c:manualLayout>
              </c:layout>
              <c:tx>
                <c:rich>
                  <a:bodyPr rot="0" spcFirstLastPara="1" vertOverflow="ellipsis" vert="horz" wrap="square" lIns="38100" tIns="19050" rIns="38100" bIns="19050" anchor="ctr" anchorCtr="1">
                    <a:spAutoFit/>
                  </a:bodyPr>
                  <a:lstStyle/>
                  <a:p>
                    <a:pPr>
                      <a:defRPr sz="2000" b="1" i="0" u="none" strike="noStrike" kern="1200" cap="none" spc="0" baseline="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ea typeface="+mn-ea"/>
                        <a:cs typeface="+mn-cs"/>
                      </a:defRPr>
                    </a:pPr>
                    <a:r>
                      <a:rPr lang="en-US" sz="2000" b="1" cap="none" spc="0" dirty="0">
                        <a:ln w="0"/>
                        <a:solidFill>
                          <a:schemeClr val="bg1"/>
                        </a:solidFill>
                        <a:effectLst>
                          <a:outerShdw blurRad="38100" dist="19050" dir="2700000" algn="tl" rotWithShape="0">
                            <a:schemeClr val="dk1">
                              <a:alpha val="40000"/>
                            </a:schemeClr>
                          </a:outerShdw>
                        </a:effectLst>
                      </a:rPr>
                      <a:t>DEVELOPMENT</a:t>
                    </a:r>
                    <a:r>
                      <a:rPr lang="en-US" sz="2000" b="1" cap="none" spc="0" baseline="0" dirty="0">
                        <a:ln w="0"/>
                        <a:solidFill>
                          <a:schemeClr val="bg1"/>
                        </a:solidFill>
                        <a:effectLst>
                          <a:outerShdw blurRad="38100" dist="19050" dir="2700000" algn="tl" rotWithShape="0">
                            <a:schemeClr val="dk1">
                              <a:alpha val="40000"/>
                            </a:schemeClr>
                          </a:outerShdw>
                        </a:effectLst>
                      </a:rPr>
                      <a:t> OF THE LABORATORY</a:t>
                    </a:r>
                    <a:endParaRPr lang="en-US" sz="2000" b="1" cap="none" spc="0" dirty="0">
                      <a:ln w="0"/>
                      <a:solidFill>
                        <a:schemeClr val="bg1"/>
                      </a:solidFill>
                      <a:effectLst>
                        <a:outerShdw blurRad="38100" dist="19050" dir="2700000" algn="tl" rotWithShape="0">
                          <a:schemeClr val="dk1">
                            <a:alpha val="40000"/>
                          </a:schemeClr>
                        </a:outerShdw>
                      </a:effectLst>
                    </a:endParaRP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cap="none" spc="0" baseline="0">
                      <a:ln w="10160">
                        <a:solidFill>
                          <a:schemeClr val="accent5"/>
                        </a:solidFill>
                        <a:prstDash val="solid"/>
                      </a:ln>
                      <a:solidFill>
                        <a:schemeClr val="bg1"/>
                      </a:solidFill>
                      <a:effectLst>
                        <a:outerShdw blurRad="38100" dist="22860" dir="5400000" algn="tl" rotWithShape="0">
                          <a:srgbClr val="000000">
                            <a:alpha val="30000"/>
                          </a:srgbClr>
                        </a:outerShdw>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4971253172005373"/>
                      <c:h val="0.16739286807693513"/>
                    </c:manualLayout>
                  </c15:layout>
                </c:ext>
                <c:ext xmlns:c16="http://schemas.microsoft.com/office/drawing/2014/chart" uri="{C3380CC4-5D6E-409C-BE32-E72D297353CC}">
                  <c16:uniqueId val="{00000002-08A0-4D7F-9AD0-492B83FBBB7C}"/>
                </c:ext>
              </c:extLst>
            </c:dLbl>
            <c:dLbl>
              <c:idx val="3"/>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08A0-4D7F-9AD0-492B83FBBB7C}"/>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1st Qtr</c:v>
                </c:pt>
                <c:pt idx="1">
                  <c:v>2nd Qtr</c:v>
                </c:pt>
                <c:pt idx="2">
                  <c:v>3rd Qtr</c:v>
                </c:pt>
              </c:strCache>
            </c:strRef>
          </c:cat>
          <c:val>
            <c:numRef>
              <c:f>Sheet1!$B$2:$B$5</c:f>
              <c:numCache>
                <c:formatCode>General</c:formatCode>
                <c:ptCount val="4"/>
                <c:pt idx="0">
                  <c:v>35</c:v>
                </c:pt>
                <c:pt idx="1">
                  <c:v>35</c:v>
                </c:pt>
                <c:pt idx="2">
                  <c:v>35</c:v>
                </c:pt>
              </c:numCache>
            </c:numRef>
          </c:val>
          <c:extLst>
            <c:ext xmlns:c16="http://schemas.microsoft.com/office/drawing/2014/chart" uri="{C3380CC4-5D6E-409C-BE32-E72D297353CC}">
              <c16:uniqueId val="{00000000-08A0-4D7F-9AD0-492B83FBBB7C}"/>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7597E7-0595-41A7-894B-B137F94F93DA}" type="datetimeFigureOut">
              <a:rPr lang="it-IT" smtClean="0"/>
              <a:t>11/12/2019</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F8C492-6790-4731-9432-528598E99998}" type="slidenum">
              <a:rPr lang="it-IT" smtClean="0"/>
              <a:t>‹#›</a:t>
            </a:fld>
            <a:endParaRPr lang="it-IT"/>
          </a:p>
        </p:txBody>
      </p:sp>
    </p:spTree>
    <p:extLst>
      <p:ext uri="{BB962C8B-B14F-4D97-AF65-F5344CB8AC3E}">
        <p14:creationId xmlns:p14="http://schemas.microsoft.com/office/powerpoint/2010/main" val="1738313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000" noProof="0" dirty="0"/>
          </a:p>
        </p:txBody>
      </p:sp>
      <p:sp>
        <p:nvSpPr>
          <p:cNvPr id="4" name="Slide Number Placeholder 3"/>
          <p:cNvSpPr>
            <a:spLocks noGrp="1"/>
          </p:cNvSpPr>
          <p:nvPr>
            <p:ph type="sldNum" sz="quarter" idx="5"/>
          </p:nvPr>
        </p:nvSpPr>
        <p:spPr/>
        <p:txBody>
          <a:bodyPr/>
          <a:lstStyle/>
          <a:p>
            <a:fld id="{80F8C492-6790-4731-9432-528598E99998}" type="slidenum">
              <a:rPr lang="it-IT" smtClean="0"/>
              <a:t>1</a:t>
            </a:fld>
            <a:endParaRPr lang="it-IT"/>
          </a:p>
        </p:txBody>
      </p:sp>
    </p:spTree>
    <p:extLst>
      <p:ext uri="{BB962C8B-B14F-4D97-AF65-F5344CB8AC3E}">
        <p14:creationId xmlns:p14="http://schemas.microsoft.com/office/powerpoint/2010/main" val="2343896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fld id="{80F8C492-6790-4731-9432-528598E99998}" type="slidenum">
              <a:rPr lang="it-IT" smtClean="0"/>
              <a:t>10</a:t>
            </a:fld>
            <a:endParaRPr lang="it-IT"/>
          </a:p>
        </p:txBody>
      </p:sp>
    </p:spTree>
    <p:extLst>
      <p:ext uri="{BB962C8B-B14F-4D97-AF65-F5344CB8AC3E}">
        <p14:creationId xmlns:p14="http://schemas.microsoft.com/office/powerpoint/2010/main" val="1128246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fld id="{80F8C492-6790-4731-9432-528598E99998}" type="slidenum">
              <a:rPr lang="it-IT" smtClean="0"/>
              <a:t>11</a:t>
            </a:fld>
            <a:endParaRPr lang="it-IT"/>
          </a:p>
        </p:txBody>
      </p:sp>
    </p:spTree>
    <p:extLst>
      <p:ext uri="{BB962C8B-B14F-4D97-AF65-F5344CB8AC3E}">
        <p14:creationId xmlns:p14="http://schemas.microsoft.com/office/powerpoint/2010/main" val="3842379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fld id="{80F8C492-6790-4731-9432-528598E99998}" type="slidenum">
              <a:rPr lang="it-IT" smtClean="0"/>
              <a:t>12</a:t>
            </a:fld>
            <a:endParaRPr lang="it-IT"/>
          </a:p>
        </p:txBody>
      </p:sp>
    </p:spTree>
    <p:extLst>
      <p:ext uri="{BB962C8B-B14F-4D97-AF65-F5344CB8AC3E}">
        <p14:creationId xmlns:p14="http://schemas.microsoft.com/office/powerpoint/2010/main" val="535338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fld id="{80F8C492-6790-4731-9432-528598E99998}" type="slidenum">
              <a:rPr lang="it-IT" smtClean="0"/>
              <a:t>13</a:t>
            </a:fld>
            <a:endParaRPr lang="it-IT"/>
          </a:p>
        </p:txBody>
      </p:sp>
    </p:spTree>
    <p:extLst>
      <p:ext uri="{BB962C8B-B14F-4D97-AF65-F5344CB8AC3E}">
        <p14:creationId xmlns:p14="http://schemas.microsoft.com/office/powerpoint/2010/main" val="3731823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fld id="{80F8C492-6790-4731-9432-528598E99998}" type="slidenum">
              <a:rPr lang="it-IT" smtClean="0"/>
              <a:t>14</a:t>
            </a:fld>
            <a:endParaRPr lang="it-IT"/>
          </a:p>
        </p:txBody>
      </p:sp>
    </p:spTree>
    <p:extLst>
      <p:ext uri="{BB962C8B-B14F-4D97-AF65-F5344CB8AC3E}">
        <p14:creationId xmlns:p14="http://schemas.microsoft.com/office/powerpoint/2010/main" val="3749258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fld id="{80F8C492-6790-4731-9432-528598E99998}" type="slidenum">
              <a:rPr lang="it-IT" smtClean="0"/>
              <a:t>15</a:t>
            </a:fld>
            <a:endParaRPr lang="it-IT"/>
          </a:p>
        </p:txBody>
      </p:sp>
    </p:spTree>
    <p:extLst>
      <p:ext uri="{BB962C8B-B14F-4D97-AF65-F5344CB8AC3E}">
        <p14:creationId xmlns:p14="http://schemas.microsoft.com/office/powerpoint/2010/main" val="2250056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fld id="{80F8C492-6790-4731-9432-528598E99998}" type="slidenum">
              <a:rPr lang="it-IT" smtClean="0"/>
              <a:t>16</a:t>
            </a:fld>
            <a:endParaRPr lang="it-IT"/>
          </a:p>
        </p:txBody>
      </p:sp>
    </p:spTree>
    <p:extLst>
      <p:ext uri="{BB962C8B-B14F-4D97-AF65-F5344CB8AC3E}">
        <p14:creationId xmlns:p14="http://schemas.microsoft.com/office/powerpoint/2010/main" val="2725340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fld id="{80F8C492-6790-4731-9432-528598E99998}" type="slidenum">
              <a:rPr lang="it-IT" smtClean="0"/>
              <a:t>17</a:t>
            </a:fld>
            <a:endParaRPr lang="it-IT"/>
          </a:p>
        </p:txBody>
      </p:sp>
    </p:spTree>
    <p:extLst>
      <p:ext uri="{BB962C8B-B14F-4D97-AF65-F5344CB8AC3E}">
        <p14:creationId xmlns:p14="http://schemas.microsoft.com/office/powerpoint/2010/main" val="1081054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fld id="{80F8C492-6790-4731-9432-528598E99998}" type="slidenum">
              <a:rPr lang="it-IT" smtClean="0"/>
              <a:t>18</a:t>
            </a:fld>
            <a:endParaRPr lang="it-IT"/>
          </a:p>
        </p:txBody>
      </p:sp>
    </p:spTree>
    <p:extLst>
      <p:ext uri="{BB962C8B-B14F-4D97-AF65-F5344CB8AC3E}">
        <p14:creationId xmlns:p14="http://schemas.microsoft.com/office/powerpoint/2010/main" val="324053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fld id="{80F8C492-6790-4731-9432-528598E99998}" type="slidenum">
              <a:rPr lang="it-IT" smtClean="0"/>
              <a:t>19</a:t>
            </a:fld>
            <a:endParaRPr lang="it-IT"/>
          </a:p>
        </p:txBody>
      </p:sp>
    </p:spTree>
    <p:extLst>
      <p:ext uri="{BB962C8B-B14F-4D97-AF65-F5344CB8AC3E}">
        <p14:creationId xmlns:p14="http://schemas.microsoft.com/office/powerpoint/2010/main" val="24331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fld id="{80F8C492-6790-4731-9432-528598E99998}" type="slidenum">
              <a:rPr lang="it-IT" smtClean="0"/>
              <a:t>2</a:t>
            </a:fld>
            <a:endParaRPr lang="it-IT"/>
          </a:p>
        </p:txBody>
      </p:sp>
    </p:spTree>
    <p:extLst>
      <p:ext uri="{BB962C8B-B14F-4D97-AF65-F5344CB8AC3E}">
        <p14:creationId xmlns:p14="http://schemas.microsoft.com/office/powerpoint/2010/main" val="3891392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fld id="{80F8C492-6790-4731-9432-528598E99998}" type="slidenum">
              <a:rPr lang="it-IT" smtClean="0"/>
              <a:t>20</a:t>
            </a:fld>
            <a:endParaRPr lang="it-IT"/>
          </a:p>
        </p:txBody>
      </p:sp>
    </p:spTree>
    <p:extLst>
      <p:ext uri="{BB962C8B-B14F-4D97-AF65-F5344CB8AC3E}">
        <p14:creationId xmlns:p14="http://schemas.microsoft.com/office/powerpoint/2010/main" val="3899009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fld id="{80F8C492-6790-4731-9432-528598E99998}" type="slidenum">
              <a:rPr lang="it-IT" smtClean="0"/>
              <a:t>21</a:t>
            </a:fld>
            <a:endParaRPr lang="it-IT"/>
          </a:p>
        </p:txBody>
      </p:sp>
    </p:spTree>
    <p:extLst>
      <p:ext uri="{BB962C8B-B14F-4D97-AF65-F5344CB8AC3E}">
        <p14:creationId xmlns:p14="http://schemas.microsoft.com/office/powerpoint/2010/main" val="2320505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fld id="{80F8C492-6790-4731-9432-528598E99998}" type="slidenum">
              <a:rPr lang="it-IT" smtClean="0"/>
              <a:t>22</a:t>
            </a:fld>
            <a:endParaRPr lang="it-IT"/>
          </a:p>
        </p:txBody>
      </p:sp>
    </p:spTree>
    <p:extLst>
      <p:ext uri="{BB962C8B-B14F-4D97-AF65-F5344CB8AC3E}">
        <p14:creationId xmlns:p14="http://schemas.microsoft.com/office/powerpoint/2010/main" val="3525164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000" noProof="0" dirty="0"/>
          </a:p>
        </p:txBody>
      </p:sp>
      <p:sp>
        <p:nvSpPr>
          <p:cNvPr id="4" name="Slide Number Placeholder 3"/>
          <p:cNvSpPr>
            <a:spLocks noGrp="1"/>
          </p:cNvSpPr>
          <p:nvPr>
            <p:ph type="sldNum" sz="quarter" idx="5"/>
          </p:nvPr>
        </p:nvSpPr>
        <p:spPr/>
        <p:txBody>
          <a:bodyPr/>
          <a:lstStyle/>
          <a:p>
            <a:fld id="{80F8C492-6790-4731-9432-528598E99998}" type="slidenum">
              <a:rPr lang="it-IT" smtClean="0"/>
              <a:t>23</a:t>
            </a:fld>
            <a:endParaRPr lang="it-IT"/>
          </a:p>
        </p:txBody>
      </p:sp>
    </p:spTree>
    <p:extLst>
      <p:ext uri="{BB962C8B-B14F-4D97-AF65-F5344CB8AC3E}">
        <p14:creationId xmlns:p14="http://schemas.microsoft.com/office/powerpoint/2010/main" val="13421997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000" noProof="0" dirty="0"/>
          </a:p>
        </p:txBody>
      </p:sp>
      <p:sp>
        <p:nvSpPr>
          <p:cNvPr id="4" name="Slide Number Placeholder 3"/>
          <p:cNvSpPr>
            <a:spLocks noGrp="1"/>
          </p:cNvSpPr>
          <p:nvPr>
            <p:ph type="sldNum" sz="quarter" idx="5"/>
          </p:nvPr>
        </p:nvSpPr>
        <p:spPr/>
        <p:txBody>
          <a:bodyPr/>
          <a:lstStyle/>
          <a:p>
            <a:fld id="{80F8C492-6790-4731-9432-528598E99998}" type="slidenum">
              <a:rPr lang="it-IT" smtClean="0"/>
              <a:t>24</a:t>
            </a:fld>
            <a:endParaRPr lang="it-IT"/>
          </a:p>
        </p:txBody>
      </p:sp>
    </p:spTree>
    <p:extLst>
      <p:ext uri="{BB962C8B-B14F-4D97-AF65-F5344CB8AC3E}">
        <p14:creationId xmlns:p14="http://schemas.microsoft.com/office/powerpoint/2010/main" val="27276924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000" noProof="0" dirty="0"/>
          </a:p>
        </p:txBody>
      </p:sp>
      <p:sp>
        <p:nvSpPr>
          <p:cNvPr id="4" name="Slide Number Placeholder 3"/>
          <p:cNvSpPr>
            <a:spLocks noGrp="1"/>
          </p:cNvSpPr>
          <p:nvPr>
            <p:ph type="sldNum" sz="quarter" idx="5"/>
          </p:nvPr>
        </p:nvSpPr>
        <p:spPr/>
        <p:txBody>
          <a:bodyPr/>
          <a:lstStyle/>
          <a:p>
            <a:fld id="{80F8C492-6790-4731-9432-528598E99998}" type="slidenum">
              <a:rPr lang="it-IT" smtClean="0"/>
              <a:t>25</a:t>
            </a:fld>
            <a:endParaRPr lang="it-IT"/>
          </a:p>
        </p:txBody>
      </p:sp>
    </p:spTree>
    <p:extLst>
      <p:ext uri="{BB962C8B-B14F-4D97-AF65-F5344CB8AC3E}">
        <p14:creationId xmlns:p14="http://schemas.microsoft.com/office/powerpoint/2010/main" val="5919233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startAt="4"/>
            </a:pPr>
            <a:endParaRPr lang="en-GB" dirty="0"/>
          </a:p>
        </p:txBody>
      </p:sp>
      <p:sp>
        <p:nvSpPr>
          <p:cNvPr id="4" name="Slide Number Placeholder 3"/>
          <p:cNvSpPr>
            <a:spLocks noGrp="1"/>
          </p:cNvSpPr>
          <p:nvPr>
            <p:ph type="sldNum" sz="quarter" idx="5"/>
          </p:nvPr>
        </p:nvSpPr>
        <p:spPr/>
        <p:txBody>
          <a:bodyPr/>
          <a:lstStyle/>
          <a:p>
            <a:fld id="{80F8C492-6790-4731-9432-528598E99998}" type="slidenum">
              <a:rPr lang="it-IT" smtClean="0"/>
              <a:t>26</a:t>
            </a:fld>
            <a:endParaRPr lang="it-IT"/>
          </a:p>
        </p:txBody>
      </p:sp>
    </p:spTree>
    <p:extLst>
      <p:ext uri="{BB962C8B-B14F-4D97-AF65-F5344CB8AC3E}">
        <p14:creationId xmlns:p14="http://schemas.microsoft.com/office/powerpoint/2010/main" val="29895623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startAt="4"/>
            </a:pPr>
            <a:endParaRPr lang="en-GB" dirty="0"/>
          </a:p>
        </p:txBody>
      </p:sp>
      <p:sp>
        <p:nvSpPr>
          <p:cNvPr id="4" name="Slide Number Placeholder 3"/>
          <p:cNvSpPr>
            <a:spLocks noGrp="1"/>
          </p:cNvSpPr>
          <p:nvPr>
            <p:ph type="sldNum" sz="quarter" idx="5"/>
          </p:nvPr>
        </p:nvSpPr>
        <p:spPr/>
        <p:txBody>
          <a:bodyPr/>
          <a:lstStyle/>
          <a:p>
            <a:fld id="{80F8C492-6790-4731-9432-528598E99998}" type="slidenum">
              <a:rPr lang="it-IT" smtClean="0"/>
              <a:t>27</a:t>
            </a:fld>
            <a:endParaRPr lang="it-IT"/>
          </a:p>
        </p:txBody>
      </p:sp>
    </p:spTree>
    <p:extLst>
      <p:ext uri="{BB962C8B-B14F-4D97-AF65-F5344CB8AC3E}">
        <p14:creationId xmlns:p14="http://schemas.microsoft.com/office/powerpoint/2010/main" val="11460710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startAt="4"/>
            </a:pPr>
            <a:endParaRPr lang="en-GB" dirty="0"/>
          </a:p>
        </p:txBody>
      </p:sp>
      <p:sp>
        <p:nvSpPr>
          <p:cNvPr id="4" name="Slide Number Placeholder 3"/>
          <p:cNvSpPr>
            <a:spLocks noGrp="1"/>
          </p:cNvSpPr>
          <p:nvPr>
            <p:ph type="sldNum" sz="quarter" idx="5"/>
          </p:nvPr>
        </p:nvSpPr>
        <p:spPr/>
        <p:txBody>
          <a:bodyPr/>
          <a:lstStyle/>
          <a:p>
            <a:fld id="{80F8C492-6790-4731-9432-528598E99998}" type="slidenum">
              <a:rPr lang="it-IT" smtClean="0"/>
              <a:t>28</a:t>
            </a:fld>
            <a:endParaRPr lang="it-IT"/>
          </a:p>
        </p:txBody>
      </p:sp>
    </p:spTree>
    <p:extLst>
      <p:ext uri="{BB962C8B-B14F-4D97-AF65-F5344CB8AC3E}">
        <p14:creationId xmlns:p14="http://schemas.microsoft.com/office/powerpoint/2010/main" val="26030946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startAt="4"/>
            </a:pPr>
            <a:endParaRPr lang="en-GB" dirty="0"/>
          </a:p>
        </p:txBody>
      </p:sp>
      <p:sp>
        <p:nvSpPr>
          <p:cNvPr id="4" name="Slide Number Placeholder 3"/>
          <p:cNvSpPr>
            <a:spLocks noGrp="1"/>
          </p:cNvSpPr>
          <p:nvPr>
            <p:ph type="sldNum" sz="quarter" idx="5"/>
          </p:nvPr>
        </p:nvSpPr>
        <p:spPr/>
        <p:txBody>
          <a:bodyPr/>
          <a:lstStyle/>
          <a:p>
            <a:fld id="{80F8C492-6790-4731-9432-528598E99998}" type="slidenum">
              <a:rPr lang="it-IT" smtClean="0"/>
              <a:t>29</a:t>
            </a:fld>
            <a:endParaRPr lang="it-IT"/>
          </a:p>
        </p:txBody>
      </p:sp>
    </p:spTree>
    <p:extLst>
      <p:ext uri="{BB962C8B-B14F-4D97-AF65-F5344CB8AC3E}">
        <p14:creationId xmlns:p14="http://schemas.microsoft.com/office/powerpoint/2010/main" val="617036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fld id="{80F8C492-6790-4731-9432-528598E99998}" type="slidenum">
              <a:rPr lang="it-IT" smtClean="0"/>
              <a:t>3</a:t>
            </a:fld>
            <a:endParaRPr lang="it-IT"/>
          </a:p>
        </p:txBody>
      </p:sp>
    </p:spTree>
    <p:extLst>
      <p:ext uri="{BB962C8B-B14F-4D97-AF65-F5344CB8AC3E}">
        <p14:creationId xmlns:p14="http://schemas.microsoft.com/office/powerpoint/2010/main" val="9535894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DECE74F4-8490-4E38-A6C4-7D197609E99C}" type="slidenum">
              <a:rPr lang="it-IT" smtClean="0"/>
              <a:t>30</a:t>
            </a:fld>
            <a:endParaRPr lang="it-IT"/>
          </a:p>
        </p:txBody>
      </p:sp>
    </p:spTree>
    <p:extLst>
      <p:ext uri="{BB962C8B-B14F-4D97-AF65-F5344CB8AC3E}">
        <p14:creationId xmlns:p14="http://schemas.microsoft.com/office/powerpoint/2010/main" val="827124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DECE74F4-8490-4E38-A6C4-7D197609E99C}" type="slidenum">
              <a:rPr lang="it-IT" smtClean="0"/>
              <a:t>31</a:t>
            </a:fld>
            <a:endParaRPr lang="it-IT"/>
          </a:p>
        </p:txBody>
      </p:sp>
    </p:spTree>
    <p:extLst>
      <p:ext uri="{BB962C8B-B14F-4D97-AF65-F5344CB8AC3E}">
        <p14:creationId xmlns:p14="http://schemas.microsoft.com/office/powerpoint/2010/main" val="1210444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fld id="{80F8C492-6790-4731-9432-528598E99998}" type="slidenum">
              <a:rPr lang="it-IT" smtClean="0"/>
              <a:t>32</a:t>
            </a:fld>
            <a:endParaRPr lang="it-IT"/>
          </a:p>
        </p:txBody>
      </p:sp>
    </p:spTree>
    <p:extLst>
      <p:ext uri="{BB962C8B-B14F-4D97-AF65-F5344CB8AC3E}">
        <p14:creationId xmlns:p14="http://schemas.microsoft.com/office/powerpoint/2010/main" val="40979977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fld id="{80F8C492-6790-4731-9432-528598E99998}" type="slidenum">
              <a:rPr lang="it-IT" smtClean="0"/>
              <a:t>33</a:t>
            </a:fld>
            <a:endParaRPr lang="it-IT"/>
          </a:p>
        </p:txBody>
      </p:sp>
    </p:spTree>
    <p:extLst>
      <p:ext uri="{BB962C8B-B14F-4D97-AF65-F5344CB8AC3E}">
        <p14:creationId xmlns:p14="http://schemas.microsoft.com/office/powerpoint/2010/main" val="42444819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startAt="4"/>
            </a:pPr>
            <a:endParaRPr lang="en-GB" dirty="0"/>
          </a:p>
        </p:txBody>
      </p:sp>
      <p:sp>
        <p:nvSpPr>
          <p:cNvPr id="4" name="Slide Number Placeholder 3"/>
          <p:cNvSpPr>
            <a:spLocks noGrp="1"/>
          </p:cNvSpPr>
          <p:nvPr>
            <p:ph type="sldNum" sz="quarter" idx="5"/>
          </p:nvPr>
        </p:nvSpPr>
        <p:spPr/>
        <p:txBody>
          <a:bodyPr/>
          <a:lstStyle/>
          <a:p>
            <a:fld id="{80F8C492-6790-4731-9432-528598E99998}" type="slidenum">
              <a:rPr lang="it-IT" smtClean="0"/>
              <a:t>34</a:t>
            </a:fld>
            <a:endParaRPr lang="it-IT"/>
          </a:p>
        </p:txBody>
      </p:sp>
    </p:spTree>
    <p:extLst>
      <p:ext uri="{BB962C8B-B14F-4D97-AF65-F5344CB8AC3E}">
        <p14:creationId xmlns:p14="http://schemas.microsoft.com/office/powerpoint/2010/main" val="174229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fld id="{80F8C492-6790-4731-9432-528598E99998}" type="slidenum">
              <a:rPr lang="it-IT" smtClean="0"/>
              <a:t>4</a:t>
            </a:fld>
            <a:endParaRPr lang="it-IT"/>
          </a:p>
        </p:txBody>
      </p:sp>
    </p:spTree>
    <p:extLst>
      <p:ext uri="{BB962C8B-B14F-4D97-AF65-F5344CB8AC3E}">
        <p14:creationId xmlns:p14="http://schemas.microsoft.com/office/powerpoint/2010/main" val="578739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fld id="{80F8C492-6790-4731-9432-528598E99998}" type="slidenum">
              <a:rPr lang="it-IT" smtClean="0"/>
              <a:t>5</a:t>
            </a:fld>
            <a:endParaRPr lang="it-IT"/>
          </a:p>
        </p:txBody>
      </p:sp>
    </p:spTree>
    <p:extLst>
      <p:ext uri="{BB962C8B-B14F-4D97-AF65-F5344CB8AC3E}">
        <p14:creationId xmlns:p14="http://schemas.microsoft.com/office/powerpoint/2010/main" val="3233646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fld id="{80F8C492-6790-4731-9432-528598E99998}" type="slidenum">
              <a:rPr lang="it-IT" smtClean="0"/>
              <a:t>6</a:t>
            </a:fld>
            <a:endParaRPr lang="it-IT"/>
          </a:p>
        </p:txBody>
      </p:sp>
    </p:spTree>
    <p:extLst>
      <p:ext uri="{BB962C8B-B14F-4D97-AF65-F5344CB8AC3E}">
        <p14:creationId xmlns:p14="http://schemas.microsoft.com/office/powerpoint/2010/main" val="3560167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fld id="{80F8C492-6790-4731-9432-528598E99998}" type="slidenum">
              <a:rPr lang="it-IT" smtClean="0"/>
              <a:t>7</a:t>
            </a:fld>
            <a:endParaRPr lang="it-IT"/>
          </a:p>
        </p:txBody>
      </p:sp>
    </p:spTree>
    <p:extLst>
      <p:ext uri="{BB962C8B-B14F-4D97-AF65-F5344CB8AC3E}">
        <p14:creationId xmlns:p14="http://schemas.microsoft.com/office/powerpoint/2010/main" val="2166201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fld id="{80F8C492-6790-4731-9432-528598E99998}" type="slidenum">
              <a:rPr lang="it-IT" smtClean="0"/>
              <a:t>8</a:t>
            </a:fld>
            <a:endParaRPr lang="it-IT"/>
          </a:p>
        </p:txBody>
      </p:sp>
    </p:spTree>
    <p:extLst>
      <p:ext uri="{BB962C8B-B14F-4D97-AF65-F5344CB8AC3E}">
        <p14:creationId xmlns:p14="http://schemas.microsoft.com/office/powerpoint/2010/main" val="3622746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fld id="{80F8C492-6790-4731-9432-528598E99998}" type="slidenum">
              <a:rPr lang="it-IT" smtClean="0"/>
              <a:t>9</a:t>
            </a:fld>
            <a:endParaRPr lang="it-IT"/>
          </a:p>
        </p:txBody>
      </p:sp>
    </p:spTree>
    <p:extLst>
      <p:ext uri="{BB962C8B-B14F-4D97-AF65-F5344CB8AC3E}">
        <p14:creationId xmlns:p14="http://schemas.microsoft.com/office/powerpoint/2010/main" val="2894952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0EB18-0270-4C78-90B4-CEA49FE2D3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2483C60A-5075-425C-A856-CEAA84310A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5F3E00E5-4583-4D0B-914D-8DAC91D6707D}"/>
              </a:ext>
            </a:extLst>
          </p:cNvPr>
          <p:cNvSpPr>
            <a:spLocks noGrp="1"/>
          </p:cNvSpPr>
          <p:nvPr>
            <p:ph type="dt" sz="half" idx="10"/>
          </p:nvPr>
        </p:nvSpPr>
        <p:spPr/>
        <p:txBody>
          <a:bodyPr/>
          <a:lstStyle/>
          <a:p>
            <a:fld id="{1D47D64B-EA3C-4AB3-BB54-CDAB475E3ABF}" type="datetimeFigureOut">
              <a:rPr lang="it-IT" smtClean="0"/>
              <a:t>11/12/2019</a:t>
            </a:fld>
            <a:endParaRPr lang="it-IT"/>
          </a:p>
        </p:txBody>
      </p:sp>
      <p:sp>
        <p:nvSpPr>
          <p:cNvPr id="5" name="Footer Placeholder 4">
            <a:extLst>
              <a:ext uri="{FF2B5EF4-FFF2-40B4-BE49-F238E27FC236}">
                <a16:creationId xmlns:a16="http://schemas.microsoft.com/office/drawing/2014/main" id="{07393B81-4046-4D81-A339-29ABFF855CF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AB660BD-2A38-4CCE-8EF4-871552076FDD}"/>
              </a:ext>
            </a:extLst>
          </p:cNvPr>
          <p:cNvSpPr>
            <a:spLocks noGrp="1"/>
          </p:cNvSpPr>
          <p:nvPr>
            <p:ph type="sldNum" sz="quarter" idx="12"/>
          </p:nvPr>
        </p:nvSpPr>
        <p:spPr/>
        <p:txBody>
          <a:bodyPr/>
          <a:lstStyle/>
          <a:p>
            <a:fld id="{020028C2-8953-4168-9F61-2484C878E759}" type="slidenum">
              <a:rPr lang="it-IT" smtClean="0"/>
              <a:t>‹#›</a:t>
            </a:fld>
            <a:endParaRPr lang="it-IT"/>
          </a:p>
        </p:txBody>
      </p:sp>
    </p:spTree>
    <p:extLst>
      <p:ext uri="{BB962C8B-B14F-4D97-AF65-F5344CB8AC3E}">
        <p14:creationId xmlns:p14="http://schemas.microsoft.com/office/powerpoint/2010/main" val="879015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AEB85-8309-4C72-BB7A-B57D91096353}"/>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004D3945-5B9C-4407-9BFA-96C7FBF254C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9C542B15-E4E2-4DB2-AC1D-D65E468DBE16}"/>
              </a:ext>
            </a:extLst>
          </p:cNvPr>
          <p:cNvSpPr>
            <a:spLocks noGrp="1"/>
          </p:cNvSpPr>
          <p:nvPr>
            <p:ph type="dt" sz="half" idx="10"/>
          </p:nvPr>
        </p:nvSpPr>
        <p:spPr/>
        <p:txBody>
          <a:bodyPr/>
          <a:lstStyle/>
          <a:p>
            <a:fld id="{1D47D64B-EA3C-4AB3-BB54-CDAB475E3ABF}" type="datetimeFigureOut">
              <a:rPr lang="it-IT" smtClean="0"/>
              <a:t>11/12/2019</a:t>
            </a:fld>
            <a:endParaRPr lang="it-IT"/>
          </a:p>
        </p:txBody>
      </p:sp>
      <p:sp>
        <p:nvSpPr>
          <p:cNvPr id="5" name="Footer Placeholder 4">
            <a:extLst>
              <a:ext uri="{FF2B5EF4-FFF2-40B4-BE49-F238E27FC236}">
                <a16:creationId xmlns:a16="http://schemas.microsoft.com/office/drawing/2014/main" id="{1ADDF147-EDE5-49B3-89B1-B6E126A785F9}"/>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AF98A447-E8FD-41CB-9132-2E6B594EE712}"/>
              </a:ext>
            </a:extLst>
          </p:cNvPr>
          <p:cNvSpPr>
            <a:spLocks noGrp="1"/>
          </p:cNvSpPr>
          <p:nvPr>
            <p:ph type="sldNum" sz="quarter" idx="12"/>
          </p:nvPr>
        </p:nvSpPr>
        <p:spPr/>
        <p:txBody>
          <a:bodyPr/>
          <a:lstStyle/>
          <a:p>
            <a:fld id="{020028C2-8953-4168-9F61-2484C878E759}" type="slidenum">
              <a:rPr lang="it-IT" smtClean="0"/>
              <a:t>‹#›</a:t>
            </a:fld>
            <a:endParaRPr lang="it-IT"/>
          </a:p>
        </p:txBody>
      </p:sp>
    </p:spTree>
    <p:extLst>
      <p:ext uri="{BB962C8B-B14F-4D97-AF65-F5344CB8AC3E}">
        <p14:creationId xmlns:p14="http://schemas.microsoft.com/office/powerpoint/2010/main" val="3987204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E752ED-337F-41A5-B620-25660E89414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5BD66550-1122-4A9B-9298-BB98F68BA35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169B922B-B374-4575-8ECE-889EC4F0E129}"/>
              </a:ext>
            </a:extLst>
          </p:cNvPr>
          <p:cNvSpPr>
            <a:spLocks noGrp="1"/>
          </p:cNvSpPr>
          <p:nvPr>
            <p:ph type="dt" sz="half" idx="10"/>
          </p:nvPr>
        </p:nvSpPr>
        <p:spPr/>
        <p:txBody>
          <a:bodyPr/>
          <a:lstStyle/>
          <a:p>
            <a:fld id="{1D47D64B-EA3C-4AB3-BB54-CDAB475E3ABF}" type="datetimeFigureOut">
              <a:rPr lang="it-IT" smtClean="0"/>
              <a:t>11/12/2019</a:t>
            </a:fld>
            <a:endParaRPr lang="it-IT"/>
          </a:p>
        </p:txBody>
      </p:sp>
      <p:sp>
        <p:nvSpPr>
          <p:cNvPr id="5" name="Footer Placeholder 4">
            <a:extLst>
              <a:ext uri="{FF2B5EF4-FFF2-40B4-BE49-F238E27FC236}">
                <a16:creationId xmlns:a16="http://schemas.microsoft.com/office/drawing/2014/main" id="{37086CCB-86D1-4414-A2CF-C7C59DC8645F}"/>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EEBCCEA2-11CD-4E69-9FF9-CEB9729527C4}"/>
              </a:ext>
            </a:extLst>
          </p:cNvPr>
          <p:cNvSpPr>
            <a:spLocks noGrp="1"/>
          </p:cNvSpPr>
          <p:nvPr>
            <p:ph type="sldNum" sz="quarter" idx="12"/>
          </p:nvPr>
        </p:nvSpPr>
        <p:spPr/>
        <p:txBody>
          <a:bodyPr/>
          <a:lstStyle/>
          <a:p>
            <a:fld id="{020028C2-8953-4168-9F61-2484C878E759}" type="slidenum">
              <a:rPr lang="it-IT" smtClean="0"/>
              <a:t>‹#›</a:t>
            </a:fld>
            <a:endParaRPr lang="it-IT"/>
          </a:p>
        </p:txBody>
      </p:sp>
    </p:spTree>
    <p:extLst>
      <p:ext uri="{BB962C8B-B14F-4D97-AF65-F5344CB8AC3E}">
        <p14:creationId xmlns:p14="http://schemas.microsoft.com/office/powerpoint/2010/main" val="2249310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F7DFF-E576-4AF4-9518-005019D99DC0}"/>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8333A5A0-AD74-46FE-B95A-88E3A3DFFF8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EF60052D-3596-4A03-92F2-E36D5D2B091A}"/>
              </a:ext>
            </a:extLst>
          </p:cNvPr>
          <p:cNvSpPr>
            <a:spLocks noGrp="1"/>
          </p:cNvSpPr>
          <p:nvPr>
            <p:ph type="dt" sz="half" idx="10"/>
          </p:nvPr>
        </p:nvSpPr>
        <p:spPr/>
        <p:txBody>
          <a:bodyPr/>
          <a:lstStyle/>
          <a:p>
            <a:fld id="{1D47D64B-EA3C-4AB3-BB54-CDAB475E3ABF}" type="datetimeFigureOut">
              <a:rPr lang="it-IT" smtClean="0"/>
              <a:t>11/12/2019</a:t>
            </a:fld>
            <a:endParaRPr lang="it-IT"/>
          </a:p>
        </p:txBody>
      </p:sp>
      <p:sp>
        <p:nvSpPr>
          <p:cNvPr id="5" name="Footer Placeholder 4">
            <a:extLst>
              <a:ext uri="{FF2B5EF4-FFF2-40B4-BE49-F238E27FC236}">
                <a16:creationId xmlns:a16="http://schemas.microsoft.com/office/drawing/2014/main" id="{176B59A8-BE2C-4D4D-B48E-C47F86902EE7}"/>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C7B4491C-38B8-471E-809F-05814383D77F}"/>
              </a:ext>
            </a:extLst>
          </p:cNvPr>
          <p:cNvSpPr>
            <a:spLocks noGrp="1"/>
          </p:cNvSpPr>
          <p:nvPr>
            <p:ph type="sldNum" sz="quarter" idx="12"/>
          </p:nvPr>
        </p:nvSpPr>
        <p:spPr/>
        <p:txBody>
          <a:bodyPr/>
          <a:lstStyle/>
          <a:p>
            <a:fld id="{020028C2-8953-4168-9F61-2484C878E759}" type="slidenum">
              <a:rPr lang="it-IT" smtClean="0"/>
              <a:t>‹#›</a:t>
            </a:fld>
            <a:endParaRPr lang="it-IT"/>
          </a:p>
        </p:txBody>
      </p:sp>
    </p:spTree>
    <p:extLst>
      <p:ext uri="{BB962C8B-B14F-4D97-AF65-F5344CB8AC3E}">
        <p14:creationId xmlns:p14="http://schemas.microsoft.com/office/powerpoint/2010/main" val="2608522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9F952-C9A6-4049-8FCD-41D801B1C1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E452756C-C21E-49A9-A016-83491BD229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9735B1F-5FEF-4520-93DB-D08D88601DA7}"/>
              </a:ext>
            </a:extLst>
          </p:cNvPr>
          <p:cNvSpPr>
            <a:spLocks noGrp="1"/>
          </p:cNvSpPr>
          <p:nvPr>
            <p:ph type="dt" sz="half" idx="10"/>
          </p:nvPr>
        </p:nvSpPr>
        <p:spPr/>
        <p:txBody>
          <a:bodyPr/>
          <a:lstStyle/>
          <a:p>
            <a:fld id="{1D47D64B-EA3C-4AB3-BB54-CDAB475E3ABF}" type="datetimeFigureOut">
              <a:rPr lang="it-IT" smtClean="0"/>
              <a:t>11/12/2019</a:t>
            </a:fld>
            <a:endParaRPr lang="it-IT"/>
          </a:p>
        </p:txBody>
      </p:sp>
      <p:sp>
        <p:nvSpPr>
          <p:cNvPr id="5" name="Footer Placeholder 4">
            <a:extLst>
              <a:ext uri="{FF2B5EF4-FFF2-40B4-BE49-F238E27FC236}">
                <a16:creationId xmlns:a16="http://schemas.microsoft.com/office/drawing/2014/main" id="{6BD7B679-578F-4A1E-963D-79AAFA072BCE}"/>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5765EDB-33B7-4918-A62C-684B02574DC2}"/>
              </a:ext>
            </a:extLst>
          </p:cNvPr>
          <p:cNvSpPr>
            <a:spLocks noGrp="1"/>
          </p:cNvSpPr>
          <p:nvPr>
            <p:ph type="sldNum" sz="quarter" idx="12"/>
          </p:nvPr>
        </p:nvSpPr>
        <p:spPr/>
        <p:txBody>
          <a:bodyPr/>
          <a:lstStyle/>
          <a:p>
            <a:fld id="{020028C2-8953-4168-9F61-2484C878E759}" type="slidenum">
              <a:rPr lang="it-IT" smtClean="0"/>
              <a:t>‹#›</a:t>
            </a:fld>
            <a:endParaRPr lang="it-IT"/>
          </a:p>
        </p:txBody>
      </p:sp>
    </p:spTree>
    <p:extLst>
      <p:ext uri="{BB962C8B-B14F-4D97-AF65-F5344CB8AC3E}">
        <p14:creationId xmlns:p14="http://schemas.microsoft.com/office/powerpoint/2010/main" val="2262895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BE2D2-C299-498D-B4E3-9380771DDB75}"/>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166D1066-4807-455D-8DE8-E67AF01C2EB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8F0AAD84-A7C5-4627-A1C0-490C064F5CF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41B1DA77-AC55-4B2D-9303-348C5A1BBB89}"/>
              </a:ext>
            </a:extLst>
          </p:cNvPr>
          <p:cNvSpPr>
            <a:spLocks noGrp="1"/>
          </p:cNvSpPr>
          <p:nvPr>
            <p:ph type="dt" sz="half" idx="10"/>
          </p:nvPr>
        </p:nvSpPr>
        <p:spPr/>
        <p:txBody>
          <a:bodyPr/>
          <a:lstStyle/>
          <a:p>
            <a:fld id="{1D47D64B-EA3C-4AB3-BB54-CDAB475E3ABF}" type="datetimeFigureOut">
              <a:rPr lang="it-IT" smtClean="0"/>
              <a:t>11/12/2019</a:t>
            </a:fld>
            <a:endParaRPr lang="it-IT"/>
          </a:p>
        </p:txBody>
      </p:sp>
      <p:sp>
        <p:nvSpPr>
          <p:cNvPr id="6" name="Footer Placeholder 5">
            <a:extLst>
              <a:ext uri="{FF2B5EF4-FFF2-40B4-BE49-F238E27FC236}">
                <a16:creationId xmlns:a16="http://schemas.microsoft.com/office/drawing/2014/main" id="{41C7CCC4-C5D0-4198-9086-6085DB286471}"/>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D4265A35-A731-42F4-A235-93D74C7BFE3F}"/>
              </a:ext>
            </a:extLst>
          </p:cNvPr>
          <p:cNvSpPr>
            <a:spLocks noGrp="1"/>
          </p:cNvSpPr>
          <p:nvPr>
            <p:ph type="sldNum" sz="quarter" idx="12"/>
          </p:nvPr>
        </p:nvSpPr>
        <p:spPr/>
        <p:txBody>
          <a:bodyPr/>
          <a:lstStyle/>
          <a:p>
            <a:fld id="{020028C2-8953-4168-9F61-2484C878E759}" type="slidenum">
              <a:rPr lang="it-IT" smtClean="0"/>
              <a:t>‹#›</a:t>
            </a:fld>
            <a:endParaRPr lang="it-IT"/>
          </a:p>
        </p:txBody>
      </p:sp>
    </p:spTree>
    <p:extLst>
      <p:ext uri="{BB962C8B-B14F-4D97-AF65-F5344CB8AC3E}">
        <p14:creationId xmlns:p14="http://schemas.microsoft.com/office/powerpoint/2010/main" val="1840840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6B019-FBE0-4F3D-8796-6E7F5AB4FE7B}"/>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EDED11C7-3D68-4693-8A05-B86D5CC260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CB25A8D-51E9-493B-91D9-905B05BAF55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9A5F9D9B-971F-4B76-8D14-530FBC7FEE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EBC0DB8-78C3-4F6A-8702-F64DD1CCFEF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A5C499B7-8490-4DDB-BE0E-5BF7B1944CF9}"/>
              </a:ext>
            </a:extLst>
          </p:cNvPr>
          <p:cNvSpPr>
            <a:spLocks noGrp="1"/>
          </p:cNvSpPr>
          <p:nvPr>
            <p:ph type="dt" sz="half" idx="10"/>
          </p:nvPr>
        </p:nvSpPr>
        <p:spPr/>
        <p:txBody>
          <a:bodyPr/>
          <a:lstStyle/>
          <a:p>
            <a:fld id="{1D47D64B-EA3C-4AB3-BB54-CDAB475E3ABF}" type="datetimeFigureOut">
              <a:rPr lang="it-IT" smtClean="0"/>
              <a:t>11/12/2019</a:t>
            </a:fld>
            <a:endParaRPr lang="it-IT"/>
          </a:p>
        </p:txBody>
      </p:sp>
      <p:sp>
        <p:nvSpPr>
          <p:cNvPr id="8" name="Footer Placeholder 7">
            <a:extLst>
              <a:ext uri="{FF2B5EF4-FFF2-40B4-BE49-F238E27FC236}">
                <a16:creationId xmlns:a16="http://schemas.microsoft.com/office/drawing/2014/main" id="{2092CC6D-EB87-482D-A9F8-89FF96DD8297}"/>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089FDED8-91E4-4E55-8799-ACFB36A794E0}"/>
              </a:ext>
            </a:extLst>
          </p:cNvPr>
          <p:cNvSpPr>
            <a:spLocks noGrp="1"/>
          </p:cNvSpPr>
          <p:nvPr>
            <p:ph type="sldNum" sz="quarter" idx="12"/>
          </p:nvPr>
        </p:nvSpPr>
        <p:spPr/>
        <p:txBody>
          <a:bodyPr/>
          <a:lstStyle/>
          <a:p>
            <a:fld id="{020028C2-8953-4168-9F61-2484C878E759}" type="slidenum">
              <a:rPr lang="it-IT" smtClean="0"/>
              <a:t>‹#›</a:t>
            </a:fld>
            <a:endParaRPr lang="it-IT"/>
          </a:p>
        </p:txBody>
      </p:sp>
    </p:spTree>
    <p:extLst>
      <p:ext uri="{BB962C8B-B14F-4D97-AF65-F5344CB8AC3E}">
        <p14:creationId xmlns:p14="http://schemas.microsoft.com/office/powerpoint/2010/main" val="2295047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9F829-A164-4366-A58D-DD8A4387BF29}"/>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4E8DE050-0CF5-4A30-8E00-FDA3CDFC741F}"/>
              </a:ext>
            </a:extLst>
          </p:cNvPr>
          <p:cNvSpPr>
            <a:spLocks noGrp="1"/>
          </p:cNvSpPr>
          <p:nvPr>
            <p:ph type="dt" sz="half" idx="10"/>
          </p:nvPr>
        </p:nvSpPr>
        <p:spPr/>
        <p:txBody>
          <a:bodyPr/>
          <a:lstStyle/>
          <a:p>
            <a:fld id="{1D47D64B-EA3C-4AB3-BB54-CDAB475E3ABF}" type="datetimeFigureOut">
              <a:rPr lang="it-IT" smtClean="0"/>
              <a:t>11/12/2019</a:t>
            </a:fld>
            <a:endParaRPr lang="it-IT"/>
          </a:p>
        </p:txBody>
      </p:sp>
      <p:sp>
        <p:nvSpPr>
          <p:cNvPr id="4" name="Footer Placeholder 3">
            <a:extLst>
              <a:ext uri="{FF2B5EF4-FFF2-40B4-BE49-F238E27FC236}">
                <a16:creationId xmlns:a16="http://schemas.microsoft.com/office/drawing/2014/main" id="{DDBFE481-A805-4CFB-8F3A-27A8EC5E7CB9}"/>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D0D7EC18-4996-456C-84A8-742319A7F0CC}"/>
              </a:ext>
            </a:extLst>
          </p:cNvPr>
          <p:cNvSpPr>
            <a:spLocks noGrp="1"/>
          </p:cNvSpPr>
          <p:nvPr>
            <p:ph type="sldNum" sz="quarter" idx="12"/>
          </p:nvPr>
        </p:nvSpPr>
        <p:spPr/>
        <p:txBody>
          <a:bodyPr/>
          <a:lstStyle/>
          <a:p>
            <a:fld id="{020028C2-8953-4168-9F61-2484C878E759}" type="slidenum">
              <a:rPr lang="it-IT" smtClean="0"/>
              <a:t>‹#›</a:t>
            </a:fld>
            <a:endParaRPr lang="it-IT"/>
          </a:p>
        </p:txBody>
      </p:sp>
    </p:spTree>
    <p:extLst>
      <p:ext uri="{BB962C8B-B14F-4D97-AF65-F5344CB8AC3E}">
        <p14:creationId xmlns:p14="http://schemas.microsoft.com/office/powerpoint/2010/main" val="926614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2C2CBB-6ADB-447A-BF17-0FABA6F589D8}"/>
              </a:ext>
            </a:extLst>
          </p:cNvPr>
          <p:cNvSpPr>
            <a:spLocks noGrp="1"/>
          </p:cNvSpPr>
          <p:nvPr>
            <p:ph type="dt" sz="half" idx="10"/>
          </p:nvPr>
        </p:nvSpPr>
        <p:spPr/>
        <p:txBody>
          <a:bodyPr/>
          <a:lstStyle/>
          <a:p>
            <a:fld id="{1D47D64B-EA3C-4AB3-BB54-CDAB475E3ABF}" type="datetimeFigureOut">
              <a:rPr lang="it-IT" smtClean="0"/>
              <a:t>11/12/2019</a:t>
            </a:fld>
            <a:endParaRPr lang="it-IT"/>
          </a:p>
        </p:txBody>
      </p:sp>
      <p:sp>
        <p:nvSpPr>
          <p:cNvPr id="3" name="Footer Placeholder 2">
            <a:extLst>
              <a:ext uri="{FF2B5EF4-FFF2-40B4-BE49-F238E27FC236}">
                <a16:creationId xmlns:a16="http://schemas.microsoft.com/office/drawing/2014/main" id="{8BB1EF94-FE56-431A-8030-9DDC3F47A679}"/>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1F4CD3E0-4CB3-48F3-967E-E663C90FF835}"/>
              </a:ext>
            </a:extLst>
          </p:cNvPr>
          <p:cNvSpPr>
            <a:spLocks noGrp="1"/>
          </p:cNvSpPr>
          <p:nvPr>
            <p:ph type="sldNum" sz="quarter" idx="12"/>
          </p:nvPr>
        </p:nvSpPr>
        <p:spPr/>
        <p:txBody>
          <a:bodyPr/>
          <a:lstStyle/>
          <a:p>
            <a:fld id="{020028C2-8953-4168-9F61-2484C878E759}" type="slidenum">
              <a:rPr lang="it-IT" smtClean="0"/>
              <a:t>‹#›</a:t>
            </a:fld>
            <a:endParaRPr lang="it-IT"/>
          </a:p>
        </p:txBody>
      </p:sp>
    </p:spTree>
    <p:extLst>
      <p:ext uri="{BB962C8B-B14F-4D97-AF65-F5344CB8AC3E}">
        <p14:creationId xmlns:p14="http://schemas.microsoft.com/office/powerpoint/2010/main" val="2606506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BBC51-01D7-45F3-A450-04AA377F3C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EB21C477-92FE-4B17-911E-520F601168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8F58B30E-5EAE-4D50-8323-728CDEE040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859C57D-3038-4210-8912-AA968D5CB441}"/>
              </a:ext>
            </a:extLst>
          </p:cNvPr>
          <p:cNvSpPr>
            <a:spLocks noGrp="1"/>
          </p:cNvSpPr>
          <p:nvPr>
            <p:ph type="dt" sz="half" idx="10"/>
          </p:nvPr>
        </p:nvSpPr>
        <p:spPr/>
        <p:txBody>
          <a:bodyPr/>
          <a:lstStyle/>
          <a:p>
            <a:fld id="{1D47D64B-EA3C-4AB3-BB54-CDAB475E3ABF}" type="datetimeFigureOut">
              <a:rPr lang="it-IT" smtClean="0"/>
              <a:t>11/12/2019</a:t>
            </a:fld>
            <a:endParaRPr lang="it-IT"/>
          </a:p>
        </p:txBody>
      </p:sp>
      <p:sp>
        <p:nvSpPr>
          <p:cNvPr id="6" name="Footer Placeholder 5">
            <a:extLst>
              <a:ext uri="{FF2B5EF4-FFF2-40B4-BE49-F238E27FC236}">
                <a16:creationId xmlns:a16="http://schemas.microsoft.com/office/drawing/2014/main" id="{6895834D-7B45-41DD-B346-BBC32211CEF3}"/>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F49DD8C-EC1E-4357-9106-F8FDFB62374E}"/>
              </a:ext>
            </a:extLst>
          </p:cNvPr>
          <p:cNvSpPr>
            <a:spLocks noGrp="1"/>
          </p:cNvSpPr>
          <p:nvPr>
            <p:ph type="sldNum" sz="quarter" idx="12"/>
          </p:nvPr>
        </p:nvSpPr>
        <p:spPr/>
        <p:txBody>
          <a:bodyPr/>
          <a:lstStyle/>
          <a:p>
            <a:fld id="{020028C2-8953-4168-9F61-2484C878E759}" type="slidenum">
              <a:rPr lang="it-IT" smtClean="0"/>
              <a:t>‹#›</a:t>
            </a:fld>
            <a:endParaRPr lang="it-IT"/>
          </a:p>
        </p:txBody>
      </p:sp>
    </p:spTree>
    <p:extLst>
      <p:ext uri="{BB962C8B-B14F-4D97-AF65-F5344CB8AC3E}">
        <p14:creationId xmlns:p14="http://schemas.microsoft.com/office/powerpoint/2010/main" val="2686725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2B932-8650-445E-A4FD-1D686B1E96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9B08F463-029C-407C-BC81-AE6BFF0506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AB7820AF-9AB9-44A4-B35D-78D4D9A2AD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4E95B0E-459E-484E-8428-33B2980878E6}"/>
              </a:ext>
            </a:extLst>
          </p:cNvPr>
          <p:cNvSpPr>
            <a:spLocks noGrp="1"/>
          </p:cNvSpPr>
          <p:nvPr>
            <p:ph type="dt" sz="half" idx="10"/>
          </p:nvPr>
        </p:nvSpPr>
        <p:spPr/>
        <p:txBody>
          <a:bodyPr/>
          <a:lstStyle/>
          <a:p>
            <a:fld id="{1D47D64B-EA3C-4AB3-BB54-CDAB475E3ABF}" type="datetimeFigureOut">
              <a:rPr lang="it-IT" smtClean="0"/>
              <a:t>11/12/2019</a:t>
            </a:fld>
            <a:endParaRPr lang="it-IT"/>
          </a:p>
        </p:txBody>
      </p:sp>
      <p:sp>
        <p:nvSpPr>
          <p:cNvPr id="6" name="Footer Placeholder 5">
            <a:extLst>
              <a:ext uri="{FF2B5EF4-FFF2-40B4-BE49-F238E27FC236}">
                <a16:creationId xmlns:a16="http://schemas.microsoft.com/office/drawing/2014/main" id="{FE155B56-07C0-4382-B138-EF88E7A1005B}"/>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CFDB6BF3-A8FA-40C4-8F0C-6D089199FF2D}"/>
              </a:ext>
            </a:extLst>
          </p:cNvPr>
          <p:cNvSpPr>
            <a:spLocks noGrp="1"/>
          </p:cNvSpPr>
          <p:nvPr>
            <p:ph type="sldNum" sz="quarter" idx="12"/>
          </p:nvPr>
        </p:nvSpPr>
        <p:spPr/>
        <p:txBody>
          <a:bodyPr/>
          <a:lstStyle/>
          <a:p>
            <a:fld id="{020028C2-8953-4168-9F61-2484C878E759}" type="slidenum">
              <a:rPr lang="it-IT" smtClean="0"/>
              <a:t>‹#›</a:t>
            </a:fld>
            <a:endParaRPr lang="it-IT"/>
          </a:p>
        </p:txBody>
      </p:sp>
    </p:spTree>
    <p:extLst>
      <p:ext uri="{BB962C8B-B14F-4D97-AF65-F5344CB8AC3E}">
        <p14:creationId xmlns:p14="http://schemas.microsoft.com/office/powerpoint/2010/main" val="291327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A24A23-028D-4318-896F-C79FA7F41F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E22541C7-9ABD-434F-A121-A8A082DF1C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51E65B70-EFC7-4EA9-97B4-43EC489B95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47D64B-EA3C-4AB3-BB54-CDAB475E3ABF}" type="datetimeFigureOut">
              <a:rPr lang="it-IT" smtClean="0"/>
              <a:t>11/12/2019</a:t>
            </a:fld>
            <a:endParaRPr lang="it-IT"/>
          </a:p>
        </p:txBody>
      </p:sp>
      <p:sp>
        <p:nvSpPr>
          <p:cNvPr id="5" name="Footer Placeholder 4">
            <a:extLst>
              <a:ext uri="{FF2B5EF4-FFF2-40B4-BE49-F238E27FC236}">
                <a16:creationId xmlns:a16="http://schemas.microsoft.com/office/drawing/2014/main" id="{9DA3C53A-06E4-4DFF-A3BD-697F20FE5D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DBA6F1BC-4AD4-45B4-BEB5-1D6C4A2BF0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0028C2-8953-4168-9F61-2484C878E759}" type="slidenum">
              <a:rPr lang="it-IT" smtClean="0"/>
              <a:t>‹#›</a:t>
            </a:fld>
            <a:endParaRPr lang="it-IT"/>
          </a:p>
        </p:txBody>
      </p:sp>
    </p:spTree>
    <p:extLst>
      <p:ext uri="{BB962C8B-B14F-4D97-AF65-F5344CB8AC3E}">
        <p14:creationId xmlns:p14="http://schemas.microsoft.com/office/powerpoint/2010/main" val="3205375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jpe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36.svg"/><Relationship Id="rId4" Type="http://schemas.openxmlformats.org/officeDocument/2006/relationships/chart" Target="../charts/chart2.xml"/><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1.jpe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9.JPG"/><Relationship Id="rId5" Type="http://schemas.microsoft.com/office/2007/relationships/hdphoto" Target="../media/hdphoto1.wdp"/><Relationship Id="rId4" Type="http://schemas.openxmlformats.org/officeDocument/2006/relationships/image" Target="../media/image38.png"/><Relationship Id="rId9"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jpe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29.svg"/><Relationship Id="rId4" Type="http://schemas.openxmlformats.org/officeDocument/2006/relationships/chart" Target="../charts/chart3.xml"/><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9.JP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1.jpeg"/><Relationship Id="rId7"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chart" Target="../charts/chart4.xml"/><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5.jp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7.sv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0.tif"/></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63.jpe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65.tiff"/><Relationship Id="rId4" Type="http://schemas.openxmlformats.org/officeDocument/2006/relationships/image" Target="../media/image64.jpg"/></Relationships>
</file>

<file path=ppt/slides/_rels/slide2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jpeg"/><Relationship Id="rId7" Type="http://schemas.openxmlformats.org/officeDocument/2006/relationships/image" Target="../media/image68.emf"/><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6.tif"/><Relationship Id="rId4" Type="http://schemas.openxmlformats.org/officeDocument/2006/relationships/image" Target="../media/image64.jpg"/><Relationship Id="rId9" Type="http://schemas.microsoft.com/office/2007/relationships/hdphoto" Target="../media/hdphoto2.wdp"/></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jpeg"/><Relationship Id="rId7"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9.png"/><Relationship Id="rId4" Type="http://schemas.openxmlformats.org/officeDocument/2006/relationships/image" Target="../media/image64.jpg"/></Relationships>
</file>

<file path=ppt/slides/_rels/slide29.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65.tiff"/><Relationship Id="rId3" Type="http://schemas.microsoft.com/office/2007/relationships/media" Target="../media/media2.mp4"/><Relationship Id="rId7" Type="http://schemas.openxmlformats.org/officeDocument/2006/relationships/image" Target="../media/image1.jpeg"/><Relationship Id="rId12" Type="http://schemas.openxmlformats.org/officeDocument/2006/relationships/image" Target="../media/image75.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9.xml"/><Relationship Id="rId11" Type="http://schemas.openxmlformats.org/officeDocument/2006/relationships/image" Target="../media/image74.png"/><Relationship Id="rId5" Type="http://schemas.openxmlformats.org/officeDocument/2006/relationships/slideLayout" Target="../slideLayouts/slideLayout1.xml"/><Relationship Id="rId10" Type="http://schemas.openxmlformats.org/officeDocument/2006/relationships/image" Target="../media/image73.png"/><Relationship Id="rId4" Type="http://schemas.openxmlformats.org/officeDocument/2006/relationships/video" Target="../media/media2.mp4"/><Relationship Id="rId9"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1.jpe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64.jpg"/><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7.png"/><Relationship Id="rId7"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78.png"/><Relationship Id="rId4" Type="http://schemas.openxmlformats.org/officeDocument/2006/relationships/image" Target="../media/image64.jp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57.sv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hyperlink" Target="https://www.remix3d.com/details/G009SX7VFZ9F" TargetMode="External"/><Relationship Id="rId4" Type="http://schemas.microsoft.com/office/2017/06/relationships/model3d" Target="../media/model3d1.glb"/><Relationship Id="rId9"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3.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jpe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chart" Target="../charts/chart1.xml"/><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0.tif"/></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tif"/></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38048E7-1863-4D08-8332-095E9E4BFC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426" y="0"/>
            <a:ext cx="2944737" cy="1767840"/>
          </a:xfrm>
          <a:prstGeom prst="rect">
            <a:avLst/>
          </a:prstGeom>
        </p:spPr>
      </p:pic>
      <p:sp>
        <p:nvSpPr>
          <p:cNvPr id="15" name="Rettangolo 5">
            <a:extLst>
              <a:ext uri="{FF2B5EF4-FFF2-40B4-BE49-F238E27FC236}">
                <a16:creationId xmlns:a16="http://schemas.microsoft.com/office/drawing/2014/main" id="{859889EF-74E3-404E-AA70-3E01A7C39269}"/>
              </a:ext>
            </a:extLst>
          </p:cNvPr>
          <p:cNvSpPr/>
          <p:nvPr/>
        </p:nvSpPr>
        <p:spPr>
          <a:xfrm>
            <a:off x="282235" y="1437042"/>
            <a:ext cx="14402723" cy="4062651"/>
          </a:xfrm>
          <a:prstGeom prst="rect">
            <a:avLst/>
          </a:prstGeom>
          <a:noFill/>
        </p:spPr>
        <p:txBody>
          <a:bodyPr wrap="square" lIns="91440" tIns="45720" rIns="91440" bIns="45720">
            <a:spAutoFit/>
          </a:bodyPr>
          <a:lstStyle/>
          <a:p>
            <a:r>
              <a:rPr lang="en-US" sz="96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VIEWLAB:</a:t>
            </a:r>
            <a:endParaRPr lang="en-US" sz="36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endParaRPr>
          </a:p>
          <a:p>
            <a:r>
              <a:rPr lang="en-US" sz="42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Science and Cultural Heritage</a:t>
            </a:r>
          </a:p>
          <a:p>
            <a:pPr algn="ctr"/>
            <a:r>
              <a:rPr lang="en-US" sz="36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 </a:t>
            </a:r>
          </a:p>
          <a:p>
            <a:pPr algn="ctr"/>
            <a:endParaRPr lang="en-US" sz="36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endParaRPr>
          </a:p>
          <a:p>
            <a:pPr algn="ctr"/>
            <a:endParaRPr lang="it-IT" sz="50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endParaRPr>
          </a:p>
        </p:txBody>
      </p:sp>
      <p:sp>
        <p:nvSpPr>
          <p:cNvPr id="17" name="Rettangolo 5">
            <a:extLst>
              <a:ext uri="{FF2B5EF4-FFF2-40B4-BE49-F238E27FC236}">
                <a16:creationId xmlns:a16="http://schemas.microsoft.com/office/drawing/2014/main" id="{906B6EA0-98D6-4684-A2A7-4000573894A4}"/>
              </a:ext>
            </a:extLst>
          </p:cNvPr>
          <p:cNvSpPr/>
          <p:nvPr/>
        </p:nvSpPr>
        <p:spPr>
          <a:xfrm>
            <a:off x="0" y="3630174"/>
            <a:ext cx="12192000" cy="2677656"/>
          </a:xfrm>
          <a:prstGeom prst="rect">
            <a:avLst/>
          </a:prstGeom>
          <a:solidFill>
            <a:schemeClr val="accent5">
              <a:lumMod val="50000"/>
            </a:schemeClr>
          </a:solidFill>
        </p:spPr>
        <p:txBody>
          <a:bodyPr wrap="square" lIns="91440" tIns="45720" rIns="91440" bIns="45720">
            <a:spAutoFit/>
          </a:bodyPr>
          <a:lstStyle/>
          <a:p>
            <a:pPr algn="ctr"/>
            <a:r>
              <a:rPr lang="en-GB" sz="2800" b="1" dirty="0">
                <a:ln w="0"/>
                <a:solidFill>
                  <a:schemeClr val="accent5">
                    <a:lumMod val="60000"/>
                    <a:lumOff val="40000"/>
                  </a:schemeClr>
                </a:solidFill>
                <a:effectLst>
                  <a:outerShdw blurRad="38100" dist="19050" dir="2700000" algn="tl" rotWithShape="0">
                    <a:schemeClr val="dk1">
                      <a:alpha val="40000"/>
                    </a:schemeClr>
                  </a:outerShdw>
                </a:effectLst>
              </a:rPr>
              <a:t>Team:</a:t>
            </a:r>
          </a:p>
          <a:p>
            <a:pPr algn="ctr"/>
            <a:endParaRPr lang="en-GB" sz="2800" b="1" dirty="0">
              <a:ln w="0"/>
              <a:solidFill>
                <a:schemeClr val="bg1"/>
              </a:solidFill>
              <a:effectLst>
                <a:outerShdw blurRad="38100" dist="19050" dir="2700000" algn="tl" rotWithShape="0">
                  <a:schemeClr val="dk1">
                    <a:alpha val="40000"/>
                  </a:schemeClr>
                </a:outerShdw>
              </a:effectLst>
            </a:endParaRPr>
          </a:p>
          <a:p>
            <a:r>
              <a:rPr lang="en-GB" sz="2800" b="1" dirty="0">
                <a:ln w="0"/>
                <a:solidFill>
                  <a:schemeClr val="bg1"/>
                </a:solidFill>
                <a:effectLst>
                  <a:outerShdw blurRad="38100" dist="19050" dir="2700000" algn="tl" rotWithShape="0">
                    <a:schemeClr val="dk1">
                      <a:alpha val="40000"/>
                    </a:schemeClr>
                  </a:outerShdw>
                </a:effectLst>
              </a:rPr>
              <a:t>Centro Fermi: </a:t>
            </a:r>
            <a:r>
              <a:rPr lang="en-GB" sz="2800" dirty="0">
                <a:ln w="0"/>
                <a:solidFill>
                  <a:schemeClr val="bg1"/>
                </a:solidFill>
                <a:effectLst>
                  <a:outerShdw blurRad="38100" dist="19050" dir="2700000" algn="tl" rotWithShape="0">
                    <a:schemeClr val="dk1">
                      <a:alpha val="40000"/>
                    </a:schemeClr>
                  </a:outerShdw>
                </a:effectLst>
              </a:rPr>
              <a:t>G. Festa, F. </a:t>
            </a:r>
            <a:r>
              <a:rPr lang="en-GB" sz="2800" dirty="0" err="1">
                <a:ln w="0"/>
                <a:solidFill>
                  <a:schemeClr val="bg1"/>
                </a:solidFill>
                <a:effectLst>
                  <a:outerShdw blurRad="38100" dist="19050" dir="2700000" algn="tl" rotWithShape="0">
                    <a:schemeClr val="dk1">
                      <a:alpha val="40000"/>
                    </a:schemeClr>
                  </a:outerShdw>
                </a:effectLst>
              </a:rPr>
              <a:t>Casali</a:t>
            </a:r>
            <a:r>
              <a:rPr lang="en-GB" sz="2800" dirty="0">
                <a:ln w="0"/>
                <a:solidFill>
                  <a:schemeClr val="bg1"/>
                </a:solidFill>
                <a:effectLst>
                  <a:outerShdw blurRad="38100" dist="19050" dir="2700000" algn="tl" rotWithShape="0">
                    <a:schemeClr val="dk1">
                      <a:alpha val="40000"/>
                    </a:schemeClr>
                  </a:outerShdw>
                </a:effectLst>
              </a:rPr>
              <a:t>, F. </a:t>
            </a:r>
            <a:r>
              <a:rPr lang="en-GB" sz="2800" dirty="0" err="1">
                <a:ln w="0"/>
                <a:solidFill>
                  <a:schemeClr val="bg1"/>
                </a:solidFill>
                <a:effectLst>
                  <a:outerShdw blurRad="38100" dist="19050" dir="2700000" algn="tl" rotWithShape="0">
                    <a:schemeClr val="dk1">
                      <a:alpha val="40000"/>
                    </a:schemeClr>
                  </a:outerShdw>
                </a:effectLst>
              </a:rPr>
              <a:t>Albertin</a:t>
            </a:r>
            <a:r>
              <a:rPr lang="en-GB" sz="2800" dirty="0">
                <a:ln w="0"/>
                <a:solidFill>
                  <a:schemeClr val="bg1"/>
                </a:solidFill>
                <a:effectLst>
                  <a:outerShdw blurRad="38100" dist="19050" dir="2700000" algn="tl" rotWithShape="0">
                    <a:schemeClr val="dk1">
                      <a:alpha val="40000"/>
                    </a:schemeClr>
                  </a:outerShdw>
                </a:effectLst>
              </a:rPr>
              <a:t>, C. </a:t>
            </a:r>
            <a:r>
              <a:rPr lang="en-GB" sz="2800" dirty="0" err="1">
                <a:ln w="0"/>
                <a:solidFill>
                  <a:schemeClr val="bg1"/>
                </a:solidFill>
                <a:effectLst>
                  <a:outerShdw blurRad="38100" dist="19050" dir="2700000" algn="tl" rotWithShape="0">
                    <a:schemeClr val="dk1">
                      <a:alpha val="40000"/>
                    </a:schemeClr>
                  </a:outerShdw>
                </a:effectLst>
              </a:rPr>
              <a:t>Scatigno</a:t>
            </a:r>
            <a:r>
              <a:rPr lang="en-GB" sz="2800" dirty="0">
                <a:ln w="0"/>
                <a:solidFill>
                  <a:schemeClr val="bg1"/>
                </a:solidFill>
                <a:effectLst>
                  <a:outerShdw blurRad="38100" dist="19050" dir="2700000" algn="tl" rotWithShape="0">
                    <a:schemeClr val="dk1">
                      <a:alpha val="40000"/>
                    </a:schemeClr>
                  </a:outerShdw>
                </a:effectLst>
              </a:rPr>
              <a:t>, F. </a:t>
            </a:r>
            <a:r>
              <a:rPr lang="en-GB" sz="2800" dirty="0" err="1">
                <a:ln w="0"/>
                <a:solidFill>
                  <a:schemeClr val="bg1"/>
                </a:solidFill>
                <a:effectLst>
                  <a:outerShdw blurRad="38100" dist="19050" dir="2700000" algn="tl" rotWithShape="0">
                    <a:schemeClr val="dk1">
                      <a:alpha val="40000"/>
                    </a:schemeClr>
                  </a:outerShdw>
                </a:effectLst>
              </a:rPr>
              <a:t>Coccetti</a:t>
            </a:r>
            <a:r>
              <a:rPr lang="en-GB" sz="2800" dirty="0">
                <a:ln w="0"/>
                <a:solidFill>
                  <a:schemeClr val="bg1"/>
                </a:solidFill>
                <a:effectLst>
                  <a:outerShdw blurRad="38100" dist="19050" dir="2700000" algn="tl" rotWithShape="0">
                    <a:schemeClr val="dk1">
                      <a:alpha val="40000"/>
                    </a:schemeClr>
                  </a:outerShdw>
                </a:effectLst>
              </a:rPr>
              <a:t>, K. </a:t>
            </a:r>
            <a:r>
              <a:rPr lang="en-GB" sz="2800" dirty="0" err="1">
                <a:ln w="0"/>
                <a:solidFill>
                  <a:schemeClr val="bg1"/>
                </a:solidFill>
                <a:effectLst>
                  <a:outerShdw blurRad="38100" dist="19050" dir="2700000" algn="tl" rotWithShape="0">
                    <a:schemeClr val="dk1">
                      <a:alpha val="40000"/>
                    </a:schemeClr>
                  </a:outerShdw>
                </a:effectLst>
              </a:rPr>
              <a:t>Piscicchia</a:t>
            </a:r>
            <a:r>
              <a:rPr lang="en-GB" sz="2800" dirty="0">
                <a:ln w="0"/>
                <a:solidFill>
                  <a:schemeClr val="bg1"/>
                </a:solidFill>
                <a:effectLst>
                  <a:outerShdw blurRad="38100" dist="19050" dir="2700000" algn="tl" rotWithShape="0">
                    <a:schemeClr val="dk1">
                      <a:alpha val="40000"/>
                    </a:schemeClr>
                  </a:outerShdw>
                </a:effectLst>
              </a:rPr>
              <a:t>, M. Focaccia, F. </a:t>
            </a:r>
            <a:r>
              <a:rPr lang="en-GB" sz="2800" dirty="0" err="1">
                <a:ln w="0"/>
                <a:solidFill>
                  <a:schemeClr val="bg1"/>
                </a:solidFill>
                <a:effectLst>
                  <a:outerShdw blurRad="38100" dist="19050" dir="2700000" algn="tl" rotWithShape="0">
                    <a:schemeClr val="dk1">
                      <a:alpha val="40000"/>
                    </a:schemeClr>
                  </a:outerShdw>
                </a:effectLst>
              </a:rPr>
              <a:t>Giove</a:t>
            </a:r>
            <a:r>
              <a:rPr lang="en-GB" sz="2800" dirty="0">
                <a:ln w="0"/>
                <a:solidFill>
                  <a:schemeClr val="bg1"/>
                </a:solidFill>
                <a:effectLst>
                  <a:outerShdw blurRad="38100" dist="19050" dir="2700000" algn="tl" rotWithShape="0">
                    <a:schemeClr val="dk1">
                      <a:alpha val="40000"/>
                    </a:schemeClr>
                  </a:outerShdw>
                </a:effectLst>
              </a:rPr>
              <a:t> </a:t>
            </a:r>
          </a:p>
          <a:p>
            <a:r>
              <a:rPr lang="en-GB" sz="2800" b="1" dirty="0" err="1">
                <a:ln w="0"/>
                <a:solidFill>
                  <a:schemeClr val="bg1"/>
                </a:solidFill>
                <a:effectLst>
                  <a:outerShdw blurRad="38100" dist="19050" dir="2700000" algn="tl" rotWithShape="0">
                    <a:schemeClr val="dk1">
                      <a:alpha val="40000"/>
                    </a:schemeClr>
                  </a:outerShdw>
                </a:effectLst>
              </a:rPr>
              <a:t>Università</a:t>
            </a:r>
            <a:r>
              <a:rPr lang="en-GB" sz="2800" b="1" dirty="0">
                <a:ln w="0"/>
                <a:solidFill>
                  <a:schemeClr val="bg1"/>
                </a:solidFill>
                <a:effectLst>
                  <a:outerShdw blurRad="38100" dist="19050" dir="2700000" algn="tl" rotWithShape="0">
                    <a:schemeClr val="dk1">
                      <a:alpha val="40000"/>
                    </a:schemeClr>
                  </a:outerShdw>
                </a:effectLst>
              </a:rPr>
              <a:t> di Bologna: </a:t>
            </a:r>
            <a:r>
              <a:rPr lang="en-GB" sz="2800" dirty="0">
                <a:ln w="0"/>
                <a:solidFill>
                  <a:schemeClr val="bg1"/>
                </a:solidFill>
                <a:effectLst>
                  <a:outerShdw blurRad="38100" dist="19050" dir="2700000" algn="tl" rotWithShape="0">
                    <a:schemeClr val="dk1">
                      <a:alpha val="40000"/>
                    </a:schemeClr>
                  </a:outerShdw>
                </a:effectLst>
              </a:rPr>
              <a:t>M.P. </a:t>
            </a:r>
            <a:r>
              <a:rPr lang="en-GB" sz="2800" dirty="0" err="1">
                <a:ln w="0"/>
                <a:solidFill>
                  <a:schemeClr val="bg1"/>
                </a:solidFill>
                <a:effectLst>
                  <a:outerShdw blurRad="38100" dist="19050" dir="2700000" algn="tl" rotWithShape="0">
                    <a:schemeClr val="dk1">
                      <a:alpha val="40000"/>
                    </a:schemeClr>
                  </a:outerShdw>
                </a:effectLst>
              </a:rPr>
              <a:t>Morigi</a:t>
            </a:r>
            <a:r>
              <a:rPr lang="en-GB" sz="2800" dirty="0">
                <a:ln w="0"/>
                <a:solidFill>
                  <a:schemeClr val="bg1"/>
                </a:solidFill>
                <a:effectLst>
                  <a:outerShdw blurRad="38100" dist="19050" dir="2700000" algn="tl" rotWithShape="0">
                    <a:schemeClr val="dk1">
                      <a:alpha val="40000"/>
                    </a:schemeClr>
                  </a:outerShdw>
                </a:effectLst>
              </a:rPr>
              <a:t>, M. </a:t>
            </a:r>
            <a:r>
              <a:rPr lang="en-GB" sz="2800" dirty="0" err="1">
                <a:ln w="0"/>
                <a:solidFill>
                  <a:schemeClr val="bg1"/>
                </a:solidFill>
                <a:effectLst>
                  <a:outerShdw blurRad="38100" dist="19050" dir="2700000" algn="tl" rotWithShape="0">
                    <a:schemeClr val="dk1">
                      <a:alpha val="40000"/>
                    </a:schemeClr>
                  </a:outerShdw>
                </a:effectLst>
              </a:rPr>
              <a:t>Bettuzzi</a:t>
            </a:r>
            <a:r>
              <a:rPr lang="en-GB" sz="2800" dirty="0">
                <a:ln w="0"/>
                <a:solidFill>
                  <a:schemeClr val="bg1"/>
                </a:solidFill>
                <a:effectLst>
                  <a:outerShdw blurRad="38100" dist="19050" dir="2700000" algn="tl" rotWithShape="0">
                    <a:schemeClr val="dk1">
                      <a:alpha val="40000"/>
                    </a:schemeClr>
                  </a:outerShdw>
                </a:effectLst>
              </a:rPr>
              <a:t>, R. Brancaccio</a:t>
            </a:r>
          </a:p>
          <a:p>
            <a:r>
              <a:rPr lang="en-GB" sz="2800" b="1" dirty="0" err="1">
                <a:ln w="0"/>
                <a:solidFill>
                  <a:schemeClr val="bg1"/>
                </a:solidFill>
                <a:effectLst>
                  <a:outerShdw blurRad="38100" dist="19050" dir="2700000" algn="tl" rotWithShape="0">
                    <a:schemeClr val="dk1">
                      <a:alpha val="40000"/>
                    </a:schemeClr>
                  </a:outerShdw>
                </a:effectLst>
              </a:rPr>
              <a:t>Università</a:t>
            </a:r>
            <a:r>
              <a:rPr lang="en-GB" sz="2800" b="1" dirty="0">
                <a:ln w="0"/>
                <a:solidFill>
                  <a:schemeClr val="bg1"/>
                </a:solidFill>
                <a:effectLst>
                  <a:outerShdw blurRad="38100" dist="19050" dir="2700000" algn="tl" rotWithShape="0">
                    <a:schemeClr val="dk1">
                      <a:alpha val="40000"/>
                    </a:schemeClr>
                  </a:outerShdw>
                </a:effectLst>
              </a:rPr>
              <a:t> Tor </a:t>
            </a:r>
            <a:r>
              <a:rPr lang="en-GB" sz="2800" b="1" dirty="0" err="1">
                <a:ln w="0"/>
                <a:solidFill>
                  <a:schemeClr val="bg1"/>
                </a:solidFill>
                <a:effectLst>
                  <a:outerShdw blurRad="38100" dist="19050" dir="2700000" algn="tl" rotWithShape="0">
                    <a:schemeClr val="dk1">
                      <a:alpha val="40000"/>
                    </a:schemeClr>
                  </a:outerShdw>
                </a:effectLst>
              </a:rPr>
              <a:t>Vergata</a:t>
            </a:r>
            <a:r>
              <a:rPr lang="en-GB" sz="2800" b="1" dirty="0">
                <a:ln w="0"/>
                <a:solidFill>
                  <a:schemeClr val="bg1"/>
                </a:solidFill>
                <a:effectLst>
                  <a:outerShdw blurRad="38100" dist="19050" dir="2700000" algn="tl" rotWithShape="0">
                    <a:schemeClr val="dk1">
                      <a:alpha val="40000"/>
                    </a:schemeClr>
                  </a:outerShdw>
                </a:effectLst>
              </a:rPr>
              <a:t>: </a:t>
            </a:r>
            <a:r>
              <a:rPr lang="en-GB" sz="2800" dirty="0">
                <a:ln w="0"/>
                <a:solidFill>
                  <a:schemeClr val="bg1"/>
                </a:solidFill>
                <a:effectLst>
                  <a:outerShdw blurRad="38100" dist="19050" dir="2700000" algn="tl" rotWithShape="0">
                    <a:schemeClr val="dk1">
                      <a:alpha val="40000"/>
                    </a:schemeClr>
                  </a:outerShdw>
                </a:effectLst>
              </a:rPr>
              <a:t>R. </a:t>
            </a:r>
            <a:r>
              <a:rPr lang="en-GB" sz="2800" dirty="0" err="1">
                <a:ln w="0"/>
                <a:solidFill>
                  <a:schemeClr val="bg1"/>
                </a:solidFill>
                <a:effectLst>
                  <a:outerShdw blurRad="38100" dist="19050" dir="2700000" algn="tl" rotWithShape="0">
                    <a:schemeClr val="dk1">
                      <a:alpha val="40000"/>
                    </a:schemeClr>
                  </a:outerShdw>
                </a:effectLst>
              </a:rPr>
              <a:t>Senesi</a:t>
            </a:r>
            <a:endParaRPr lang="en-GB" sz="2800" dirty="0">
              <a:ln w="0"/>
              <a:solidFill>
                <a:schemeClr val="bg1"/>
              </a:solidFill>
              <a:effectLst>
                <a:outerShdw blurRad="38100" dist="19050" dir="2700000" algn="tl" rotWithShape="0">
                  <a:schemeClr val="dk1">
                    <a:alpha val="40000"/>
                  </a:schemeClr>
                </a:outerShdw>
              </a:effectLst>
            </a:endParaRPr>
          </a:p>
        </p:txBody>
      </p:sp>
      <p:sp>
        <p:nvSpPr>
          <p:cNvPr id="12" name="Rettangolo arrotondato 1">
            <a:extLst>
              <a:ext uri="{FF2B5EF4-FFF2-40B4-BE49-F238E27FC236}">
                <a16:creationId xmlns:a16="http://schemas.microsoft.com/office/drawing/2014/main" id="{FD3EDB76-44F5-4794-88E9-F2C841929370}"/>
              </a:ext>
            </a:extLst>
          </p:cNvPr>
          <p:cNvSpPr/>
          <p:nvPr/>
        </p:nvSpPr>
        <p:spPr>
          <a:xfrm>
            <a:off x="491241" y="6469636"/>
            <a:ext cx="8927064" cy="442674"/>
          </a:xfrm>
          <a:prstGeom prst="roundRect">
            <a:avLst/>
          </a:prstGeom>
          <a:noFill/>
          <a:ln w="38100">
            <a:no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it-IT" sz="2000" b="1" dirty="0">
                <a:ln w="0">
                  <a:solidFill>
                    <a:schemeClr val="tx1"/>
                  </a:solidFill>
                </a:ln>
                <a:solidFill>
                  <a:schemeClr val="tx1"/>
                </a:solidFill>
              </a:rPr>
              <a:t>Giornate di Studio: Progetti del Centro Fermi 2020-2022, 11-12 </a:t>
            </a:r>
            <a:r>
              <a:rPr lang="it-IT" sz="2000" b="1" dirty="0" err="1">
                <a:ln w="0">
                  <a:solidFill>
                    <a:schemeClr val="tx1"/>
                  </a:solidFill>
                </a:ln>
                <a:solidFill>
                  <a:schemeClr val="tx1"/>
                </a:solidFill>
              </a:rPr>
              <a:t>December</a:t>
            </a:r>
            <a:r>
              <a:rPr lang="it-IT" sz="2000" b="1" dirty="0">
                <a:ln w="0">
                  <a:solidFill>
                    <a:schemeClr val="tx1"/>
                  </a:solidFill>
                </a:ln>
                <a:solidFill>
                  <a:schemeClr val="tx1"/>
                </a:solidFill>
              </a:rPr>
              <a:t> 2019</a:t>
            </a:r>
          </a:p>
        </p:txBody>
      </p:sp>
      <p:pic>
        <p:nvPicPr>
          <p:cNvPr id="5" name="Picture 4" descr="A picture containing indoor, table, sitting, computer&#10;&#10;Description automatically generated">
            <a:extLst>
              <a:ext uri="{FF2B5EF4-FFF2-40B4-BE49-F238E27FC236}">
                <a16:creationId xmlns:a16="http://schemas.microsoft.com/office/drawing/2014/main" id="{5F1357DB-8543-418E-BE6D-FBE69ABC67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9358" y="141173"/>
            <a:ext cx="5351401" cy="30101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6615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38048E7-1863-4D08-8332-095E9E4BFC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88019"/>
            <a:ext cx="2944737" cy="1767840"/>
          </a:xfrm>
          <a:prstGeom prst="rect">
            <a:avLst/>
          </a:prstGeom>
        </p:spPr>
      </p:pic>
      <p:sp>
        <p:nvSpPr>
          <p:cNvPr id="21" name="Rettangolo arrotondato 1">
            <a:extLst>
              <a:ext uri="{FF2B5EF4-FFF2-40B4-BE49-F238E27FC236}">
                <a16:creationId xmlns:a16="http://schemas.microsoft.com/office/drawing/2014/main" id="{9CD9ED68-B6AD-4A4B-8B66-75A48043B3A7}"/>
              </a:ext>
            </a:extLst>
          </p:cNvPr>
          <p:cNvSpPr/>
          <p:nvPr/>
        </p:nvSpPr>
        <p:spPr>
          <a:xfrm>
            <a:off x="491241" y="6469636"/>
            <a:ext cx="8927064" cy="442674"/>
          </a:xfrm>
          <a:prstGeom prst="roundRect">
            <a:avLst/>
          </a:prstGeom>
          <a:noFill/>
          <a:ln w="38100">
            <a:no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it-IT" sz="2000" b="1" dirty="0">
                <a:ln w="0">
                  <a:solidFill>
                    <a:schemeClr val="tx1"/>
                  </a:solidFill>
                </a:ln>
                <a:solidFill>
                  <a:schemeClr val="tx1"/>
                </a:solidFill>
              </a:rPr>
              <a:t>Giornate di Studio: Progetti del Centro Fermi 2020-2022, 11-12 </a:t>
            </a:r>
            <a:r>
              <a:rPr lang="it-IT" sz="2000" b="1" dirty="0" err="1">
                <a:ln w="0">
                  <a:solidFill>
                    <a:schemeClr val="tx1"/>
                  </a:solidFill>
                </a:ln>
                <a:solidFill>
                  <a:schemeClr val="tx1"/>
                </a:solidFill>
              </a:rPr>
              <a:t>December</a:t>
            </a:r>
            <a:r>
              <a:rPr lang="it-IT" sz="2000" b="1" dirty="0">
                <a:ln w="0">
                  <a:solidFill>
                    <a:schemeClr val="tx1"/>
                  </a:solidFill>
                </a:ln>
                <a:solidFill>
                  <a:schemeClr val="tx1"/>
                </a:solidFill>
              </a:rPr>
              <a:t> 2019</a:t>
            </a:r>
          </a:p>
        </p:txBody>
      </p:sp>
      <p:sp>
        <p:nvSpPr>
          <p:cNvPr id="10" name="Rettangolo arrotondato 1">
            <a:extLst>
              <a:ext uri="{FF2B5EF4-FFF2-40B4-BE49-F238E27FC236}">
                <a16:creationId xmlns:a16="http://schemas.microsoft.com/office/drawing/2014/main" id="{E11B3DBE-B61D-4F3B-9BBB-77E6737588CD}"/>
              </a:ext>
            </a:extLst>
          </p:cNvPr>
          <p:cNvSpPr/>
          <p:nvPr/>
        </p:nvSpPr>
        <p:spPr>
          <a:xfrm>
            <a:off x="156858" y="1812266"/>
            <a:ext cx="8273448" cy="4103251"/>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marL="342900" indent="-342900">
              <a:buFont typeface="Courier New" panose="02070309020205020404" pitchFamily="49" charset="0"/>
              <a:buChar char="o"/>
            </a:pPr>
            <a:r>
              <a:rPr lang="en-GB" sz="3000" b="1" dirty="0">
                <a:ln w="0"/>
                <a:solidFill>
                  <a:schemeClr val="bg1"/>
                </a:solidFill>
                <a:effectLst>
                  <a:outerShdw blurRad="38100" dist="25400" dir="5400000" algn="ctr" rotWithShape="0">
                    <a:srgbClr val="6E747A">
                      <a:alpha val="43000"/>
                    </a:srgbClr>
                  </a:outerShdw>
                </a:effectLst>
              </a:rPr>
              <a:t>VEROSH</a:t>
            </a:r>
            <a:r>
              <a:rPr lang="en-GB" sz="2500" dirty="0">
                <a:ln w="0"/>
                <a:solidFill>
                  <a:schemeClr val="bg1"/>
                </a:solidFill>
                <a:effectLst>
                  <a:outerShdw blurRad="38100" dist="25400" dir="5400000" algn="ctr" rotWithShape="0">
                    <a:srgbClr val="6E747A">
                      <a:alpha val="43000"/>
                    </a:srgbClr>
                  </a:outerShdw>
                </a:effectLst>
              </a:rPr>
              <a:t> – Virtual </a:t>
            </a:r>
            <a:r>
              <a:rPr lang="en-GB" sz="2500" dirty="0" err="1">
                <a:ln w="0"/>
                <a:solidFill>
                  <a:schemeClr val="bg1"/>
                </a:solidFill>
                <a:effectLst>
                  <a:outerShdw blurRad="38100" dist="25400" dir="5400000" algn="ctr" rotWithShape="0">
                    <a:srgbClr val="6E747A">
                      <a:alpha val="43000"/>
                    </a:srgbClr>
                  </a:outerShdw>
                </a:effectLst>
              </a:rPr>
              <a:t>EploRation</a:t>
            </a:r>
            <a:r>
              <a:rPr lang="en-GB" sz="2500" dirty="0">
                <a:ln w="0"/>
                <a:solidFill>
                  <a:schemeClr val="bg1"/>
                </a:solidFill>
                <a:effectLst>
                  <a:outerShdw blurRad="38100" dist="25400" dir="5400000" algn="ctr" rotWithShape="0">
                    <a:srgbClr val="6E747A">
                      <a:alpha val="43000"/>
                    </a:srgbClr>
                  </a:outerShdw>
                </a:effectLst>
              </a:rPr>
              <a:t> Of Science History.  </a:t>
            </a:r>
            <a:r>
              <a:rPr lang="en-GB" sz="2500" dirty="0" err="1">
                <a:ln w="0"/>
                <a:solidFill>
                  <a:schemeClr val="bg1"/>
                </a:solidFill>
                <a:effectLst>
                  <a:outerShdw blurRad="38100" dist="25400" dir="5400000" algn="ctr" rotWithShape="0">
                    <a:srgbClr val="6E747A">
                      <a:alpha val="43000"/>
                    </a:srgbClr>
                  </a:outerShdw>
                </a:effectLst>
              </a:rPr>
              <a:t>Regione</a:t>
            </a:r>
            <a:r>
              <a:rPr lang="en-GB" sz="2500" dirty="0">
                <a:ln w="0"/>
                <a:solidFill>
                  <a:schemeClr val="bg1"/>
                </a:solidFill>
                <a:effectLst>
                  <a:outerShdw blurRad="38100" dist="25400" dir="5400000" algn="ctr" rotWithShape="0">
                    <a:srgbClr val="6E747A">
                      <a:alpha val="43000"/>
                    </a:srgbClr>
                  </a:outerShdw>
                </a:effectLst>
              </a:rPr>
              <a:t> Lazio project for “Virtual Imaging to better understand the history of the via Panisperna Historical building, interacting with avatars of the most important people who worked at the Institute of Physics.”</a:t>
            </a:r>
          </a:p>
          <a:p>
            <a:pPr marL="352425" indent="-352425"/>
            <a:r>
              <a:rPr lang="en-GB" sz="2500" dirty="0">
                <a:ln w="0"/>
                <a:solidFill>
                  <a:schemeClr val="bg1"/>
                </a:solidFill>
                <a:effectLst>
                  <a:outerShdw blurRad="38100" dist="25400" dir="5400000" algn="ctr" rotWithShape="0">
                    <a:srgbClr val="6E747A">
                      <a:alpha val="43000"/>
                    </a:srgbClr>
                  </a:outerShdw>
                </a:effectLst>
              </a:rPr>
              <a:t>     </a:t>
            </a:r>
            <a:r>
              <a:rPr lang="en-GB" sz="2000" i="1" dirty="0">
                <a:ln w="0"/>
                <a:solidFill>
                  <a:schemeClr val="bg1">
                    <a:lumMod val="75000"/>
                  </a:schemeClr>
                </a:solidFill>
                <a:effectLst>
                  <a:outerShdw blurRad="38100" dist="25400" dir="5400000" algn="ctr" rotWithShape="0">
                    <a:srgbClr val="6E747A">
                      <a:alpha val="43000"/>
                    </a:srgbClr>
                  </a:outerShdw>
                </a:effectLst>
              </a:rPr>
              <a:t>PARTNER: Centro Fermi - in contact with the </a:t>
            </a:r>
            <a:r>
              <a:rPr lang="en-GB" sz="2000" i="1" dirty="0" err="1">
                <a:ln w="0"/>
                <a:solidFill>
                  <a:schemeClr val="bg1">
                    <a:lumMod val="75000"/>
                  </a:schemeClr>
                </a:solidFill>
                <a:effectLst>
                  <a:outerShdw blurRad="38100" dist="25400" dir="5400000" algn="ctr" rotWithShape="0">
                    <a:srgbClr val="6E747A">
                      <a:alpha val="43000"/>
                    </a:srgbClr>
                  </a:outerShdw>
                </a:effectLst>
              </a:rPr>
              <a:t>Scuola</a:t>
            </a:r>
            <a:r>
              <a:rPr lang="en-GB" sz="2000" i="1" dirty="0">
                <a:ln w="0"/>
                <a:solidFill>
                  <a:schemeClr val="bg1">
                    <a:lumMod val="75000"/>
                  </a:schemeClr>
                </a:solidFill>
                <a:effectLst>
                  <a:outerShdw blurRad="38100" dist="25400" dir="5400000" algn="ctr" rotWithShape="0">
                    <a:srgbClr val="6E747A">
                      <a:alpha val="43000"/>
                    </a:srgbClr>
                  </a:outerShdw>
                </a:effectLst>
              </a:rPr>
              <a:t> </a:t>
            </a:r>
            <a:r>
              <a:rPr lang="en-GB" sz="2000" i="1" dirty="0" err="1">
                <a:ln w="0"/>
                <a:solidFill>
                  <a:schemeClr val="bg1">
                    <a:lumMod val="75000"/>
                  </a:schemeClr>
                </a:solidFill>
                <a:effectLst>
                  <a:outerShdw blurRad="38100" dist="25400" dir="5400000" algn="ctr" rotWithShape="0">
                    <a:srgbClr val="6E747A">
                      <a:alpha val="43000"/>
                    </a:srgbClr>
                  </a:outerShdw>
                </a:effectLst>
              </a:rPr>
              <a:t>Normale</a:t>
            </a:r>
            <a:r>
              <a:rPr lang="en-GB" sz="2000" i="1" dirty="0">
                <a:ln w="0"/>
                <a:solidFill>
                  <a:schemeClr val="bg1">
                    <a:lumMod val="75000"/>
                  </a:schemeClr>
                </a:solidFill>
                <a:effectLst>
                  <a:outerShdw blurRad="38100" dist="25400" dir="5400000" algn="ctr" rotWithShape="0">
                    <a:srgbClr val="6E747A">
                      <a:alpha val="43000"/>
                    </a:srgbClr>
                  </a:outerShdw>
                </a:effectLst>
              </a:rPr>
              <a:t> </a:t>
            </a:r>
            <a:r>
              <a:rPr lang="en-GB" sz="2000" i="1" dirty="0" err="1">
                <a:ln w="0"/>
                <a:solidFill>
                  <a:schemeClr val="bg1">
                    <a:lumMod val="75000"/>
                  </a:schemeClr>
                </a:solidFill>
                <a:effectLst>
                  <a:outerShdw blurRad="38100" dist="25400" dir="5400000" algn="ctr" rotWithShape="0">
                    <a:srgbClr val="6E747A">
                      <a:alpha val="43000"/>
                    </a:srgbClr>
                  </a:outerShdw>
                </a:effectLst>
              </a:rPr>
              <a:t>Superiore</a:t>
            </a:r>
            <a:r>
              <a:rPr lang="en-GB" sz="2000" i="1" dirty="0">
                <a:ln w="0"/>
                <a:solidFill>
                  <a:schemeClr val="bg1">
                    <a:lumMod val="75000"/>
                  </a:schemeClr>
                </a:solidFill>
                <a:effectLst>
                  <a:outerShdw blurRad="38100" dist="25400" dir="5400000" algn="ctr" rotWithShape="0">
                    <a:srgbClr val="6E747A">
                      <a:alpha val="43000"/>
                    </a:srgbClr>
                  </a:outerShdw>
                </a:effectLst>
              </a:rPr>
              <a:t> (Pisa) for technical aspects. </a:t>
            </a:r>
          </a:p>
          <a:p>
            <a:pPr marL="352425" indent="-352425"/>
            <a:r>
              <a:rPr lang="en-GB" sz="2000" dirty="0">
                <a:ln w="0"/>
                <a:solidFill>
                  <a:schemeClr val="bg1">
                    <a:lumMod val="75000"/>
                  </a:schemeClr>
                </a:solidFill>
                <a:effectLst>
                  <a:outerShdw blurRad="38100" dist="25400" dir="5400000" algn="ctr" rotWithShape="0">
                    <a:srgbClr val="6E747A">
                      <a:alpha val="43000"/>
                    </a:srgbClr>
                  </a:outerShdw>
                </a:effectLst>
              </a:rPr>
              <a:t>      FRAMEWORK: bando </a:t>
            </a:r>
            <a:r>
              <a:rPr lang="en-GB" sz="2000" dirty="0" err="1">
                <a:ln w="0"/>
                <a:solidFill>
                  <a:schemeClr val="bg1">
                    <a:lumMod val="75000"/>
                  </a:schemeClr>
                </a:solidFill>
                <a:effectLst>
                  <a:outerShdw blurRad="38100" dist="25400" dir="5400000" algn="ctr" rotWithShape="0">
                    <a:srgbClr val="6E747A">
                      <a:alpha val="43000"/>
                    </a:srgbClr>
                  </a:outerShdw>
                </a:effectLst>
              </a:rPr>
              <a:t>Regione</a:t>
            </a:r>
            <a:r>
              <a:rPr lang="en-GB" sz="2000" dirty="0">
                <a:ln w="0"/>
                <a:solidFill>
                  <a:schemeClr val="bg1">
                    <a:lumMod val="75000"/>
                  </a:schemeClr>
                </a:solidFill>
                <a:effectLst>
                  <a:outerShdw blurRad="38100" dist="25400" dir="5400000" algn="ctr" rotWithShape="0">
                    <a:srgbClr val="6E747A">
                      <a:alpha val="43000"/>
                    </a:srgbClr>
                  </a:outerShdw>
                </a:effectLst>
              </a:rPr>
              <a:t> Lazio “</a:t>
            </a:r>
            <a:r>
              <a:rPr lang="en-GB" sz="2000" dirty="0" err="1">
                <a:ln w="0"/>
                <a:solidFill>
                  <a:schemeClr val="bg1">
                    <a:lumMod val="75000"/>
                  </a:schemeClr>
                </a:solidFill>
                <a:effectLst>
                  <a:outerShdw blurRad="38100" dist="25400" dir="5400000" algn="ctr" rotWithShape="0">
                    <a:srgbClr val="6E747A">
                      <a:alpha val="43000"/>
                    </a:srgbClr>
                  </a:outerShdw>
                </a:effectLst>
              </a:rPr>
              <a:t>Tecnologie</a:t>
            </a:r>
            <a:r>
              <a:rPr lang="en-GB" sz="2000" dirty="0">
                <a:ln w="0"/>
                <a:solidFill>
                  <a:schemeClr val="bg1">
                    <a:lumMod val="75000"/>
                  </a:schemeClr>
                </a:solidFill>
                <a:effectLst>
                  <a:outerShdw blurRad="38100" dist="25400" dir="5400000" algn="ctr" rotWithShape="0">
                    <a:srgbClr val="6E747A">
                      <a:alpha val="43000"/>
                    </a:srgbClr>
                  </a:outerShdw>
                </a:effectLst>
              </a:rPr>
              <a:t> per la </a:t>
            </a:r>
            <a:r>
              <a:rPr lang="en-GB" sz="2000" dirty="0" err="1">
                <a:ln w="0"/>
                <a:solidFill>
                  <a:schemeClr val="bg1">
                    <a:lumMod val="75000"/>
                  </a:schemeClr>
                </a:solidFill>
                <a:effectLst>
                  <a:outerShdw blurRad="38100" dist="25400" dir="5400000" algn="ctr" rotWithShape="0">
                    <a:srgbClr val="6E747A">
                      <a:alpha val="43000"/>
                    </a:srgbClr>
                  </a:outerShdw>
                </a:effectLst>
              </a:rPr>
              <a:t>valorizzazione</a:t>
            </a:r>
            <a:r>
              <a:rPr lang="en-GB" sz="2000" dirty="0">
                <a:ln w="0"/>
                <a:solidFill>
                  <a:schemeClr val="bg1">
                    <a:lumMod val="75000"/>
                  </a:schemeClr>
                </a:solidFill>
                <a:effectLst>
                  <a:outerShdw blurRad="38100" dist="25400" dir="5400000" algn="ctr" rotWithShape="0">
                    <a:srgbClr val="6E747A">
                      <a:alpha val="43000"/>
                    </a:srgbClr>
                  </a:outerShdw>
                </a:effectLst>
              </a:rPr>
              <a:t> del </a:t>
            </a:r>
            <a:r>
              <a:rPr lang="en-GB" sz="2000" dirty="0" err="1">
                <a:ln w="0"/>
                <a:solidFill>
                  <a:schemeClr val="bg1">
                    <a:lumMod val="75000"/>
                  </a:schemeClr>
                </a:solidFill>
                <a:effectLst>
                  <a:outerShdw blurRad="38100" dist="25400" dir="5400000" algn="ctr" rotWithShape="0">
                    <a:srgbClr val="6E747A">
                      <a:alpha val="43000"/>
                    </a:srgbClr>
                  </a:outerShdw>
                </a:effectLst>
              </a:rPr>
              <a:t>patrimonio</a:t>
            </a:r>
            <a:r>
              <a:rPr lang="en-GB" sz="2000" dirty="0">
                <a:ln w="0"/>
                <a:solidFill>
                  <a:schemeClr val="bg1">
                    <a:lumMod val="75000"/>
                  </a:schemeClr>
                </a:solidFill>
                <a:effectLst>
                  <a:outerShdw blurRad="38100" dist="25400" dir="5400000" algn="ctr" rotWithShape="0">
                    <a:srgbClr val="6E747A">
                      <a:alpha val="43000"/>
                    </a:srgbClr>
                  </a:outerShdw>
                </a:effectLst>
              </a:rPr>
              <a:t> </a:t>
            </a:r>
            <a:r>
              <a:rPr lang="en-GB" sz="2000" dirty="0" err="1">
                <a:ln w="0"/>
                <a:solidFill>
                  <a:schemeClr val="bg1">
                    <a:lumMod val="75000"/>
                  </a:schemeClr>
                </a:solidFill>
                <a:effectLst>
                  <a:outerShdw blurRad="38100" dist="25400" dir="5400000" algn="ctr" rotWithShape="0">
                    <a:srgbClr val="6E747A">
                      <a:alpha val="43000"/>
                    </a:srgbClr>
                  </a:outerShdw>
                </a:effectLst>
              </a:rPr>
              <a:t>culturale</a:t>
            </a:r>
            <a:r>
              <a:rPr lang="en-GB" sz="2000" dirty="0">
                <a:ln w="0"/>
                <a:solidFill>
                  <a:schemeClr val="bg1">
                    <a:lumMod val="75000"/>
                  </a:schemeClr>
                </a:solidFill>
                <a:effectLst>
                  <a:outerShdw blurRad="38100" dist="25400" dir="5400000" algn="ctr" rotWithShape="0">
                    <a:srgbClr val="6E747A">
                      <a:alpha val="43000"/>
                    </a:srgbClr>
                  </a:outerShdw>
                </a:effectLst>
              </a:rPr>
              <a:t>” del </a:t>
            </a:r>
            <a:r>
              <a:rPr lang="en-GB" sz="2000" dirty="0" err="1">
                <a:ln w="0"/>
                <a:solidFill>
                  <a:schemeClr val="bg1">
                    <a:lumMod val="75000"/>
                  </a:schemeClr>
                </a:solidFill>
                <a:effectLst>
                  <a:outerShdw blurRad="38100" dist="25400" dir="5400000" algn="ctr" rotWithShape="0">
                    <a:srgbClr val="6E747A">
                      <a:alpha val="43000"/>
                    </a:srgbClr>
                  </a:outerShdw>
                </a:effectLst>
              </a:rPr>
              <a:t>Distretto</a:t>
            </a:r>
            <a:r>
              <a:rPr lang="en-GB" sz="2000" dirty="0">
                <a:ln w="0"/>
                <a:solidFill>
                  <a:schemeClr val="bg1">
                    <a:lumMod val="75000"/>
                  </a:schemeClr>
                </a:solidFill>
                <a:effectLst>
                  <a:outerShdw blurRad="38100" dist="25400" dir="5400000" algn="ctr" rotWithShape="0">
                    <a:srgbClr val="6E747A">
                      <a:alpha val="43000"/>
                    </a:srgbClr>
                  </a:outerShdw>
                </a:effectLst>
              </a:rPr>
              <a:t> </a:t>
            </a:r>
            <a:r>
              <a:rPr lang="en-GB" sz="2000" dirty="0" err="1">
                <a:ln w="0"/>
                <a:solidFill>
                  <a:schemeClr val="bg1">
                    <a:lumMod val="75000"/>
                  </a:schemeClr>
                </a:solidFill>
                <a:effectLst>
                  <a:outerShdw blurRad="38100" dist="25400" dir="5400000" algn="ctr" rotWithShape="0">
                    <a:srgbClr val="6E747A">
                      <a:alpha val="43000"/>
                    </a:srgbClr>
                  </a:outerShdw>
                </a:effectLst>
              </a:rPr>
              <a:t>Tecnologico</a:t>
            </a:r>
            <a:r>
              <a:rPr lang="en-GB" sz="2000" dirty="0">
                <a:ln w="0"/>
                <a:solidFill>
                  <a:schemeClr val="bg1">
                    <a:lumMod val="75000"/>
                  </a:schemeClr>
                </a:solidFill>
                <a:effectLst>
                  <a:outerShdw blurRad="38100" dist="25400" dir="5400000" algn="ctr" rotWithShape="0">
                    <a:srgbClr val="6E747A">
                      <a:alpha val="43000"/>
                    </a:srgbClr>
                  </a:outerShdw>
                </a:effectLst>
              </a:rPr>
              <a:t> per le </a:t>
            </a:r>
            <a:r>
              <a:rPr lang="en-GB" sz="2000" dirty="0" err="1">
                <a:ln w="0"/>
                <a:solidFill>
                  <a:schemeClr val="bg1">
                    <a:lumMod val="75000"/>
                  </a:schemeClr>
                </a:solidFill>
                <a:effectLst>
                  <a:outerShdw blurRad="38100" dist="25400" dir="5400000" algn="ctr" rotWithShape="0">
                    <a:srgbClr val="6E747A">
                      <a:alpha val="43000"/>
                    </a:srgbClr>
                  </a:outerShdw>
                </a:effectLst>
              </a:rPr>
              <a:t>nuove</a:t>
            </a:r>
            <a:r>
              <a:rPr lang="en-GB" sz="2000" dirty="0">
                <a:ln w="0"/>
                <a:solidFill>
                  <a:schemeClr val="bg1">
                    <a:lumMod val="75000"/>
                  </a:schemeClr>
                </a:solidFill>
                <a:effectLst>
                  <a:outerShdw blurRad="38100" dist="25400" dir="5400000" algn="ctr" rotWithShape="0">
                    <a:srgbClr val="6E747A">
                      <a:alpha val="43000"/>
                    </a:srgbClr>
                  </a:outerShdw>
                </a:effectLst>
              </a:rPr>
              <a:t> </a:t>
            </a:r>
            <a:r>
              <a:rPr lang="en-GB" sz="2000" dirty="0" err="1">
                <a:ln w="0"/>
                <a:solidFill>
                  <a:schemeClr val="bg1">
                    <a:lumMod val="75000"/>
                  </a:schemeClr>
                </a:solidFill>
                <a:effectLst>
                  <a:outerShdw blurRad="38100" dist="25400" dir="5400000" algn="ctr" rotWithShape="0">
                    <a:srgbClr val="6E747A">
                      <a:alpha val="43000"/>
                    </a:srgbClr>
                  </a:outerShdw>
                </a:effectLst>
              </a:rPr>
              <a:t>Tecnologie</a:t>
            </a:r>
            <a:r>
              <a:rPr lang="en-GB" sz="2000" dirty="0">
                <a:ln w="0"/>
                <a:solidFill>
                  <a:schemeClr val="bg1">
                    <a:lumMod val="75000"/>
                  </a:schemeClr>
                </a:solidFill>
                <a:effectLst>
                  <a:outerShdw blurRad="38100" dist="25400" dir="5400000" algn="ctr" rotWithShape="0">
                    <a:srgbClr val="6E747A">
                      <a:alpha val="43000"/>
                    </a:srgbClr>
                  </a:outerShdw>
                </a:effectLst>
              </a:rPr>
              <a:t> (DTC) applicate ai Beni e </a:t>
            </a:r>
            <a:r>
              <a:rPr lang="en-GB" sz="2000" dirty="0" err="1">
                <a:ln w="0"/>
                <a:solidFill>
                  <a:schemeClr val="bg1">
                    <a:lumMod val="75000"/>
                  </a:schemeClr>
                </a:solidFill>
                <a:effectLst>
                  <a:outerShdw blurRad="38100" dist="25400" dir="5400000" algn="ctr" rotWithShape="0">
                    <a:srgbClr val="6E747A">
                      <a:alpha val="43000"/>
                    </a:srgbClr>
                  </a:outerShdw>
                </a:effectLst>
              </a:rPr>
              <a:t>alle</a:t>
            </a:r>
            <a:r>
              <a:rPr lang="en-GB" sz="2000" dirty="0">
                <a:ln w="0"/>
                <a:solidFill>
                  <a:schemeClr val="bg1">
                    <a:lumMod val="75000"/>
                  </a:schemeClr>
                </a:solidFill>
                <a:effectLst>
                  <a:outerShdw blurRad="38100" dist="25400" dir="5400000" algn="ctr" rotWithShape="0">
                    <a:srgbClr val="6E747A">
                      <a:alpha val="43000"/>
                    </a:srgbClr>
                  </a:outerShdw>
                </a:effectLst>
              </a:rPr>
              <a:t> </a:t>
            </a:r>
            <a:r>
              <a:rPr lang="en-GB" sz="2000" dirty="0" err="1">
                <a:ln w="0"/>
                <a:solidFill>
                  <a:schemeClr val="bg1">
                    <a:lumMod val="75000"/>
                  </a:schemeClr>
                </a:solidFill>
                <a:effectLst>
                  <a:outerShdw blurRad="38100" dist="25400" dir="5400000" algn="ctr" rotWithShape="0">
                    <a:srgbClr val="6E747A">
                      <a:alpha val="43000"/>
                    </a:srgbClr>
                  </a:outerShdw>
                </a:effectLst>
              </a:rPr>
              <a:t>attività</a:t>
            </a:r>
            <a:r>
              <a:rPr lang="en-GB" sz="2000" dirty="0">
                <a:ln w="0"/>
                <a:solidFill>
                  <a:schemeClr val="bg1">
                    <a:lumMod val="75000"/>
                  </a:schemeClr>
                </a:solidFill>
                <a:effectLst>
                  <a:outerShdw blurRad="38100" dist="25400" dir="5400000" algn="ctr" rotWithShape="0">
                    <a:srgbClr val="6E747A">
                      <a:alpha val="43000"/>
                    </a:srgbClr>
                  </a:outerShdw>
                </a:effectLst>
              </a:rPr>
              <a:t> </a:t>
            </a:r>
            <a:r>
              <a:rPr lang="en-GB" sz="2000" dirty="0" err="1">
                <a:ln w="0"/>
                <a:solidFill>
                  <a:schemeClr val="bg1">
                    <a:lumMod val="75000"/>
                  </a:schemeClr>
                </a:solidFill>
                <a:effectLst>
                  <a:outerShdw blurRad="38100" dist="25400" dir="5400000" algn="ctr" rotWithShape="0">
                    <a:srgbClr val="6E747A">
                      <a:alpha val="43000"/>
                    </a:srgbClr>
                  </a:outerShdw>
                </a:effectLst>
              </a:rPr>
              <a:t>Culturali</a:t>
            </a:r>
            <a:r>
              <a:rPr lang="en-GB" sz="2000" dirty="0">
                <a:ln w="0"/>
                <a:solidFill>
                  <a:schemeClr val="bg1">
                    <a:lumMod val="75000"/>
                  </a:schemeClr>
                </a:solidFill>
                <a:effectLst>
                  <a:outerShdw blurRad="38100" dist="25400" dir="5400000" algn="ctr" rotWithShape="0">
                    <a:srgbClr val="6E747A">
                      <a:alpha val="43000"/>
                    </a:srgbClr>
                  </a:outerShdw>
                </a:effectLst>
              </a:rPr>
              <a:t>. </a:t>
            </a:r>
            <a:r>
              <a:rPr lang="en-GB" sz="2000" dirty="0">
                <a:ln w="0"/>
                <a:solidFill>
                  <a:schemeClr val="bg1"/>
                </a:solidFill>
                <a:effectLst>
                  <a:outerShdw blurRad="38100" dist="25400" dir="5400000" algn="ctr" rotWithShape="0">
                    <a:srgbClr val="6E747A">
                      <a:alpha val="43000"/>
                    </a:srgbClr>
                  </a:outerShdw>
                </a:effectLst>
              </a:rPr>
              <a:t>  </a:t>
            </a:r>
          </a:p>
        </p:txBody>
      </p:sp>
      <p:sp>
        <p:nvSpPr>
          <p:cNvPr id="11" name="Rettangolo 5">
            <a:extLst>
              <a:ext uri="{FF2B5EF4-FFF2-40B4-BE49-F238E27FC236}">
                <a16:creationId xmlns:a16="http://schemas.microsoft.com/office/drawing/2014/main" id="{B75B933E-08AC-47DB-8D2E-59A9F79A338D}"/>
              </a:ext>
            </a:extLst>
          </p:cNvPr>
          <p:cNvSpPr/>
          <p:nvPr/>
        </p:nvSpPr>
        <p:spPr>
          <a:xfrm>
            <a:off x="3575852" y="113960"/>
            <a:ext cx="7501451" cy="938719"/>
          </a:xfrm>
          <a:prstGeom prst="rect">
            <a:avLst/>
          </a:prstGeom>
          <a:noFill/>
        </p:spPr>
        <p:txBody>
          <a:bodyPr wrap="square" lIns="91440" tIns="45720" rIns="91440" bIns="45720">
            <a:spAutoFit/>
          </a:bodyPr>
          <a:lstStyle/>
          <a:p>
            <a:r>
              <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VIEWLAB 2019: </a:t>
            </a:r>
            <a:r>
              <a:rPr lang="en-US" sz="40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Projects</a:t>
            </a:r>
          </a:p>
        </p:txBody>
      </p:sp>
      <p:pic>
        <p:nvPicPr>
          <p:cNvPr id="14" name="Picture 13" descr="A large stone building with a bird in the water&#10;&#10;Description automatically generated">
            <a:extLst>
              <a:ext uri="{FF2B5EF4-FFF2-40B4-BE49-F238E27FC236}">
                <a16:creationId xmlns:a16="http://schemas.microsoft.com/office/drawing/2014/main" id="{D2DCE0F9-9C93-47B9-BB29-B5C91E73033E}"/>
              </a:ext>
            </a:extLst>
          </p:cNvPr>
          <p:cNvPicPr>
            <a:picLocks noChangeAspect="1"/>
          </p:cNvPicPr>
          <p:nvPr/>
        </p:nvPicPr>
        <p:blipFill rotWithShape="1">
          <a:blip r:embed="rId4">
            <a:extLst>
              <a:ext uri="{28A0092B-C50C-407E-A947-70E740481C1C}">
                <a14:useLocalDpi xmlns:a14="http://schemas.microsoft.com/office/drawing/2010/main" val="0"/>
              </a:ext>
            </a:extLst>
          </a:blip>
          <a:srcRect t="37428" r="8278"/>
          <a:stretch/>
        </p:blipFill>
        <p:spPr>
          <a:xfrm>
            <a:off x="9133496" y="4548697"/>
            <a:ext cx="2766579" cy="21169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F30D6358-EF5E-44C3-939E-846FC13DFC1F}"/>
              </a:ext>
            </a:extLst>
          </p:cNvPr>
          <p:cNvPicPr>
            <a:picLocks noChangeAspect="1"/>
          </p:cNvPicPr>
          <p:nvPr/>
        </p:nvPicPr>
        <p:blipFill rotWithShape="1">
          <a:blip r:embed="rId5"/>
          <a:srcRect r="29859"/>
          <a:stretch/>
        </p:blipFill>
        <p:spPr>
          <a:xfrm>
            <a:off x="8789918" y="1661503"/>
            <a:ext cx="2779336" cy="27725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Scroll: Horizontal 1">
            <a:extLst>
              <a:ext uri="{FF2B5EF4-FFF2-40B4-BE49-F238E27FC236}">
                <a16:creationId xmlns:a16="http://schemas.microsoft.com/office/drawing/2014/main" id="{DFA8C0B8-0E7A-44AD-AF06-5ECE3DCC2E4D}"/>
              </a:ext>
            </a:extLst>
          </p:cNvPr>
          <p:cNvSpPr/>
          <p:nvPr/>
        </p:nvSpPr>
        <p:spPr>
          <a:xfrm>
            <a:off x="6788330" y="5177748"/>
            <a:ext cx="2142309" cy="1513225"/>
          </a:xfrm>
          <a:prstGeom prst="horizontalScroll">
            <a:avLst>
              <a:gd name="adj" fmla="val 16816"/>
            </a:avLst>
          </a:prstGeom>
          <a:solidFill>
            <a:schemeClr val="accent1">
              <a:lumMod val="50000"/>
            </a:schemeClr>
          </a:solidFill>
          <a:ln w="38100">
            <a:solidFill>
              <a:schemeClr val="bg1"/>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rtlCol="0" anchor="ctr">
            <a:spAutoFit/>
          </a:bodyPr>
          <a:lstStyle/>
          <a:p>
            <a:pPr algn="ctr"/>
            <a:r>
              <a:rPr lang="en-GB" sz="3400" dirty="0">
                <a:solidFill>
                  <a:schemeClr val="bg1"/>
                </a:solidFill>
                <a:effectLst>
                  <a:outerShdw blurRad="38100" dist="38100" dir="2700000" algn="tl">
                    <a:srgbClr val="000000">
                      <a:alpha val="43137"/>
                    </a:srgbClr>
                  </a:outerShdw>
                </a:effectLst>
              </a:rPr>
              <a:t>Waiting news</a:t>
            </a:r>
          </a:p>
        </p:txBody>
      </p:sp>
      <p:sp>
        <p:nvSpPr>
          <p:cNvPr id="9" name="Rettangolo arrotondato 1">
            <a:extLst>
              <a:ext uri="{FF2B5EF4-FFF2-40B4-BE49-F238E27FC236}">
                <a16:creationId xmlns:a16="http://schemas.microsoft.com/office/drawing/2014/main" id="{DBAC3890-83E4-49A8-8186-06A8D06D0B9A}"/>
              </a:ext>
            </a:extLst>
          </p:cNvPr>
          <p:cNvSpPr/>
          <p:nvPr/>
        </p:nvSpPr>
        <p:spPr>
          <a:xfrm>
            <a:off x="3493121" y="976559"/>
            <a:ext cx="7378416" cy="561856"/>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algn="ctr"/>
            <a:r>
              <a:rPr lang="it-IT" sz="2700" b="1" i="1" dirty="0">
                <a:ln w="0"/>
                <a:solidFill>
                  <a:schemeClr val="bg1"/>
                </a:solidFill>
                <a:effectLst>
                  <a:outerShdw blurRad="38100" dist="25400" dir="5400000" algn="ctr" rotWithShape="0">
                    <a:srgbClr val="6E747A">
                      <a:alpha val="43000"/>
                    </a:srgbClr>
                  </a:outerShdw>
                </a:effectLst>
              </a:rPr>
              <a:t>In the framework of the Museum activities</a:t>
            </a:r>
            <a:endParaRPr lang="it-IT" sz="2700" i="1" dirty="0">
              <a:ln w="0"/>
              <a:solidFill>
                <a:schemeClr val="bg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917915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38048E7-1863-4D08-8332-095E9E4BFC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88019"/>
            <a:ext cx="2944737" cy="1767840"/>
          </a:xfrm>
          <a:prstGeom prst="rect">
            <a:avLst/>
          </a:prstGeom>
        </p:spPr>
      </p:pic>
      <p:sp>
        <p:nvSpPr>
          <p:cNvPr id="6" name="Rettangolo 5">
            <a:extLst>
              <a:ext uri="{FF2B5EF4-FFF2-40B4-BE49-F238E27FC236}">
                <a16:creationId xmlns:a16="http://schemas.microsoft.com/office/drawing/2014/main" id="{D292D2F1-3840-4D7A-BEDE-7C22B700FB98}"/>
              </a:ext>
            </a:extLst>
          </p:cNvPr>
          <p:cNvSpPr/>
          <p:nvPr/>
        </p:nvSpPr>
        <p:spPr>
          <a:xfrm>
            <a:off x="3419113" y="332013"/>
            <a:ext cx="5842453" cy="938719"/>
          </a:xfrm>
          <a:prstGeom prst="rect">
            <a:avLst/>
          </a:prstGeom>
          <a:noFill/>
        </p:spPr>
        <p:txBody>
          <a:bodyPr wrap="square" lIns="91440" tIns="45720" rIns="91440" bIns="45720">
            <a:spAutoFit/>
          </a:bodyPr>
          <a:lstStyle/>
          <a:p>
            <a:r>
              <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VIEWLAB Activities</a:t>
            </a:r>
          </a:p>
        </p:txBody>
      </p:sp>
      <p:sp>
        <p:nvSpPr>
          <p:cNvPr id="21" name="Rettangolo arrotondato 1">
            <a:extLst>
              <a:ext uri="{FF2B5EF4-FFF2-40B4-BE49-F238E27FC236}">
                <a16:creationId xmlns:a16="http://schemas.microsoft.com/office/drawing/2014/main" id="{9CD9ED68-B6AD-4A4B-8B66-75A48043B3A7}"/>
              </a:ext>
            </a:extLst>
          </p:cNvPr>
          <p:cNvSpPr/>
          <p:nvPr/>
        </p:nvSpPr>
        <p:spPr>
          <a:xfrm>
            <a:off x="491241" y="6469636"/>
            <a:ext cx="8927064" cy="442674"/>
          </a:xfrm>
          <a:prstGeom prst="roundRect">
            <a:avLst/>
          </a:prstGeom>
          <a:noFill/>
          <a:ln w="38100">
            <a:no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it-IT" sz="2000" b="1" dirty="0">
                <a:ln w="0">
                  <a:solidFill>
                    <a:schemeClr val="tx1"/>
                  </a:solidFill>
                </a:ln>
                <a:solidFill>
                  <a:schemeClr val="tx1"/>
                </a:solidFill>
              </a:rPr>
              <a:t>Giornate di Studio: Progetti del Centro Fermi 2020-2022, 11-12 </a:t>
            </a:r>
            <a:r>
              <a:rPr lang="it-IT" sz="2000" b="1" dirty="0" err="1">
                <a:ln w="0">
                  <a:solidFill>
                    <a:schemeClr val="tx1"/>
                  </a:solidFill>
                </a:ln>
                <a:solidFill>
                  <a:schemeClr val="tx1"/>
                </a:solidFill>
              </a:rPr>
              <a:t>December</a:t>
            </a:r>
            <a:r>
              <a:rPr lang="it-IT" sz="2000" b="1" dirty="0">
                <a:ln w="0">
                  <a:solidFill>
                    <a:schemeClr val="tx1"/>
                  </a:solidFill>
                </a:ln>
                <a:solidFill>
                  <a:schemeClr val="tx1"/>
                </a:solidFill>
              </a:rPr>
              <a:t> 2019</a:t>
            </a:r>
          </a:p>
        </p:txBody>
      </p:sp>
      <p:graphicFrame>
        <p:nvGraphicFramePr>
          <p:cNvPr id="8" name="Chart 7">
            <a:extLst>
              <a:ext uri="{FF2B5EF4-FFF2-40B4-BE49-F238E27FC236}">
                <a16:creationId xmlns:a16="http://schemas.microsoft.com/office/drawing/2014/main" id="{479E6D5D-D58F-42CA-8757-1DAF68C2FA68}"/>
              </a:ext>
            </a:extLst>
          </p:cNvPr>
          <p:cNvGraphicFramePr/>
          <p:nvPr>
            <p:extLst>
              <p:ext uri="{D42A27DB-BD31-4B8C-83A1-F6EECF244321}">
                <p14:modId xmlns:p14="http://schemas.microsoft.com/office/powerpoint/2010/main" val="1383435081"/>
              </p:ext>
            </p:extLst>
          </p:nvPr>
        </p:nvGraphicFramePr>
        <p:xfrm>
          <a:off x="1462519" y="902991"/>
          <a:ext cx="10238240" cy="6275987"/>
        </p:xfrm>
        <a:graphic>
          <a:graphicData uri="http://schemas.openxmlformats.org/drawingml/2006/chart">
            <c:chart xmlns:c="http://schemas.openxmlformats.org/drawingml/2006/chart" xmlns:r="http://schemas.openxmlformats.org/officeDocument/2006/relationships" r:id="rId4"/>
          </a:graphicData>
        </a:graphic>
      </p:graphicFrame>
      <p:pic>
        <p:nvPicPr>
          <p:cNvPr id="10" name="Graphic 9" descr="Microscope">
            <a:extLst>
              <a:ext uri="{FF2B5EF4-FFF2-40B4-BE49-F238E27FC236}">
                <a16:creationId xmlns:a16="http://schemas.microsoft.com/office/drawing/2014/main" id="{26A1F78A-F453-4779-B3CC-D7AD41ADE0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24439" y="3705548"/>
            <a:ext cx="914400" cy="914400"/>
          </a:xfrm>
          <a:prstGeom prst="rect">
            <a:avLst/>
          </a:prstGeom>
        </p:spPr>
      </p:pic>
      <p:pic>
        <p:nvPicPr>
          <p:cNvPr id="11" name="Graphic 10" descr="Books">
            <a:extLst>
              <a:ext uri="{FF2B5EF4-FFF2-40B4-BE49-F238E27FC236}">
                <a16:creationId xmlns:a16="http://schemas.microsoft.com/office/drawing/2014/main" id="{0F3280ED-DA9D-4410-A945-EE5D9F5341D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18305" y="2825312"/>
            <a:ext cx="861002" cy="861002"/>
          </a:xfrm>
          <a:prstGeom prst="rect">
            <a:avLst/>
          </a:prstGeom>
        </p:spPr>
      </p:pic>
      <p:pic>
        <p:nvPicPr>
          <p:cNvPr id="12" name="Graphic 11" descr="Tools">
            <a:extLst>
              <a:ext uri="{FF2B5EF4-FFF2-40B4-BE49-F238E27FC236}">
                <a16:creationId xmlns:a16="http://schemas.microsoft.com/office/drawing/2014/main" id="{47F059DD-95CA-4E47-A9FE-27370BDA4BA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37870" y="2752433"/>
            <a:ext cx="745167" cy="745167"/>
          </a:xfrm>
          <a:prstGeom prst="rect">
            <a:avLst/>
          </a:prstGeom>
        </p:spPr>
      </p:pic>
    </p:spTree>
    <p:extLst>
      <p:ext uri="{BB962C8B-B14F-4D97-AF65-F5344CB8AC3E}">
        <p14:creationId xmlns:p14="http://schemas.microsoft.com/office/powerpoint/2010/main" val="4096557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38048E7-1863-4D08-8332-095E9E4BFC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88019"/>
            <a:ext cx="2944737" cy="1767840"/>
          </a:xfrm>
          <a:prstGeom prst="rect">
            <a:avLst/>
          </a:prstGeom>
        </p:spPr>
      </p:pic>
      <p:pic>
        <p:nvPicPr>
          <p:cNvPr id="18" name="Picture 17" descr="A picture containing light, table, view, toy&#10;&#10;Description automatically generated">
            <a:extLst>
              <a:ext uri="{FF2B5EF4-FFF2-40B4-BE49-F238E27FC236}">
                <a16:creationId xmlns:a16="http://schemas.microsoft.com/office/drawing/2014/main" id="{7FD94D3F-001D-4C67-9C20-B10AA9ECD142}"/>
              </a:ext>
            </a:extLst>
          </p:cNvPr>
          <p:cNvPicPr>
            <a:picLocks noChangeAspect="1"/>
          </p:cNvPicPr>
          <p:nvPr/>
        </p:nvPicPr>
        <p:blipFill rotWithShape="1">
          <a:blip r:embed="rId4">
            <a:extLst>
              <a:ext uri="{28A0092B-C50C-407E-A947-70E740481C1C}">
                <a14:useLocalDpi xmlns:a14="http://schemas.microsoft.com/office/drawing/2010/main" val="0"/>
              </a:ext>
            </a:extLst>
          </a:blip>
          <a:srcRect l="5125" t="11628" r="6490" b="7436"/>
          <a:stretch/>
        </p:blipFill>
        <p:spPr>
          <a:xfrm>
            <a:off x="783771" y="1777481"/>
            <a:ext cx="10580915" cy="46529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ttangolo 5">
            <a:extLst>
              <a:ext uri="{FF2B5EF4-FFF2-40B4-BE49-F238E27FC236}">
                <a16:creationId xmlns:a16="http://schemas.microsoft.com/office/drawing/2014/main" id="{D292D2F1-3840-4D7A-BEDE-7C22B700FB98}"/>
              </a:ext>
            </a:extLst>
          </p:cNvPr>
          <p:cNvSpPr/>
          <p:nvPr/>
        </p:nvSpPr>
        <p:spPr>
          <a:xfrm>
            <a:off x="2939076" y="-7623"/>
            <a:ext cx="9252924" cy="1554272"/>
          </a:xfrm>
          <a:prstGeom prst="rect">
            <a:avLst/>
          </a:prstGeom>
          <a:noFill/>
        </p:spPr>
        <p:txBody>
          <a:bodyPr wrap="square" lIns="91440" tIns="45720" rIns="91440" bIns="45720">
            <a:spAutoFit/>
          </a:bodyPr>
          <a:lstStyle/>
          <a:p>
            <a:pPr algn="ctr"/>
            <a:r>
              <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VIEWLAB: </a:t>
            </a:r>
          </a:p>
          <a:p>
            <a:pPr algn="ctr"/>
            <a:r>
              <a:rPr lang="en-US" sz="40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Development of the laboratory</a:t>
            </a:r>
          </a:p>
        </p:txBody>
      </p:sp>
      <p:sp>
        <p:nvSpPr>
          <p:cNvPr id="21" name="Rettangolo arrotondato 1">
            <a:extLst>
              <a:ext uri="{FF2B5EF4-FFF2-40B4-BE49-F238E27FC236}">
                <a16:creationId xmlns:a16="http://schemas.microsoft.com/office/drawing/2014/main" id="{9CD9ED68-B6AD-4A4B-8B66-75A48043B3A7}"/>
              </a:ext>
            </a:extLst>
          </p:cNvPr>
          <p:cNvSpPr/>
          <p:nvPr/>
        </p:nvSpPr>
        <p:spPr>
          <a:xfrm>
            <a:off x="491241" y="6469636"/>
            <a:ext cx="8927064" cy="442674"/>
          </a:xfrm>
          <a:prstGeom prst="roundRect">
            <a:avLst/>
          </a:prstGeom>
          <a:noFill/>
          <a:ln w="38100">
            <a:no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it-IT" sz="2000" b="1" dirty="0">
                <a:ln w="0">
                  <a:solidFill>
                    <a:schemeClr val="tx1"/>
                  </a:solidFill>
                </a:ln>
                <a:solidFill>
                  <a:schemeClr val="tx1"/>
                </a:solidFill>
              </a:rPr>
              <a:t>Giornate di Studio: Progetti del Centro Fermi 2020-2022, 11-12 </a:t>
            </a:r>
            <a:r>
              <a:rPr lang="it-IT" sz="2000" b="1" dirty="0" err="1">
                <a:ln w="0">
                  <a:solidFill>
                    <a:schemeClr val="tx1"/>
                  </a:solidFill>
                </a:ln>
                <a:solidFill>
                  <a:schemeClr val="tx1"/>
                </a:solidFill>
              </a:rPr>
              <a:t>December</a:t>
            </a:r>
            <a:r>
              <a:rPr lang="it-IT" sz="2000" b="1" dirty="0">
                <a:ln w="0">
                  <a:solidFill>
                    <a:schemeClr val="tx1"/>
                  </a:solidFill>
                </a:ln>
                <a:solidFill>
                  <a:schemeClr val="tx1"/>
                </a:solidFill>
              </a:rPr>
              <a:t> 2019</a:t>
            </a:r>
          </a:p>
        </p:txBody>
      </p:sp>
      <p:sp>
        <p:nvSpPr>
          <p:cNvPr id="13" name="Rectangle 12">
            <a:extLst>
              <a:ext uri="{FF2B5EF4-FFF2-40B4-BE49-F238E27FC236}">
                <a16:creationId xmlns:a16="http://schemas.microsoft.com/office/drawing/2014/main" id="{35D70907-CC04-4DCE-BE73-A415BC4C102B}"/>
              </a:ext>
            </a:extLst>
          </p:cNvPr>
          <p:cNvSpPr/>
          <p:nvPr/>
        </p:nvSpPr>
        <p:spPr>
          <a:xfrm>
            <a:off x="2317375" y="5002142"/>
            <a:ext cx="4231287" cy="784830"/>
          </a:xfrm>
          <a:prstGeom prst="rect">
            <a:avLst/>
          </a:prstGeom>
          <a:noFill/>
        </p:spPr>
        <p:txBody>
          <a:bodyPr wrap="none" lIns="91440" tIns="45720" rIns="91440" bIns="45720">
            <a:spAutoFit/>
          </a:bodyPr>
          <a:lstStyle/>
          <a:p>
            <a:pPr algn="ctr"/>
            <a:r>
              <a:rPr lang="en-US" sz="4500" b="0" cap="none" spc="0" dirty="0">
                <a:ln w="0">
                  <a:solidFill>
                    <a:sysClr val="windowText" lastClr="000000"/>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X-Ray </a:t>
            </a:r>
            <a:r>
              <a:rPr lang="en-US" sz="4500" b="0" cap="none" spc="0" dirty="0" err="1">
                <a:ln w="0">
                  <a:solidFill>
                    <a:sysClr val="windowText" lastClr="000000"/>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tomograph</a:t>
            </a:r>
            <a:endParaRPr lang="en-US" sz="4500" b="0" cap="none" spc="0" dirty="0">
              <a:ln w="0">
                <a:solidFill>
                  <a:sysClr val="windowText" lastClr="000000"/>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6" name="Rectangle 15">
            <a:extLst>
              <a:ext uri="{FF2B5EF4-FFF2-40B4-BE49-F238E27FC236}">
                <a16:creationId xmlns:a16="http://schemas.microsoft.com/office/drawing/2014/main" id="{F46328B0-5E3F-448D-A9E5-340BE4E15E50}"/>
              </a:ext>
            </a:extLst>
          </p:cNvPr>
          <p:cNvSpPr/>
          <p:nvPr/>
        </p:nvSpPr>
        <p:spPr>
          <a:xfrm>
            <a:off x="8312100" y="3226485"/>
            <a:ext cx="2820003" cy="784830"/>
          </a:xfrm>
          <a:prstGeom prst="rect">
            <a:avLst/>
          </a:prstGeom>
          <a:noFill/>
        </p:spPr>
        <p:txBody>
          <a:bodyPr wrap="none" lIns="91440" tIns="45720" rIns="91440" bIns="45720">
            <a:spAutoFit/>
          </a:bodyPr>
          <a:lstStyle/>
          <a:p>
            <a:pPr algn="ctr"/>
            <a:r>
              <a:rPr lang="en-US" sz="4500" b="0" cap="none" spc="0" dirty="0">
                <a:ln w="0">
                  <a:solidFill>
                    <a:sysClr val="windowText" lastClr="000000"/>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XRF Raman</a:t>
            </a:r>
          </a:p>
        </p:txBody>
      </p:sp>
      <p:sp>
        <p:nvSpPr>
          <p:cNvPr id="20" name="Rectangle 19">
            <a:extLst>
              <a:ext uri="{FF2B5EF4-FFF2-40B4-BE49-F238E27FC236}">
                <a16:creationId xmlns:a16="http://schemas.microsoft.com/office/drawing/2014/main" id="{475106DC-110D-47D6-8B0D-B66536C9D368}"/>
              </a:ext>
            </a:extLst>
          </p:cNvPr>
          <p:cNvSpPr/>
          <p:nvPr/>
        </p:nvSpPr>
        <p:spPr>
          <a:xfrm>
            <a:off x="4041496" y="2011433"/>
            <a:ext cx="4654929" cy="1477328"/>
          </a:xfrm>
          <a:prstGeom prst="rect">
            <a:avLst/>
          </a:prstGeom>
          <a:noFill/>
        </p:spPr>
        <p:txBody>
          <a:bodyPr wrap="none" lIns="91440" tIns="45720" rIns="91440" bIns="45720">
            <a:spAutoFit/>
          </a:bodyPr>
          <a:lstStyle/>
          <a:p>
            <a:pPr algn="ctr"/>
            <a:r>
              <a:rPr lang="en-US" sz="4500" b="0" cap="none" spc="0" dirty="0">
                <a:ln w="0">
                  <a:solidFill>
                    <a:sysClr val="windowText" lastClr="000000"/>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Dissemination and </a:t>
            </a:r>
          </a:p>
          <a:p>
            <a:pPr algn="ctr"/>
            <a:r>
              <a:rPr lang="en-US" sz="4500" b="0" cap="none" spc="0" dirty="0">
                <a:ln w="0">
                  <a:solidFill>
                    <a:sysClr val="windowText" lastClr="000000"/>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control room</a:t>
            </a:r>
          </a:p>
        </p:txBody>
      </p:sp>
    </p:spTree>
    <p:extLst>
      <p:ext uri="{BB962C8B-B14F-4D97-AF65-F5344CB8AC3E}">
        <p14:creationId xmlns:p14="http://schemas.microsoft.com/office/powerpoint/2010/main" val="2677070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38048E7-1863-4D08-8332-095E9E4BFC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88019"/>
            <a:ext cx="2944737" cy="1767840"/>
          </a:xfrm>
          <a:prstGeom prst="rect">
            <a:avLst/>
          </a:prstGeom>
        </p:spPr>
      </p:pic>
      <p:sp>
        <p:nvSpPr>
          <p:cNvPr id="6" name="Rettangolo 5">
            <a:extLst>
              <a:ext uri="{FF2B5EF4-FFF2-40B4-BE49-F238E27FC236}">
                <a16:creationId xmlns:a16="http://schemas.microsoft.com/office/drawing/2014/main" id="{D292D2F1-3840-4D7A-BEDE-7C22B700FB98}"/>
              </a:ext>
            </a:extLst>
          </p:cNvPr>
          <p:cNvSpPr/>
          <p:nvPr/>
        </p:nvSpPr>
        <p:spPr>
          <a:xfrm>
            <a:off x="2939076" y="70755"/>
            <a:ext cx="9252924" cy="1554272"/>
          </a:xfrm>
          <a:prstGeom prst="rect">
            <a:avLst/>
          </a:prstGeom>
          <a:noFill/>
        </p:spPr>
        <p:txBody>
          <a:bodyPr wrap="square" lIns="91440" tIns="45720" rIns="91440" bIns="45720">
            <a:spAutoFit/>
          </a:bodyPr>
          <a:lstStyle/>
          <a:p>
            <a:pPr algn="ctr"/>
            <a:r>
              <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VIEWLAB: </a:t>
            </a:r>
          </a:p>
          <a:p>
            <a:pPr algn="ctr"/>
            <a:r>
              <a:rPr lang="en-US" sz="40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Science and Cultural Heritage</a:t>
            </a:r>
          </a:p>
        </p:txBody>
      </p:sp>
      <p:sp>
        <p:nvSpPr>
          <p:cNvPr id="21" name="Rettangolo arrotondato 1">
            <a:extLst>
              <a:ext uri="{FF2B5EF4-FFF2-40B4-BE49-F238E27FC236}">
                <a16:creationId xmlns:a16="http://schemas.microsoft.com/office/drawing/2014/main" id="{9CD9ED68-B6AD-4A4B-8B66-75A48043B3A7}"/>
              </a:ext>
            </a:extLst>
          </p:cNvPr>
          <p:cNvSpPr/>
          <p:nvPr/>
        </p:nvSpPr>
        <p:spPr>
          <a:xfrm>
            <a:off x="491241" y="6469636"/>
            <a:ext cx="8927064" cy="442674"/>
          </a:xfrm>
          <a:prstGeom prst="roundRect">
            <a:avLst/>
          </a:prstGeom>
          <a:noFill/>
          <a:ln w="38100">
            <a:no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it-IT" sz="2000" b="1" dirty="0">
                <a:ln w="0">
                  <a:solidFill>
                    <a:schemeClr val="tx1"/>
                  </a:solidFill>
                </a:ln>
                <a:solidFill>
                  <a:schemeClr val="tx1"/>
                </a:solidFill>
              </a:rPr>
              <a:t>Giornate di Studio: Progetti del Centro Fermi 2020-2022, 11-12 </a:t>
            </a:r>
            <a:r>
              <a:rPr lang="it-IT" sz="2000" b="1" dirty="0" err="1">
                <a:ln w="0">
                  <a:solidFill>
                    <a:schemeClr val="tx1"/>
                  </a:solidFill>
                </a:ln>
                <a:solidFill>
                  <a:schemeClr val="tx1"/>
                </a:solidFill>
              </a:rPr>
              <a:t>December</a:t>
            </a:r>
            <a:r>
              <a:rPr lang="it-IT" sz="2000" b="1" dirty="0">
                <a:ln w="0">
                  <a:solidFill>
                    <a:schemeClr val="tx1"/>
                  </a:solidFill>
                </a:ln>
                <a:solidFill>
                  <a:schemeClr val="tx1"/>
                </a:solidFill>
              </a:rPr>
              <a:t> 2019</a:t>
            </a:r>
          </a:p>
        </p:txBody>
      </p:sp>
      <p:pic>
        <p:nvPicPr>
          <p:cNvPr id="15" name="Picture 14" descr="A room with white walls&#10;&#10;Description automatically generated">
            <a:extLst>
              <a:ext uri="{FF2B5EF4-FFF2-40B4-BE49-F238E27FC236}">
                <a16:creationId xmlns:a16="http://schemas.microsoft.com/office/drawing/2014/main" id="{58814A6E-1FD2-47E8-8614-47B2D918B138}"/>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43047" y="1982998"/>
            <a:ext cx="5141339" cy="28920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descr="A picture containing indoor, table, computer, desk&#10;&#10;Description automatically generated">
            <a:extLst>
              <a:ext uri="{FF2B5EF4-FFF2-40B4-BE49-F238E27FC236}">
                <a16:creationId xmlns:a16="http://schemas.microsoft.com/office/drawing/2014/main" id="{988BC1ED-84A4-4F35-A8A0-20D96EEA24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215566" y="2959229"/>
            <a:ext cx="4279176" cy="24070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descr="A picture containing indoor, table, sitting, small&#10;&#10;Description automatically generated">
            <a:extLst>
              <a:ext uri="{FF2B5EF4-FFF2-40B4-BE49-F238E27FC236}">
                <a16:creationId xmlns:a16="http://schemas.microsoft.com/office/drawing/2014/main" id="{F58E84BF-5FF4-44DE-A6F1-6C7411B799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0297" y="3929703"/>
            <a:ext cx="4667031" cy="25399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descr="A picture containing indoor, sitting, blue, table&#10;&#10;Description automatically generated">
            <a:extLst>
              <a:ext uri="{FF2B5EF4-FFF2-40B4-BE49-F238E27FC236}">
                <a16:creationId xmlns:a16="http://schemas.microsoft.com/office/drawing/2014/main" id="{68DBA146-AD08-4CC8-A6FE-59FB9CD712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0247" y="1966063"/>
            <a:ext cx="3339321" cy="18783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descr="A picture containing indoor, table, sitting, room&#10;&#10;Description automatically generated">
            <a:extLst>
              <a:ext uri="{FF2B5EF4-FFF2-40B4-BE49-F238E27FC236}">
                <a16:creationId xmlns:a16="http://schemas.microsoft.com/office/drawing/2014/main" id="{41DC0334-8E98-495E-ADB3-79C27D8DA8FC}"/>
              </a:ext>
            </a:extLst>
          </p:cNvPr>
          <p:cNvPicPr>
            <a:picLocks noChangeAspect="1"/>
          </p:cNvPicPr>
          <p:nvPr/>
        </p:nvPicPr>
        <p:blipFill rotWithShape="1">
          <a:blip r:embed="rId9">
            <a:extLst>
              <a:ext uri="{28A0092B-C50C-407E-A947-70E740481C1C}">
                <a14:useLocalDpi xmlns:a14="http://schemas.microsoft.com/office/drawing/2010/main" val="0"/>
              </a:ext>
            </a:extLst>
          </a:blip>
          <a:srcRect l="4905" t="12819" r="7096" b="28915"/>
          <a:stretch/>
        </p:blipFill>
        <p:spPr>
          <a:xfrm>
            <a:off x="758427" y="4990050"/>
            <a:ext cx="3046009" cy="1479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75995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38048E7-1863-4D08-8332-095E9E4BFC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88019"/>
            <a:ext cx="2944737" cy="1767840"/>
          </a:xfrm>
          <a:prstGeom prst="rect">
            <a:avLst/>
          </a:prstGeom>
        </p:spPr>
      </p:pic>
      <p:sp>
        <p:nvSpPr>
          <p:cNvPr id="5" name="Rettangolo arrotondato 1">
            <a:extLst>
              <a:ext uri="{FF2B5EF4-FFF2-40B4-BE49-F238E27FC236}">
                <a16:creationId xmlns:a16="http://schemas.microsoft.com/office/drawing/2014/main" id="{727B8E6E-51CC-44B9-B92A-D3BA5B2B7D60}"/>
              </a:ext>
            </a:extLst>
          </p:cNvPr>
          <p:cNvSpPr/>
          <p:nvPr/>
        </p:nvSpPr>
        <p:spPr>
          <a:xfrm>
            <a:off x="360611" y="1661389"/>
            <a:ext cx="8548258" cy="783193"/>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en-US" sz="4000" dirty="0">
                <a:ln w="0"/>
                <a:solidFill>
                  <a:schemeClr val="bg2">
                    <a:lumMod val="75000"/>
                  </a:schemeClr>
                </a:solidFill>
                <a:effectLst>
                  <a:outerShdw blurRad="38100" dist="25400" dir="5400000" algn="ctr" rotWithShape="0">
                    <a:srgbClr val="6E747A">
                      <a:alpha val="43000"/>
                    </a:srgbClr>
                  </a:outerShdw>
                </a:effectLst>
              </a:rPr>
              <a:t>Milestones reached in 2019:</a:t>
            </a:r>
            <a:endParaRPr lang="en-US" sz="4000" dirty="0">
              <a:ln w="0"/>
              <a:solidFill>
                <a:schemeClr val="bg1"/>
              </a:solidFill>
              <a:effectLst>
                <a:outerShdw blurRad="38100" dist="25400" dir="5400000" algn="ctr" rotWithShape="0">
                  <a:srgbClr val="6E747A">
                    <a:alpha val="43000"/>
                  </a:srgbClr>
                </a:outerShdw>
              </a:effectLst>
            </a:endParaRPr>
          </a:p>
        </p:txBody>
      </p:sp>
      <p:sp>
        <p:nvSpPr>
          <p:cNvPr id="8" name="Rettangolo arrotondato 1">
            <a:extLst>
              <a:ext uri="{FF2B5EF4-FFF2-40B4-BE49-F238E27FC236}">
                <a16:creationId xmlns:a16="http://schemas.microsoft.com/office/drawing/2014/main" id="{363422AA-8979-4D29-8D12-D5AC6AC36204}"/>
              </a:ext>
            </a:extLst>
          </p:cNvPr>
          <p:cNvSpPr/>
          <p:nvPr/>
        </p:nvSpPr>
        <p:spPr>
          <a:xfrm>
            <a:off x="360611" y="2579302"/>
            <a:ext cx="8548258" cy="3677603"/>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marL="457200" indent="-457200">
              <a:buFont typeface="Courier New" panose="02070309020205020404" pitchFamily="49" charset="0"/>
              <a:buChar char="o"/>
            </a:pPr>
            <a:r>
              <a:rPr lang="en-US" sz="3000" dirty="0">
                <a:ln w="0"/>
                <a:solidFill>
                  <a:schemeClr val="bg1"/>
                </a:solidFill>
                <a:effectLst>
                  <a:outerShdw blurRad="38100" dist="25400" dir="5400000" algn="ctr" rotWithShape="0">
                    <a:srgbClr val="6E747A">
                      <a:alpha val="43000"/>
                    </a:srgbClr>
                  </a:outerShdw>
                </a:effectLst>
              </a:rPr>
              <a:t>Radioprotection issues (</a:t>
            </a:r>
            <a:r>
              <a:rPr lang="en-US" sz="3000" dirty="0" err="1">
                <a:ln w="0"/>
                <a:solidFill>
                  <a:schemeClr val="bg1"/>
                </a:solidFill>
                <a:effectLst>
                  <a:outerShdw blurRad="38100" dist="25400" dir="5400000" algn="ctr" rotWithShape="0">
                    <a:srgbClr val="6E747A">
                      <a:alpha val="43000"/>
                    </a:srgbClr>
                  </a:outerShdw>
                </a:effectLst>
              </a:rPr>
              <a:t>Xraman</a:t>
            </a:r>
            <a:r>
              <a:rPr lang="en-US" sz="3000" dirty="0">
                <a:ln w="0"/>
                <a:solidFill>
                  <a:schemeClr val="bg1"/>
                </a:solidFill>
                <a:effectLst>
                  <a:outerShdw blurRad="38100" dist="25400" dir="5400000" algn="ctr" rotWithShape="0">
                    <a:srgbClr val="6E747A">
                      <a:alpha val="43000"/>
                    </a:srgbClr>
                  </a:outerShdw>
                </a:effectLst>
              </a:rPr>
              <a:t> at the Centro Fermi) – DONE</a:t>
            </a:r>
          </a:p>
          <a:p>
            <a:pPr marL="457200" indent="-457200">
              <a:buFont typeface="Courier New" panose="02070309020205020404" pitchFamily="49" charset="0"/>
              <a:buChar char="o"/>
            </a:pPr>
            <a:r>
              <a:rPr lang="en-US" sz="3000" dirty="0">
                <a:ln w="0"/>
                <a:solidFill>
                  <a:schemeClr val="bg1"/>
                </a:solidFill>
                <a:effectLst>
                  <a:outerShdw blurRad="38100" dist="25400" dir="5400000" algn="ctr" rotWithShape="0">
                    <a:srgbClr val="6E747A">
                      <a:alpha val="43000"/>
                    </a:srgbClr>
                  </a:outerShdw>
                </a:effectLst>
              </a:rPr>
              <a:t>Radioprotection issues (</a:t>
            </a:r>
            <a:r>
              <a:rPr lang="en-US" sz="3000" dirty="0" err="1">
                <a:ln w="0"/>
                <a:solidFill>
                  <a:schemeClr val="bg1"/>
                </a:solidFill>
                <a:effectLst>
                  <a:outerShdw blurRad="38100" dist="25400" dir="5400000" algn="ctr" rotWithShape="0">
                    <a:srgbClr val="6E747A">
                      <a:alpha val="43000"/>
                    </a:srgbClr>
                  </a:outerShdw>
                </a:effectLst>
              </a:rPr>
              <a:t>Xraman</a:t>
            </a:r>
            <a:r>
              <a:rPr lang="en-US" sz="3000" dirty="0">
                <a:ln w="0"/>
                <a:solidFill>
                  <a:schemeClr val="bg1"/>
                </a:solidFill>
                <a:effectLst>
                  <a:outerShdw blurRad="38100" dist="25400" dir="5400000" algn="ctr" rotWithShape="0">
                    <a:srgbClr val="6E747A">
                      <a:alpha val="43000"/>
                    </a:srgbClr>
                  </a:outerShdw>
                </a:effectLst>
              </a:rPr>
              <a:t> outside the Centro Fermi) – completed at 95%</a:t>
            </a:r>
          </a:p>
          <a:p>
            <a:pPr marL="457200" indent="-457200">
              <a:buFont typeface="Courier New" panose="02070309020205020404" pitchFamily="49" charset="0"/>
              <a:buChar char="o"/>
            </a:pPr>
            <a:r>
              <a:rPr lang="en-US" sz="3000" dirty="0">
                <a:ln w="0"/>
                <a:solidFill>
                  <a:schemeClr val="bg1"/>
                </a:solidFill>
                <a:effectLst>
                  <a:outerShdw blurRad="38100" dist="25400" dir="5400000" algn="ctr" rotWithShape="0">
                    <a:srgbClr val="6E747A">
                      <a:alpha val="43000"/>
                    </a:srgbClr>
                  </a:outerShdw>
                </a:effectLst>
              </a:rPr>
              <a:t>Testing of the instrumentation and set-up </a:t>
            </a:r>
            <a:r>
              <a:rPr lang="en-US" sz="3000" dirty="0" err="1">
                <a:ln w="0"/>
                <a:solidFill>
                  <a:schemeClr val="bg1"/>
                </a:solidFill>
                <a:effectLst>
                  <a:outerShdw blurRad="38100" dist="25400" dir="5400000" algn="ctr" rotWithShape="0">
                    <a:srgbClr val="6E747A">
                      <a:alpha val="43000"/>
                    </a:srgbClr>
                  </a:outerShdw>
                </a:effectLst>
              </a:rPr>
              <a:t>optimisation</a:t>
            </a:r>
            <a:r>
              <a:rPr lang="en-US" sz="3000" dirty="0">
                <a:ln w="0"/>
                <a:solidFill>
                  <a:schemeClr val="bg1"/>
                </a:solidFill>
                <a:effectLst>
                  <a:outerShdw blurRad="38100" dist="25400" dir="5400000" algn="ctr" rotWithShape="0">
                    <a:srgbClr val="6E747A">
                      <a:alpha val="43000"/>
                    </a:srgbClr>
                  </a:outerShdw>
                </a:effectLst>
              </a:rPr>
              <a:t> – DONE</a:t>
            </a:r>
          </a:p>
          <a:p>
            <a:pPr marL="457200" indent="-457200">
              <a:buFont typeface="Courier New" panose="02070309020205020404" pitchFamily="49" charset="0"/>
              <a:buChar char="o"/>
            </a:pPr>
            <a:r>
              <a:rPr lang="en-US" sz="3000" dirty="0">
                <a:ln w="0"/>
                <a:solidFill>
                  <a:schemeClr val="bg1"/>
                </a:solidFill>
                <a:effectLst>
                  <a:outerShdw blurRad="38100" dist="25400" dir="5400000" algn="ctr" rotWithShape="0">
                    <a:srgbClr val="6E747A">
                      <a:alpha val="43000"/>
                    </a:srgbClr>
                  </a:outerShdw>
                </a:effectLst>
              </a:rPr>
              <a:t>Cabinet design (tomography) – 95% </a:t>
            </a:r>
          </a:p>
        </p:txBody>
      </p:sp>
      <p:pic>
        <p:nvPicPr>
          <p:cNvPr id="1026" name="Picture 2" descr="Image result for radioactive">
            <a:extLst>
              <a:ext uri="{FF2B5EF4-FFF2-40B4-BE49-F238E27FC236}">
                <a16:creationId xmlns:a16="http://schemas.microsoft.com/office/drawing/2014/main" id="{8ADD0FAC-A8DD-4B51-866F-61FD753798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1383" y="1965457"/>
            <a:ext cx="1996985" cy="17473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food&#10;&#10;Description automatically generated">
            <a:extLst>
              <a:ext uri="{FF2B5EF4-FFF2-40B4-BE49-F238E27FC236}">
                <a16:creationId xmlns:a16="http://schemas.microsoft.com/office/drawing/2014/main" id="{44CE134A-9FFA-4175-B2B5-7658305B76CD}"/>
              </a:ext>
            </a:extLst>
          </p:cNvPr>
          <p:cNvPicPr>
            <a:picLocks noChangeAspect="1"/>
          </p:cNvPicPr>
          <p:nvPr/>
        </p:nvPicPr>
        <p:blipFill rotWithShape="1">
          <a:blip r:embed="rId5">
            <a:extLst>
              <a:ext uri="{28A0092B-C50C-407E-A947-70E740481C1C}">
                <a14:useLocalDpi xmlns:a14="http://schemas.microsoft.com/office/drawing/2010/main" val="0"/>
              </a:ext>
            </a:extLst>
          </a:blip>
          <a:srcRect l="46190" t="20572" r="12238" b="20000"/>
          <a:stretch/>
        </p:blipFill>
        <p:spPr>
          <a:xfrm>
            <a:off x="9304382" y="3933081"/>
            <a:ext cx="2250985" cy="24134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Rettangolo 5">
            <a:extLst>
              <a:ext uri="{FF2B5EF4-FFF2-40B4-BE49-F238E27FC236}">
                <a16:creationId xmlns:a16="http://schemas.microsoft.com/office/drawing/2014/main" id="{853AF2FF-5C01-4B1C-9AAA-B578AA3E8042}"/>
              </a:ext>
            </a:extLst>
          </p:cNvPr>
          <p:cNvSpPr/>
          <p:nvPr/>
        </p:nvSpPr>
        <p:spPr>
          <a:xfrm>
            <a:off x="3226601" y="45409"/>
            <a:ext cx="8328766" cy="1554272"/>
          </a:xfrm>
          <a:prstGeom prst="rect">
            <a:avLst/>
          </a:prstGeom>
          <a:noFill/>
        </p:spPr>
        <p:txBody>
          <a:bodyPr wrap="square" lIns="91440" tIns="45720" rIns="91440" bIns="45720">
            <a:spAutoFit/>
          </a:bodyPr>
          <a:lstStyle/>
          <a:p>
            <a:pPr algn="ctr"/>
            <a:r>
              <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VIEWLAB: </a:t>
            </a:r>
          </a:p>
          <a:p>
            <a:pPr algn="ctr"/>
            <a:r>
              <a:rPr lang="en-US" sz="40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DEVELOPMENT OF THE LABORATORY</a:t>
            </a:r>
            <a:endPar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855950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38048E7-1863-4D08-8332-095E9E4BFC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88019"/>
            <a:ext cx="2944737" cy="1767840"/>
          </a:xfrm>
          <a:prstGeom prst="rect">
            <a:avLst/>
          </a:prstGeom>
        </p:spPr>
      </p:pic>
      <p:sp>
        <p:nvSpPr>
          <p:cNvPr id="21" name="Rettangolo arrotondato 1">
            <a:extLst>
              <a:ext uri="{FF2B5EF4-FFF2-40B4-BE49-F238E27FC236}">
                <a16:creationId xmlns:a16="http://schemas.microsoft.com/office/drawing/2014/main" id="{9CD9ED68-B6AD-4A4B-8B66-75A48043B3A7}"/>
              </a:ext>
            </a:extLst>
          </p:cNvPr>
          <p:cNvSpPr/>
          <p:nvPr/>
        </p:nvSpPr>
        <p:spPr>
          <a:xfrm>
            <a:off x="491241" y="6469636"/>
            <a:ext cx="8927064" cy="442674"/>
          </a:xfrm>
          <a:prstGeom prst="roundRect">
            <a:avLst/>
          </a:prstGeom>
          <a:noFill/>
          <a:ln w="38100">
            <a:no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it-IT" sz="2000" b="1" dirty="0">
                <a:ln w="0">
                  <a:solidFill>
                    <a:schemeClr val="tx1"/>
                  </a:solidFill>
                </a:ln>
                <a:solidFill>
                  <a:schemeClr val="tx1"/>
                </a:solidFill>
              </a:rPr>
              <a:t>Giornate di Studio: Progetti del Centro Fermi 2020-2022, 11-12 </a:t>
            </a:r>
            <a:r>
              <a:rPr lang="it-IT" sz="2000" b="1" dirty="0" err="1">
                <a:ln w="0">
                  <a:solidFill>
                    <a:schemeClr val="tx1"/>
                  </a:solidFill>
                </a:ln>
                <a:solidFill>
                  <a:schemeClr val="tx1"/>
                </a:solidFill>
              </a:rPr>
              <a:t>December</a:t>
            </a:r>
            <a:r>
              <a:rPr lang="it-IT" sz="2000" b="1" dirty="0">
                <a:ln w="0">
                  <a:solidFill>
                    <a:schemeClr val="tx1"/>
                  </a:solidFill>
                </a:ln>
                <a:solidFill>
                  <a:schemeClr val="tx1"/>
                </a:solidFill>
              </a:rPr>
              <a:t> 2019</a:t>
            </a:r>
          </a:p>
        </p:txBody>
      </p:sp>
      <p:sp>
        <p:nvSpPr>
          <p:cNvPr id="5" name="Rettangolo arrotondato 1">
            <a:extLst>
              <a:ext uri="{FF2B5EF4-FFF2-40B4-BE49-F238E27FC236}">
                <a16:creationId xmlns:a16="http://schemas.microsoft.com/office/drawing/2014/main" id="{727B8E6E-51CC-44B9-B92A-D3BA5B2B7D60}"/>
              </a:ext>
            </a:extLst>
          </p:cNvPr>
          <p:cNvSpPr/>
          <p:nvPr/>
        </p:nvSpPr>
        <p:spPr>
          <a:xfrm>
            <a:off x="326571" y="1701504"/>
            <a:ext cx="8138160" cy="783193"/>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en-US" sz="4000" dirty="0">
                <a:ln w="0"/>
                <a:solidFill>
                  <a:schemeClr val="bg2">
                    <a:lumMod val="75000"/>
                  </a:schemeClr>
                </a:solidFill>
                <a:effectLst>
                  <a:outerShdw blurRad="38100" dist="25400" dir="5400000" algn="ctr" rotWithShape="0">
                    <a:srgbClr val="6E747A">
                      <a:alpha val="43000"/>
                    </a:srgbClr>
                  </a:outerShdw>
                </a:effectLst>
              </a:rPr>
              <a:t>Plan of activities 2020-2022:</a:t>
            </a:r>
            <a:endParaRPr lang="en-US" sz="4000" dirty="0">
              <a:ln w="0"/>
              <a:solidFill>
                <a:schemeClr val="bg1"/>
              </a:solidFill>
              <a:effectLst>
                <a:outerShdw blurRad="38100" dist="25400" dir="5400000" algn="ctr" rotWithShape="0">
                  <a:srgbClr val="6E747A">
                    <a:alpha val="43000"/>
                  </a:srgbClr>
                </a:outerShdw>
              </a:effectLst>
            </a:endParaRPr>
          </a:p>
        </p:txBody>
      </p:sp>
      <p:sp>
        <p:nvSpPr>
          <p:cNvPr id="8" name="Rettangolo arrotondato 1">
            <a:extLst>
              <a:ext uri="{FF2B5EF4-FFF2-40B4-BE49-F238E27FC236}">
                <a16:creationId xmlns:a16="http://schemas.microsoft.com/office/drawing/2014/main" id="{8F6908AF-1898-4A32-80A6-FAF0E8EF11CE}"/>
              </a:ext>
            </a:extLst>
          </p:cNvPr>
          <p:cNvSpPr/>
          <p:nvPr/>
        </p:nvSpPr>
        <p:spPr>
          <a:xfrm>
            <a:off x="326571" y="2542408"/>
            <a:ext cx="8138160" cy="1021556"/>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marL="457200" indent="-457200">
              <a:buFont typeface="Courier New" panose="02070309020205020404" pitchFamily="49" charset="0"/>
              <a:buChar char="o"/>
            </a:pPr>
            <a:r>
              <a:rPr lang="en-US" sz="2700" dirty="0">
                <a:ln w="0"/>
                <a:solidFill>
                  <a:schemeClr val="bg1"/>
                </a:solidFill>
                <a:effectLst>
                  <a:outerShdw blurRad="38100" dist="25400" dir="5400000" algn="ctr" rotWithShape="0">
                    <a:srgbClr val="6E747A">
                      <a:alpha val="43000"/>
                    </a:srgbClr>
                  </a:outerShdw>
                </a:effectLst>
              </a:rPr>
              <a:t>Radioprotection issues (use outside the Centro Fermi)</a:t>
            </a:r>
          </a:p>
        </p:txBody>
      </p:sp>
      <p:sp>
        <p:nvSpPr>
          <p:cNvPr id="9" name="Rettangolo arrotondato 1">
            <a:extLst>
              <a:ext uri="{FF2B5EF4-FFF2-40B4-BE49-F238E27FC236}">
                <a16:creationId xmlns:a16="http://schemas.microsoft.com/office/drawing/2014/main" id="{86447491-A6C0-4BE0-8EFE-732C0F934550}"/>
              </a:ext>
            </a:extLst>
          </p:cNvPr>
          <p:cNvSpPr/>
          <p:nvPr/>
        </p:nvSpPr>
        <p:spPr>
          <a:xfrm>
            <a:off x="326571" y="3636167"/>
            <a:ext cx="8138160" cy="2860358"/>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en-US" sz="2700" dirty="0">
                <a:ln w="0"/>
                <a:solidFill>
                  <a:schemeClr val="bg1"/>
                </a:solidFill>
                <a:effectLst>
                  <a:outerShdw blurRad="38100" dist="25400" dir="5400000" algn="ctr" rotWithShape="0">
                    <a:srgbClr val="6E747A">
                      <a:alpha val="43000"/>
                    </a:srgbClr>
                  </a:outerShdw>
                </a:effectLst>
              </a:rPr>
              <a:t>Activities about instrumentation within the ISIS@MACH project:</a:t>
            </a:r>
          </a:p>
          <a:p>
            <a:pPr marL="342900" indent="-342900">
              <a:buFont typeface="Courier New" panose="02070309020205020404" pitchFamily="49" charset="0"/>
              <a:buChar char="o"/>
            </a:pPr>
            <a:r>
              <a:rPr lang="en-US" sz="2700" dirty="0">
                <a:ln w="0"/>
                <a:solidFill>
                  <a:schemeClr val="bg1"/>
                </a:solidFill>
                <a:effectLst>
                  <a:outerShdw blurRad="38100" dist="25400" dir="5400000" algn="ctr" rotWithShape="0">
                    <a:srgbClr val="6E747A">
                      <a:alpha val="43000"/>
                    </a:srgbClr>
                  </a:outerShdw>
                </a:effectLst>
              </a:rPr>
              <a:t>Development of the X-Ray tomography</a:t>
            </a:r>
          </a:p>
          <a:p>
            <a:pPr marL="342900" indent="-342900">
              <a:buFont typeface="Courier New" panose="02070309020205020404" pitchFamily="49" charset="0"/>
              <a:buChar char="o"/>
            </a:pPr>
            <a:r>
              <a:rPr lang="en-US" sz="2700" dirty="0">
                <a:ln w="0"/>
                <a:solidFill>
                  <a:schemeClr val="bg1"/>
                </a:solidFill>
                <a:effectLst>
                  <a:outerShdw blurRad="38100" dist="25400" dir="5400000" algn="ctr" rotWithShape="0">
                    <a:srgbClr val="6E747A">
                      <a:alpha val="43000"/>
                    </a:srgbClr>
                  </a:outerShdw>
                </a:effectLst>
              </a:rPr>
              <a:t>Acquisition and testing of the FTIR</a:t>
            </a:r>
          </a:p>
          <a:p>
            <a:pPr marL="342900" indent="-342900">
              <a:buFont typeface="Courier New" panose="02070309020205020404" pitchFamily="49" charset="0"/>
              <a:buChar char="o"/>
            </a:pPr>
            <a:r>
              <a:rPr lang="en-US" sz="2700" dirty="0">
                <a:ln w="0"/>
                <a:solidFill>
                  <a:schemeClr val="bg1"/>
                </a:solidFill>
                <a:effectLst>
                  <a:outerShdw blurRad="38100" dist="25400" dir="5400000" algn="ctr" rotWithShape="0">
                    <a:srgbClr val="6E747A">
                      <a:alpha val="43000"/>
                    </a:srgbClr>
                  </a:outerShdw>
                </a:effectLst>
              </a:rPr>
              <a:t>Acquisition and testing of the data analysis hardware and software</a:t>
            </a:r>
          </a:p>
        </p:txBody>
      </p:sp>
      <p:pic>
        <p:nvPicPr>
          <p:cNvPr id="10" name="Immagine 8">
            <a:extLst>
              <a:ext uri="{FF2B5EF4-FFF2-40B4-BE49-F238E27FC236}">
                <a16:creationId xmlns:a16="http://schemas.microsoft.com/office/drawing/2014/main" id="{A82477DD-773A-4B1E-8D9D-FD95A27E4D4E}"/>
              </a:ext>
            </a:extLst>
          </p:cNvPr>
          <p:cNvPicPr>
            <a:picLocks noChangeAspect="1"/>
          </p:cNvPicPr>
          <p:nvPr/>
        </p:nvPicPr>
        <p:blipFill rotWithShape="1">
          <a:blip r:embed="rId4"/>
          <a:srcRect l="4084" t="3000" r="6792" b="8200"/>
          <a:stretch/>
        </p:blipFill>
        <p:spPr>
          <a:xfrm>
            <a:off x="8634549" y="1871323"/>
            <a:ext cx="3270069" cy="4333534"/>
          </a:xfrm>
          <a:prstGeom prst="rect">
            <a:avLst/>
          </a:prstGeom>
        </p:spPr>
      </p:pic>
      <p:sp>
        <p:nvSpPr>
          <p:cNvPr id="11" name="Rettangolo 5">
            <a:extLst>
              <a:ext uri="{FF2B5EF4-FFF2-40B4-BE49-F238E27FC236}">
                <a16:creationId xmlns:a16="http://schemas.microsoft.com/office/drawing/2014/main" id="{2A0597E7-C780-4002-B9F4-6B3F13AD7925}"/>
              </a:ext>
            </a:extLst>
          </p:cNvPr>
          <p:cNvSpPr/>
          <p:nvPr/>
        </p:nvSpPr>
        <p:spPr>
          <a:xfrm>
            <a:off x="3575852" y="64771"/>
            <a:ext cx="8328766" cy="1554272"/>
          </a:xfrm>
          <a:prstGeom prst="rect">
            <a:avLst/>
          </a:prstGeom>
          <a:noFill/>
        </p:spPr>
        <p:txBody>
          <a:bodyPr wrap="square" lIns="91440" tIns="45720" rIns="91440" bIns="45720">
            <a:spAutoFit/>
          </a:bodyPr>
          <a:lstStyle/>
          <a:p>
            <a:pPr algn="ctr"/>
            <a:r>
              <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VIEWLAB: </a:t>
            </a:r>
          </a:p>
          <a:p>
            <a:pPr algn="ctr"/>
            <a:r>
              <a:rPr lang="en-US" sz="40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DEVELOPMENT OF THE LABORATORY</a:t>
            </a:r>
            <a:endPar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956461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38048E7-1863-4D08-8332-095E9E4BFC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88019"/>
            <a:ext cx="2944737" cy="1767840"/>
          </a:xfrm>
          <a:prstGeom prst="rect">
            <a:avLst/>
          </a:prstGeom>
        </p:spPr>
      </p:pic>
      <p:sp>
        <p:nvSpPr>
          <p:cNvPr id="6" name="Rettangolo 5">
            <a:extLst>
              <a:ext uri="{FF2B5EF4-FFF2-40B4-BE49-F238E27FC236}">
                <a16:creationId xmlns:a16="http://schemas.microsoft.com/office/drawing/2014/main" id="{D292D2F1-3840-4D7A-BEDE-7C22B700FB98}"/>
              </a:ext>
            </a:extLst>
          </p:cNvPr>
          <p:cNvSpPr/>
          <p:nvPr/>
        </p:nvSpPr>
        <p:spPr>
          <a:xfrm>
            <a:off x="4017615" y="266699"/>
            <a:ext cx="5842453" cy="938719"/>
          </a:xfrm>
          <a:prstGeom prst="rect">
            <a:avLst/>
          </a:prstGeom>
          <a:noFill/>
        </p:spPr>
        <p:txBody>
          <a:bodyPr wrap="square" lIns="91440" tIns="45720" rIns="91440" bIns="45720">
            <a:spAutoFit/>
          </a:bodyPr>
          <a:lstStyle/>
          <a:p>
            <a:r>
              <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VIEWLAB Activities</a:t>
            </a:r>
          </a:p>
        </p:txBody>
      </p:sp>
      <p:sp>
        <p:nvSpPr>
          <p:cNvPr id="21" name="Rettangolo arrotondato 1">
            <a:extLst>
              <a:ext uri="{FF2B5EF4-FFF2-40B4-BE49-F238E27FC236}">
                <a16:creationId xmlns:a16="http://schemas.microsoft.com/office/drawing/2014/main" id="{9CD9ED68-B6AD-4A4B-8B66-75A48043B3A7}"/>
              </a:ext>
            </a:extLst>
          </p:cNvPr>
          <p:cNvSpPr/>
          <p:nvPr/>
        </p:nvSpPr>
        <p:spPr>
          <a:xfrm>
            <a:off x="491241" y="6469636"/>
            <a:ext cx="8927064" cy="442674"/>
          </a:xfrm>
          <a:prstGeom prst="roundRect">
            <a:avLst/>
          </a:prstGeom>
          <a:noFill/>
          <a:ln w="38100">
            <a:no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it-IT" sz="2000" b="1" dirty="0">
                <a:ln w="0">
                  <a:solidFill>
                    <a:schemeClr val="tx1"/>
                  </a:solidFill>
                </a:ln>
                <a:solidFill>
                  <a:schemeClr val="tx1"/>
                </a:solidFill>
              </a:rPr>
              <a:t>Giornate di Studio: Progetti del Centro Fermi 2020-2022, 11-12 </a:t>
            </a:r>
            <a:r>
              <a:rPr lang="it-IT" sz="2000" b="1" dirty="0" err="1">
                <a:ln w="0">
                  <a:solidFill>
                    <a:schemeClr val="tx1"/>
                  </a:solidFill>
                </a:ln>
                <a:solidFill>
                  <a:schemeClr val="tx1"/>
                </a:solidFill>
              </a:rPr>
              <a:t>December</a:t>
            </a:r>
            <a:r>
              <a:rPr lang="it-IT" sz="2000" b="1" dirty="0">
                <a:ln w="0">
                  <a:solidFill>
                    <a:schemeClr val="tx1"/>
                  </a:solidFill>
                </a:ln>
                <a:solidFill>
                  <a:schemeClr val="tx1"/>
                </a:solidFill>
              </a:rPr>
              <a:t> 2019</a:t>
            </a:r>
          </a:p>
        </p:txBody>
      </p:sp>
      <p:graphicFrame>
        <p:nvGraphicFramePr>
          <p:cNvPr id="8" name="Chart 7">
            <a:extLst>
              <a:ext uri="{FF2B5EF4-FFF2-40B4-BE49-F238E27FC236}">
                <a16:creationId xmlns:a16="http://schemas.microsoft.com/office/drawing/2014/main" id="{479E6D5D-D58F-42CA-8757-1DAF68C2FA68}"/>
              </a:ext>
            </a:extLst>
          </p:cNvPr>
          <p:cNvGraphicFramePr/>
          <p:nvPr>
            <p:extLst>
              <p:ext uri="{D42A27DB-BD31-4B8C-83A1-F6EECF244321}">
                <p14:modId xmlns:p14="http://schemas.microsoft.com/office/powerpoint/2010/main" val="730659"/>
              </p:ext>
            </p:extLst>
          </p:nvPr>
        </p:nvGraphicFramePr>
        <p:xfrm>
          <a:off x="1462519" y="916054"/>
          <a:ext cx="10238240" cy="6275987"/>
        </p:xfrm>
        <a:graphic>
          <a:graphicData uri="http://schemas.openxmlformats.org/drawingml/2006/chart">
            <c:chart xmlns:c="http://schemas.openxmlformats.org/drawingml/2006/chart" xmlns:r="http://schemas.openxmlformats.org/officeDocument/2006/relationships" r:id="rId4"/>
          </a:graphicData>
        </a:graphic>
      </p:graphicFrame>
      <p:pic>
        <p:nvPicPr>
          <p:cNvPr id="10" name="Graphic 9" descr="Microscope">
            <a:extLst>
              <a:ext uri="{FF2B5EF4-FFF2-40B4-BE49-F238E27FC236}">
                <a16:creationId xmlns:a16="http://schemas.microsoft.com/office/drawing/2014/main" id="{26A1F78A-F453-4779-B3CC-D7AD41ADE0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24439" y="3705548"/>
            <a:ext cx="914400" cy="914400"/>
          </a:xfrm>
          <a:prstGeom prst="rect">
            <a:avLst/>
          </a:prstGeom>
        </p:spPr>
      </p:pic>
      <p:pic>
        <p:nvPicPr>
          <p:cNvPr id="11" name="Graphic 10" descr="Books">
            <a:extLst>
              <a:ext uri="{FF2B5EF4-FFF2-40B4-BE49-F238E27FC236}">
                <a16:creationId xmlns:a16="http://schemas.microsoft.com/office/drawing/2014/main" id="{0F3280ED-DA9D-4410-A945-EE5D9F5341D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18305" y="2825312"/>
            <a:ext cx="861002" cy="861002"/>
          </a:xfrm>
          <a:prstGeom prst="rect">
            <a:avLst/>
          </a:prstGeom>
        </p:spPr>
      </p:pic>
      <p:pic>
        <p:nvPicPr>
          <p:cNvPr id="12" name="Graphic 11" descr="Tools">
            <a:extLst>
              <a:ext uri="{FF2B5EF4-FFF2-40B4-BE49-F238E27FC236}">
                <a16:creationId xmlns:a16="http://schemas.microsoft.com/office/drawing/2014/main" id="{47F059DD-95CA-4E47-A9FE-27370BDA4BA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37870" y="2752433"/>
            <a:ext cx="745167" cy="745167"/>
          </a:xfrm>
          <a:prstGeom prst="rect">
            <a:avLst/>
          </a:prstGeom>
        </p:spPr>
      </p:pic>
    </p:spTree>
    <p:extLst>
      <p:ext uri="{BB962C8B-B14F-4D97-AF65-F5344CB8AC3E}">
        <p14:creationId xmlns:p14="http://schemas.microsoft.com/office/powerpoint/2010/main" val="4131776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38048E7-1863-4D08-8332-095E9E4BFC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88019"/>
            <a:ext cx="2944737" cy="1767840"/>
          </a:xfrm>
          <a:prstGeom prst="rect">
            <a:avLst/>
          </a:prstGeom>
        </p:spPr>
      </p:pic>
      <p:sp>
        <p:nvSpPr>
          <p:cNvPr id="21" name="Rettangolo arrotondato 1">
            <a:extLst>
              <a:ext uri="{FF2B5EF4-FFF2-40B4-BE49-F238E27FC236}">
                <a16:creationId xmlns:a16="http://schemas.microsoft.com/office/drawing/2014/main" id="{9CD9ED68-B6AD-4A4B-8B66-75A48043B3A7}"/>
              </a:ext>
            </a:extLst>
          </p:cNvPr>
          <p:cNvSpPr/>
          <p:nvPr/>
        </p:nvSpPr>
        <p:spPr>
          <a:xfrm>
            <a:off x="491241" y="6469636"/>
            <a:ext cx="8927064" cy="442674"/>
          </a:xfrm>
          <a:prstGeom prst="roundRect">
            <a:avLst/>
          </a:prstGeom>
          <a:noFill/>
          <a:ln w="38100">
            <a:no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it-IT" sz="2000" b="1" dirty="0">
                <a:ln w="0">
                  <a:solidFill>
                    <a:schemeClr val="tx1"/>
                  </a:solidFill>
                </a:ln>
                <a:solidFill>
                  <a:schemeClr val="tx1"/>
                </a:solidFill>
              </a:rPr>
              <a:t>Giornate di Studio: Progetti del Centro Fermi 2020-2022, 11-12 </a:t>
            </a:r>
            <a:r>
              <a:rPr lang="it-IT" sz="2000" b="1" dirty="0" err="1">
                <a:ln w="0">
                  <a:solidFill>
                    <a:schemeClr val="tx1"/>
                  </a:solidFill>
                </a:ln>
                <a:solidFill>
                  <a:schemeClr val="tx1"/>
                </a:solidFill>
              </a:rPr>
              <a:t>December</a:t>
            </a:r>
            <a:r>
              <a:rPr lang="it-IT" sz="2000" b="1" dirty="0">
                <a:ln w="0">
                  <a:solidFill>
                    <a:schemeClr val="tx1"/>
                  </a:solidFill>
                </a:ln>
                <a:solidFill>
                  <a:schemeClr val="tx1"/>
                </a:solidFill>
              </a:rPr>
              <a:t> 2019</a:t>
            </a:r>
          </a:p>
        </p:txBody>
      </p:sp>
      <p:sp>
        <p:nvSpPr>
          <p:cNvPr id="10" name="Rettangolo 5">
            <a:extLst>
              <a:ext uri="{FF2B5EF4-FFF2-40B4-BE49-F238E27FC236}">
                <a16:creationId xmlns:a16="http://schemas.microsoft.com/office/drawing/2014/main" id="{1CD043AB-D251-4897-9990-7A4EE27EE879}"/>
              </a:ext>
            </a:extLst>
          </p:cNvPr>
          <p:cNvSpPr/>
          <p:nvPr/>
        </p:nvSpPr>
        <p:spPr>
          <a:xfrm>
            <a:off x="3548274" y="99195"/>
            <a:ext cx="4589886" cy="1554272"/>
          </a:xfrm>
          <a:prstGeom prst="rect">
            <a:avLst/>
          </a:prstGeom>
          <a:noFill/>
        </p:spPr>
        <p:txBody>
          <a:bodyPr wrap="square" lIns="91440" tIns="45720" rIns="91440" bIns="45720">
            <a:spAutoFit/>
          </a:bodyPr>
          <a:lstStyle/>
          <a:p>
            <a:pPr algn="ctr"/>
            <a:r>
              <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VIEWLAB: </a:t>
            </a:r>
          </a:p>
          <a:p>
            <a:pPr algn="ctr"/>
            <a:r>
              <a:rPr lang="en-US" sz="40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RESEARCH</a:t>
            </a:r>
            <a:endPar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endParaRPr>
          </a:p>
        </p:txBody>
      </p:sp>
      <p:sp>
        <p:nvSpPr>
          <p:cNvPr id="11" name="Rettangolo arrotondato 1">
            <a:extLst>
              <a:ext uri="{FF2B5EF4-FFF2-40B4-BE49-F238E27FC236}">
                <a16:creationId xmlns:a16="http://schemas.microsoft.com/office/drawing/2014/main" id="{828A7543-4703-428B-8518-51177E481155}"/>
              </a:ext>
            </a:extLst>
          </p:cNvPr>
          <p:cNvSpPr/>
          <p:nvPr/>
        </p:nvSpPr>
        <p:spPr>
          <a:xfrm>
            <a:off x="360612" y="1879174"/>
            <a:ext cx="7777548" cy="783193"/>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en-US" sz="4000" dirty="0">
                <a:ln w="0"/>
                <a:solidFill>
                  <a:schemeClr val="bg2">
                    <a:lumMod val="75000"/>
                  </a:schemeClr>
                </a:solidFill>
                <a:effectLst>
                  <a:outerShdw blurRad="38100" dist="25400" dir="5400000" algn="ctr" rotWithShape="0">
                    <a:srgbClr val="6E747A">
                      <a:alpha val="43000"/>
                    </a:srgbClr>
                  </a:outerShdw>
                </a:effectLst>
              </a:rPr>
              <a:t>Milestones reached in 2019:</a:t>
            </a:r>
            <a:endParaRPr lang="en-US" sz="4000" dirty="0">
              <a:ln w="0"/>
              <a:solidFill>
                <a:schemeClr val="bg1"/>
              </a:solidFill>
              <a:effectLst>
                <a:outerShdw blurRad="38100" dist="25400" dir="5400000" algn="ctr" rotWithShape="0">
                  <a:srgbClr val="6E747A">
                    <a:alpha val="43000"/>
                  </a:srgbClr>
                </a:outerShdw>
              </a:effectLst>
            </a:endParaRPr>
          </a:p>
        </p:txBody>
      </p:sp>
      <p:sp>
        <p:nvSpPr>
          <p:cNvPr id="12" name="Rettangolo arrotondato 1">
            <a:extLst>
              <a:ext uri="{FF2B5EF4-FFF2-40B4-BE49-F238E27FC236}">
                <a16:creationId xmlns:a16="http://schemas.microsoft.com/office/drawing/2014/main" id="{C5F0E761-FC87-47C3-AFAD-A95F13D455CE}"/>
              </a:ext>
            </a:extLst>
          </p:cNvPr>
          <p:cNvSpPr/>
          <p:nvPr/>
        </p:nvSpPr>
        <p:spPr>
          <a:xfrm>
            <a:off x="360611" y="2827908"/>
            <a:ext cx="7777549" cy="3166824"/>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marL="457200" indent="-457200">
              <a:buFont typeface="Courier New" panose="02070309020205020404" pitchFamily="49" charset="0"/>
              <a:buChar char="o"/>
            </a:pPr>
            <a:r>
              <a:rPr lang="en-US" sz="3000" dirty="0">
                <a:ln w="0"/>
                <a:solidFill>
                  <a:schemeClr val="bg1"/>
                </a:solidFill>
                <a:effectLst>
                  <a:outerShdw blurRad="38100" dist="25400" dir="5400000" algn="ctr" rotWithShape="0">
                    <a:srgbClr val="6E747A">
                      <a:alpha val="43000"/>
                    </a:srgbClr>
                  </a:outerShdw>
                </a:effectLst>
              </a:rPr>
              <a:t>Measurements of materials (metals, ceramics, stones, powders, </a:t>
            </a:r>
            <a:r>
              <a:rPr lang="en-US" sz="3000" dirty="0" err="1">
                <a:ln w="0"/>
                <a:solidFill>
                  <a:schemeClr val="bg1"/>
                </a:solidFill>
                <a:effectLst>
                  <a:outerShdw blurRad="38100" dist="25400" dir="5400000" algn="ctr" rotWithShape="0">
                    <a:srgbClr val="6E747A">
                      <a:alpha val="43000"/>
                    </a:srgbClr>
                  </a:outerShdw>
                </a:effectLst>
              </a:rPr>
              <a:t>etc</a:t>
            </a:r>
            <a:r>
              <a:rPr lang="en-US" sz="3000" dirty="0">
                <a:ln w="0"/>
                <a:solidFill>
                  <a:schemeClr val="bg1"/>
                </a:solidFill>
                <a:effectLst>
                  <a:outerShdw blurRad="38100" dist="25400" dir="5400000" algn="ctr" rotWithShape="0">
                    <a:srgbClr val="6E747A">
                      <a:alpha val="43000"/>
                    </a:srgbClr>
                  </a:outerShdw>
                </a:effectLst>
              </a:rPr>
              <a:t>…) – DONE</a:t>
            </a:r>
          </a:p>
          <a:p>
            <a:pPr marL="457200" indent="-457200">
              <a:buFont typeface="Courier New" panose="02070309020205020404" pitchFamily="49" charset="0"/>
              <a:buChar char="o"/>
            </a:pPr>
            <a:r>
              <a:rPr lang="en-US" sz="3000" dirty="0">
                <a:ln w="0"/>
                <a:solidFill>
                  <a:schemeClr val="bg1"/>
                </a:solidFill>
                <a:effectLst>
                  <a:outerShdw blurRad="38100" dist="25400" dir="5400000" algn="ctr" rotWithShape="0">
                    <a:srgbClr val="6E747A">
                      <a:alpha val="43000"/>
                    </a:srgbClr>
                  </a:outerShdw>
                </a:effectLst>
              </a:rPr>
              <a:t> Measurements of real case objects – DONE </a:t>
            </a:r>
          </a:p>
          <a:p>
            <a:pPr marL="1254125" indent="-457200">
              <a:buAutoNum type="arabicParenR"/>
            </a:pPr>
            <a:r>
              <a:rPr lang="en-US" sz="3000" dirty="0">
                <a:ln w="0"/>
                <a:solidFill>
                  <a:schemeClr val="bg1"/>
                </a:solidFill>
                <a:effectLst>
                  <a:outerShdw blurRad="38100" dist="25400" dir="5400000" algn="ctr" rotWithShape="0">
                    <a:srgbClr val="6E747A">
                      <a:alpha val="43000"/>
                    </a:srgbClr>
                  </a:outerShdw>
                </a:effectLst>
              </a:rPr>
              <a:t>Roman coins</a:t>
            </a:r>
          </a:p>
          <a:p>
            <a:pPr marL="1254125" indent="-457200">
              <a:buAutoNum type="arabicParenR"/>
            </a:pPr>
            <a:r>
              <a:rPr lang="en-US" sz="3000" dirty="0">
                <a:ln w="0"/>
                <a:solidFill>
                  <a:schemeClr val="bg1"/>
                </a:solidFill>
                <a:effectLst>
                  <a:outerShdw blurRad="38100" dist="25400" dir="5400000" algn="ctr" rotWithShape="0">
                    <a:srgbClr val="6E747A">
                      <a:alpha val="43000"/>
                    </a:srgbClr>
                  </a:outerShdw>
                </a:effectLst>
              </a:rPr>
              <a:t>Punic glass vases</a:t>
            </a:r>
          </a:p>
          <a:p>
            <a:pPr marL="1254125" indent="-457200">
              <a:buAutoNum type="arabicParenR"/>
            </a:pPr>
            <a:r>
              <a:rPr lang="en-US" sz="3000" dirty="0">
                <a:ln w="0"/>
                <a:solidFill>
                  <a:schemeClr val="bg1"/>
                </a:solidFill>
                <a:effectLst>
                  <a:outerShdw blurRad="38100" dist="25400" dir="5400000" algn="ctr" rotWithShape="0">
                    <a:srgbClr val="6E747A">
                      <a:alpha val="43000"/>
                    </a:srgbClr>
                  </a:outerShdw>
                </a:effectLst>
              </a:rPr>
              <a:t>Punic </a:t>
            </a:r>
            <a:r>
              <a:rPr lang="en-US" sz="3000" dirty="0" err="1">
                <a:ln w="0"/>
                <a:solidFill>
                  <a:schemeClr val="bg1"/>
                </a:solidFill>
                <a:effectLst>
                  <a:outerShdw blurRad="38100" dist="25400" dir="5400000" algn="ctr" rotWithShape="0">
                    <a:srgbClr val="6E747A">
                      <a:alpha val="43000"/>
                    </a:srgbClr>
                  </a:outerShdw>
                </a:effectLst>
              </a:rPr>
              <a:t>coloured</a:t>
            </a:r>
            <a:r>
              <a:rPr lang="en-US" sz="3000" dirty="0">
                <a:ln w="0"/>
                <a:solidFill>
                  <a:schemeClr val="bg1"/>
                </a:solidFill>
                <a:effectLst>
                  <a:outerShdw blurRad="38100" dist="25400" dir="5400000" algn="ctr" rotWithShape="0">
                    <a:srgbClr val="6E747A">
                      <a:alpha val="43000"/>
                    </a:srgbClr>
                  </a:outerShdw>
                </a:effectLst>
              </a:rPr>
              <a:t> artifacts</a:t>
            </a:r>
          </a:p>
        </p:txBody>
      </p:sp>
      <p:pic>
        <p:nvPicPr>
          <p:cNvPr id="15" name="Picture 14" descr="A picture containing table, sitting, food, glass&#10;&#10;Description automatically generated">
            <a:extLst>
              <a:ext uri="{FF2B5EF4-FFF2-40B4-BE49-F238E27FC236}">
                <a16:creationId xmlns:a16="http://schemas.microsoft.com/office/drawing/2014/main" id="{0C5441AA-8368-41A7-A36B-5918350E6645}"/>
              </a:ext>
            </a:extLst>
          </p:cNvPr>
          <p:cNvPicPr>
            <a:picLocks noChangeAspect="1"/>
          </p:cNvPicPr>
          <p:nvPr/>
        </p:nvPicPr>
        <p:blipFill rotWithShape="1">
          <a:blip r:embed="rId4">
            <a:extLst>
              <a:ext uri="{28A0092B-C50C-407E-A947-70E740481C1C}">
                <a14:useLocalDpi xmlns:a14="http://schemas.microsoft.com/office/drawing/2010/main" val="0"/>
              </a:ext>
            </a:extLst>
          </a:blip>
          <a:srcRect l="19932" r="6018"/>
          <a:stretch/>
        </p:blipFill>
        <p:spPr>
          <a:xfrm>
            <a:off x="8438605" y="1271167"/>
            <a:ext cx="3518264" cy="26937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descr="A picture containing indoor, car, sitting, table&#10;&#10;Description automatically generated">
            <a:extLst>
              <a:ext uri="{FF2B5EF4-FFF2-40B4-BE49-F238E27FC236}">
                <a16:creationId xmlns:a16="http://schemas.microsoft.com/office/drawing/2014/main" id="{8492A9C4-60C8-4317-8CC9-C2954E38FB41}"/>
              </a:ext>
            </a:extLst>
          </p:cNvPr>
          <p:cNvPicPr>
            <a:picLocks noChangeAspect="1"/>
          </p:cNvPicPr>
          <p:nvPr/>
        </p:nvPicPr>
        <p:blipFill rotWithShape="1">
          <a:blip r:embed="rId5">
            <a:extLst>
              <a:ext uri="{28A0092B-C50C-407E-A947-70E740481C1C}">
                <a14:useLocalDpi xmlns:a14="http://schemas.microsoft.com/office/drawing/2010/main" val="0"/>
              </a:ext>
            </a:extLst>
          </a:blip>
          <a:srcRect l="10582" r="16507" b="19136"/>
          <a:stretch/>
        </p:blipFill>
        <p:spPr>
          <a:xfrm>
            <a:off x="8474234" y="4039480"/>
            <a:ext cx="3469572" cy="24529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54414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38048E7-1863-4D08-8332-095E9E4BFC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88019"/>
            <a:ext cx="2944737" cy="1767840"/>
          </a:xfrm>
          <a:prstGeom prst="rect">
            <a:avLst/>
          </a:prstGeom>
        </p:spPr>
      </p:pic>
      <p:sp>
        <p:nvSpPr>
          <p:cNvPr id="21" name="Rettangolo arrotondato 1">
            <a:extLst>
              <a:ext uri="{FF2B5EF4-FFF2-40B4-BE49-F238E27FC236}">
                <a16:creationId xmlns:a16="http://schemas.microsoft.com/office/drawing/2014/main" id="{9CD9ED68-B6AD-4A4B-8B66-75A48043B3A7}"/>
              </a:ext>
            </a:extLst>
          </p:cNvPr>
          <p:cNvSpPr/>
          <p:nvPr/>
        </p:nvSpPr>
        <p:spPr>
          <a:xfrm>
            <a:off x="491241" y="6469636"/>
            <a:ext cx="8927064" cy="442674"/>
          </a:xfrm>
          <a:prstGeom prst="roundRect">
            <a:avLst/>
          </a:prstGeom>
          <a:noFill/>
          <a:ln w="38100">
            <a:no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it-IT" sz="2000" b="1" dirty="0">
                <a:ln w="0">
                  <a:solidFill>
                    <a:schemeClr val="tx1"/>
                  </a:solidFill>
                </a:ln>
                <a:solidFill>
                  <a:schemeClr val="tx1"/>
                </a:solidFill>
              </a:rPr>
              <a:t>Giornate di Studio: Progetti del Centro Fermi 2020-2022, 11-12 </a:t>
            </a:r>
            <a:r>
              <a:rPr lang="it-IT" sz="2000" b="1" dirty="0" err="1">
                <a:ln w="0">
                  <a:solidFill>
                    <a:schemeClr val="tx1"/>
                  </a:solidFill>
                </a:ln>
                <a:solidFill>
                  <a:schemeClr val="tx1"/>
                </a:solidFill>
              </a:rPr>
              <a:t>December</a:t>
            </a:r>
            <a:r>
              <a:rPr lang="it-IT" sz="2000" b="1" dirty="0">
                <a:ln w="0">
                  <a:solidFill>
                    <a:schemeClr val="tx1"/>
                  </a:solidFill>
                </a:ln>
                <a:solidFill>
                  <a:schemeClr val="tx1"/>
                </a:solidFill>
              </a:rPr>
              <a:t> 2019</a:t>
            </a:r>
          </a:p>
        </p:txBody>
      </p:sp>
      <p:sp>
        <p:nvSpPr>
          <p:cNvPr id="5" name="Rettangolo arrotondato 1">
            <a:extLst>
              <a:ext uri="{FF2B5EF4-FFF2-40B4-BE49-F238E27FC236}">
                <a16:creationId xmlns:a16="http://schemas.microsoft.com/office/drawing/2014/main" id="{727B8E6E-51CC-44B9-B92A-D3BA5B2B7D60}"/>
              </a:ext>
            </a:extLst>
          </p:cNvPr>
          <p:cNvSpPr/>
          <p:nvPr/>
        </p:nvSpPr>
        <p:spPr>
          <a:xfrm>
            <a:off x="273131" y="1881032"/>
            <a:ext cx="7716588" cy="783193"/>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en-US" sz="4000" dirty="0">
                <a:ln w="0"/>
                <a:solidFill>
                  <a:schemeClr val="bg2">
                    <a:lumMod val="75000"/>
                  </a:schemeClr>
                </a:solidFill>
                <a:effectLst>
                  <a:outerShdw blurRad="38100" dist="25400" dir="5400000" algn="ctr" rotWithShape="0">
                    <a:srgbClr val="6E747A">
                      <a:alpha val="43000"/>
                    </a:srgbClr>
                  </a:outerShdw>
                </a:effectLst>
              </a:rPr>
              <a:t>Plan of activities 2020-2022:</a:t>
            </a:r>
            <a:endParaRPr lang="en-US" sz="4000" dirty="0">
              <a:ln w="0"/>
              <a:solidFill>
                <a:schemeClr val="bg1"/>
              </a:solidFill>
              <a:effectLst>
                <a:outerShdw blurRad="38100" dist="25400" dir="5400000" algn="ctr" rotWithShape="0">
                  <a:srgbClr val="6E747A">
                    <a:alpha val="43000"/>
                  </a:srgbClr>
                </a:outerShdw>
              </a:effectLst>
            </a:endParaRPr>
          </a:p>
        </p:txBody>
      </p:sp>
      <p:sp>
        <p:nvSpPr>
          <p:cNvPr id="8" name="Rettangolo 5">
            <a:extLst>
              <a:ext uri="{FF2B5EF4-FFF2-40B4-BE49-F238E27FC236}">
                <a16:creationId xmlns:a16="http://schemas.microsoft.com/office/drawing/2014/main" id="{1B1E8010-9390-4AF9-BF83-D333235B1A69}"/>
              </a:ext>
            </a:extLst>
          </p:cNvPr>
          <p:cNvSpPr/>
          <p:nvPr/>
        </p:nvSpPr>
        <p:spPr>
          <a:xfrm>
            <a:off x="4568629" y="194803"/>
            <a:ext cx="3256022" cy="1554272"/>
          </a:xfrm>
          <a:prstGeom prst="rect">
            <a:avLst/>
          </a:prstGeom>
          <a:noFill/>
        </p:spPr>
        <p:txBody>
          <a:bodyPr wrap="square" lIns="91440" tIns="45720" rIns="91440" bIns="45720">
            <a:spAutoFit/>
          </a:bodyPr>
          <a:lstStyle/>
          <a:p>
            <a:pPr algn="ctr"/>
            <a:r>
              <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VIEWLAB: </a:t>
            </a:r>
          </a:p>
          <a:p>
            <a:pPr algn="ctr"/>
            <a:r>
              <a:rPr lang="en-US" sz="40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RESEARCH</a:t>
            </a:r>
            <a:endPar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endParaRPr>
          </a:p>
        </p:txBody>
      </p:sp>
      <p:sp>
        <p:nvSpPr>
          <p:cNvPr id="9" name="Rettangolo arrotondato 1">
            <a:extLst>
              <a:ext uri="{FF2B5EF4-FFF2-40B4-BE49-F238E27FC236}">
                <a16:creationId xmlns:a16="http://schemas.microsoft.com/office/drawing/2014/main" id="{219A8634-3ED8-48E7-817C-E44035497683}"/>
              </a:ext>
            </a:extLst>
          </p:cNvPr>
          <p:cNvSpPr/>
          <p:nvPr/>
        </p:nvSpPr>
        <p:spPr>
          <a:xfrm>
            <a:off x="199504" y="2740715"/>
            <a:ext cx="8639300" cy="3677603"/>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marL="457200" indent="-457200">
              <a:buFont typeface="Courier New" panose="02070309020205020404" pitchFamily="49" charset="0"/>
              <a:buChar char="o"/>
            </a:pPr>
            <a:r>
              <a:rPr lang="en-US" sz="3000" dirty="0">
                <a:ln w="0"/>
                <a:solidFill>
                  <a:schemeClr val="bg1"/>
                </a:solidFill>
                <a:effectLst>
                  <a:outerShdw blurRad="38100" dist="25400" dir="5400000" algn="ctr" rotWithShape="0">
                    <a:srgbClr val="6E747A">
                      <a:alpha val="43000"/>
                    </a:srgbClr>
                  </a:outerShdw>
                </a:effectLst>
              </a:rPr>
              <a:t>Systematic </a:t>
            </a:r>
            <a:r>
              <a:rPr lang="en-US" sz="3000" dirty="0" err="1">
                <a:ln w="0"/>
                <a:solidFill>
                  <a:schemeClr val="bg1"/>
                </a:solidFill>
                <a:effectLst>
                  <a:outerShdw blurRad="38100" dist="25400" dir="5400000" algn="ctr" rotWithShape="0">
                    <a:srgbClr val="6E747A">
                      <a:alpha val="43000"/>
                    </a:srgbClr>
                  </a:outerShdw>
                </a:effectLst>
              </a:rPr>
              <a:t>characterisation</a:t>
            </a:r>
            <a:r>
              <a:rPr lang="en-US" sz="3000" dirty="0">
                <a:ln w="0"/>
                <a:solidFill>
                  <a:schemeClr val="bg1"/>
                </a:solidFill>
                <a:effectLst>
                  <a:outerShdw blurRad="38100" dist="25400" dir="5400000" algn="ctr" rotWithShape="0">
                    <a:srgbClr val="6E747A">
                      <a:alpha val="43000"/>
                    </a:srgbClr>
                  </a:outerShdw>
                </a:effectLst>
              </a:rPr>
              <a:t> of the XRF/Raman performances through the analysis of standard samples</a:t>
            </a:r>
          </a:p>
          <a:p>
            <a:pPr marL="457200" indent="-457200">
              <a:buFont typeface="Courier New" panose="02070309020205020404" pitchFamily="49" charset="0"/>
              <a:buChar char="o"/>
            </a:pPr>
            <a:r>
              <a:rPr lang="en-US" sz="3000" dirty="0">
                <a:ln w="0"/>
                <a:solidFill>
                  <a:schemeClr val="bg1"/>
                </a:solidFill>
                <a:effectLst>
                  <a:outerShdw blurRad="38100" dist="25400" dir="5400000" algn="ctr" rotWithShape="0">
                    <a:srgbClr val="6E747A">
                      <a:alpha val="43000"/>
                    </a:srgbClr>
                  </a:outerShdw>
                </a:effectLst>
              </a:rPr>
              <a:t>New measurements of materials and real cases</a:t>
            </a:r>
          </a:p>
          <a:p>
            <a:pPr marL="457200" indent="-457200">
              <a:buFont typeface="Courier New" panose="02070309020205020404" pitchFamily="49" charset="0"/>
              <a:buChar char="o"/>
            </a:pPr>
            <a:r>
              <a:rPr lang="en-US" sz="3000" dirty="0">
                <a:ln w="0"/>
                <a:solidFill>
                  <a:schemeClr val="bg1"/>
                </a:solidFill>
                <a:effectLst>
                  <a:outerShdw blurRad="38100" dist="25400" dir="5400000" algn="ctr" rotWithShape="0">
                    <a:srgbClr val="6E747A">
                      <a:alpha val="43000"/>
                    </a:srgbClr>
                  </a:outerShdw>
                </a:effectLst>
              </a:rPr>
              <a:t>Construction of the own databases for the XRF and Raman instrumentation</a:t>
            </a:r>
          </a:p>
          <a:p>
            <a:pPr marL="457200" indent="-457200">
              <a:buFont typeface="Courier New" panose="02070309020205020404" pitchFamily="49" charset="0"/>
              <a:buChar char="o"/>
            </a:pPr>
            <a:r>
              <a:rPr lang="en-US" sz="3000" dirty="0">
                <a:ln w="0"/>
                <a:solidFill>
                  <a:schemeClr val="bg1"/>
                </a:solidFill>
                <a:effectLst>
                  <a:outerShdw blurRad="38100" dist="25400" dir="5400000" algn="ctr" rotWithShape="0">
                    <a:srgbClr val="6E747A">
                      <a:alpha val="43000"/>
                    </a:srgbClr>
                  </a:outerShdw>
                </a:effectLst>
              </a:rPr>
              <a:t>Activation of new collaborations with Museums</a:t>
            </a:r>
          </a:p>
        </p:txBody>
      </p:sp>
      <p:pic>
        <p:nvPicPr>
          <p:cNvPr id="10" name="Immagine 8">
            <a:extLst>
              <a:ext uri="{FF2B5EF4-FFF2-40B4-BE49-F238E27FC236}">
                <a16:creationId xmlns:a16="http://schemas.microsoft.com/office/drawing/2014/main" id="{191B760A-27E7-489C-AB34-6CF1B89C64A3}"/>
              </a:ext>
            </a:extLst>
          </p:cNvPr>
          <p:cNvPicPr>
            <a:picLocks noChangeAspect="1"/>
          </p:cNvPicPr>
          <p:nvPr/>
        </p:nvPicPr>
        <p:blipFill rotWithShape="1">
          <a:blip r:embed="rId4"/>
          <a:srcRect l="4084" t="3000" r="6792" b="8200"/>
          <a:stretch/>
        </p:blipFill>
        <p:spPr>
          <a:xfrm>
            <a:off x="9047759" y="1855859"/>
            <a:ext cx="2944737" cy="4309601"/>
          </a:xfrm>
          <a:prstGeom prst="rect">
            <a:avLst/>
          </a:prstGeom>
        </p:spPr>
      </p:pic>
    </p:spTree>
    <p:extLst>
      <p:ext uri="{BB962C8B-B14F-4D97-AF65-F5344CB8AC3E}">
        <p14:creationId xmlns:p14="http://schemas.microsoft.com/office/powerpoint/2010/main" val="3357167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38048E7-1863-4D08-8332-095E9E4BFC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88019"/>
            <a:ext cx="2944737" cy="1767840"/>
          </a:xfrm>
          <a:prstGeom prst="rect">
            <a:avLst/>
          </a:prstGeom>
        </p:spPr>
      </p:pic>
      <p:sp>
        <p:nvSpPr>
          <p:cNvPr id="6" name="Rettangolo 5">
            <a:extLst>
              <a:ext uri="{FF2B5EF4-FFF2-40B4-BE49-F238E27FC236}">
                <a16:creationId xmlns:a16="http://schemas.microsoft.com/office/drawing/2014/main" id="{D292D2F1-3840-4D7A-BEDE-7C22B700FB98}"/>
              </a:ext>
            </a:extLst>
          </p:cNvPr>
          <p:cNvSpPr/>
          <p:nvPr/>
        </p:nvSpPr>
        <p:spPr>
          <a:xfrm>
            <a:off x="4117612" y="305887"/>
            <a:ext cx="5842453" cy="938719"/>
          </a:xfrm>
          <a:prstGeom prst="rect">
            <a:avLst/>
          </a:prstGeom>
          <a:noFill/>
        </p:spPr>
        <p:txBody>
          <a:bodyPr wrap="square" lIns="91440" tIns="45720" rIns="91440" bIns="45720">
            <a:spAutoFit/>
          </a:bodyPr>
          <a:lstStyle/>
          <a:p>
            <a:r>
              <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VIEWLAB Activities</a:t>
            </a:r>
          </a:p>
        </p:txBody>
      </p:sp>
      <p:sp>
        <p:nvSpPr>
          <p:cNvPr id="21" name="Rettangolo arrotondato 1">
            <a:extLst>
              <a:ext uri="{FF2B5EF4-FFF2-40B4-BE49-F238E27FC236}">
                <a16:creationId xmlns:a16="http://schemas.microsoft.com/office/drawing/2014/main" id="{9CD9ED68-B6AD-4A4B-8B66-75A48043B3A7}"/>
              </a:ext>
            </a:extLst>
          </p:cNvPr>
          <p:cNvSpPr/>
          <p:nvPr/>
        </p:nvSpPr>
        <p:spPr>
          <a:xfrm>
            <a:off x="491241" y="6469636"/>
            <a:ext cx="8927064" cy="442674"/>
          </a:xfrm>
          <a:prstGeom prst="roundRect">
            <a:avLst/>
          </a:prstGeom>
          <a:noFill/>
          <a:ln w="38100">
            <a:no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it-IT" sz="2000" b="1" dirty="0">
                <a:ln w="0">
                  <a:solidFill>
                    <a:schemeClr val="tx1"/>
                  </a:solidFill>
                </a:ln>
                <a:solidFill>
                  <a:schemeClr val="tx1"/>
                </a:solidFill>
              </a:rPr>
              <a:t>Giornate di Studio: Progetti del Centro Fermi 2020-2022, 11-12 </a:t>
            </a:r>
            <a:r>
              <a:rPr lang="it-IT" sz="2000" b="1" dirty="0" err="1">
                <a:ln w="0">
                  <a:solidFill>
                    <a:schemeClr val="tx1"/>
                  </a:solidFill>
                </a:ln>
                <a:solidFill>
                  <a:schemeClr val="tx1"/>
                </a:solidFill>
              </a:rPr>
              <a:t>December</a:t>
            </a:r>
            <a:r>
              <a:rPr lang="it-IT" sz="2000" b="1" dirty="0">
                <a:ln w="0">
                  <a:solidFill>
                    <a:schemeClr val="tx1"/>
                  </a:solidFill>
                </a:ln>
                <a:solidFill>
                  <a:schemeClr val="tx1"/>
                </a:solidFill>
              </a:rPr>
              <a:t> 2019</a:t>
            </a:r>
          </a:p>
        </p:txBody>
      </p:sp>
      <p:graphicFrame>
        <p:nvGraphicFramePr>
          <p:cNvPr id="8" name="Chart 7">
            <a:extLst>
              <a:ext uri="{FF2B5EF4-FFF2-40B4-BE49-F238E27FC236}">
                <a16:creationId xmlns:a16="http://schemas.microsoft.com/office/drawing/2014/main" id="{479E6D5D-D58F-42CA-8757-1DAF68C2FA68}"/>
              </a:ext>
            </a:extLst>
          </p:cNvPr>
          <p:cNvGraphicFramePr/>
          <p:nvPr>
            <p:extLst>
              <p:ext uri="{D42A27DB-BD31-4B8C-83A1-F6EECF244321}">
                <p14:modId xmlns:p14="http://schemas.microsoft.com/office/powerpoint/2010/main" val="2291226548"/>
              </p:ext>
            </p:extLst>
          </p:nvPr>
        </p:nvGraphicFramePr>
        <p:xfrm>
          <a:off x="1462519" y="902991"/>
          <a:ext cx="10238240" cy="6275987"/>
        </p:xfrm>
        <a:graphic>
          <a:graphicData uri="http://schemas.openxmlformats.org/drawingml/2006/chart">
            <c:chart xmlns:c="http://schemas.openxmlformats.org/drawingml/2006/chart" xmlns:r="http://schemas.openxmlformats.org/officeDocument/2006/relationships" r:id="rId4"/>
          </a:graphicData>
        </a:graphic>
      </p:graphicFrame>
      <p:pic>
        <p:nvPicPr>
          <p:cNvPr id="10" name="Graphic 9" descr="Microscope">
            <a:extLst>
              <a:ext uri="{FF2B5EF4-FFF2-40B4-BE49-F238E27FC236}">
                <a16:creationId xmlns:a16="http://schemas.microsoft.com/office/drawing/2014/main" id="{26A1F78A-F453-4779-B3CC-D7AD41ADE0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24439" y="3705548"/>
            <a:ext cx="914400" cy="914400"/>
          </a:xfrm>
          <a:prstGeom prst="rect">
            <a:avLst/>
          </a:prstGeom>
        </p:spPr>
      </p:pic>
      <p:pic>
        <p:nvPicPr>
          <p:cNvPr id="11" name="Graphic 10" descr="Books">
            <a:extLst>
              <a:ext uri="{FF2B5EF4-FFF2-40B4-BE49-F238E27FC236}">
                <a16:creationId xmlns:a16="http://schemas.microsoft.com/office/drawing/2014/main" id="{0F3280ED-DA9D-4410-A945-EE5D9F5341D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18305" y="2825312"/>
            <a:ext cx="861002" cy="861002"/>
          </a:xfrm>
          <a:prstGeom prst="rect">
            <a:avLst/>
          </a:prstGeom>
        </p:spPr>
      </p:pic>
      <p:pic>
        <p:nvPicPr>
          <p:cNvPr id="12" name="Graphic 11" descr="Tools">
            <a:extLst>
              <a:ext uri="{FF2B5EF4-FFF2-40B4-BE49-F238E27FC236}">
                <a16:creationId xmlns:a16="http://schemas.microsoft.com/office/drawing/2014/main" id="{47F059DD-95CA-4E47-A9FE-27370BDA4BA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37870" y="2752433"/>
            <a:ext cx="745167" cy="745167"/>
          </a:xfrm>
          <a:prstGeom prst="rect">
            <a:avLst/>
          </a:prstGeom>
        </p:spPr>
      </p:pic>
    </p:spTree>
    <p:extLst>
      <p:ext uri="{BB962C8B-B14F-4D97-AF65-F5344CB8AC3E}">
        <p14:creationId xmlns:p14="http://schemas.microsoft.com/office/powerpoint/2010/main" val="3124514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38048E7-1863-4D08-8332-095E9E4BFC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88019"/>
            <a:ext cx="2944737" cy="1767840"/>
          </a:xfrm>
          <a:prstGeom prst="rect">
            <a:avLst/>
          </a:prstGeom>
        </p:spPr>
      </p:pic>
      <p:sp>
        <p:nvSpPr>
          <p:cNvPr id="6" name="Rettangolo 5">
            <a:extLst>
              <a:ext uri="{FF2B5EF4-FFF2-40B4-BE49-F238E27FC236}">
                <a16:creationId xmlns:a16="http://schemas.microsoft.com/office/drawing/2014/main" id="{D292D2F1-3840-4D7A-BEDE-7C22B700FB98}"/>
              </a:ext>
            </a:extLst>
          </p:cNvPr>
          <p:cNvSpPr/>
          <p:nvPr/>
        </p:nvSpPr>
        <p:spPr>
          <a:xfrm>
            <a:off x="2701484" y="88019"/>
            <a:ext cx="9252924" cy="1554272"/>
          </a:xfrm>
          <a:prstGeom prst="rect">
            <a:avLst/>
          </a:prstGeom>
          <a:noFill/>
        </p:spPr>
        <p:txBody>
          <a:bodyPr wrap="square" lIns="91440" tIns="45720" rIns="91440" bIns="45720">
            <a:spAutoFit/>
          </a:bodyPr>
          <a:lstStyle/>
          <a:p>
            <a:pPr algn="ctr"/>
            <a:r>
              <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VIEWLAB: </a:t>
            </a:r>
          </a:p>
          <a:p>
            <a:pPr algn="ctr"/>
            <a:r>
              <a:rPr lang="en-US" sz="40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Science and Cultural Heritage</a:t>
            </a:r>
          </a:p>
        </p:txBody>
      </p:sp>
      <p:sp>
        <p:nvSpPr>
          <p:cNvPr id="21" name="Rettangolo arrotondato 1">
            <a:extLst>
              <a:ext uri="{FF2B5EF4-FFF2-40B4-BE49-F238E27FC236}">
                <a16:creationId xmlns:a16="http://schemas.microsoft.com/office/drawing/2014/main" id="{9CD9ED68-B6AD-4A4B-8B66-75A48043B3A7}"/>
              </a:ext>
            </a:extLst>
          </p:cNvPr>
          <p:cNvSpPr/>
          <p:nvPr/>
        </p:nvSpPr>
        <p:spPr>
          <a:xfrm>
            <a:off x="491241" y="6469636"/>
            <a:ext cx="8927064" cy="442674"/>
          </a:xfrm>
          <a:prstGeom prst="roundRect">
            <a:avLst/>
          </a:prstGeom>
          <a:noFill/>
          <a:ln w="38100">
            <a:no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it-IT" sz="2000" b="1" dirty="0">
                <a:ln w="0">
                  <a:solidFill>
                    <a:schemeClr val="tx1"/>
                  </a:solidFill>
                </a:ln>
                <a:solidFill>
                  <a:schemeClr val="tx1"/>
                </a:solidFill>
              </a:rPr>
              <a:t>Giornate di Studio: Progetti del Centro Fermi 2020-2022, 11-12 </a:t>
            </a:r>
            <a:r>
              <a:rPr lang="it-IT" sz="2000" b="1" dirty="0" err="1">
                <a:ln w="0">
                  <a:solidFill>
                    <a:schemeClr val="tx1"/>
                  </a:solidFill>
                </a:ln>
                <a:solidFill>
                  <a:schemeClr val="tx1"/>
                </a:solidFill>
              </a:rPr>
              <a:t>December</a:t>
            </a:r>
            <a:r>
              <a:rPr lang="it-IT" sz="2000" b="1" dirty="0">
                <a:ln w="0">
                  <a:solidFill>
                    <a:schemeClr val="tx1"/>
                  </a:solidFill>
                </a:ln>
                <a:solidFill>
                  <a:schemeClr val="tx1"/>
                </a:solidFill>
              </a:rPr>
              <a:t> 2019</a:t>
            </a:r>
          </a:p>
        </p:txBody>
      </p:sp>
      <p:sp>
        <p:nvSpPr>
          <p:cNvPr id="23" name="Rettangolo arrotondato 1">
            <a:extLst>
              <a:ext uri="{FF2B5EF4-FFF2-40B4-BE49-F238E27FC236}">
                <a16:creationId xmlns:a16="http://schemas.microsoft.com/office/drawing/2014/main" id="{F9D9810D-2E5C-4977-8608-917494BBDBFF}"/>
              </a:ext>
            </a:extLst>
          </p:cNvPr>
          <p:cNvSpPr/>
          <p:nvPr/>
        </p:nvSpPr>
        <p:spPr>
          <a:xfrm>
            <a:off x="448195" y="2749594"/>
            <a:ext cx="4506578" cy="2826306"/>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algn="ctr"/>
            <a:r>
              <a:rPr lang="en-US" sz="4000" dirty="0">
                <a:ln w="0"/>
                <a:solidFill>
                  <a:schemeClr val="bg1"/>
                </a:solidFill>
                <a:effectLst>
                  <a:outerShdw blurRad="38100" dist="25400" dir="5400000" algn="ctr" rotWithShape="0">
                    <a:srgbClr val="6E747A">
                      <a:alpha val="43000"/>
                    </a:srgbClr>
                  </a:outerShdw>
                </a:effectLst>
              </a:rPr>
              <a:t>A laboratory for the study of cultural heritage</a:t>
            </a:r>
          </a:p>
          <a:p>
            <a:pPr algn="ctr"/>
            <a:r>
              <a:rPr lang="en-US" sz="4000" dirty="0">
                <a:ln w="0"/>
                <a:solidFill>
                  <a:schemeClr val="bg1"/>
                </a:solidFill>
                <a:effectLst>
                  <a:outerShdw blurRad="38100" dist="25400" dir="5400000" algn="ctr" rotWithShape="0">
                    <a:srgbClr val="6E747A">
                      <a:alpha val="43000"/>
                    </a:srgbClr>
                  </a:outerShdw>
                </a:effectLst>
              </a:rPr>
              <a:t>@ Centro Fermi</a:t>
            </a:r>
          </a:p>
        </p:txBody>
      </p:sp>
      <p:pic>
        <p:nvPicPr>
          <p:cNvPr id="33" name="Picture 32">
            <a:extLst>
              <a:ext uri="{FF2B5EF4-FFF2-40B4-BE49-F238E27FC236}">
                <a16:creationId xmlns:a16="http://schemas.microsoft.com/office/drawing/2014/main" id="{D110CF96-E3AA-4A21-B4C4-2ED775C77647}"/>
              </a:ext>
            </a:extLst>
          </p:cNvPr>
          <p:cNvPicPr>
            <a:picLocks noChangeAspect="1"/>
          </p:cNvPicPr>
          <p:nvPr/>
        </p:nvPicPr>
        <p:blipFill>
          <a:blip r:embed="rId4"/>
          <a:stretch>
            <a:fillRect/>
          </a:stretch>
        </p:blipFill>
        <p:spPr>
          <a:xfrm>
            <a:off x="5361770" y="1912351"/>
            <a:ext cx="6226631" cy="43568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07103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38048E7-1863-4D08-8332-095E9E4BFC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88019"/>
            <a:ext cx="2944737" cy="1767840"/>
          </a:xfrm>
          <a:prstGeom prst="rect">
            <a:avLst/>
          </a:prstGeom>
        </p:spPr>
      </p:pic>
      <p:sp>
        <p:nvSpPr>
          <p:cNvPr id="21" name="Rettangolo arrotondato 1">
            <a:extLst>
              <a:ext uri="{FF2B5EF4-FFF2-40B4-BE49-F238E27FC236}">
                <a16:creationId xmlns:a16="http://schemas.microsoft.com/office/drawing/2014/main" id="{9CD9ED68-B6AD-4A4B-8B66-75A48043B3A7}"/>
              </a:ext>
            </a:extLst>
          </p:cNvPr>
          <p:cNvSpPr/>
          <p:nvPr/>
        </p:nvSpPr>
        <p:spPr>
          <a:xfrm>
            <a:off x="491241" y="6469636"/>
            <a:ext cx="8927064" cy="442674"/>
          </a:xfrm>
          <a:prstGeom prst="roundRect">
            <a:avLst/>
          </a:prstGeom>
          <a:noFill/>
          <a:ln w="38100">
            <a:no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it-IT" sz="2000" b="1" dirty="0">
                <a:ln w="0">
                  <a:solidFill>
                    <a:schemeClr val="tx1"/>
                  </a:solidFill>
                </a:ln>
                <a:solidFill>
                  <a:schemeClr val="tx1"/>
                </a:solidFill>
              </a:rPr>
              <a:t>Giornate di Studio: Progetti del Centro Fermi 2020-2022, 11-12 </a:t>
            </a:r>
            <a:r>
              <a:rPr lang="it-IT" sz="2000" b="1" dirty="0" err="1">
                <a:ln w="0">
                  <a:solidFill>
                    <a:schemeClr val="tx1"/>
                  </a:solidFill>
                </a:ln>
                <a:solidFill>
                  <a:schemeClr val="tx1"/>
                </a:solidFill>
              </a:rPr>
              <a:t>December</a:t>
            </a:r>
            <a:r>
              <a:rPr lang="it-IT" sz="2000" b="1" dirty="0">
                <a:ln w="0">
                  <a:solidFill>
                    <a:schemeClr val="tx1"/>
                  </a:solidFill>
                </a:ln>
                <a:solidFill>
                  <a:schemeClr val="tx1"/>
                </a:solidFill>
              </a:rPr>
              <a:t> 2019</a:t>
            </a:r>
          </a:p>
        </p:txBody>
      </p:sp>
      <p:sp>
        <p:nvSpPr>
          <p:cNvPr id="5" name="Rettangolo arrotondato 1">
            <a:extLst>
              <a:ext uri="{FF2B5EF4-FFF2-40B4-BE49-F238E27FC236}">
                <a16:creationId xmlns:a16="http://schemas.microsoft.com/office/drawing/2014/main" id="{727B8E6E-51CC-44B9-B92A-D3BA5B2B7D60}"/>
              </a:ext>
            </a:extLst>
          </p:cNvPr>
          <p:cNvSpPr/>
          <p:nvPr/>
        </p:nvSpPr>
        <p:spPr>
          <a:xfrm>
            <a:off x="208396" y="2890460"/>
            <a:ext cx="3893341" cy="3166824"/>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algn="ctr"/>
            <a:r>
              <a:rPr lang="en-US" sz="3000" dirty="0">
                <a:ln w="0"/>
                <a:solidFill>
                  <a:schemeClr val="bg1"/>
                </a:solidFill>
                <a:effectLst>
                  <a:outerShdw blurRad="38100" dist="25400" dir="5400000" algn="ctr" rotWithShape="0">
                    <a:srgbClr val="6E747A">
                      <a:alpha val="43000"/>
                    </a:srgbClr>
                  </a:outerShdw>
                </a:effectLst>
              </a:rPr>
              <a:t>First master student of the University of Bologna – </a:t>
            </a:r>
            <a:r>
              <a:rPr lang="en-US" sz="3000" dirty="0">
                <a:ln w="0"/>
                <a:solidFill>
                  <a:schemeClr val="accent1">
                    <a:lumMod val="60000"/>
                    <a:lumOff val="40000"/>
                  </a:schemeClr>
                </a:solidFill>
                <a:effectLst>
                  <a:outerShdw blurRad="38100" dist="25400" dir="5400000" algn="ctr" rotWithShape="0">
                    <a:srgbClr val="6E747A">
                      <a:alpha val="43000"/>
                    </a:srgbClr>
                  </a:outerShdw>
                </a:effectLst>
              </a:rPr>
              <a:t>XRF training and measurements on roman coins</a:t>
            </a:r>
          </a:p>
        </p:txBody>
      </p:sp>
      <p:pic>
        <p:nvPicPr>
          <p:cNvPr id="3" name="Picture 2" descr="A close up of a computer&#10;&#10;Description automatically generated">
            <a:extLst>
              <a:ext uri="{FF2B5EF4-FFF2-40B4-BE49-F238E27FC236}">
                <a16:creationId xmlns:a16="http://schemas.microsoft.com/office/drawing/2014/main" id="{D19ACE18-7F88-4912-8678-85B0811F67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727159" y="2468305"/>
            <a:ext cx="4586043" cy="33611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descr="A close up of a rock&#10;&#10;Description automatically generated">
            <a:extLst>
              <a:ext uri="{FF2B5EF4-FFF2-40B4-BE49-F238E27FC236}">
                <a16:creationId xmlns:a16="http://schemas.microsoft.com/office/drawing/2014/main" id="{CD278358-1E7D-482A-A956-9FC6C0E4CC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3733" y="2599617"/>
            <a:ext cx="3103246" cy="20498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descr="A picture containing piece, sitting, white, food&#10;&#10;Description automatically generated">
            <a:extLst>
              <a:ext uri="{FF2B5EF4-FFF2-40B4-BE49-F238E27FC236}">
                <a16:creationId xmlns:a16="http://schemas.microsoft.com/office/drawing/2014/main" id="{12CBB47A-A9F9-469E-8C70-C6C30ADA46A6}"/>
              </a:ext>
            </a:extLst>
          </p:cNvPr>
          <p:cNvPicPr>
            <a:picLocks noChangeAspect="1"/>
          </p:cNvPicPr>
          <p:nvPr/>
        </p:nvPicPr>
        <p:blipFill rotWithShape="1">
          <a:blip r:embed="rId6">
            <a:extLst>
              <a:ext uri="{28A0092B-C50C-407E-A947-70E740481C1C}">
                <a14:useLocalDpi xmlns:a14="http://schemas.microsoft.com/office/drawing/2010/main" val="0"/>
              </a:ext>
            </a:extLst>
          </a:blip>
          <a:srcRect b="16935"/>
          <a:stretch/>
        </p:blipFill>
        <p:spPr>
          <a:xfrm>
            <a:off x="4603733" y="4748941"/>
            <a:ext cx="3124497" cy="17027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ttangolo arrotondato 1">
            <a:extLst>
              <a:ext uri="{FF2B5EF4-FFF2-40B4-BE49-F238E27FC236}">
                <a16:creationId xmlns:a16="http://schemas.microsoft.com/office/drawing/2014/main" id="{C33F203A-7716-4EEE-8637-6D679BE36656}"/>
              </a:ext>
            </a:extLst>
          </p:cNvPr>
          <p:cNvSpPr/>
          <p:nvPr/>
        </p:nvSpPr>
        <p:spPr>
          <a:xfrm>
            <a:off x="208396" y="1694916"/>
            <a:ext cx="7870873" cy="783193"/>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en-US" sz="4000" dirty="0">
                <a:ln w="0"/>
                <a:solidFill>
                  <a:schemeClr val="bg2">
                    <a:lumMod val="75000"/>
                  </a:schemeClr>
                </a:solidFill>
                <a:effectLst>
                  <a:outerShdw blurRad="38100" dist="25400" dir="5400000" algn="ctr" rotWithShape="0">
                    <a:srgbClr val="6E747A">
                      <a:alpha val="43000"/>
                    </a:srgbClr>
                  </a:outerShdw>
                </a:effectLst>
              </a:rPr>
              <a:t>Milestones reached in 2019:</a:t>
            </a:r>
            <a:endParaRPr lang="en-US" sz="4000" dirty="0">
              <a:ln w="0"/>
              <a:solidFill>
                <a:schemeClr val="bg1"/>
              </a:solidFill>
              <a:effectLst>
                <a:outerShdw blurRad="38100" dist="25400" dir="5400000" algn="ctr" rotWithShape="0">
                  <a:srgbClr val="6E747A">
                    <a:alpha val="43000"/>
                  </a:srgbClr>
                </a:outerShdw>
              </a:effectLst>
            </a:endParaRPr>
          </a:p>
        </p:txBody>
      </p:sp>
      <p:sp>
        <p:nvSpPr>
          <p:cNvPr id="16" name="Rettangolo 5">
            <a:extLst>
              <a:ext uri="{FF2B5EF4-FFF2-40B4-BE49-F238E27FC236}">
                <a16:creationId xmlns:a16="http://schemas.microsoft.com/office/drawing/2014/main" id="{5DD06A70-9C69-4B3F-910F-B0DF8A063643}"/>
              </a:ext>
            </a:extLst>
          </p:cNvPr>
          <p:cNvSpPr/>
          <p:nvPr/>
        </p:nvSpPr>
        <p:spPr>
          <a:xfrm>
            <a:off x="3371992" y="13063"/>
            <a:ext cx="8328766" cy="1554272"/>
          </a:xfrm>
          <a:prstGeom prst="rect">
            <a:avLst/>
          </a:prstGeom>
          <a:noFill/>
        </p:spPr>
        <p:txBody>
          <a:bodyPr wrap="square" lIns="91440" tIns="45720" rIns="91440" bIns="45720">
            <a:spAutoFit/>
          </a:bodyPr>
          <a:lstStyle/>
          <a:p>
            <a:pPr algn="ctr"/>
            <a:r>
              <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VIEWLAB: </a:t>
            </a:r>
          </a:p>
          <a:p>
            <a:pPr algn="ctr"/>
            <a:r>
              <a:rPr lang="en-US" sz="40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TRAINING ACTIVITIES AND OUTREACH</a:t>
            </a:r>
            <a:endPar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309929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38048E7-1863-4D08-8332-095E9E4BFC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88019"/>
            <a:ext cx="2944737" cy="1767840"/>
          </a:xfrm>
          <a:prstGeom prst="rect">
            <a:avLst/>
          </a:prstGeom>
        </p:spPr>
      </p:pic>
      <p:sp>
        <p:nvSpPr>
          <p:cNvPr id="21" name="Rettangolo arrotondato 1">
            <a:extLst>
              <a:ext uri="{FF2B5EF4-FFF2-40B4-BE49-F238E27FC236}">
                <a16:creationId xmlns:a16="http://schemas.microsoft.com/office/drawing/2014/main" id="{9CD9ED68-B6AD-4A4B-8B66-75A48043B3A7}"/>
              </a:ext>
            </a:extLst>
          </p:cNvPr>
          <p:cNvSpPr/>
          <p:nvPr/>
        </p:nvSpPr>
        <p:spPr>
          <a:xfrm>
            <a:off x="491241" y="6469636"/>
            <a:ext cx="8927064" cy="442674"/>
          </a:xfrm>
          <a:prstGeom prst="roundRect">
            <a:avLst/>
          </a:prstGeom>
          <a:noFill/>
          <a:ln w="38100">
            <a:no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it-IT" sz="2000" b="1" dirty="0">
                <a:ln w="0">
                  <a:solidFill>
                    <a:schemeClr val="tx1"/>
                  </a:solidFill>
                </a:ln>
                <a:solidFill>
                  <a:schemeClr val="tx1"/>
                </a:solidFill>
              </a:rPr>
              <a:t>Giornate di Studio: Progetti del Centro Fermi 2020-2022, 11-12 </a:t>
            </a:r>
            <a:r>
              <a:rPr lang="it-IT" sz="2000" b="1" dirty="0" err="1">
                <a:ln w="0">
                  <a:solidFill>
                    <a:schemeClr val="tx1"/>
                  </a:solidFill>
                </a:ln>
                <a:solidFill>
                  <a:schemeClr val="tx1"/>
                </a:solidFill>
              </a:rPr>
              <a:t>December</a:t>
            </a:r>
            <a:r>
              <a:rPr lang="it-IT" sz="2000" b="1" dirty="0">
                <a:ln w="0">
                  <a:solidFill>
                    <a:schemeClr val="tx1"/>
                  </a:solidFill>
                </a:ln>
                <a:solidFill>
                  <a:schemeClr val="tx1"/>
                </a:solidFill>
              </a:rPr>
              <a:t> 2019</a:t>
            </a:r>
          </a:p>
        </p:txBody>
      </p:sp>
      <p:sp>
        <p:nvSpPr>
          <p:cNvPr id="5" name="Rettangolo arrotondato 1">
            <a:extLst>
              <a:ext uri="{FF2B5EF4-FFF2-40B4-BE49-F238E27FC236}">
                <a16:creationId xmlns:a16="http://schemas.microsoft.com/office/drawing/2014/main" id="{727B8E6E-51CC-44B9-B92A-D3BA5B2B7D60}"/>
              </a:ext>
            </a:extLst>
          </p:cNvPr>
          <p:cNvSpPr/>
          <p:nvPr/>
        </p:nvSpPr>
        <p:spPr>
          <a:xfrm>
            <a:off x="208395" y="2529941"/>
            <a:ext cx="6205467" cy="1975009"/>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en-US" sz="3000" dirty="0">
                <a:ln w="0"/>
                <a:solidFill>
                  <a:schemeClr val="bg1"/>
                </a:solidFill>
                <a:effectLst>
                  <a:outerShdw blurRad="38100" dist="25400" dir="5400000" algn="ctr" rotWithShape="0">
                    <a:srgbClr val="6E747A">
                      <a:alpha val="43000"/>
                    </a:srgbClr>
                  </a:outerShdw>
                </a:effectLst>
              </a:rPr>
              <a:t>FAMELAB 2019 (Rome, local selection) – </a:t>
            </a:r>
            <a:r>
              <a:rPr lang="en-US" sz="3000" dirty="0" err="1">
                <a:ln w="0"/>
                <a:solidFill>
                  <a:schemeClr val="bg1"/>
                </a:solidFill>
                <a:effectLst>
                  <a:outerShdw blurRad="38100" dist="25400" dir="5400000" algn="ctr" rotWithShape="0">
                    <a:srgbClr val="6E747A">
                      <a:alpha val="43000"/>
                    </a:srgbClr>
                  </a:outerShdw>
                </a:effectLst>
              </a:rPr>
              <a:t>organisation</a:t>
            </a:r>
            <a:r>
              <a:rPr lang="en-US" sz="3000" dirty="0">
                <a:ln w="0"/>
                <a:solidFill>
                  <a:schemeClr val="bg1"/>
                </a:solidFill>
                <a:effectLst>
                  <a:outerShdw blurRad="38100" dist="25400" dir="5400000" algn="ctr" rotWithShape="0">
                    <a:srgbClr val="6E747A">
                      <a:alpha val="43000"/>
                    </a:srgbClr>
                  </a:outerShdw>
                </a:effectLst>
              </a:rPr>
              <a:t> of the event </a:t>
            </a:r>
            <a:r>
              <a:rPr lang="en-GB" sz="2500" dirty="0">
                <a:ln w="0"/>
                <a:solidFill>
                  <a:schemeClr val="accent1">
                    <a:lumMod val="40000"/>
                    <a:lumOff val="60000"/>
                  </a:schemeClr>
                </a:solidFill>
                <a:effectLst>
                  <a:outerShdw blurRad="38100" dist="25400" dir="5400000" algn="ctr" rotWithShape="0">
                    <a:srgbClr val="6E747A">
                      <a:alpha val="43000"/>
                    </a:srgbClr>
                  </a:outerShdw>
                </a:effectLst>
              </a:rPr>
              <a:t>[PARTNERS: TOV(</a:t>
            </a:r>
            <a:r>
              <a:rPr lang="en-GB" sz="2500" dirty="0" err="1">
                <a:ln w="0"/>
                <a:solidFill>
                  <a:schemeClr val="accent1">
                    <a:lumMod val="40000"/>
                    <a:lumOff val="60000"/>
                  </a:schemeClr>
                </a:solidFill>
                <a:effectLst>
                  <a:outerShdw blurRad="38100" dist="25400" dir="5400000" algn="ctr" rotWithShape="0">
                    <a:srgbClr val="6E747A">
                      <a:alpha val="43000"/>
                    </a:srgbClr>
                  </a:outerShdw>
                </a:effectLst>
              </a:rPr>
              <a:t>coord</a:t>
            </a:r>
            <a:r>
              <a:rPr lang="en-GB" sz="2500" dirty="0">
                <a:ln w="0"/>
                <a:solidFill>
                  <a:schemeClr val="accent1">
                    <a:lumMod val="40000"/>
                    <a:lumOff val="60000"/>
                  </a:schemeClr>
                </a:solidFill>
                <a:effectLst>
                  <a:outerShdw blurRad="38100" dist="25400" dir="5400000" algn="ctr" rotWithShape="0">
                    <a:srgbClr val="6E747A">
                      <a:alpha val="43000"/>
                    </a:srgbClr>
                  </a:outerShdw>
                </a:effectLst>
              </a:rPr>
              <a:t>), Centro Fermi, INFN, </a:t>
            </a:r>
            <a:r>
              <a:rPr lang="en-GB" sz="2500" dirty="0" err="1">
                <a:ln w="0"/>
                <a:solidFill>
                  <a:schemeClr val="accent1">
                    <a:lumMod val="40000"/>
                    <a:lumOff val="60000"/>
                  </a:schemeClr>
                </a:solidFill>
                <a:effectLst>
                  <a:outerShdw blurRad="38100" dist="25400" dir="5400000" algn="ctr" rotWithShape="0">
                    <a:srgbClr val="6E747A">
                      <a:alpha val="43000"/>
                    </a:srgbClr>
                  </a:outerShdw>
                </a:effectLst>
              </a:rPr>
              <a:t>AiRI</a:t>
            </a:r>
            <a:r>
              <a:rPr lang="en-GB" sz="2500" dirty="0">
                <a:ln w="0"/>
                <a:solidFill>
                  <a:schemeClr val="accent1">
                    <a:lumMod val="40000"/>
                    <a:lumOff val="60000"/>
                  </a:schemeClr>
                </a:solidFill>
                <a:effectLst>
                  <a:outerShdw blurRad="38100" dist="25400" dir="5400000" algn="ctr" rotWithShape="0">
                    <a:srgbClr val="6E747A">
                      <a:alpha val="43000"/>
                    </a:srgbClr>
                  </a:outerShdw>
                </a:effectLst>
              </a:rPr>
              <a:t>]</a:t>
            </a:r>
            <a:endParaRPr lang="en-US" sz="3000" dirty="0">
              <a:ln w="0"/>
              <a:solidFill>
                <a:schemeClr val="bg1"/>
              </a:solidFill>
              <a:effectLst>
                <a:outerShdw blurRad="38100" dist="25400" dir="5400000" algn="ctr" rotWithShape="0">
                  <a:srgbClr val="6E747A">
                    <a:alpha val="43000"/>
                  </a:srgbClr>
                </a:outerShdw>
              </a:effectLst>
            </a:endParaRPr>
          </a:p>
        </p:txBody>
      </p:sp>
      <p:sp>
        <p:nvSpPr>
          <p:cNvPr id="15" name="Rettangolo arrotondato 1">
            <a:extLst>
              <a:ext uri="{FF2B5EF4-FFF2-40B4-BE49-F238E27FC236}">
                <a16:creationId xmlns:a16="http://schemas.microsoft.com/office/drawing/2014/main" id="{C33F203A-7716-4EEE-8637-6D679BE36656}"/>
              </a:ext>
            </a:extLst>
          </p:cNvPr>
          <p:cNvSpPr/>
          <p:nvPr/>
        </p:nvSpPr>
        <p:spPr>
          <a:xfrm>
            <a:off x="208397" y="1655727"/>
            <a:ext cx="6192404" cy="783193"/>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en-US" sz="4000" dirty="0">
                <a:ln w="0"/>
                <a:solidFill>
                  <a:schemeClr val="bg2">
                    <a:lumMod val="75000"/>
                  </a:schemeClr>
                </a:solidFill>
                <a:effectLst>
                  <a:outerShdw blurRad="38100" dist="25400" dir="5400000" algn="ctr" rotWithShape="0">
                    <a:srgbClr val="6E747A">
                      <a:alpha val="43000"/>
                    </a:srgbClr>
                  </a:outerShdw>
                </a:effectLst>
              </a:rPr>
              <a:t>Milestones reached in 2019:</a:t>
            </a:r>
            <a:endParaRPr lang="en-US" sz="4000" dirty="0">
              <a:ln w="0"/>
              <a:solidFill>
                <a:schemeClr val="bg1"/>
              </a:solidFill>
              <a:effectLst>
                <a:outerShdw blurRad="38100" dist="25400" dir="5400000" algn="ctr" rotWithShape="0">
                  <a:srgbClr val="6E747A">
                    <a:alpha val="43000"/>
                  </a:srgbClr>
                </a:outerShdw>
              </a:effectLst>
            </a:endParaRPr>
          </a:p>
        </p:txBody>
      </p:sp>
      <p:sp>
        <p:nvSpPr>
          <p:cNvPr id="12" name="Rettangolo arrotondato 1">
            <a:extLst>
              <a:ext uri="{FF2B5EF4-FFF2-40B4-BE49-F238E27FC236}">
                <a16:creationId xmlns:a16="http://schemas.microsoft.com/office/drawing/2014/main" id="{4DE26E17-8519-472C-8A33-F253A259BCEE}"/>
              </a:ext>
            </a:extLst>
          </p:cNvPr>
          <p:cNvSpPr/>
          <p:nvPr/>
        </p:nvSpPr>
        <p:spPr>
          <a:xfrm>
            <a:off x="208396" y="4565520"/>
            <a:ext cx="6205466" cy="1838801"/>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en-US" sz="1700" dirty="0">
                <a:ln w="0"/>
                <a:solidFill>
                  <a:schemeClr val="bg1">
                    <a:lumMod val="75000"/>
                  </a:schemeClr>
                </a:solidFill>
                <a:effectLst>
                  <a:outerShdw blurRad="38100" dist="25400" dir="5400000" algn="ctr" rotWithShape="0">
                    <a:srgbClr val="6E747A">
                      <a:alpha val="43000"/>
                    </a:srgbClr>
                  </a:outerShdw>
                </a:effectLst>
              </a:rPr>
              <a:t>“</a:t>
            </a:r>
            <a:r>
              <a:rPr lang="en-US" sz="1700" dirty="0" err="1">
                <a:ln w="0"/>
                <a:solidFill>
                  <a:schemeClr val="bg1">
                    <a:lumMod val="75000"/>
                  </a:schemeClr>
                </a:solidFill>
                <a:effectLst>
                  <a:outerShdw blurRad="38100" dist="25400" dir="5400000" algn="ctr" rotWithShape="0">
                    <a:srgbClr val="6E747A">
                      <a:alpha val="43000"/>
                    </a:srgbClr>
                  </a:outerShdw>
                </a:effectLst>
              </a:rPr>
              <a:t>FameLab</a:t>
            </a:r>
            <a:r>
              <a:rPr lang="en-US" sz="1700" dirty="0">
                <a:ln w="0"/>
                <a:solidFill>
                  <a:schemeClr val="bg1">
                    <a:lumMod val="75000"/>
                  </a:schemeClr>
                </a:solidFill>
                <a:effectLst>
                  <a:outerShdw blurRad="38100" dist="25400" dir="5400000" algn="ctr" rotWithShape="0">
                    <a:srgbClr val="6E747A">
                      <a:alpha val="43000"/>
                    </a:srgbClr>
                  </a:outerShdw>
                </a:effectLst>
              </a:rPr>
              <a:t> is the world’s leading science communication competition. Participants have just three minutes to win over the judges and crowd with a scientific talk that excels for its content, clarity and charisma. If you are a scientist, researcher or university student and would like to put your talent as a communicator to the test, then take part in </a:t>
            </a:r>
            <a:r>
              <a:rPr lang="en-US" sz="1700" dirty="0" err="1">
                <a:ln w="0"/>
                <a:solidFill>
                  <a:schemeClr val="bg1">
                    <a:lumMod val="75000"/>
                  </a:schemeClr>
                </a:solidFill>
                <a:effectLst>
                  <a:outerShdw blurRad="38100" dist="25400" dir="5400000" algn="ctr" rotWithShape="0">
                    <a:srgbClr val="6E747A">
                      <a:alpha val="43000"/>
                    </a:srgbClr>
                  </a:outerShdw>
                </a:effectLst>
              </a:rPr>
              <a:t>FameLab</a:t>
            </a:r>
            <a:r>
              <a:rPr lang="en-US" sz="1700" dirty="0">
                <a:ln w="0"/>
                <a:solidFill>
                  <a:schemeClr val="bg1">
                    <a:lumMod val="75000"/>
                  </a:schemeClr>
                </a:solidFill>
                <a:effectLst>
                  <a:outerShdw blurRad="38100" dist="25400" dir="5400000" algn="ctr" rotWithShape="0">
                    <a:srgbClr val="6E747A">
                      <a:alpha val="43000"/>
                    </a:srgbClr>
                  </a:outerShdw>
                </a:effectLst>
              </a:rPr>
              <a:t>.”</a:t>
            </a:r>
          </a:p>
        </p:txBody>
      </p:sp>
      <p:pic>
        <p:nvPicPr>
          <p:cNvPr id="9" name="Picture 8" descr="A group of people posing for a photo&#10;&#10;Description automatically generated">
            <a:extLst>
              <a:ext uri="{FF2B5EF4-FFF2-40B4-BE49-F238E27FC236}">
                <a16:creationId xmlns:a16="http://schemas.microsoft.com/office/drawing/2014/main" id="{2653C8FB-A3A7-4F15-9516-A35A8978566C}"/>
              </a:ext>
            </a:extLst>
          </p:cNvPr>
          <p:cNvPicPr>
            <a:picLocks noChangeAspect="1"/>
          </p:cNvPicPr>
          <p:nvPr/>
        </p:nvPicPr>
        <p:blipFill rotWithShape="1">
          <a:blip r:embed="rId4">
            <a:extLst>
              <a:ext uri="{28A0092B-C50C-407E-A947-70E740481C1C}">
                <a14:useLocalDpi xmlns:a14="http://schemas.microsoft.com/office/drawing/2010/main" val="0"/>
              </a:ext>
            </a:extLst>
          </a:blip>
          <a:srcRect l="10058" r="3266"/>
          <a:stretch/>
        </p:blipFill>
        <p:spPr>
          <a:xfrm>
            <a:off x="6693654" y="1975683"/>
            <a:ext cx="5177708" cy="39867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Rettangolo 5">
            <a:extLst>
              <a:ext uri="{FF2B5EF4-FFF2-40B4-BE49-F238E27FC236}">
                <a16:creationId xmlns:a16="http://schemas.microsoft.com/office/drawing/2014/main" id="{CA6428C1-EEC3-4FE1-BD79-D90FEE00E216}"/>
              </a:ext>
            </a:extLst>
          </p:cNvPr>
          <p:cNvSpPr/>
          <p:nvPr/>
        </p:nvSpPr>
        <p:spPr>
          <a:xfrm>
            <a:off x="3542596" y="12540"/>
            <a:ext cx="8328766" cy="1554272"/>
          </a:xfrm>
          <a:prstGeom prst="rect">
            <a:avLst/>
          </a:prstGeom>
          <a:noFill/>
        </p:spPr>
        <p:txBody>
          <a:bodyPr wrap="square" lIns="91440" tIns="45720" rIns="91440" bIns="45720">
            <a:spAutoFit/>
          </a:bodyPr>
          <a:lstStyle/>
          <a:p>
            <a:pPr algn="ctr"/>
            <a:r>
              <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VIEWLAB: </a:t>
            </a:r>
          </a:p>
          <a:p>
            <a:pPr algn="ctr"/>
            <a:r>
              <a:rPr lang="en-US" sz="40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TRAINING ACTIVITIES AND OUTREACH</a:t>
            </a:r>
            <a:endPar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736027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38048E7-1863-4D08-8332-095E9E4BFC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88019"/>
            <a:ext cx="2944737" cy="1767840"/>
          </a:xfrm>
          <a:prstGeom prst="rect">
            <a:avLst/>
          </a:prstGeom>
        </p:spPr>
      </p:pic>
      <p:sp>
        <p:nvSpPr>
          <p:cNvPr id="21" name="Rettangolo arrotondato 1">
            <a:extLst>
              <a:ext uri="{FF2B5EF4-FFF2-40B4-BE49-F238E27FC236}">
                <a16:creationId xmlns:a16="http://schemas.microsoft.com/office/drawing/2014/main" id="{9CD9ED68-B6AD-4A4B-8B66-75A48043B3A7}"/>
              </a:ext>
            </a:extLst>
          </p:cNvPr>
          <p:cNvSpPr/>
          <p:nvPr/>
        </p:nvSpPr>
        <p:spPr>
          <a:xfrm>
            <a:off x="491241" y="6469636"/>
            <a:ext cx="8927064" cy="442674"/>
          </a:xfrm>
          <a:prstGeom prst="roundRect">
            <a:avLst/>
          </a:prstGeom>
          <a:noFill/>
          <a:ln w="38100">
            <a:no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it-IT" sz="2000" b="1" dirty="0">
                <a:ln w="0">
                  <a:solidFill>
                    <a:schemeClr val="tx1"/>
                  </a:solidFill>
                </a:ln>
                <a:solidFill>
                  <a:schemeClr val="tx1"/>
                </a:solidFill>
              </a:rPr>
              <a:t>Giornate di Studio: Progetti del Centro Fermi 2020-2022, 11-12 </a:t>
            </a:r>
            <a:r>
              <a:rPr lang="it-IT" sz="2000" b="1" dirty="0" err="1">
                <a:ln w="0">
                  <a:solidFill>
                    <a:schemeClr val="tx1"/>
                  </a:solidFill>
                </a:ln>
                <a:solidFill>
                  <a:schemeClr val="tx1"/>
                </a:solidFill>
              </a:rPr>
              <a:t>December</a:t>
            </a:r>
            <a:r>
              <a:rPr lang="it-IT" sz="2000" b="1" dirty="0">
                <a:ln w="0">
                  <a:solidFill>
                    <a:schemeClr val="tx1"/>
                  </a:solidFill>
                </a:ln>
                <a:solidFill>
                  <a:schemeClr val="tx1"/>
                </a:solidFill>
              </a:rPr>
              <a:t> 2019</a:t>
            </a:r>
          </a:p>
        </p:txBody>
      </p:sp>
      <p:sp>
        <p:nvSpPr>
          <p:cNvPr id="5" name="Rettangolo arrotondato 1">
            <a:extLst>
              <a:ext uri="{FF2B5EF4-FFF2-40B4-BE49-F238E27FC236}">
                <a16:creationId xmlns:a16="http://schemas.microsoft.com/office/drawing/2014/main" id="{727B8E6E-51CC-44B9-B92A-D3BA5B2B7D60}"/>
              </a:ext>
            </a:extLst>
          </p:cNvPr>
          <p:cNvSpPr/>
          <p:nvPr/>
        </p:nvSpPr>
        <p:spPr>
          <a:xfrm>
            <a:off x="371920" y="1738306"/>
            <a:ext cx="7870743" cy="783193"/>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en-US" sz="4000" dirty="0">
                <a:ln w="0"/>
                <a:solidFill>
                  <a:schemeClr val="bg2">
                    <a:lumMod val="75000"/>
                  </a:schemeClr>
                </a:solidFill>
                <a:effectLst>
                  <a:outerShdw blurRad="38100" dist="25400" dir="5400000" algn="ctr" rotWithShape="0">
                    <a:srgbClr val="6E747A">
                      <a:alpha val="43000"/>
                    </a:srgbClr>
                  </a:outerShdw>
                </a:effectLst>
              </a:rPr>
              <a:t>Plan of activities 2020-2022:</a:t>
            </a:r>
            <a:endParaRPr lang="en-US" sz="4000" dirty="0">
              <a:ln w="0"/>
              <a:solidFill>
                <a:schemeClr val="bg1"/>
              </a:solidFill>
              <a:effectLst>
                <a:outerShdw blurRad="38100" dist="25400" dir="5400000" algn="ctr" rotWithShape="0">
                  <a:srgbClr val="6E747A">
                    <a:alpha val="43000"/>
                  </a:srgbClr>
                </a:outerShdw>
              </a:effectLst>
            </a:endParaRPr>
          </a:p>
        </p:txBody>
      </p:sp>
      <p:sp>
        <p:nvSpPr>
          <p:cNvPr id="8" name="Rettangolo arrotondato 1">
            <a:extLst>
              <a:ext uri="{FF2B5EF4-FFF2-40B4-BE49-F238E27FC236}">
                <a16:creationId xmlns:a16="http://schemas.microsoft.com/office/drawing/2014/main" id="{CA396A37-11CF-4703-8D1F-E447AFB27D56}"/>
              </a:ext>
            </a:extLst>
          </p:cNvPr>
          <p:cNvSpPr/>
          <p:nvPr/>
        </p:nvSpPr>
        <p:spPr>
          <a:xfrm>
            <a:off x="371920" y="2669768"/>
            <a:ext cx="8014434" cy="3779758"/>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marL="457200" indent="-457200">
              <a:buFont typeface="Courier New" panose="02070309020205020404" pitchFamily="49" charset="0"/>
              <a:buChar char="o"/>
            </a:pPr>
            <a:r>
              <a:rPr lang="en-US" sz="2700" dirty="0">
                <a:ln w="0"/>
                <a:solidFill>
                  <a:schemeClr val="bg1"/>
                </a:solidFill>
                <a:effectLst>
                  <a:outerShdw blurRad="38100" dist="25400" dir="5400000" algn="ctr" rotWithShape="0">
                    <a:srgbClr val="6E747A">
                      <a:alpha val="43000"/>
                    </a:srgbClr>
                  </a:outerShdw>
                </a:effectLst>
              </a:rPr>
              <a:t>Training activities for PhD and master students from universities</a:t>
            </a:r>
          </a:p>
          <a:p>
            <a:pPr marL="457200" indent="-457200">
              <a:buFont typeface="Courier New" panose="02070309020205020404" pitchFamily="49" charset="0"/>
              <a:buChar char="o"/>
            </a:pPr>
            <a:r>
              <a:rPr lang="en-US" sz="2700" dirty="0">
                <a:ln w="0"/>
                <a:solidFill>
                  <a:schemeClr val="bg1"/>
                </a:solidFill>
                <a:effectLst>
                  <a:outerShdw blurRad="38100" dist="25400" dir="5400000" algn="ctr" rotWithShape="0">
                    <a:srgbClr val="6E747A">
                      <a:alpha val="43000"/>
                    </a:srgbClr>
                  </a:outerShdw>
                </a:effectLst>
              </a:rPr>
              <a:t>First visitors of the Museum at VIEWLAB </a:t>
            </a:r>
            <a:r>
              <a:rPr lang="en-US" sz="2700" dirty="0">
                <a:ln w="0"/>
                <a:solidFill>
                  <a:schemeClr val="bg1">
                    <a:lumMod val="75000"/>
                  </a:schemeClr>
                </a:solidFill>
                <a:effectLst>
                  <a:outerShdw blurRad="38100" dist="25400" dir="5400000" algn="ctr" rotWithShape="0">
                    <a:srgbClr val="6E747A">
                      <a:alpha val="43000"/>
                    </a:srgbClr>
                  </a:outerShdw>
                </a:effectLst>
              </a:rPr>
              <a:t>(January - February 2020)</a:t>
            </a:r>
          </a:p>
          <a:p>
            <a:pPr marL="457200" indent="-457200">
              <a:buFont typeface="Courier New" panose="02070309020205020404" pitchFamily="49" charset="0"/>
              <a:buChar char="o"/>
            </a:pPr>
            <a:r>
              <a:rPr lang="en-US" sz="2700" dirty="0">
                <a:ln w="0"/>
                <a:solidFill>
                  <a:schemeClr val="bg1"/>
                </a:solidFill>
                <a:effectLst>
                  <a:outerShdw blurRad="38100" dist="25400" dir="5400000" algn="ctr" rotWithShape="0">
                    <a:srgbClr val="6E747A">
                      <a:alpha val="43000"/>
                    </a:srgbClr>
                  </a:outerShdw>
                </a:effectLst>
              </a:rPr>
              <a:t>Archaeometry conference at Centro Fermi in 2020 (in collaboration with Alessia </a:t>
            </a:r>
            <a:r>
              <a:rPr lang="en-US" sz="2700" dirty="0" err="1">
                <a:ln w="0"/>
                <a:solidFill>
                  <a:schemeClr val="bg1"/>
                </a:solidFill>
                <a:effectLst>
                  <a:outerShdw blurRad="38100" dist="25400" dir="5400000" algn="ctr" rotWithShape="0">
                    <a:srgbClr val="6E747A">
                      <a:alpha val="43000"/>
                    </a:srgbClr>
                  </a:outerShdw>
                </a:effectLst>
              </a:rPr>
              <a:t>Mistretta</a:t>
            </a:r>
            <a:r>
              <a:rPr lang="en-US" sz="2700" dirty="0">
                <a:ln w="0"/>
                <a:solidFill>
                  <a:schemeClr val="bg1"/>
                </a:solidFill>
                <a:effectLst>
                  <a:outerShdw blurRad="38100" dist="25400" dir="5400000" algn="ctr" rotWithShape="0">
                    <a:srgbClr val="6E747A">
                      <a:alpha val="43000"/>
                    </a:srgbClr>
                  </a:outerShdw>
                </a:effectLst>
              </a:rPr>
              <a:t>)</a:t>
            </a:r>
          </a:p>
          <a:p>
            <a:pPr marL="457200" indent="-457200">
              <a:buFont typeface="Courier New" panose="02070309020205020404" pitchFamily="49" charset="0"/>
              <a:buChar char="o"/>
            </a:pPr>
            <a:r>
              <a:rPr lang="en-US" sz="2700" dirty="0">
                <a:ln w="0"/>
                <a:solidFill>
                  <a:schemeClr val="bg1"/>
                </a:solidFill>
                <a:effectLst>
                  <a:outerShdw blurRad="38100" dist="25400" dir="5400000" algn="ctr" rotWithShape="0">
                    <a:srgbClr val="6E747A">
                      <a:alpha val="43000"/>
                    </a:srgbClr>
                  </a:outerShdw>
                </a:effectLst>
              </a:rPr>
              <a:t>Summer school at </a:t>
            </a:r>
            <a:r>
              <a:rPr lang="en-US" sz="2700" dirty="0" err="1">
                <a:ln w="0"/>
                <a:solidFill>
                  <a:schemeClr val="bg1"/>
                </a:solidFill>
                <a:effectLst>
                  <a:outerShdw blurRad="38100" dist="25400" dir="5400000" algn="ctr" rotWithShape="0">
                    <a:srgbClr val="6E747A">
                      <a:alpha val="43000"/>
                    </a:srgbClr>
                  </a:outerShdw>
                </a:effectLst>
              </a:rPr>
              <a:t>Erice</a:t>
            </a:r>
            <a:r>
              <a:rPr lang="en-US" sz="2700" dirty="0">
                <a:ln w="0"/>
                <a:solidFill>
                  <a:schemeClr val="bg1"/>
                </a:solidFill>
                <a:effectLst>
                  <a:outerShdw blurRad="38100" dist="25400" dir="5400000" algn="ctr" rotWithShape="0">
                    <a:srgbClr val="6E747A">
                      <a:alpha val="43000"/>
                    </a:srgbClr>
                  </a:outerShdw>
                </a:effectLst>
              </a:rPr>
              <a:t> about “Analytical Probing with Neutrons” </a:t>
            </a:r>
          </a:p>
        </p:txBody>
      </p:sp>
      <p:sp>
        <p:nvSpPr>
          <p:cNvPr id="9" name="Rettangolo 5">
            <a:extLst>
              <a:ext uri="{FF2B5EF4-FFF2-40B4-BE49-F238E27FC236}">
                <a16:creationId xmlns:a16="http://schemas.microsoft.com/office/drawing/2014/main" id="{A464294F-937C-4A9B-816E-32F0AE94A7E3}"/>
              </a:ext>
            </a:extLst>
          </p:cNvPr>
          <p:cNvSpPr/>
          <p:nvPr/>
        </p:nvSpPr>
        <p:spPr>
          <a:xfrm>
            <a:off x="3542596" y="12540"/>
            <a:ext cx="8328766" cy="1554272"/>
          </a:xfrm>
          <a:prstGeom prst="rect">
            <a:avLst/>
          </a:prstGeom>
          <a:noFill/>
        </p:spPr>
        <p:txBody>
          <a:bodyPr wrap="square" lIns="91440" tIns="45720" rIns="91440" bIns="45720">
            <a:spAutoFit/>
          </a:bodyPr>
          <a:lstStyle/>
          <a:p>
            <a:pPr algn="ctr"/>
            <a:r>
              <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VIEWLAB: </a:t>
            </a:r>
          </a:p>
          <a:p>
            <a:pPr algn="ctr"/>
            <a:r>
              <a:rPr lang="en-US" sz="40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TRAINING ACTIVITIES AND OUTREACH</a:t>
            </a:r>
            <a:endPar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endParaRPr>
          </a:p>
        </p:txBody>
      </p:sp>
      <p:pic>
        <p:nvPicPr>
          <p:cNvPr id="3" name="Graphic 2" descr="Bullseye">
            <a:extLst>
              <a:ext uri="{FF2B5EF4-FFF2-40B4-BE49-F238E27FC236}">
                <a16:creationId xmlns:a16="http://schemas.microsoft.com/office/drawing/2014/main" id="{D388C19C-A266-4955-B978-442C16A2A4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34994" y="2521499"/>
            <a:ext cx="2765765" cy="2765765"/>
          </a:xfrm>
          <a:prstGeom prst="rect">
            <a:avLst/>
          </a:prstGeom>
        </p:spPr>
      </p:pic>
    </p:spTree>
    <p:extLst>
      <p:ext uri="{BB962C8B-B14F-4D97-AF65-F5344CB8AC3E}">
        <p14:creationId xmlns:p14="http://schemas.microsoft.com/office/powerpoint/2010/main" val="1746252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38048E7-1863-4D08-8332-095E9E4BFC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426" y="0"/>
            <a:ext cx="2944737" cy="1767840"/>
          </a:xfrm>
          <a:prstGeom prst="rect">
            <a:avLst/>
          </a:prstGeom>
        </p:spPr>
      </p:pic>
      <p:sp>
        <p:nvSpPr>
          <p:cNvPr id="15" name="Rettangolo 5">
            <a:extLst>
              <a:ext uri="{FF2B5EF4-FFF2-40B4-BE49-F238E27FC236}">
                <a16:creationId xmlns:a16="http://schemas.microsoft.com/office/drawing/2014/main" id="{859889EF-74E3-404E-AA70-3E01A7C39269}"/>
              </a:ext>
            </a:extLst>
          </p:cNvPr>
          <p:cNvSpPr/>
          <p:nvPr/>
        </p:nvSpPr>
        <p:spPr>
          <a:xfrm>
            <a:off x="621869" y="2838374"/>
            <a:ext cx="11147765" cy="1569660"/>
          </a:xfrm>
          <a:prstGeom prst="rect">
            <a:avLst/>
          </a:prstGeom>
          <a:noFill/>
        </p:spPr>
        <p:txBody>
          <a:bodyPr wrap="square" lIns="91440" tIns="45720" rIns="91440" bIns="45720">
            <a:spAutoFit/>
          </a:bodyPr>
          <a:lstStyle/>
          <a:p>
            <a:r>
              <a:rPr lang="en-US" sz="96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The LILIBEO PROJECT</a:t>
            </a:r>
            <a:endParaRPr lang="it-IT" sz="50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endParaRPr>
          </a:p>
        </p:txBody>
      </p:sp>
      <p:sp>
        <p:nvSpPr>
          <p:cNvPr id="12" name="Rettangolo arrotondato 1">
            <a:extLst>
              <a:ext uri="{FF2B5EF4-FFF2-40B4-BE49-F238E27FC236}">
                <a16:creationId xmlns:a16="http://schemas.microsoft.com/office/drawing/2014/main" id="{FD3EDB76-44F5-4794-88E9-F2C841929370}"/>
              </a:ext>
            </a:extLst>
          </p:cNvPr>
          <p:cNvSpPr/>
          <p:nvPr/>
        </p:nvSpPr>
        <p:spPr>
          <a:xfrm>
            <a:off x="491241" y="6469636"/>
            <a:ext cx="8927064" cy="442674"/>
          </a:xfrm>
          <a:prstGeom prst="roundRect">
            <a:avLst/>
          </a:prstGeom>
          <a:noFill/>
          <a:ln w="38100">
            <a:no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it-IT" sz="2000" b="1" dirty="0">
                <a:ln w="0">
                  <a:solidFill>
                    <a:schemeClr val="tx1"/>
                  </a:solidFill>
                </a:ln>
                <a:solidFill>
                  <a:schemeClr val="tx1"/>
                </a:solidFill>
              </a:rPr>
              <a:t>Giornate di Studio: Progetti del Centro Fermi 2020-2022, 11-12 </a:t>
            </a:r>
            <a:r>
              <a:rPr lang="it-IT" sz="2000" b="1" dirty="0" err="1">
                <a:ln w="0">
                  <a:solidFill>
                    <a:schemeClr val="tx1"/>
                  </a:solidFill>
                </a:ln>
                <a:solidFill>
                  <a:schemeClr val="tx1"/>
                </a:solidFill>
              </a:rPr>
              <a:t>December</a:t>
            </a:r>
            <a:r>
              <a:rPr lang="it-IT" sz="2000" b="1" dirty="0">
                <a:ln w="0">
                  <a:solidFill>
                    <a:schemeClr val="tx1"/>
                  </a:solidFill>
                </a:ln>
                <a:solidFill>
                  <a:schemeClr val="tx1"/>
                </a:solidFill>
              </a:rPr>
              <a:t> 2019</a:t>
            </a:r>
          </a:p>
        </p:txBody>
      </p:sp>
      <p:sp>
        <p:nvSpPr>
          <p:cNvPr id="7" name="Rettangolo 5">
            <a:extLst>
              <a:ext uri="{FF2B5EF4-FFF2-40B4-BE49-F238E27FC236}">
                <a16:creationId xmlns:a16="http://schemas.microsoft.com/office/drawing/2014/main" id="{2827A2EB-FE34-47D3-9FED-1381F77E1AF9}"/>
              </a:ext>
            </a:extLst>
          </p:cNvPr>
          <p:cNvSpPr/>
          <p:nvPr/>
        </p:nvSpPr>
        <p:spPr>
          <a:xfrm>
            <a:off x="0" y="4573497"/>
            <a:ext cx="12192000" cy="1785104"/>
          </a:xfrm>
          <a:prstGeom prst="rect">
            <a:avLst/>
          </a:prstGeom>
          <a:solidFill>
            <a:schemeClr val="accent5">
              <a:lumMod val="50000"/>
            </a:schemeClr>
          </a:solidFill>
        </p:spPr>
        <p:txBody>
          <a:bodyPr wrap="square" lIns="91440" tIns="45720" rIns="91440" bIns="45720">
            <a:spAutoFit/>
          </a:bodyPr>
          <a:lstStyle/>
          <a:p>
            <a:pPr algn="ctr"/>
            <a:r>
              <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The pilot project of the </a:t>
            </a:r>
          </a:p>
          <a:p>
            <a:pPr algn="ctr"/>
            <a:r>
              <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VIEWLAB laboratory</a:t>
            </a:r>
          </a:p>
        </p:txBody>
      </p:sp>
      <p:pic>
        <p:nvPicPr>
          <p:cNvPr id="8" name="Picture 7" descr="A picture containing room, living, sitting, bed&#10;&#10;Description automatically generated">
            <a:extLst>
              <a:ext uri="{FF2B5EF4-FFF2-40B4-BE49-F238E27FC236}">
                <a16:creationId xmlns:a16="http://schemas.microsoft.com/office/drawing/2014/main" id="{14E9EAD3-F6F1-4315-9B04-F79BBA8CE6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1841" y="314838"/>
            <a:ext cx="8582296" cy="23580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46072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38048E7-1863-4D08-8332-095E9E4BFC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426" y="-1"/>
            <a:ext cx="2789843" cy="1674851"/>
          </a:xfrm>
          <a:prstGeom prst="rect">
            <a:avLst/>
          </a:prstGeom>
        </p:spPr>
      </p:pic>
      <p:sp>
        <p:nvSpPr>
          <p:cNvPr id="12" name="Rettangolo arrotondato 1">
            <a:extLst>
              <a:ext uri="{FF2B5EF4-FFF2-40B4-BE49-F238E27FC236}">
                <a16:creationId xmlns:a16="http://schemas.microsoft.com/office/drawing/2014/main" id="{FD3EDB76-44F5-4794-88E9-F2C841929370}"/>
              </a:ext>
            </a:extLst>
          </p:cNvPr>
          <p:cNvSpPr/>
          <p:nvPr/>
        </p:nvSpPr>
        <p:spPr>
          <a:xfrm>
            <a:off x="491241" y="6469636"/>
            <a:ext cx="8927064" cy="442674"/>
          </a:xfrm>
          <a:prstGeom prst="roundRect">
            <a:avLst/>
          </a:prstGeom>
          <a:noFill/>
          <a:ln w="38100">
            <a:no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it-IT" sz="2000" b="1" dirty="0">
                <a:ln w="0">
                  <a:solidFill>
                    <a:schemeClr val="tx1"/>
                  </a:solidFill>
                </a:ln>
                <a:solidFill>
                  <a:schemeClr val="tx1"/>
                </a:solidFill>
              </a:rPr>
              <a:t>Giornate di Studio: Progetti del Centro Fermi 2020-2022, 11-12 </a:t>
            </a:r>
            <a:r>
              <a:rPr lang="it-IT" sz="2000" b="1" dirty="0" err="1">
                <a:ln w="0">
                  <a:solidFill>
                    <a:schemeClr val="tx1"/>
                  </a:solidFill>
                </a:ln>
                <a:solidFill>
                  <a:schemeClr val="tx1"/>
                </a:solidFill>
              </a:rPr>
              <a:t>December</a:t>
            </a:r>
            <a:r>
              <a:rPr lang="it-IT" sz="2000" b="1" dirty="0">
                <a:ln w="0">
                  <a:solidFill>
                    <a:schemeClr val="tx1"/>
                  </a:solidFill>
                </a:ln>
                <a:solidFill>
                  <a:schemeClr val="tx1"/>
                </a:solidFill>
              </a:rPr>
              <a:t> 2019</a:t>
            </a:r>
          </a:p>
        </p:txBody>
      </p:sp>
      <p:sp>
        <p:nvSpPr>
          <p:cNvPr id="5" name="Rettangolo 5">
            <a:extLst>
              <a:ext uri="{FF2B5EF4-FFF2-40B4-BE49-F238E27FC236}">
                <a16:creationId xmlns:a16="http://schemas.microsoft.com/office/drawing/2014/main" id="{F94FD81A-E981-4F4F-808B-C6F96A64F451}"/>
              </a:ext>
            </a:extLst>
          </p:cNvPr>
          <p:cNvSpPr/>
          <p:nvPr/>
        </p:nvSpPr>
        <p:spPr>
          <a:xfrm>
            <a:off x="4037775" y="312736"/>
            <a:ext cx="6453051" cy="938719"/>
          </a:xfrm>
          <a:prstGeom prst="rect">
            <a:avLst/>
          </a:prstGeom>
          <a:noFill/>
        </p:spPr>
        <p:txBody>
          <a:bodyPr wrap="square" lIns="91440" tIns="45720" rIns="91440" bIns="45720">
            <a:spAutoFit/>
          </a:bodyPr>
          <a:lstStyle/>
          <a:p>
            <a:pPr algn="ctr"/>
            <a:r>
              <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The LILIBEO PROJECT</a:t>
            </a:r>
          </a:p>
        </p:txBody>
      </p:sp>
      <p:sp>
        <p:nvSpPr>
          <p:cNvPr id="9" name="Rettangolo arrotondato 1">
            <a:extLst>
              <a:ext uri="{FF2B5EF4-FFF2-40B4-BE49-F238E27FC236}">
                <a16:creationId xmlns:a16="http://schemas.microsoft.com/office/drawing/2014/main" id="{D6D5C4AB-0947-4ED1-9FB8-D40F13326381}"/>
              </a:ext>
            </a:extLst>
          </p:cNvPr>
          <p:cNvSpPr/>
          <p:nvPr/>
        </p:nvSpPr>
        <p:spPr>
          <a:xfrm>
            <a:off x="4613635" y="1638660"/>
            <a:ext cx="6873790" cy="1481257"/>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en-US" sz="2700" dirty="0">
                <a:ln w="0"/>
                <a:solidFill>
                  <a:schemeClr val="bg1"/>
                </a:solidFill>
                <a:effectLst>
                  <a:outerShdw blurRad="38100" dist="25400" dir="5400000" algn="ctr" rotWithShape="0">
                    <a:srgbClr val="6E747A">
                      <a:alpha val="43000"/>
                    </a:srgbClr>
                  </a:outerShdw>
                </a:effectLst>
              </a:rPr>
              <a:t>Within the research agreement between Museo </a:t>
            </a:r>
            <a:r>
              <a:rPr lang="en-US" sz="2700" dirty="0" err="1">
                <a:ln w="0"/>
                <a:solidFill>
                  <a:schemeClr val="bg1"/>
                </a:solidFill>
                <a:effectLst>
                  <a:outerShdw blurRad="38100" dist="25400" dir="5400000" algn="ctr" rotWithShape="0">
                    <a:srgbClr val="6E747A">
                      <a:alpha val="43000"/>
                    </a:srgbClr>
                  </a:outerShdw>
                </a:effectLst>
              </a:rPr>
              <a:t>Archeologico</a:t>
            </a:r>
            <a:r>
              <a:rPr lang="en-US" sz="2700" dirty="0">
                <a:ln w="0"/>
                <a:solidFill>
                  <a:schemeClr val="bg1"/>
                </a:solidFill>
                <a:effectLst>
                  <a:outerShdw blurRad="38100" dist="25400" dir="5400000" algn="ctr" rotWithShape="0">
                    <a:srgbClr val="6E747A">
                      <a:alpha val="43000"/>
                    </a:srgbClr>
                  </a:outerShdw>
                </a:effectLst>
              </a:rPr>
              <a:t> </a:t>
            </a:r>
            <a:r>
              <a:rPr lang="en-US" sz="2700" dirty="0" err="1">
                <a:ln w="0"/>
                <a:solidFill>
                  <a:schemeClr val="bg1"/>
                </a:solidFill>
                <a:effectLst>
                  <a:outerShdw blurRad="38100" dist="25400" dir="5400000" algn="ctr" rotWithShape="0">
                    <a:srgbClr val="6E747A">
                      <a:alpha val="43000"/>
                    </a:srgbClr>
                  </a:outerShdw>
                </a:effectLst>
              </a:rPr>
              <a:t>Regionale</a:t>
            </a:r>
            <a:r>
              <a:rPr lang="en-US" sz="2700" dirty="0">
                <a:ln w="0"/>
                <a:solidFill>
                  <a:schemeClr val="bg1"/>
                </a:solidFill>
                <a:effectLst>
                  <a:outerShdw blurRad="38100" dist="25400" dir="5400000" algn="ctr" rotWithShape="0">
                    <a:srgbClr val="6E747A">
                      <a:alpha val="43000"/>
                    </a:srgbClr>
                  </a:outerShdw>
                </a:effectLst>
              </a:rPr>
              <a:t> di </a:t>
            </a:r>
            <a:r>
              <a:rPr lang="en-US" sz="2700" dirty="0" err="1">
                <a:ln w="0"/>
                <a:solidFill>
                  <a:schemeClr val="bg1"/>
                </a:solidFill>
                <a:effectLst>
                  <a:outerShdw blurRad="38100" dist="25400" dir="5400000" algn="ctr" rotWithShape="0">
                    <a:srgbClr val="6E747A">
                      <a:alpha val="43000"/>
                    </a:srgbClr>
                  </a:outerShdw>
                </a:effectLst>
              </a:rPr>
              <a:t>Lilibeo</a:t>
            </a:r>
            <a:r>
              <a:rPr lang="en-US" sz="2700" dirty="0">
                <a:ln w="0"/>
                <a:solidFill>
                  <a:schemeClr val="bg1"/>
                </a:solidFill>
                <a:effectLst>
                  <a:outerShdw blurRad="38100" dist="25400" dir="5400000" algn="ctr" rotWithShape="0">
                    <a:srgbClr val="6E747A">
                      <a:alpha val="43000"/>
                    </a:srgbClr>
                  </a:outerShdw>
                </a:effectLst>
              </a:rPr>
              <a:t>, University of Geneva and Centro Fermi </a:t>
            </a:r>
          </a:p>
        </p:txBody>
      </p:sp>
      <p:grpSp>
        <p:nvGrpSpPr>
          <p:cNvPr id="2" name="Group 2">
            <a:extLst>
              <a:ext uri="{FF2B5EF4-FFF2-40B4-BE49-F238E27FC236}">
                <a16:creationId xmlns:a16="http://schemas.microsoft.com/office/drawing/2014/main" id="{99002E8A-D76E-453D-A019-B69D94BA2C88}"/>
              </a:ext>
            </a:extLst>
          </p:cNvPr>
          <p:cNvGrpSpPr>
            <a:grpSpLocks/>
          </p:cNvGrpSpPr>
          <p:nvPr/>
        </p:nvGrpSpPr>
        <p:grpSpPr bwMode="auto">
          <a:xfrm>
            <a:off x="404391" y="3654677"/>
            <a:ext cx="2583786" cy="2063930"/>
            <a:chOff x="8243" y="14090"/>
            <a:chExt cx="2640" cy="2037"/>
          </a:xfrm>
        </p:grpSpPr>
        <p:pic>
          <p:nvPicPr>
            <p:cNvPr id="2051" name="Picture 3" descr="lilibeo">
              <a:extLst>
                <a:ext uri="{FF2B5EF4-FFF2-40B4-BE49-F238E27FC236}">
                  <a16:creationId xmlns:a16="http://schemas.microsoft.com/office/drawing/2014/main" id="{057F6F4E-D6D2-4D0C-9BBB-007D792C1A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6" y="14090"/>
              <a:ext cx="1600" cy="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
              <a:extLst>
                <a:ext uri="{FF2B5EF4-FFF2-40B4-BE49-F238E27FC236}">
                  <a16:creationId xmlns:a16="http://schemas.microsoft.com/office/drawing/2014/main" id="{B6BC0192-1D93-4550-81FA-B45688C5E8B8}"/>
                </a:ext>
              </a:extLst>
            </p:cNvPr>
            <p:cNvSpPr txBox="1">
              <a:spLocks noChangeArrowheads="1"/>
            </p:cNvSpPr>
            <p:nvPr/>
          </p:nvSpPr>
          <p:spPr bwMode="auto">
            <a:xfrm>
              <a:off x="8243" y="15431"/>
              <a:ext cx="2640" cy="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it-IT" altLang="it-IT" sz="2000" b="1" i="1" u="none" strike="noStrike" cap="none" normalizeH="0" baseline="0" dirty="0">
                  <a:ln>
                    <a:noFill/>
                  </a:ln>
                  <a:solidFill>
                    <a:schemeClr val="tx1"/>
                  </a:solidFill>
                  <a:effectLst/>
                  <a:latin typeface="Calibri" panose="020F0502020204030204" pitchFamily="34" charset="0"/>
                </a:rPr>
                <a:t>Museo Archeologico</a:t>
              </a:r>
            </a:p>
            <a:p>
              <a:pPr marL="0" marR="0" lvl="0" indent="0" algn="ctr" defTabSz="914400" rtl="0" eaLnBrk="0" fontAlgn="base" latinLnBrk="0" hangingPunct="0">
                <a:lnSpc>
                  <a:spcPct val="100000"/>
                </a:lnSpc>
                <a:spcBef>
                  <a:spcPct val="0"/>
                </a:spcBef>
                <a:spcAft>
                  <a:spcPts val="800"/>
                </a:spcAft>
                <a:buClrTx/>
                <a:buSzTx/>
                <a:buFontTx/>
                <a:buNone/>
                <a:tabLst/>
              </a:pPr>
              <a:r>
                <a:rPr kumimoji="0" lang="it-IT" altLang="it-IT" sz="2000" b="1" i="1" u="none" strike="noStrike" cap="none" normalizeH="0" baseline="0" dirty="0">
                  <a:ln>
                    <a:noFill/>
                  </a:ln>
                  <a:solidFill>
                    <a:schemeClr val="tx1"/>
                  </a:solidFill>
                  <a:effectLst/>
                  <a:latin typeface="Calibri" panose="020F0502020204030204" pitchFamily="34" charset="0"/>
                </a:rPr>
                <a:t>Regionale Lilibeo</a:t>
              </a:r>
              <a:endParaRPr kumimoji="0" lang="it-IT" altLang="it-IT" sz="2000" b="1" i="0" u="none" strike="noStrike" cap="none" normalizeH="0" baseline="0" dirty="0">
                <a:ln>
                  <a:noFill/>
                </a:ln>
                <a:solidFill>
                  <a:schemeClr val="tx1"/>
                </a:solidFill>
                <a:effectLst/>
                <a:latin typeface="Arial" panose="020B0604020202020204" pitchFamily="34" charset="0"/>
              </a:endParaRPr>
            </a:p>
          </p:txBody>
        </p:sp>
      </p:grpSp>
      <p:pic>
        <p:nvPicPr>
          <p:cNvPr id="2053" name="Picture 5">
            <a:extLst>
              <a:ext uri="{FF2B5EF4-FFF2-40B4-BE49-F238E27FC236}">
                <a16:creationId xmlns:a16="http://schemas.microsoft.com/office/drawing/2014/main" id="{ADDCEFE6-7B1F-437F-A6A4-15BC2B9CBE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537" y="1939057"/>
            <a:ext cx="3843620" cy="1279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large room&#10;&#10;Description automatically generated">
            <a:extLst>
              <a:ext uri="{FF2B5EF4-FFF2-40B4-BE49-F238E27FC236}">
                <a16:creationId xmlns:a16="http://schemas.microsoft.com/office/drawing/2014/main" id="{337D48D3-A6AF-4F80-AC16-5CBCBA390B88}"/>
              </a:ext>
            </a:extLst>
          </p:cNvPr>
          <p:cNvPicPr>
            <a:picLocks noChangeAspect="1"/>
          </p:cNvPicPr>
          <p:nvPr/>
        </p:nvPicPr>
        <p:blipFill rotWithShape="1">
          <a:blip r:embed="rId6">
            <a:extLst>
              <a:ext uri="{28A0092B-C50C-407E-A947-70E740481C1C}">
                <a14:useLocalDpi xmlns:a14="http://schemas.microsoft.com/office/drawing/2010/main" val="0"/>
              </a:ext>
            </a:extLst>
          </a:blip>
          <a:srcRect l="25398" r="5725"/>
          <a:stretch/>
        </p:blipFill>
        <p:spPr>
          <a:xfrm>
            <a:off x="3426422" y="3338142"/>
            <a:ext cx="3657600" cy="29870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descr="A large green field with trees in the background&#10;&#10;Description automatically generated">
            <a:extLst>
              <a:ext uri="{FF2B5EF4-FFF2-40B4-BE49-F238E27FC236}">
                <a16:creationId xmlns:a16="http://schemas.microsoft.com/office/drawing/2014/main" id="{4E5295A3-36EE-428B-9DC5-416D6C3D1EA2}"/>
              </a:ext>
            </a:extLst>
          </p:cNvPr>
          <p:cNvPicPr>
            <a:picLocks noChangeAspect="1"/>
          </p:cNvPicPr>
          <p:nvPr/>
        </p:nvPicPr>
        <p:blipFill rotWithShape="1">
          <a:blip r:embed="rId7">
            <a:extLst>
              <a:ext uri="{28A0092B-C50C-407E-A947-70E740481C1C}">
                <a14:useLocalDpi xmlns:a14="http://schemas.microsoft.com/office/drawing/2010/main" val="0"/>
              </a:ext>
            </a:extLst>
          </a:blip>
          <a:srcRect l="12185" r="6950"/>
          <a:stretch/>
        </p:blipFill>
        <p:spPr>
          <a:xfrm>
            <a:off x="7234865" y="3386328"/>
            <a:ext cx="4234326" cy="29453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ttangolo 5">
            <a:extLst>
              <a:ext uri="{FF2B5EF4-FFF2-40B4-BE49-F238E27FC236}">
                <a16:creationId xmlns:a16="http://schemas.microsoft.com/office/drawing/2014/main" id="{4AFA32A5-C035-443E-989C-6E0D89719DEF}"/>
              </a:ext>
            </a:extLst>
          </p:cNvPr>
          <p:cNvSpPr/>
          <p:nvPr/>
        </p:nvSpPr>
        <p:spPr>
          <a:xfrm>
            <a:off x="3228503" y="5617310"/>
            <a:ext cx="4053438" cy="707886"/>
          </a:xfrm>
          <a:prstGeom prst="rect">
            <a:avLst/>
          </a:prstGeom>
          <a:noFill/>
        </p:spPr>
        <p:txBody>
          <a:bodyPr wrap="square" lIns="91440" tIns="45720" rIns="91440" bIns="45720">
            <a:spAutoFit/>
          </a:bodyPr>
          <a:lstStyle/>
          <a:p>
            <a:pPr algn="ctr"/>
            <a:r>
              <a:rPr lang="en-US" sz="4000" b="1" dirty="0" err="1">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Lilibeo</a:t>
            </a:r>
            <a:r>
              <a:rPr lang="en-US" sz="40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 Museum</a:t>
            </a:r>
          </a:p>
        </p:txBody>
      </p:sp>
      <p:sp>
        <p:nvSpPr>
          <p:cNvPr id="20" name="Rettangolo 5">
            <a:extLst>
              <a:ext uri="{FF2B5EF4-FFF2-40B4-BE49-F238E27FC236}">
                <a16:creationId xmlns:a16="http://schemas.microsoft.com/office/drawing/2014/main" id="{9053BC2E-6D83-4C5E-BBF9-DFF2D88761D6}"/>
              </a:ext>
            </a:extLst>
          </p:cNvPr>
          <p:cNvSpPr/>
          <p:nvPr/>
        </p:nvSpPr>
        <p:spPr>
          <a:xfrm>
            <a:off x="7348847" y="4637363"/>
            <a:ext cx="4053438" cy="1708160"/>
          </a:xfrm>
          <a:prstGeom prst="rect">
            <a:avLst/>
          </a:prstGeom>
          <a:noFill/>
        </p:spPr>
        <p:txBody>
          <a:bodyPr wrap="square" lIns="91440" tIns="45720" rIns="91440" bIns="45720">
            <a:spAutoFit/>
          </a:bodyPr>
          <a:lstStyle/>
          <a:p>
            <a:pPr algn="ctr"/>
            <a:r>
              <a:rPr lang="en-US" sz="40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Archaeological excavations </a:t>
            </a:r>
          </a:p>
          <a:p>
            <a:pPr algn="ctr"/>
            <a:r>
              <a:rPr lang="en-US" sz="2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(Univ. of Geneva)</a:t>
            </a:r>
          </a:p>
        </p:txBody>
      </p:sp>
    </p:spTree>
    <p:extLst>
      <p:ext uri="{BB962C8B-B14F-4D97-AF65-F5344CB8AC3E}">
        <p14:creationId xmlns:p14="http://schemas.microsoft.com/office/powerpoint/2010/main" val="2721204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38048E7-1863-4D08-8332-095E9E4BFC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426" y="-1"/>
            <a:ext cx="2789843" cy="1674851"/>
          </a:xfrm>
          <a:prstGeom prst="rect">
            <a:avLst/>
          </a:prstGeom>
        </p:spPr>
      </p:pic>
      <p:sp>
        <p:nvSpPr>
          <p:cNvPr id="12" name="Rettangolo arrotondato 1">
            <a:extLst>
              <a:ext uri="{FF2B5EF4-FFF2-40B4-BE49-F238E27FC236}">
                <a16:creationId xmlns:a16="http://schemas.microsoft.com/office/drawing/2014/main" id="{FD3EDB76-44F5-4794-88E9-F2C841929370}"/>
              </a:ext>
            </a:extLst>
          </p:cNvPr>
          <p:cNvSpPr/>
          <p:nvPr/>
        </p:nvSpPr>
        <p:spPr>
          <a:xfrm>
            <a:off x="491241" y="6469636"/>
            <a:ext cx="8927064" cy="442674"/>
          </a:xfrm>
          <a:prstGeom prst="roundRect">
            <a:avLst/>
          </a:prstGeom>
          <a:noFill/>
          <a:ln w="38100">
            <a:no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it-IT" sz="2000" b="1" dirty="0">
                <a:ln w="0">
                  <a:solidFill>
                    <a:schemeClr val="tx1"/>
                  </a:solidFill>
                </a:ln>
                <a:solidFill>
                  <a:schemeClr val="tx1"/>
                </a:solidFill>
              </a:rPr>
              <a:t>Giornate di Studio: Progetti del Centro Fermi 2020-2022, 11-12 </a:t>
            </a:r>
            <a:r>
              <a:rPr lang="it-IT" sz="2000" b="1" dirty="0" err="1">
                <a:ln w="0">
                  <a:solidFill>
                    <a:schemeClr val="tx1"/>
                  </a:solidFill>
                </a:ln>
                <a:solidFill>
                  <a:schemeClr val="tx1"/>
                </a:solidFill>
              </a:rPr>
              <a:t>December</a:t>
            </a:r>
            <a:r>
              <a:rPr lang="it-IT" sz="2000" b="1" dirty="0">
                <a:ln w="0">
                  <a:solidFill>
                    <a:schemeClr val="tx1"/>
                  </a:solidFill>
                </a:ln>
                <a:solidFill>
                  <a:schemeClr val="tx1"/>
                </a:solidFill>
              </a:rPr>
              <a:t> 2019</a:t>
            </a:r>
          </a:p>
        </p:txBody>
      </p:sp>
      <p:sp>
        <p:nvSpPr>
          <p:cNvPr id="5" name="Rettangolo 5">
            <a:extLst>
              <a:ext uri="{FF2B5EF4-FFF2-40B4-BE49-F238E27FC236}">
                <a16:creationId xmlns:a16="http://schemas.microsoft.com/office/drawing/2014/main" id="{F94FD81A-E981-4F4F-808B-C6F96A64F451}"/>
              </a:ext>
            </a:extLst>
          </p:cNvPr>
          <p:cNvSpPr/>
          <p:nvPr/>
        </p:nvSpPr>
        <p:spPr>
          <a:xfrm rot="16200000">
            <a:off x="-1663420" y="3667858"/>
            <a:ext cx="4735989" cy="707886"/>
          </a:xfrm>
          <a:prstGeom prst="rect">
            <a:avLst/>
          </a:prstGeom>
          <a:noFill/>
        </p:spPr>
        <p:txBody>
          <a:bodyPr wrap="square" lIns="91440" tIns="45720" rIns="91440" bIns="45720">
            <a:spAutoFit/>
          </a:bodyPr>
          <a:lstStyle/>
          <a:p>
            <a:pPr algn="ctr"/>
            <a:r>
              <a:rPr lang="en-US" sz="40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The LILIBEO PROJECT</a:t>
            </a:r>
          </a:p>
        </p:txBody>
      </p:sp>
      <p:sp>
        <p:nvSpPr>
          <p:cNvPr id="9" name="Rettangolo arrotondato 1">
            <a:extLst>
              <a:ext uri="{FF2B5EF4-FFF2-40B4-BE49-F238E27FC236}">
                <a16:creationId xmlns:a16="http://schemas.microsoft.com/office/drawing/2014/main" id="{D6D5C4AB-0947-4ED1-9FB8-D40F13326381}"/>
              </a:ext>
            </a:extLst>
          </p:cNvPr>
          <p:cNvSpPr/>
          <p:nvPr/>
        </p:nvSpPr>
        <p:spPr>
          <a:xfrm>
            <a:off x="5932090" y="1722033"/>
            <a:ext cx="5909279" cy="4239458"/>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marL="457200" indent="-457200">
              <a:buFont typeface="Courier New" panose="02070309020205020404" pitchFamily="49" charset="0"/>
              <a:buChar char="o"/>
            </a:pPr>
            <a:r>
              <a:rPr lang="en-US" sz="2700" dirty="0" err="1">
                <a:ln w="0"/>
                <a:solidFill>
                  <a:schemeClr val="bg1"/>
                </a:solidFill>
                <a:effectLst>
                  <a:outerShdw blurRad="38100" dist="25400" dir="5400000" algn="ctr" rotWithShape="0">
                    <a:srgbClr val="6E747A">
                      <a:alpha val="43000"/>
                    </a:srgbClr>
                  </a:outerShdw>
                </a:effectLst>
              </a:rPr>
              <a:t>Lilibeo</a:t>
            </a:r>
            <a:r>
              <a:rPr lang="en-US" sz="2700" dirty="0">
                <a:ln w="0"/>
                <a:solidFill>
                  <a:schemeClr val="bg1"/>
                </a:solidFill>
                <a:effectLst>
                  <a:outerShdw blurRad="38100" dist="25400" dir="5400000" algn="ctr" rotWithShape="0">
                    <a:srgbClr val="6E747A">
                      <a:alpha val="43000"/>
                    </a:srgbClr>
                  </a:outerShdw>
                </a:effectLst>
              </a:rPr>
              <a:t> </a:t>
            </a:r>
            <a:r>
              <a:rPr lang="en-GB" sz="2700" dirty="0">
                <a:ln w="0"/>
                <a:solidFill>
                  <a:schemeClr val="bg1"/>
                </a:solidFill>
                <a:effectLst>
                  <a:outerShdw blurRad="38100" dist="25400" dir="5400000" algn="ctr" rotWithShape="0">
                    <a:srgbClr val="6E747A">
                      <a:alpha val="43000"/>
                    </a:srgbClr>
                  </a:outerShdw>
                </a:effectLst>
              </a:rPr>
              <a:t>was founded by the Punic exiles from the </a:t>
            </a:r>
            <a:r>
              <a:rPr lang="en-GB" sz="2700" dirty="0" err="1">
                <a:ln w="0"/>
                <a:solidFill>
                  <a:schemeClr val="bg1"/>
                </a:solidFill>
                <a:effectLst>
                  <a:outerShdw blurRad="38100" dist="25400" dir="5400000" algn="ctr" rotWithShape="0">
                    <a:srgbClr val="6E747A">
                      <a:alpha val="43000"/>
                    </a:srgbClr>
                  </a:outerShdw>
                </a:effectLst>
              </a:rPr>
              <a:t>Mothia</a:t>
            </a:r>
            <a:r>
              <a:rPr lang="en-GB" sz="2700" dirty="0">
                <a:ln w="0"/>
                <a:solidFill>
                  <a:schemeClr val="bg1"/>
                </a:solidFill>
                <a:effectLst>
                  <a:outerShdw blurRad="38100" dist="25400" dir="5400000" algn="ctr" rotWithShape="0">
                    <a:srgbClr val="6E747A">
                      <a:alpha val="43000"/>
                    </a:srgbClr>
                  </a:outerShdw>
                </a:effectLst>
              </a:rPr>
              <a:t> island (according to the testimony of </a:t>
            </a:r>
            <a:r>
              <a:rPr lang="en-GB" sz="2700" dirty="0" err="1">
                <a:ln w="0"/>
                <a:solidFill>
                  <a:schemeClr val="bg1"/>
                </a:solidFill>
                <a:effectLst>
                  <a:outerShdw blurRad="38100" dist="25400" dir="5400000" algn="ctr" rotWithShape="0">
                    <a:srgbClr val="6E747A">
                      <a:alpha val="43000"/>
                    </a:srgbClr>
                  </a:outerShdw>
                </a:effectLst>
              </a:rPr>
              <a:t>Diodoro</a:t>
            </a:r>
            <a:r>
              <a:rPr lang="en-GB" sz="2700" dirty="0">
                <a:ln w="0"/>
                <a:solidFill>
                  <a:schemeClr val="bg1"/>
                </a:solidFill>
                <a:effectLst>
                  <a:outerShdw blurRad="38100" dist="25400" dir="5400000" algn="ctr" rotWithShape="0">
                    <a:srgbClr val="6E747A">
                      <a:alpha val="43000"/>
                    </a:srgbClr>
                  </a:outerShdw>
                </a:effectLst>
              </a:rPr>
              <a:t>), destroyed by Dionysius of Syracuse in 397 BC</a:t>
            </a:r>
          </a:p>
          <a:p>
            <a:pPr marL="457200" indent="-457200">
              <a:buFont typeface="Courier New" panose="02070309020205020404" pitchFamily="49" charset="0"/>
              <a:buChar char="o"/>
            </a:pPr>
            <a:r>
              <a:rPr lang="en-GB" sz="2700" dirty="0" err="1">
                <a:ln w="0"/>
                <a:solidFill>
                  <a:schemeClr val="bg1"/>
                </a:solidFill>
                <a:effectLst>
                  <a:outerShdw blurRad="38100" dist="25400" dir="5400000" algn="ctr" rotWithShape="0">
                    <a:srgbClr val="6E747A">
                      <a:alpha val="43000"/>
                    </a:srgbClr>
                  </a:outerShdw>
                </a:effectLst>
              </a:rPr>
              <a:t>Lilibeo</a:t>
            </a:r>
            <a:r>
              <a:rPr lang="en-GB" sz="2700" dirty="0">
                <a:ln w="0"/>
                <a:solidFill>
                  <a:schemeClr val="bg1"/>
                </a:solidFill>
                <a:effectLst>
                  <a:outerShdw blurRad="38100" dist="25400" dir="5400000" algn="ctr" rotWithShape="0">
                    <a:srgbClr val="6E747A">
                      <a:alpha val="43000"/>
                    </a:srgbClr>
                  </a:outerShdw>
                </a:effectLst>
              </a:rPr>
              <a:t>, thanks to its strategic position in the Mediterranean</a:t>
            </a:r>
            <a:r>
              <a:rPr lang="en-GB" sz="2700">
                <a:ln w="0"/>
                <a:solidFill>
                  <a:schemeClr val="bg1"/>
                </a:solidFill>
                <a:effectLst>
                  <a:outerShdw blurRad="38100" dist="25400" dir="5400000" algn="ctr" rotWithShape="0">
                    <a:srgbClr val="6E747A">
                      <a:alpha val="43000"/>
                    </a:srgbClr>
                  </a:outerShdw>
                </a:effectLst>
              </a:rPr>
              <a:t>, assumed </a:t>
            </a:r>
            <a:r>
              <a:rPr lang="en-GB" sz="2700" dirty="0">
                <a:ln w="0"/>
                <a:solidFill>
                  <a:schemeClr val="bg1"/>
                </a:solidFill>
                <a:effectLst>
                  <a:outerShdw blurRad="38100" dist="25400" dir="5400000" algn="ctr" rotWithShape="0">
                    <a:srgbClr val="6E747A">
                      <a:alpha val="43000"/>
                    </a:srgbClr>
                  </a:outerShdw>
                </a:effectLst>
              </a:rPr>
              <a:t>great importance in the centuries</a:t>
            </a:r>
          </a:p>
        </p:txBody>
      </p:sp>
      <p:pic>
        <p:nvPicPr>
          <p:cNvPr id="6" name="Picture 5">
            <a:extLst>
              <a:ext uri="{FF2B5EF4-FFF2-40B4-BE49-F238E27FC236}">
                <a16:creationId xmlns:a16="http://schemas.microsoft.com/office/drawing/2014/main" id="{182BAF37-EBC3-4CFA-B595-665E76E4F45C}"/>
              </a:ext>
            </a:extLst>
          </p:cNvPr>
          <p:cNvPicPr>
            <a:picLocks noChangeAspect="1"/>
          </p:cNvPicPr>
          <p:nvPr/>
        </p:nvPicPr>
        <p:blipFill rotWithShape="1">
          <a:blip r:embed="rId4"/>
          <a:srcRect t="9433" b="9125"/>
          <a:stretch/>
        </p:blipFill>
        <p:spPr>
          <a:xfrm>
            <a:off x="1233723" y="1722033"/>
            <a:ext cx="4344423" cy="22919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A pile of dirt and grass field&#10;&#10;Description automatically generated">
            <a:extLst>
              <a:ext uri="{FF2B5EF4-FFF2-40B4-BE49-F238E27FC236}">
                <a16:creationId xmlns:a16="http://schemas.microsoft.com/office/drawing/2014/main" id="{E0FE2814-B5E0-49AE-8C66-C4732DAF54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3723" y="4127232"/>
            <a:ext cx="4344423" cy="22919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Rettangolo 5">
            <a:extLst>
              <a:ext uri="{FF2B5EF4-FFF2-40B4-BE49-F238E27FC236}">
                <a16:creationId xmlns:a16="http://schemas.microsoft.com/office/drawing/2014/main" id="{F407F23E-6FF2-4408-984A-215857AF555A}"/>
              </a:ext>
            </a:extLst>
          </p:cNvPr>
          <p:cNvSpPr/>
          <p:nvPr/>
        </p:nvSpPr>
        <p:spPr>
          <a:xfrm>
            <a:off x="3502198" y="213199"/>
            <a:ext cx="8279245" cy="938719"/>
          </a:xfrm>
          <a:prstGeom prst="rect">
            <a:avLst/>
          </a:prstGeom>
          <a:noFill/>
        </p:spPr>
        <p:txBody>
          <a:bodyPr wrap="square" lIns="91440" tIns="45720" rIns="91440" bIns="45720">
            <a:spAutoFit/>
          </a:bodyPr>
          <a:lstStyle/>
          <a:p>
            <a:pPr algn="ctr"/>
            <a:r>
              <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LILIBEO archaeological site</a:t>
            </a:r>
          </a:p>
        </p:txBody>
      </p:sp>
    </p:spTree>
    <p:extLst>
      <p:ext uri="{BB962C8B-B14F-4D97-AF65-F5344CB8AC3E}">
        <p14:creationId xmlns:p14="http://schemas.microsoft.com/office/powerpoint/2010/main" val="2860130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38048E7-1863-4D08-8332-095E9E4BFC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981" y="58509"/>
            <a:ext cx="2470118" cy="1482908"/>
          </a:xfrm>
          <a:prstGeom prst="rect">
            <a:avLst/>
          </a:prstGeom>
        </p:spPr>
      </p:pic>
      <p:sp>
        <p:nvSpPr>
          <p:cNvPr id="6" name="Rettangolo arrotondato 1">
            <a:extLst>
              <a:ext uri="{FF2B5EF4-FFF2-40B4-BE49-F238E27FC236}">
                <a16:creationId xmlns:a16="http://schemas.microsoft.com/office/drawing/2014/main" id="{AF10C3ED-8B25-49F5-AF04-5D4504741766}"/>
              </a:ext>
            </a:extLst>
          </p:cNvPr>
          <p:cNvSpPr/>
          <p:nvPr/>
        </p:nvSpPr>
        <p:spPr>
          <a:xfrm>
            <a:off x="3409842" y="325771"/>
            <a:ext cx="4588540" cy="868323"/>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algn="ctr"/>
            <a:r>
              <a:rPr lang="en-US" sz="4500" i="1" dirty="0">
                <a:solidFill>
                  <a:schemeClr val="bg1"/>
                </a:solidFill>
              </a:rPr>
              <a:t>LILIBEO PROJECT</a:t>
            </a:r>
          </a:p>
        </p:txBody>
      </p:sp>
      <p:sp>
        <p:nvSpPr>
          <p:cNvPr id="7" name="Rectangle: Rounded Corners 6">
            <a:extLst>
              <a:ext uri="{FF2B5EF4-FFF2-40B4-BE49-F238E27FC236}">
                <a16:creationId xmlns:a16="http://schemas.microsoft.com/office/drawing/2014/main" id="{1BA5ECDF-7270-49AE-9071-43891FFC4A22}"/>
              </a:ext>
            </a:extLst>
          </p:cNvPr>
          <p:cNvSpPr/>
          <p:nvPr/>
        </p:nvSpPr>
        <p:spPr>
          <a:xfrm>
            <a:off x="186507" y="2301509"/>
            <a:ext cx="5151120" cy="4086225"/>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rtlCol="0" anchor="ctr">
            <a:spAutoFit/>
          </a:bodyPr>
          <a:lstStyle/>
          <a:p>
            <a:pPr algn="l"/>
            <a:endParaRPr lang="it-IT">
              <a:solidFill>
                <a:schemeClr val="bg1"/>
              </a:solidFill>
              <a:effectLst>
                <a:outerShdw blurRad="38100" dist="38100" dir="2700000" algn="tl">
                  <a:srgbClr val="000000">
                    <a:alpha val="43137"/>
                  </a:srgbClr>
                </a:outerShdw>
              </a:effectLst>
            </a:endParaRPr>
          </a:p>
          <a:p>
            <a:pPr algn="l"/>
            <a:endParaRPr lang="it-IT">
              <a:solidFill>
                <a:schemeClr val="bg1"/>
              </a:solidFill>
              <a:effectLst>
                <a:outerShdw blurRad="38100" dist="38100" dir="2700000" algn="tl">
                  <a:srgbClr val="000000">
                    <a:alpha val="43137"/>
                  </a:srgbClr>
                </a:outerShdw>
              </a:effectLst>
            </a:endParaRPr>
          </a:p>
          <a:p>
            <a:pPr algn="l"/>
            <a:endParaRPr lang="it-IT">
              <a:solidFill>
                <a:schemeClr val="bg1"/>
              </a:solidFill>
              <a:effectLst>
                <a:outerShdw blurRad="38100" dist="38100" dir="2700000" algn="tl">
                  <a:srgbClr val="000000">
                    <a:alpha val="43137"/>
                  </a:srgbClr>
                </a:outerShdw>
              </a:effectLst>
            </a:endParaRPr>
          </a:p>
          <a:p>
            <a:pPr algn="l"/>
            <a:endParaRPr lang="it-IT">
              <a:solidFill>
                <a:schemeClr val="bg1"/>
              </a:solidFill>
              <a:effectLst>
                <a:outerShdw blurRad="38100" dist="38100" dir="2700000" algn="tl">
                  <a:srgbClr val="000000">
                    <a:alpha val="43137"/>
                  </a:srgbClr>
                </a:outerShdw>
              </a:effectLst>
            </a:endParaRPr>
          </a:p>
          <a:p>
            <a:pPr algn="l"/>
            <a:endParaRPr lang="it-IT">
              <a:solidFill>
                <a:schemeClr val="bg1"/>
              </a:solidFill>
              <a:effectLst>
                <a:outerShdw blurRad="38100" dist="38100" dir="2700000" algn="tl">
                  <a:srgbClr val="000000">
                    <a:alpha val="43137"/>
                  </a:srgbClr>
                </a:outerShdw>
              </a:effectLst>
            </a:endParaRPr>
          </a:p>
          <a:p>
            <a:pPr algn="l"/>
            <a:endParaRPr lang="it-IT">
              <a:solidFill>
                <a:schemeClr val="bg1"/>
              </a:solidFill>
              <a:effectLst>
                <a:outerShdw blurRad="38100" dist="38100" dir="2700000" algn="tl">
                  <a:srgbClr val="000000">
                    <a:alpha val="43137"/>
                  </a:srgbClr>
                </a:outerShdw>
              </a:effectLst>
            </a:endParaRPr>
          </a:p>
          <a:p>
            <a:pPr algn="l"/>
            <a:endParaRPr lang="it-IT">
              <a:solidFill>
                <a:schemeClr val="bg1"/>
              </a:solidFill>
              <a:effectLst>
                <a:outerShdw blurRad="38100" dist="38100" dir="2700000" algn="tl">
                  <a:srgbClr val="000000">
                    <a:alpha val="43137"/>
                  </a:srgbClr>
                </a:outerShdw>
              </a:effectLst>
            </a:endParaRPr>
          </a:p>
          <a:p>
            <a:pPr algn="l"/>
            <a:endParaRPr lang="it-IT">
              <a:solidFill>
                <a:schemeClr val="bg1"/>
              </a:solidFill>
              <a:effectLst>
                <a:outerShdw blurRad="38100" dist="38100" dir="2700000" algn="tl">
                  <a:srgbClr val="000000">
                    <a:alpha val="43137"/>
                  </a:srgbClr>
                </a:outerShdw>
              </a:effectLst>
            </a:endParaRPr>
          </a:p>
          <a:p>
            <a:pPr algn="l"/>
            <a:endParaRPr lang="it-IT">
              <a:solidFill>
                <a:schemeClr val="bg1"/>
              </a:solidFill>
              <a:effectLst>
                <a:outerShdw blurRad="38100" dist="38100" dir="2700000" algn="tl">
                  <a:srgbClr val="000000">
                    <a:alpha val="43137"/>
                  </a:srgbClr>
                </a:outerShdw>
              </a:effectLst>
            </a:endParaRPr>
          </a:p>
          <a:p>
            <a:pPr algn="l"/>
            <a:endParaRPr lang="it-IT">
              <a:solidFill>
                <a:schemeClr val="bg1"/>
              </a:solidFill>
              <a:effectLst>
                <a:outerShdw blurRad="38100" dist="38100" dir="2700000" algn="tl">
                  <a:srgbClr val="000000">
                    <a:alpha val="43137"/>
                  </a:srgbClr>
                </a:outerShdw>
              </a:effectLst>
            </a:endParaRPr>
          </a:p>
          <a:p>
            <a:pPr algn="l"/>
            <a:endParaRPr lang="it-IT">
              <a:solidFill>
                <a:schemeClr val="bg1"/>
              </a:solidFill>
              <a:effectLst>
                <a:outerShdw blurRad="38100" dist="38100" dir="2700000" algn="tl">
                  <a:srgbClr val="000000">
                    <a:alpha val="43137"/>
                  </a:srgbClr>
                </a:outerShdw>
              </a:effectLst>
            </a:endParaRPr>
          </a:p>
          <a:p>
            <a:pPr algn="l"/>
            <a:endParaRPr lang="it-IT">
              <a:solidFill>
                <a:schemeClr val="bg1"/>
              </a:solidFill>
              <a:effectLst>
                <a:outerShdw blurRad="38100" dist="38100" dir="2700000" algn="tl">
                  <a:srgbClr val="000000">
                    <a:alpha val="43137"/>
                  </a:srgbClr>
                </a:outerShdw>
              </a:effectLst>
            </a:endParaRPr>
          </a:p>
          <a:p>
            <a:pPr algn="l"/>
            <a:endParaRPr lang="it-IT" dirty="0">
              <a:solidFill>
                <a:schemeClr val="bg1"/>
              </a:solidFill>
              <a:effectLst>
                <a:outerShdw blurRad="38100" dist="38100" dir="2700000" algn="tl">
                  <a:srgbClr val="000000">
                    <a:alpha val="43137"/>
                  </a:srgbClr>
                </a:outerShdw>
              </a:effectLst>
            </a:endParaRPr>
          </a:p>
        </p:txBody>
      </p:sp>
      <p:sp>
        <p:nvSpPr>
          <p:cNvPr id="10" name="Rectangle: Rounded Corners 9">
            <a:extLst>
              <a:ext uri="{FF2B5EF4-FFF2-40B4-BE49-F238E27FC236}">
                <a16:creationId xmlns:a16="http://schemas.microsoft.com/office/drawing/2014/main" id="{52FE6CF6-2F59-4C14-B836-3DCF049FAC6D}"/>
              </a:ext>
            </a:extLst>
          </p:cNvPr>
          <p:cNvSpPr/>
          <p:nvPr/>
        </p:nvSpPr>
        <p:spPr>
          <a:xfrm>
            <a:off x="6056151" y="2301510"/>
            <a:ext cx="5151120" cy="4086225"/>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rtlCol="0" anchor="ctr">
            <a:spAutoFit/>
          </a:bodyPr>
          <a:lstStyle/>
          <a:p>
            <a:pPr algn="l"/>
            <a:endParaRPr lang="it-IT" dirty="0">
              <a:solidFill>
                <a:schemeClr val="bg1"/>
              </a:solidFill>
              <a:effectLst>
                <a:outerShdw blurRad="38100" dist="38100" dir="2700000" algn="tl">
                  <a:srgbClr val="000000">
                    <a:alpha val="43137"/>
                  </a:srgbClr>
                </a:outerShdw>
              </a:effectLst>
            </a:endParaRPr>
          </a:p>
          <a:p>
            <a:pPr algn="l"/>
            <a:endParaRPr lang="it-IT" dirty="0">
              <a:solidFill>
                <a:schemeClr val="bg1"/>
              </a:solidFill>
              <a:effectLst>
                <a:outerShdw blurRad="38100" dist="38100" dir="2700000" algn="tl">
                  <a:srgbClr val="000000">
                    <a:alpha val="43137"/>
                  </a:srgbClr>
                </a:outerShdw>
              </a:effectLst>
            </a:endParaRPr>
          </a:p>
          <a:p>
            <a:pPr algn="l"/>
            <a:endParaRPr lang="it-IT" dirty="0">
              <a:solidFill>
                <a:schemeClr val="bg1"/>
              </a:solidFill>
              <a:effectLst>
                <a:outerShdw blurRad="38100" dist="38100" dir="2700000" algn="tl">
                  <a:srgbClr val="000000">
                    <a:alpha val="43137"/>
                  </a:srgbClr>
                </a:outerShdw>
              </a:effectLst>
            </a:endParaRPr>
          </a:p>
          <a:p>
            <a:pPr algn="l"/>
            <a:endParaRPr lang="it-IT" dirty="0">
              <a:solidFill>
                <a:schemeClr val="bg1"/>
              </a:solidFill>
              <a:effectLst>
                <a:outerShdw blurRad="38100" dist="38100" dir="2700000" algn="tl">
                  <a:srgbClr val="000000">
                    <a:alpha val="43137"/>
                  </a:srgbClr>
                </a:outerShdw>
              </a:effectLst>
            </a:endParaRPr>
          </a:p>
          <a:p>
            <a:pPr algn="l"/>
            <a:endParaRPr lang="it-IT" dirty="0">
              <a:solidFill>
                <a:schemeClr val="bg1"/>
              </a:solidFill>
              <a:effectLst>
                <a:outerShdw blurRad="38100" dist="38100" dir="2700000" algn="tl">
                  <a:srgbClr val="000000">
                    <a:alpha val="43137"/>
                  </a:srgbClr>
                </a:outerShdw>
              </a:effectLst>
            </a:endParaRPr>
          </a:p>
          <a:p>
            <a:pPr algn="l"/>
            <a:endParaRPr lang="it-IT" dirty="0">
              <a:solidFill>
                <a:schemeClr val="bg1"/>
              </a:solidFill>
              <a:effectLst>
                <a:outerShdw blurRad="38100" dist="38100" dir="2700000" algn="tl">
                  <a:srgbClr val="000000">
                    <a:alpha val="43137"/>
                  </a:srgbClr>
                </a:outerShdw>
              </a:effectLst>
            </a:endParaRPr>
          </a:p>
          <a:p>
            <a:pPr algn="l"/>
            <a:endParaRPr lang="it-IT" dirty="0">
              <a:solidFill>
                <a:schemeClr val="bg1"/>
              </a:solidFill>
              <a:effectLst>
                <a:outerShdw blurRad="38100" dist="38100" dir="2700000" algn="tl">
                  <a:srgbClr val="000000">
                    <a:alpha val="43137"/>
                  </a:srgbClr>
                </a:outerShdw>
              </a:effectLst>
            </a:endParaRPr>
          </a:p>
          <a:p>
            <a:pPr algn="l"/>
            <a:endParaRPr lang="it-IT" dirty="0">
              <a:solidFill>
                <a:schemeClr val="bg1"/>
              </a:solidFill>
              <a:effectLst>
                <a:outerShdw blurRad="38100" dist="38100" dir="2700000" algn="tl">
                  <a:srgbClr val="000000">
                    <a:alpha val="43137"/>
                  </a:srgbClr>
                </a:outerShdw>
              </a:effectLst>
            </a:endParaRPr>
          </a:p>
          <a:p>
            <a:pPr algn="l"/>
            <a:endParaRPr lang="it-IT" dirty="0">
              <a:solidFill>
                <a:schemeClr val="bg1"/>
              </a:solidFill>
              <a:effectLst>
                <a:outerShdw blurRad="38100" dist="38100" dir="2700000" algn="tl">
                  <a:srgbClr val="000000">
                    <a:alpha val="43137"/>
                  </a:srgbClr>
                </a:outerShdw>
              </a:effectLst>
            </a:endParaRPr>
          </a:p>
          <a:p>
            <a:pPr algn="l"/>
            <a:endParaRPr lang="it-IT" dirty="0">
              <a:solidFill>
                <a:schemeClr val="bg1"/>
              </a:solidFill>
              <a:effectLst>
                <a:outerShdw blurRad="38100" dist="38100" dir="2700000" algn="tl">
                  <a:srgbClr val="000000">
                    <a:alpha val="43137"/>
                  </a:srgbClr>
                </a:outerShdw>
              </a:effectLst>
            </a:endParaRPr>
          </a:p>
          <a:p>
            <a:pPr algn="l"/>
            <a:endParaRPr lang="it-IT" dirty="0">
              <a:solidFill>
                <a:schemeClr val="bg1"/>
              </a:solidFill>
              <a:effectLst>
                <a:outerShdw blurRad="38100" dist="38100" dir="2700000" algn="tl">
                  <a:srgbClr val="000000">
                    <a:alpha val="43137"/>
                  </a:srgbClr>
                </a:outerShdw>
              </a:effectLst>
            </a:endParaRPr>
          </a:p>
          <a:p>
            <a:pPr algn="l"/>
            <a:endParaRPr lang="it-IT" dirty="0">
              <a:solidFill>
                <a:schemeClr val="bg1"/>
              </a:solidFill>
              <a:effectLst>
                <a:outerShdw blurRad="38100" dist="38100" dir="2700000" algn="tl">
                  <a:srgbClr val="000000">
                    <a:alpha val="43137"/>
                  </a:srgbClr>
                </a:outerShdw>
              </a:effectLst>
            </a:endParaRPr>
          </a:p>
          <a:p>
            <a:pPr algn="l"/>
            <a:endParaRPr lang="it-IT" dirty="0">
              <a:solidFill>
                <a:schemeClr val="bg1"/>
              </a:solidFill>
              <a:effectLst>
                <a:outerShdw blurRad="38100" dist="38100" dir="2700000" algn="tl">
                  <a:srgbClr val="000000">
                    <a:alpha val="43137"/>
                  </a:srgbClr>
                </a:outerShdw>
              </a:effectLst>
            </a:endParaRPr>
          </a:p>
        </p:txBody>
      </p:sp>
      <p:sp>
        <p:nvSpPr>
          <p:cNvPr id="11" name="Arrow: Down 10">
            <a:extLst>
              <a:ext uri="{FF2B5EF4-FFF2-40B4-BE49-F238E27FC236}">
                <a16:creationId xmlns:a16="http://schemas.microsoft.com/office/drawing/2014/main" id="{AD5D867D-AC58-4A5F-9EA5-228CFB0AC05A}"/>
              </a:ext>
            </a:extLst>
          </p:cNvPr>
          <p:cNvSpPr/>
          <p:nvPr/>
        </p:nvSpPr>
        <p:spPr>
          <a:xfrm rot="2149569">
            <a:off x="3916118" y="1311774"/>
            <a:ext cx="944880" cy="995680"/>
          </a:xfrm>
          <a:prstGeom prst="downArrow">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rtlCol="0" anchor="ctr">
            <a:spAutoFit/>
          </a:bodyPr>
          <a:lstStyle/>
          <a:p>
            <a:pPr algn="l"/>
            <a:endParaRPr lang="it-IT" sz="3400" dirty="0">
              <a:solidFill>
                <a:schemeClr val="bg1"/>
              </a:solidFill>
              <a:effectLst>
                <a:outerShdw blurRad="38100" dist="38100" dir="2700000" algn="tl">
                  <a:srgbClr val="000000">
                    <a:alpha val="43137"/>
                  </a:srgbClr>
                </a:outerShdw>
              </a:effectLst>
            </a:endParaRPr>
          </a:p>
        </p:txBody>
      </p:sp>
      <p:sp>
        <p:nvSpPr>
          <p:cNvPr id="12" name="Arrow: Down 11">
            <a:extLst>
              <a:ext uri="{FF2B5EF4-FFF2-40B4-BE49-F238E27FC236}">
                <a16:creationId xmlns:a16="http://schemas.microsoft.com/office/drawing/2014/main" id="{5CF64115-60D4-40D8-92FF-3949B0454D56}"/>
              </a:ext>
            </a:extLst>
          </p:cNvPr>
          <p:cNvSpPr/>
          <p:nvPr/>
        </p:nvSpPr>
        <p:spPr>
          <a:xfrm rot="20087859">
            <a:off x="6512229" y="1303537"/>
            <a:ext cx="944880" cy="995680"/>
          </a:xfrm>
          <a:prstGeom prst="downArrow">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rtlCol="0" anchor="ctr">
            <a:spAutoFit/>
          </a:bodyPr>
          <a:lstStyle/>
          <a:p>
            <a:pPr algn="l"/>
            <a:endParaRPr lang="it-IT" sz="3400" dirty="0">
              <a:solidFill>
                <a:schemeClr val="bg1"/>
              </a:solidFill>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id="{18547B34-B6D5-4D5F-A0B9-7B3AFA657D88}"/>
              </a:ext>
            </a:extLst>
          </p:cNvPr>
          <p:cNvSpPr txBox="1"/>
          <p:nvPr/>
        </p:nvSpPr>
        <p:spPr>
          <a:xfrm>
            <a:off x="877662" y="2875055"/>
            <a:ext cx="3829308" cy="1477328"/>
          </a:xfrm>
          <a:prstGeom prst="rect">
            <a:avLst/>
          </a:prstGeom>
          <a:noFill/>
        </p:spPr>
        <p:txBody>
          <a:bodyPr wrap="square" rtlCol="0">
            <a:spAutoFit/>
          </a:bodyPr>
          <a:lstStyle/>
          <a:p>
            <a:pPr algn="ctr"/>
            <a:r>
              <a:rPr lang="it-IT" sz="4500" b="1" i="1" dirty="0">
                <a:solidFill>
                  <a:schemeClr val="accent1"/>
                </a:solidFill>
              </a:rPr>
              <a:t>M</a:t>
            </a:r>
            <a:r>
              <a:rPr lang="it-IT" sz="4500" i="1" dirty="0">
                <a:solidFill>
                  <a:schemeClr val="bg1"/>
                </a:solidFill>
              </a:rPr>
              <a:t>ARINE  </a:t>
            </a:r>
            <a:r>
              <a:rPr lang="it-IT" sz="4500" b="1" i="1" dirty="0">
                <a:solidFill>
                  <a:schemeClr val="accent1"/>
                </a:solidFill>
              </a:rPr>
              <a:t>A</a:t>
            </a:r>
            <a:r>
              <a:rPr lang="it-IT" sz="4500" i="1" dirty="0">
                <a:solidFill>
                  <a:schemeClr val="bg1"/>
                </a:solidFill>
              </a:rPr>
              <a:t>RCHAEOLOGY</a:t>
            </a:r>
          </a:p>
        </p:txBody>
      </p:sp>
      <p:sp>
        <p:nvSpPr>
          <p:cNvPr id="14" name="TextBox 13">
            <a:extLst>
              <a:ext uri="{FF2B5EF4-FFF2-40B4-BE49-F238E27FC236}">
                <a16:creationId xmlns:a16="http://schemas.microsoft.com/office/drawing/2014/main" id="{017BBFFA-AA34-4AF1-9A00-21CEA755A735}"/>
              </a:ext>
            </a:extLst>
          </p:cNvPr>
          <p:cNvSpPr txBox="1"/>
          <p:nvPr/>
        </p:nvSpPr>
        <p:spPr>
          <a:xfrm>
            <a:off x="6467930" y="2456428"/>
            <a:ext cx="4327561" cy="2169825"/>
          </a:xfrm>
          <a:prstGeom prst="rect">
            <a:avLst/>
          </a:prstGeom>
          <a:noFill/>
        </p:spPr>
        <p:txBody>
          <a:bodyPr wrap="square" rtlCol="0">
            <a:spAutoFit/>
          </a:bodyPr>
          <a:lstStyle/>
          <a:p>
            <a:pPr algn="ctr"/>
            <a:r>
              <a:rPr lang="it-IT" sz="4500" b="1" i="1" dirty="0">
                <a:solidFill>
                  <a:schemeClr val="accent1"/>
                </a:solidFill>
              </a:rPr>
              <a:t>U</a:t>
            </a:r>
            <a:r>
              <a:rPr lang="it-IT" sz="4500" i="1" dirty="0">
                <a:solidFill>
                  <a:schemeClr val="bg1"/>
                </a:solidFill>
              </a:rPr>
              <a:t>RBAN AND </a:t>
            </a:r>
            <a:r>
              <a:rPr lang="it-IT" sz="4500" b="1" i="1" dirty="0">
                <a:solidFill>
                  <a:schemeClr val="accent1"/>
                </a:solidFill>
              </a:rPr>
              <a:t>F</a:t>
            </a:r>
            <a:r>
              <a:rPr lang="it-IT" sz="4500" i="1" dirty="0">
                <a:solidFill>
                  <a:schemeClr val="bg1"/>
                </a:solidFill>
              </a:rPr>
              <a:t>UNERARY </a:t>
            </a:r>
            <a:r>
              <a:rPr lang="it-IT" sz="4500" b="1" i="1" dirty="0">
                <a:solidFill>
                  <a:schemeClr val="accent1"/>
                </a:solidFill>
              </a:rPr>
              <a:t>A</a:t>
            </a:r>
            <a:r>
              <a:rPr lang="it-IT" sz="4500" i="1" dirty="0">
                <a:solidFill>
                  <a:schemeClr val="bg1"/>
                </a:solidFill>
              </a:rPr>
              <a:t>RCHAEOLOGY</a:t>
            </a:r>
          </a:p>
        </p:txBody>
      </p:sp>
      <p:grpSp>
        <p:nvGrpSpPr>
          <p:cNvPr id="15" name="Group 14">
            <a:extLst>
              <a:ext uri="{FF2B5EF4-FFF2-40B4-BE49-F238E27FC236}">
                <a16:creationId xmlns:a16="http://schemas.microsoft.com/office/drawing/2014/main" id="{61B5637D-AE06-4142-BE22-A1C7FEE38099}"/>
              </a:ext>
            </a:extLst>
          </p:cNvPr>
          <p:cNvGrpSpPr/>
          <p:nvPr/>
        </p:nvGrpSpPr>
        <p:grpSpPr>
          <a:xfrm>
            <a:off x="7502206" y="4555139"/>
            <a:ext cx="2592767" cy="1645513"/>
            <a:chOff x="7894094" y="4518828"/>
            <a:chExt cx="2592767" cy="1645513"/>
          </a:xfrm>
        </p:grpSpPr>
        <p:sp>
          <p:nvSpPr>
            <p:cNvPr id="16" name="Rounded Rectangle 4">
              <a:extLst>
                <a:ext uri="{FF2B5EF4-FFF2-40B4-BE49-F238E27FC236}">
                  <a16:creationId xmlns:a16="http://schemas.microsoft.com/office/drawing/2014/main" id="{13B68AA6-C63B-4118-B3DE-2D354B2962D7}"/>
                </a:ext>
              </a:extLst>
            </p:cNvPr>
            <p:cNvSpPr/>
            <p:nvPr/>
          </p:nvSpPr>
          <p:spPr>
            <a:xfrm>
              <a:off x="7894094" y="4565420"/>
              <a:ext cx="2592767" cy="1598921"/>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7" name="Group 16">
              <a:extLst>
                <a:ext uri="{FF2B5EF4-FFF2-40B4-BE49-F238E27FC236}">
                  <a16:creationId xmlns:a16="http://schemas.microsoft.com/office/drawing/2014/main" id="{754C8BE5-F4DC-4DD6-8398-3275BE3C38CB}"/>
                </a:ext>
              </a:extLst>
            </p:cNvPr>
            <p:cNvGrpSpPr/>
            <p:nvPr/>
          </p:nvGrpSpPr>
          <p:grpSpPr>
            <a:xfrm>
              <a:off x="8046717" y="4518828"/>
              <a:ext cx="2282012" cy="1590259"/>
              <a:chOff x="4626706" y="968683"/>
              <a:chExt cx="2879351" cy="1938739"/>
            </a:xfrm>
          </p:grpSpPr>
          <p:pic>
            <p:nvPicPr>
              <p:cNvPr id="18" name="Picture 17">
                <a:extLst>
                  <a:ext uri="{FF2B5EF4-FFF2-40B4-BE49-F238E27FC236}">
                    <a16:creationId xmlns:a16="http://schemas.microsoft.com/office/drawing/2014/main" id="{4BAA5FD2-4572-4C65-8410-82B742A81E66}"/>
                  </a:ext>
                </a:extLst>
              </p:cNvPr>
              <p:cNvPicPr>
                <a:picLocks noChangeAspect="1"/>
              </p:cNvPicPr>
              <p:nvPr/>
            </p:nvPicPr>
            <p:blipFill rotWithShape="1">
              <a:blip r:embed="rId4">
                <a:biLevel thresh="50000"/>
              </a:blip>
              <a:srcRect l="7025" t="12974" r="7356" b="11647"/>
              <a:stretch/>
            </p:blipFill>
            <p:spPr>
              <a:xfrm>
                <a:off x="4626706" y="1230715"/>
                <a:ext cx="2810552" cy="1676707"/>
              </a:xfrm>
              <a:prstGeom prst="rect">
                <a:avLst/>
              </a:prstGeom>
            </p:spPr>
          </p:pic>
          <p:sp>
            <p:nvSpPr>
              <p:cNvPr id="19" name="TextBox 18">
                <a:extLst>
                  <a:ext uri="{FF2B5EF4-FFF2-40B4-BE49-F238E27FC236}">
                    <a16:creationId xmlns:a16="http://schemas.microsoft.com/office/drawing/2014/main" id="{15808BA8-C333-44A8-A495-952450AA78FB}"/>
                  </a:ext>
                </a:extLst>
              </p:cNvPr>
              <p:cNvSpPr txBox="1"/>
              <p:nvPr/>
            </p:nvSpPr>
            <p:spPr>
              <a:xfrm>
                <a:off x="6558362" y="968683"/>
                <a:ext cx="947695" cy="584774"/>
              </a:xfrm>
              <a:prstGeom prst="rect">
                <a:avLst/>
              </a:prstGeom>
              <a:noFill/>
            </p:spPr>
            <p:txBody>
              <a:bodyPr wrap="none" rtlCol="0">
                <a:spAutoFit/>
              </a:bodyPr>
              <a:lstStyle/>
              <a:p>
                <a:r>
                  <a:rPr lang="it-IT" sz="3200" b="1" i="1" dirty="0">
                    <a:solidFill>
                      <a:schemeClr val="accent5"/>
                    </a:solidFill>
                    <a:latin typeface="Century Gothic" panose="020B0502020202020204" pitchFamily="34" charset="0"/>
                  </a:rPr>
                  <a:t>UFA</a:t>
                </a:r>
              </a:p>
            </p:txBody>
          </p:sp>
        </p:grpSp>
      </p:grpSp>
      <p:grpSp>
        <p:nvGrpSpPr>
          <p:cNvPr id="20" name="Group 19">
            <a:extLst>
              <a:ext uri="{FF2B5EF4-FFF2-40B4-BE49-F238E27FC236}">
                <a16:creationId xmlns:a16="http://schemas.microsoft.com/office/drawing/2014/main" id="{34E17A84-7DDD-4B7B-8AFB-909C5C8288B6}"/>
              </a:ext>
            </a:extLst>
          </p:cNvPr>
          <p:cNvGrpSpPr/>
          <p:nvPr/>
        </p:nvGrpSpPr>
        <p:grpSpPr>
          <a:xfrm>
            <a:off x="1486252" y="4601730"/>
            <a:ext cx="2585759" cy="1598921"/>
            <a:chOff x="5328384" y="3173366"/>
            <a:chExt cx="2585759" cy="1598921"/>
          </a:xfrm>
          <a:solidFill>
            <a:schemeClr val="bg1"/>
          </a:solidFill>
        </p:grpSpPr>
        <p:sp>
          <p:nvSpPr>
            <p:cNvPr id="21" name="Rounded Rectangle 4">
              <a:extLst>
                <a:ext uri="{FF2B5EF4-FFF2-40B4-BE49-F238E27FC236}">
                  <a16:creationId xmlns:a16="http://schemas.microsoft.com/office/drawing/2014/main" id="{BF64E324-57F5-4192-B77F-0DAD8BC244C2}"/>
                </a:ext>
              </a:extLst>
            </p:cNvPr>
            <p:cNvSpPr/>
            <p:nvPr/>
          </p:nvSpPr>
          <p:spPr>
            <a:xfrm>
              <a:off x="5328384" y="3173366"/>
              <a:ext cx="2585759" cy="1598921"/>
            </a:xfrm>
            <a:prstGeom prst="round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2" name="Picture 21">
              <a:extLst>
                <a:ext uri="{FF2B5EF4-FFF2-40B4-BE49-F238E27FC236}">
                  <a16:creationId xmlns:a16="http://schemas.microsoft.com/office/drawing/2014/main" id="{A69C6F42-E15E-451C-B7B8-463A2EFAA9E8}"/>
                </a:ext>
              </a:extLst>
            </p:cNvPr>
            <p:cNvPicPr>
              <a:picLocks noChangeAspect="1"/>
            </p:cNvPicPr>
            <p:nvPr/>
          </p:nvPicPr>
          <p:blipFill rotWithShape="1">
            <a:blip r:embed="rId5"/>
            <a:srcRect l="7241" r="4165" b="5213"/>
            <a:stretch/>
          </p:blipFill>
          <p:spPr>
            <a:xfrm>
              <a:off x="5514972" y="3384292"/>
              <a:ext cx="2238952" cy="1198627"/>
            </a:xfrm>
            <a:prstGeom prst="rect">
              <a:avLst/>
            </a:prstGeom>
            <a:grpFill/>
          </p:spPr>
        </p:pic>
        <p:sp>
          <p:nvSpPr>
            <p:cNvPr id="23" name="TextBox 22">
              <a:extLst>
                <a:ext uri="{FF2B5EF4-FFF2-40B4-BE49-F238E27FC236}">
                  <a16:creationId xmlns:a16="http://schemas.microsoft.com/office/drawing/2014/main" id="{DF74F655-A5E3-46F2-9ED1-ABC75B247200}"/>
                </a:ext>
              </a:extLst>
            </p:cNvPr>
            <p:cNvSpPr txBox="1"/>
            <p:nvPr/>
          </p:nvSpPr>
          <p:spPr>
            <a:xfrm>
              <a:off x="6897599" y="3223993"/>
              <a:ext cx="856325" cy="584775"/>
            </a:xfrm>
            <a:prstGeom prst="rect">
              <a:avLst/>
            </a:prstGeom>
            <a:grpFill/>
          </p:spPr>
          <p:txBody>
            <a:bodyPr wrap="none" rtlCol="0">
              <a:spAutoFit/>
            </a:bodyPr>
            <a:lstStyle/>
            <a:p>
              <a:r>
                <a:rPr lang="it-IT" sz="3200" b="1" i="1" dirty="0">
                  <a:solidFill>
                    <a:schemeClr val="accent5"/>
                  </a:solidFill>
                  <a:latin typeface="Century Gothic" panose="020B0502020202020204" pitchFamily="34" charset="0"/>
                </a:rPr>
                <a:t>MA</a:t>
              </a:r>
            </a:p>
          </p:txBody>
        </p:sp>
      </p:grpSp>
      <p:sp>
        <p:nvSpPr>
          <p:cNvPr id="24" name="Rettangolo arrotondato 1">
            <a:extLst>
              <a:ext uri="{FF2B5EF4-FFF2-40B4-BE49-F238E27FC236}">
                <a16:creationId xmlns:a16="http://schemas.microsoft.com/office/drawing/2014/main" id="{CDF4A359-6FBF-4973-942E-6ABA0F654F70}"/>
              </a:ext>
            </a:extLst>
          </p:cNvPr>
          <p:cNvSpPr/>
          <p:nvPr/>
        </p:nvSpPr>
        <p:spPr>
          <a:xfrm>
            <a:off x="491241" y="6469636"/>
            <a:ext cx="8927064" cy="442674"/>
          </a:xfrm>
          <a:prstGeom prst="roundRect">
            <a:avLst/>
          </a:prstGeom>
          <a:noFill/>
          <a:ln w="38100">
            <a:no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it-IT" sz="2000" b="1" dirty="0">
                <a:ln w="0">
                  <a:solidFill>
                    <a:schemeClr val="tx1"/>
                  </a:solidFill>
                </a:ln>
                <a:solidFill>
                  <a:schemeClr val="tx1"/>
                </a:solidFill>
              </a:rPr>
              <a:t>Giornate di Studio: Progetti del Centro Fermi 2020-2022, 11-12 </a:t>
            </a:r>
            <a:r>
              <a:rPr lang="it-IT" sz="2000" b="1" dirty="0" err="1">
                <a:ln w="0">
                  <a:solidFill>
                    <a:schemeClr val="tx1"/>
                  </a:solidFill>
                </a:ln>
                <a:solidFill>
                  <a:schemeClr val="tx1"/>
                </a:solidFill>
              </a:rPr>
              <a:t>December</a:t>
            </a:r>
            <a:r>
              <a:rPr lang="it-IT" sz="2000" b="1" dirty="0">
                <a:ln w="0">
                  <a:solidFill>
                    <a:schemeClr val="tx1"/>
                  </a:solidFill>
                </a:ln>
                <a:solidFill>
                  <a:schemeClr val="tx1"/>
                </a:solidFill>
              </a:rPr>
              <a:t> 2019</a:t>
            </a:r>
          </a:p>
        </p:txBody>
      </p:sp>
      <p:pic>
        <p:nvPicPr>
          <p:cNvPr id="28" name="Picture 5">
            <a:extLst>
              <a:ext uri="{FF2B5EF4-FFF2-40B4-BE49-F238E27FC236}">
                <a16:creationId xmlns:a16="http://schemas.microsoft.com/office/drawing/2014/main" id="{DED6BE59-F529-493E-8A32-B0B7D7C753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8807" y="118364"/>
            <a:ext cx="2691194" cy="895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lilibeo">
            <a:extLst>
              <a:ext uri="{FF2B5EF4-FFF2-40B4-BE49-F238E27FC236}">
                <a16:creationId xmlns:a16="http://schemas.microsoft.com/office/drawing/2014/main" id="{55541ED1-F1F5-4EF8-8A4F-C0EEC3D43D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83064" y="14928"/>
            <a:ext cx="1036548" cy="113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1420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ttangolo arrotondato 1">
            <a:extLst>
              <a:ext uri="{FF2B5EF4-FFF2-40B4-BE49-F238E27FC236}">
                <a16:creationId xmlns:a16="http://schemas.microsoft.com/office/drawing/2014/main" id="{CDF4A359-6FBF-4973-942E-6ABA0F654F70}"/>
              </a:ext>
            </a:extLst>
          </p:cNvPr>
          <p:cNvSpPr/>
          <p:nvPr/>
        </p:nvSpPr>
        <p:spPr>
          <a:xfrm>
            <a:off x="491241" y="6469636"/>
            <a:ext cx="8927064" cy="442674"/>
          </a:xfrm>
          <a:prstGeom prst="roundRect">
            <a:avLst/>
          </a:prstGeom>
          <a:noFill/>
          <a:ln w="38100">
            <a:no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it-IT" sz="2000" b="1" dirty="0">
                <a:ln w="0">
                  <a:solidFill>
                    <a:schemeClr val="tx1"/>
                  </a:solidFill>
                </a:ln>
                <a:solidFill>
                  <a:schemeClr val="tx1"/>
                </a:solidFill>
              </a:rPr>
              <a:t>Giornate di Studio: Progetti del Centro Fermi 2020-2022, 11-12 </a:t>
            </a:r>
            <a:r>
              <a:rPr lang="it-IT" sz="2000" b="1" dirty="0" err="1">
                <a:ln w="0">
                  <a:solidFill>
                    <a:schemeClr val="tx1"/>
                  </a:solidFill>
                </a:ln>
                <a:solidFill>
                  <a:schemeClr val="tx1"/>
                </a:solidFill>
              </a:rPr>
              <a:t>December</a:t>
            </a:r>
            <a:r>
              <a:rPr lang="it-IT" sz="2000" b="1" dirty="0">
                <a:ln w="0">
                  <a:solidFill>
                    <a:schemeClr val="tx1"/>
                  </a:solidFill>
                </a:ln>
                <a:solidFill>
                  <a:schemeClr val="tx1"/>
                </a:solidFill>
              </a:rPr>
              <a:t> 2019</a:t>
            </a:r>
          </a:p>
        </p:txBody>
      </p:sp>
      <p:pic>
        <p:nvPicPr>
          <p:cNvPr id="27" name="Immagine 3">
            <a:extLst>
              <a:ext uri="{FF2B5EF4-FFF2-40B4-BE49-F238E27FC236}">
                <a16:creationId xmlns:a16="http://schemas.microsoft.com/office/drawing/2014/main" id="{A803DE6C-A261-4D1D-B5D8-266F37C85D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981" y="58509"/>
            <a:ext cx="2470118" cy="1482908"/>
          </a:xfrm>
          <a:prstGeom prst="rect">
            <a:avLst/>
          </a:prstGeom>
        </p:spPr>
      </p:pic>
      <p:sp>
        <p:nvSpPr>
          <p:cNvPr id="28" name="Rettangolo 5">
            <a:extLst>
              <a:ext uri="{FF2B5EF4-FFF2-40B4-BE49-F238E27FC236}">
                <a16:creationId xmlns:a16="http://schemas.microsoft.com/office/drawing/2014/main" id="{37F6ACB6-55E2-4D57-A832-AE9DA00886FE}"/>
              </a:ext>
            </a:extLst>
          </p:cNvPr>
          <p:cNvSpPr/>
          <p:nvPr/>
        </p:nvSpPr>
        <p:spPr>
          <a:xfrm>
            <a:off x="2080179" y="377951"/>
            <a:ext cx="7869250" cy="938719"/>
          </a:xfrm>
          <a:prstGeom prst="rect">
            <a:avLst/>
          </a:prstGeom>
          <a:noFill/>
        </p:spPr>
        <p:txBody>
          <a:bodyPr wrap="square" lIns="91440" tIns="45720" rIns="91440" bIns="45720">
            <a:spAutoFit/>
          </a:bodyPr>
          <a:lstStyle/>
          <a:p>
            <a:pPr algn="ctr"/>
            <a:r>
              <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The LILIBEO PROJECT</a:t>
            </a:r>
          </a:p>
        </p:txBody>
      </p:sp>
      <p:grpSp>
        <p:nvGrpSpPr>
          <p:cNvPr id="8" name="Group 7">
            <a:extLst>
              <a:ext uri="{FF2B5EF4-FFF2-40B4-BE49-F238E27FC236}">
                <a16:creationId xmlns:a16="http://schemas.microsoft.com/office/drawing/2014/main" id="{E5483139-9167-4C94-BC62-D7495CEAB67F}"/>
              </a:ext>
            </a:extLst>
          </p:cNvPr>
          <p:cNvGrpSpPr/>
          <p:nvPr/>
        </p:nvGrpSpPr>
        <p:grpSpPr>
          <a:xfrm>
            <a:off x="9435509" y="113768"/>
            <a:ext cx="2592767" cy="1645513"/>
            <a:chOff x="7894094" y="4518828"/>
            <a:chExt cx="2592767" cy="1645513"/>
          </a:xfrm>
        </p:grpSpPr>
        <p:sp>
          <p:nvSpPr>
            <p:cNvPr id="9" name="Rounded Rectangle 4">
              <a:extLst>
                <a:ext uri="{FF2B5EF4-FFF2-40B4-BE49-F238E27FC236}">
                  <a16:creationId xmlns:a16="http://schemas.microsoft.com/office/drawing/2014/main" id="{A187A0C9-B88E-4F89-BEC8-9A7F116ECFFD}"/>
                </a:ext>
              </a:extLst>
            </p:cNvPr>
            <p:cNvSpPr/>
            <p:nvPr/>
          </p:nvSpPr>
          <p:spPr>
            <a:xfrm>
              <a:off x="7894094" y="4565420"/>
              <a:ext cx="2592767" cy="1598921"/>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0" name="Group 9">
              <a:extLst>
                <a:ext uri="{FF2B5EF4-FFF2-40B4-BE49-F238E27FC236}">
                  <a16:creationId xmlns:a16="http://schemas.microsoft.com/office/drawing/2014/main" id="{3480ADCA-AFAA-4195-A94F-43F10A9DD901}"/>
                </a:ext>
              </a:extLst>
            </p:cNvPr>
            <p:cNvGrpSpPr/>
            <p:nvPr/>
          </p:nvGrpSpPr>
          <p:grpSpPr>
            <a:xfrm>
              <a:off x="8046717" y="4518828"/>
              <a:ext cx="2282012" cy="1590259"/>
              <a:chOff x="4626706" y="968683"/>
              <a:chExt cx="2879351" cy="1938739"/>
            </a:xfrm>
          </p:grpSpPr>
          <p:pic>
            <p:nvPicPr>
              <p:cNvPr id="11" name="Picture 10">
                <a:extLst>
                  <a:ext uri="{FF2B5EF4-FFF2-40B4-BE49-F238E27FC236}">
                    <a16:creationId xmlns:a16="http://schemas.microsoft.com/office/drawing/2014/main" id="{815586CA-AF0E-4960-A96A-8B90BE297784}"/>
                  </a:ext>
                </a:extLst>
              </p:cNvPr>
              <p:cNvPicPr>
                <a:picLocks noChangeAspect="1"/>
              </p:cNvPicPr>
              <p:nvPr/>
            </p:nvPicPr>
            <p:blipFill rotWithShape="1">
              <a:blip r:embed="rId4">
                <a:biLevel thresh="50000"/>
              </a:blip>
              <a:srcRect l="7025" t="12974" r="7356" b="11647"/>
              <a:stretch/>
            </p:blipFill>
            <p:spPr>
              <a:xfrm>
                <a:off x="4626706" y="1230715"/>
                <a:ext cx="2810552" cy="1676707"/>
              </a:xfrm>
              <a:prstGeom prst="rect">
                <a:avLst/>
              </a:prstGeom>
            </p:spPr>
          </p:pic>
          <p:sp>
            <p:nvSpPr>
              <p:cNvPr id="12" name="TextBox 11">
                <a:extLst>
                  <a:ext uri="{FF2B5EF4-FFF2-40B4-BE49-F238E27FC236}">
                    <a16:creationId xmlns:a16="http://schemas.microsoft.com/office/drawing/2014/main" id="{F1BFCBBC-78DD-45C8-8D07-EBAD166379CE}"/>
                  </a:ext>
                </a:extLst>
              </p:cNvPr>
              <p:cNvSpPr txBox="1"/>
              <p:nvPr/>
            </p:nvSpPr>
            <p:spPr>
              <a:xfrm>
                <a:off x="6558362" y="968683"/>
                <a:ext cx="947695" cy="584774"/>
              </a:xfrm>
              <a:prstGeom prst="rect">
                <a:avLst/>
              </a:prstGeom>
              <a:noFill/>
            </p:spPr>
            <p:txBody>
              <a:bodyPr wrap="none" rtlCol="0">
                <a:spAutoFit/>
              </a:bodyPr>
              <a:lstStyle/>
              <a:p>
                <a:r>
                  <a:rPr lang="it-IT" sz="3200" b="1" i="1" dirty="0">
                    <a:solidFill>
                      <a:schemeClr val="accent5"/>
                    </a:solidFill>
                    <a:latin typeface="Century Gothic" panose="020B0502020202020204" pitchFamily="34" charset="0"/>
                  </a:rPr>
                  <a:t>UFA</a:t>
                </a:r>
              </a:p>
            </p:txBody>
          </p:sp>
        </p:grpSp>
      </p:grpSp>
      <p:grpSp>
        <p:nvGrpSpPr>
          <p:cNvPr id="39" name="Group 38">
            <a:extLst>
              <a:ext uri="{FF2B5EF4-FFF2-40B4-BE49-F238E27FC236}">
                <a16:creationId xmlns:a16="http://schemas.microsoft.com/office/drawing/2014/main" id="{AC8ABF0B-11D3-4793-AC4E-DC09D9F0DB5C}"/>
              </a:ext>
            </a:extLst>
          </p:cNvPr>
          <p:cNvGrpSpPr/>
          <p:nvPr/>
        </p:nvGrpSpPr>
        <p:grpSpPr>
          <a:xfrm>
            <a:off x="3849610" y="1928530"/>
            <a:ext cx="7606806" cy="4600769"/>
            <a:chOff x="3046337" y="1029798"/>
            <a:chExt cx="8832023" cy="5498593"/>
          </a:xfrm>
        </p:grpSpPr>
        <p:pic>
          <p:nvPicPr>
            <p:cNvPr id="40" name="Picture 39" descr="A screenshot of a social media post&#10;&#10;Description automatically generated">
              <a:extLst>
                <a:ext uri="{FF2B5EF4-FFF2-40B4-BE49-F238E27FC236}">
                  <a16:creationId xmlns:a16="http://schemas.microsoft.com/office/drawing/2014/main" id="{EFC2E591-E362-46E3-A5C8-E4C46061B60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354" t="10686" r="10936" b="4405"/>
            <a:stretch/>
          </p:blipFill>
          <p:spPr>
            <a:xfrm>
              <a:off x="3046337" y="1029798"/>
              <a:ext cx="8832023" cy="5498593"/>
            </a:xfrm>
            <a:prstGeom prst="rect">
              <a:avLst/>
            </a:prstGeom>
          </p:spPr>
        </p:pic>
        <p:pic>
          <p:nvPicPr>
            <p:cNvPr id="41" name="Picture 40">
              <a:extLst>
                <a:ext uri="{FF2B5EF4-FFF2-40B4-BE49-F238E27FC236}">
                  <a16:creationId xmlns:a16="http://schemas.microsoft.com/office/drawing/2014/main" id="{DD609F69-A46A-4911-99AF-306A86435D6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583031" y="1141869"/>
              <a:ext cx="2942660" cy="1850713"/>
            </a:xfrm>
            <a:prstGeom prst="rect">
              <a:avLst/>
            </a:prstGeom>
            <a:ln>
              <a:noFill/>
            </a:ln>
            <a:effectLst>
              <a:softEdge rad="112500"/>
            </a:effectLst>
          </p:spPr>
        </p:pic>
        <p:sp>
          <p:nvSpPr>
            <p:cNvPr id="42" name="TextBox 41">
              <a:extLst>
                <a:ext uri="{FF2B5EF4-FFF2-40B4-BE49-F238E27FC236}">
                  <a16:creationId xmlns:a16="http://schemas.microsoft.com/office/drawing/2014/main" id="{17DBA0EB-4E51-428C-AD54-FBED4B66A970}"/>
                </a:ext>
              </a:extLst>
            </p:cNvPr>
            <p:cNvSpPr txBox="1"/>
            <p:nvPr/>
          </p:nvSpPr>
          <p:spPr>
            <a:xfrm rot="16200000">
              <a:off x="5782445" y="1734921"/>
              <a:ext cx="513026" cy="507831"/>
            </a:xfrm>
            <a:prstGeom prst="rect">
              <a:avLst/>
            </a:prstGeom>
            <a:noFill/>
          </p:spPr>
          <p:txBody>
            <a:bodyPr wrap="none" rtlCol="0">
              <a:spAutoFit/>
            </a:bodyPr>
            <a:lstStyle/>
            <a:p>
              <a:r>
                <a:rPr lang="it-IT" sz="2700" b="1" dirty="0"/>
                <a:t>Fe</a:t>
              </a:r>
            </a:p>
          </p:txBody>
        </p:sp>
        <p:sp>
          <p:nvSpPr>
            <p:cNvPr id="43" name="TextBox 42">
              <a:extLst>
                <a:ext uri="{FF2B5EF4-FFF2-40B4-BE49-F238E27FC236}">
                  <a16:creationId xmlns:a16="http://schemas.microsoft.com/office/drawing/2014/main" id="{1425E308-1505-4C58-828F-743C8734CFBB}"/>
                </a:ext>
              </a:extLst>
            </p:cNvPr>
            <p:cNvSpPr txBox="1"/>
            <p:nvPr/>
          </p:nvSpPr>
          <p:spPr>
            <a:xfrm rot="16200000">
              <a:off x="4905476" y="1133163"/>
              <a:ext cx="538930" cy="507830"/>
            </a:xfrm>
            <a:prstGeom prst="rect">
              <a:avLst/>
            </a:prstGeom>
            <a:noFill/>
          </p:spPr>
          <p:txBody>
            <a:bodyPr wrap="none" rtlCol="0">
              <a:spAutoFit/>
            </a:bodyPr>
            <a:lstStyle/>
            <a:p>
              <a:r>
                <a:rPr lang="it-IT" sz="2700" b="1" dirty="0"/>
                <a:t>Ca</a:t>
              </a:r>
            </a:p>
          </p:txBody>
        </p:sp>
        <p:sp>
          <p:nvSpPr>
            <p:cNvPr id="44" name="TextBox 43">
              <a:extLst>
                <a:ext uri="{FF2B5EF4-FFF2-40B4-BE49-F238E27FC236}">
                  <a16:creationId xmlns:a16="http://schemas.microsoft.com/office/drawing/2014/main" id="{CFAAF77E-3E74-4199-97FF-756032DAC18B}"/>
                </a:ext>
              </a:extLst>
            </p:cNvPr>
            <p:cNvSpPr txBox="1"/>
            <p:nvPr/>
          </p:nvSpPr>
          <p:spPr>
            <a:xfrm rot="16200000">
              <a:off x="8257505" y="3265979"/>
              <a:ext cx="1390189" cy="477054"/>
            </a:xfrm>
            <a:prstGeom prst="rect">
              <a:avLst/>
            </a:prstGeom>
            <a:noFill/>
          </p:spPr>
          <p:txBody>
            <a:bodyPr wrap="none" rtlCol="0">
              <a:spAutoFit/>
            </a:bodyPr>
            <a:lstStyle/>
            <a:p>
              <a:r>
                <a:rPr lang="it-IT" sz="2500" b="1" i="1" dirty="0">
                  <a:solidFill>
                    <a:schemeClr val="bg1">
                      <a:lumMod val="50000"/>
                    </a:schemeClr>
                  </a:solidFill>
                </a:rPr>
                <a:t>Compton</a:t>
              </a:r>
            </a:p>
          </p:txBody>
        </p:sp>
        <p:sp>
          <p:nvSpPr>
            <p:cNvPr id="45" name="TextBox 44">
              <a:extLst>
                <a:ext uri="{FF2B5EF4-FFF2-40B4-BE49-F238E27FC236}">
                  <a16:creationId xmlns:a16="http://schemas.microsoft.com/office/drawing/2014/main" id="{FF976778-06E3-4034-B863-0E249C755695}"/>
                </a:ext>
              </a:extLst>
            </p:cNvPr>
            <p:cNvSpPr txBox="1"/>
            <p:nvPr/>
          </p:nvSpPr>
          <p:spPr>
            <a:xfrm rot="16200000">
              <a:off x="9020158" y="3674454"/>
              <a:ext cx="534121" cy="477054"/>
            </a:xfrm>
            <a:prstGeom prst="rect">
              <a:avLst/>
            </a:prstGeom>
            <a:noFill/>
          </p:spPr>
          <p:txBody>
            <a:bodyPr wrap="none" rtlCol="0">
              <a:spAutoFit/>
            </a:bodyPr>
            <a:lstStyle/>
            <a:p>
              <a:r>
                <a:rPr lang="it-IT" sz="2500" b="1" i="1" dirty="0">
                  <a:solidFill>
                    <a:schemeClr val="bg1">
                      <a:lumMod val="50000"/>
                    </a:schemeClr>
                  </a:solidFill>
                </a:rPr>
                <a:t>Rh</a:t>
              </a:r>
            </a:p>
          </p:txBody>
        </p:sp>
        <p:sp>
          <p:nvSpPr>
            <p:cNvPr id="46" name="TextBox 45">
              <a:extLst>
                <a:ext uri="{FF2B5EF4-FFF2-40B4-BE49-F238E27FC236}">
                  <a16:creationId xmlns:a16="http://schemas.microsoft.com/office/drawing/2014/main" id="{1CAF503F-37E1-4808-B342-7B262F1F079C}"/>
                </a:ext>
              </a:extLst>
            </p:cNvPr>
            <p:cNvSpPr txBox="1"/>
            <p:nvPr/>
          </p:nvSpPr>
          <p:spPr>
            <a:xfrm rot="16200000">
              <a:off x="4900247" y="3198170"/>
              <a:ext cx="348172" cy="507831"/>
            </a:xfrm>
            <a:prstGeom prst="rect">
              <a:avLst/>
            </a:prstGeom>
            <a:noFill/>
          </p:spPr>
          <p:txBody>
            <a:bodyPr wrap="none" rtlCol="0">
              <a:spAutoFit/>
            </a:bodyPr>
            <a:lstStyle/>
            <a:p>
              <a:r>
                <a:rPr lang="it-IT" sz="2700" b="1" dirty="0"/>
                <a:t>S</a:t>
              </a:r>
            </a:p>
          </p:txBody>
        </p:sp>
        <p:sp>
          <p:nvSpPr>
            <p:cNvPr id="47" name="TextBox 46">
              <a:extLst>
                <a:ext uri="{FF2B5EF4-FFF2-40B4-BE49-F238E27FC236}">
                  <a16:creationId xmlns:a16="http://schemas.microsoft.com/office/drawing/2014/main" id="{0D0D6915-7161-4B1F-8C59-3911CD7BE9C9}"/>
                </a:ext>
              </a:extLst>
            </p:cNvPr>
            <p:cNvSpPr txBox="1"/>
            <p:nvPr/>
          </p:nvSpPr>
          <p:spPr>
            <a:xfrm rot="16200000">
              <a:off x="5019676" y="2807387"/>
              <a:ext cx="373820" cy="507831"/>
            </a:xfrm>
            <a:prstGeom prst="rect">
              <a:avLst/>
            </a:prstGeom>
            <a:noFill/>
          </p:spPr>
          <p:txBody>
            <a:bodyPr wrap="none" rtlCol="0">
              <a:spAutoFit/>
            </a:bodyPr>
            <a:lstStyle/>
            <a:p>
              <a:r>
                <a:rPr lang="it-IT" sz="2700" b="1" dirty="0"/>
                <a:t>K</a:t>
              </a:r>
            </a:p>
          </p:txBody>
        </p:sp>
        <p:pic>
          <p:nvPicPr>
            <p:cNvPr id="48" name="Picture 47">
              <a:extLst>
                <a:ext uri="{FF2B5EF4-FFF2-40B4-BE49-F238E27FC236}">
                  <a16:creationId xmlns:a16="http://schemas.microsoft.com/office/drawing/2014/main" id="{CA99AADC-F32B-4825-9FBE-800C5F8D22E8}"/>
                </a:ext>
              </a:extLst>
            </p:cNvPr>
            <p:cNvPicPr>
              <a:picLocks noChangeAspect="1"/>
            </p:cNvPicPr>
            <p:nvPr/>
          </p:nvPicPr>
          <p:blipFill>
            <a:blip r:embed="rId7">
              <a:alphaModFix amt="60000"/>
            </a:blip>
            <a:stretch>
              <a:fillRect/>
            </a:stretch>
          </p:blipFill>
          <p:spPr>
            <a:xfrm>
              <a:off x="4612973" y="1358127"/>
              <a:ext cx="7050639" cy="4308224"/>
            </a:xfrm>
            <a:prstGeom prst="rect">
              <a:avLst/>
            </a:prstGeom>
          </p:spPr>
        </p:pic>
        <p:sp>
          <p:nvSpPr>
            <p:cNvPr id="49" name="TextBox 48">
              <a:extLst>
                <a:ext uri="{FF2B5EF4-FFF2-40B4-BE49-F238E27FC236}">
                  <a16:creationId xmlns:a16="http://schemas.microsoft.com/office/drawing/2014/main" id="{01A20203-FE8D-49A9-948A-C1A9C08A5657}"/>
                </a:ext>
              </a:extLst>
            </p:cNvPr>
            <p:cNvSpPr txBox="1"/>
            <p:nvPr/>
          </p:nvSpPr>
          <p:spPr>
            <a:xfrm rot="16200000">
              <a:off x="7627309" y="3618070"/>
              <a:ext cx="471604" cy="507831"/>
            </a:xfrm>
            <a:prstGeom prst="rect">
              <a:avLst/>
            </a:prstGeom>
            <a:noFill/>
          </p:spPr>
          <p:txBody>
            <a:bodyPr wrap="none" rtlCol="0">
              <a:spAutoFit/>
            </a:bodyPr>
            <a:lstStyle/>
            <a:p>
              <a:r>
                <a:rPr lang="it-IT" sz="2700" b="1" dirty="0" err="1"/>
                <a:t>Sr</a:t>
              </a:r>
              <a:endParaRPr lang="it-IT" sz="2700" b="1" dirty="0"/>
            </a:p>
          </p:txBody>
        </p:sp>
        <p:sp>
          <p:nvSpPr>
            <p:cNvPr id="50" name="TextBox 49">
              <a:extLst>
                <a:ext uri="{FF2B5EF4-FFF2-40B4-BE49-F238E27FC236}">
                  <a16:creationId xmlns:a16="http://schemas.microsoft.com/office/drawing/2014/main" id="{F613BE37-0453-4023-8A2A-02458B2E259C}"/>
                </a:ext>
              </a:extLst>
            </p:cNvPr>
            <p:cNvSpPr txBox="1"/>
            <p:nvPr/>
          </p:nvSpPr>
          <p:spPr>
            <a:xfrm rot="16200000">
              <a:off x="5493845" y="3768870"/>
              <a:ext cx="441146" cy="507831"/>
            </a:xfrm>
            <a:prstGeom prst="rect">
              <a:avLst/>
            </a:prstGeom>
            <a:noFill/>
          </p:spPr>
          <p:txBody>
            <a:bodyPr wrap="none" rtlCol="0">
              <a:spAutoFit/>
            </a:bodyPr>
            <a:lstStyle/>
            <a:p>
              <a:r>
                <a:rPr lang="it-IT" sz="2700" b="1" dirty="0"/>
                <a:t>Ti</a:t>
              </a:r>
            </a:p>
          </p:txBody>
        </p:sp>
        <p:sp>
          <p:nvSpPr>
            <p:cNvPr id="51" name="TextBox 50">
              <a:extLst>
                <a:ext uri="{FF2B5EF4-FFF2-40B4-BE49-F238E27FC236}">
                  <a16:creationId xmlns:a16="http://schemas.microsoft.com/office/drawing/2014/main" id="{CE523DC4-16CF-4164-B87F-D05E3A1A841F}"/>
                </a:ext>
              </a:extLst>
            </p:cNvPr>
            <p:cNvSpPr txBox="1"/>
            <p:nvPr/>
          </p:nvSpPr>
          <p:spPr>
            <a:xfrm rot="16200000">
              <a:off x="4575198" y="3588822"/>
              <a:ext cx="433132" cy="507831"/>
            </a:xfrm>
            <a:prstGeom prst="rect">
              <a:avLst/>
            </a:prstGeom>
            <a:noFill/>
          </p:spPr>
          <p:txBody>
            <a:bodyPr wrap="none" rtlCol="0">
              <a:spAutoFit/>
            </a:bodyPr>
            <a:lstStyle/>
            <a:p>
              <a:r>
                <a:rPr lang="it-IT" sz="2700" b="1" dirty="0"/>
                <a:t>Si</a:t>
              </a:r>
            </a:p>
          </p:txBody>
        </p:sp>
        <p:sp>
          <p:nvSpPr>
            <p:cNvPr id="52" name="TextBox 51">
              <a:extLst>
                <a:ext uri="{FF2B5EF4-FFF2-40B4-BE49-F238E27FC236}">
                  <a16:creationId xmlns:a16="http://schemas.microsoft.com/office/drawing/2014/main" id="{600696C8-83EB-4A4E-B6C3-17DD21212038}"/>
                </a:ext>
              </a:extLst>
            </p:cNvPr>
            <p:cNvSpPr txBox="1"/>
            <p:nvPr/>
          </p:nvSpPr>
          <p:spPr>
            <a:xfrm rot="16200000">
              <a:off x="6706141" y="4167416"/>
              <a:ext cx="532518" cy="507831"/>
            </a:xfrm>
            <a:prstGeom prst="rect">
              <a:avLst/>
            </a:prstGeom>
            <a:noFill/>
          </p:spPr>
          <p:txBody>
            <a:bodyPr wrap="none" rtlCol="0">
              <a:spAutoFit/>
            </a:bodyPr>
            <a:lstStyle/>
            <a:p>
              <a:r>
                <a:rPr lang="it-IT" sz="2700" b="1" dirty="0" err="1"/>
                <a:t>As</a:t>
              </a:r>
              <a:endParaRPr lang="it-IT" sz="2700" b="1" dirty="0"/>
            </a:p>
          </p:txBody>
        </p:sp>
      </p:grpSp>
      <p:grpSp>
        <p:nvGrpSpPr>
          <p:cNvPr id="53" name="Group 52">
            <a:extLst>
              <a:ext uri="{FF2B5EF4-FFF2-40B4-BE49-F238E27FC236}">
                <a16:creationId xmlns:a16="http://schemas.microsoft.com/office/drawing/2014/main" id="{9062C768-935B-48EC-9D88-A82F78127B1C}"/>
              </a:ext>
            </a:extLst>
          </p:cNvPr>
          <p:cNvGrpSpPr/>
          <p:nvPr/>
        </p:nvGrpSpPr>
        <p:grpSpPr>
          <a:xfrm>
            <a:off x="1345847" y="792859"/>
            <a:ext cx="2265647" cy="4445478"/>
            <a:chOff x="257559" y="1739721"/>
            <a:chExt cx="2265647" cy="4445478"/>
          </a:xfrm>
        </p:grpSpPr>
        <p:grpSp>
          <p:nvGrpSpPr>
            <p:cNvPr id="54" name="Group 53">
              <a:extLst>
                <a:ext uri="{FF2B5EF4-FFF2-40B4-BE49-F238E27FC236}">
                  <a16:creationId xmlns:a16="http://schemas.microsoft.com/office/drawing/2014/main" id="{550010EA-C0AA-48CD-B08A-B54A79BE0BF0}"/>
                </a:ext>
              </a:extLst>
            </p:cNvPr>
            <p:cNvGrpSpPr/>
            <p:nvPr/>
          </p:nvGrpSpPr>
          <p:grpSpPr>
            <a:xfrm rot="16200000">
              <a:off x="-832356" y="2829636"/>
              <a:ext cx="4445478" cy="2265647"/>
              <a:chOff x="7969805" y="3727209"/>
              <a:chExt cx="4445478" cy="2265647"/>
            </a:xfrm>
          </p:grpSpPr>
          <p:pic>
            <p:nvPicPr>
              <p:cNvPr id="57" name="Picture 56" descr="A piece of cake on a table&#10;&#10;Description automatically generated">
                <a:extLst>
                  <a:ext uri="{FF2B5EF4-FFF2-40B4-BE49-F238E27FC236}">
                    <a16:creationId xmlns:a16="http://schemas.microsoft.com/office/drawing/2014/main" id="{DBF0A4A3-E5BD-4E0C-ADC4-CC89512562F9}"/>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bright="31000" contrast="7000"/>
                        </a14:imgEffect>
                      </a14:imgLayer>
                    </a14:imgProps>
                  </a:ext>
                  <a:ext uri="{28A0092B-C50C-407E-A947-70E740481C1C}">
                    <a14:useLocalDpi xmlns:a14="http://schemas.microsoft.com/office/drawing/2010/main"/>
                  </a:ext>
                </a:extLst>
              </a:blip>
              <a:srcRect/>
              <a:stretch/>
            </p:blipFill>
            <p:spPr>
              <a:xfrm>
                <a:off x="7969805" y="3727209"/>
                <a:ext cx="3612655" cy="22656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8" name="TextBox 57">
                <a:extLst>
                  <a:ext uri="{FF2B5EF4-FFF2-40B4-BE49-F238E27FC236}">
                    <a16:creationId xmlns:a16="http://schemas.microsoft.com/office/drawing/2014/main" id="{EB7C90B3-9FB8-4E18-A17D-6815B3CE8D3A}"/>
                  </a:ext>
                </a:extLst>
              </p:cNvPr>
              <p:cNvSpPr txBox="1"/>
              <p:nvPr/>
            </p:nvSpPr>
            <p:spPr>
              <a:xfrm>
                <a:off x="9001523" y="5641645"/>
                <a:ext cx="3413760" cy="338554"/>
              </a:xfrm>
              <a:prstGeom prst="rect">
                <a:avLst/>
              </a:prstGeom>
              <a:noFill/>
            </p:spPr>
            <p:txBody>
              <a:bodyPr wrap="square" rtlCol="0">
                <a:spAutoFit/>
              </a:bodyPr>
              <a:lstStyle/>
              <a:p>
                <a:r>
                  <a:rPr lang="it-IT" sz="1600" dirty="0">
                    <a:solidFill>
                      <a:schemeClr val="bg1"/>
                    </a:solidFill>
                  </a:rPr>
                  <a:t>PL US104 N.11994</a:t>
                </a:r>
              </a:p>
            </p:txBody>
          </p:sp>
        </p:grpSp>
        <p:sp>
          <p:nvSpPr>
            <p:cNvPr id="55" name="Rectangle: Rounded Corners 54">
              <a:extLst>
                <a:ext uri="{FF2B5EF4-FFF2-40B4-BE49-F238E27FC236}">
                  <a16:creationId xmlns:a16="http://schemas.microsoft.com/office/drawing/2014/main" id="{C9AB636C-8A5C-4C86-A882-AFACAE3F7327}"/>
                </a:ext>
              </a:extLst>
            </p:cNvPr>
            <p:cNvSpPr/>
            <p:nvPr/>
          </p:nvSpPr>
          <p:spPr>
            <a:xfrm>
              <a:off x="666309" y="4245964"/>
              <a:ext cx="219775" cy="272873"/>
            </a:xfrm>
            <a:prstGeom prst="roundRect">
              <a:avLst/>
            </a:prstGeom>
            <a:solidFill>
              <a:srgbClr val="FF0000"/>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rtlCol="0" anchor="ctr">
              <a:spAutoFit/>
            </a:bodyPr>
            <a:lstStyle/>
            <a:p>
              <a:pPr algn="l"/>
              <a:endParaRPr lang="it-IT" sz="3400" dirty="0">
                <a:solidFill>
                  <a:schemeClr val="bg1"/>
                </a:solidFill>
                <a:effectLst>
                  <a:outerShdw blurRad="38100" dist="38100" dir="2700000" algn="tl">
                    <a:srgbClr val="000000">
                      <a:alpha val="43137"/>
                    </a:srgbClr>
                  </a:outerShdw>
                </a:effectLst>
              </a:endParaRPr>
            </a:p>
          </p:txBody>
        </p:sp>
        <p:sp>
          <p:nvSpPr>
            <p:cNvPr id="56" name="Rectangle: Rounded Corners 55">
              <a:extLst>
                <a:ext uri="{FF2B5EF4-FFF2-40B4-BE49-F238E27FC236}">
                  <a16:creationId xmlns:a16="http://schemas.microsoft.com/office/drawing/2014/main" id="{3CC499AB-8388-41C3-A129-245AD2F33875}"/>
                </a:ext>
              </a:extLst>
            </p:cNvPr>
            <p:cNvSpPr/>
            <p:nvPr/>
          </p:nvSpPr>
          <p:spPr>
            <a:xfrm>
              <a:off x="1299327" y="4242434"/>
              <a:ext cx="219775" cy="272873"/>
            </a:xfrm>
            <a:prstGeom prst="roundRect">
              <a:avLst/>
            </a:prstGeom>
            <a:solidFill>
              <a:schemeClr val="accent1"/>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rtlCol="0" anchor="ctr">
              <a:spAutoFit/>
            </a:bodyPr>
            <a:lstStyle/>
            <a:p>
              <a:pPr algn="l"/>
              <a:endParaRPr lang="it-IT" sz="3400" dirty="0">
                <a:solidFill>
                  <a:schemeClr val="bg1"/>
                </a:solidFill>
                <a:effectLst>
                  <a:outerShdw blurRad="38100" dist="38100" dir="2700000" algn="tl">
                    <a:srgbClr val="000000">
                      <a:alpha val="43137"/>
                    </a:srgbClr>
                  </a:outerShdw>
                </a:effectLst>
              </a:endParaRPr>
            </a:p>
          </p:txBody>
        </p:sp>
      </p:grpSp>
      <p:sp>
        <p:nvSpPr>
          <p:cNvPr id="59" name="Rettangolo arrotondato 1">
            <a:extLst>
              <a:ext uri="{FF2B5EF4-FFF2-40B4-BE49-F238E27FC236}">
                <a16:creationId xmlns:a16="http://schemas.microsoft.com/office/drawing/2014/main" id="{DA8B1E82-817F-4551-AE58-C4F082A1107A}"/>
              </a:ext>
            </a:extLst>
          </p:cNvPr>
          <p:cNvSpPr/>
          <p:nvPr/>
        </p:nvSpPr>
        <p:spPr>
          <a:xfrm>
            <a:off x="585825" y="5437917"/>
            <a:ext cx="3823353" cy="953453"/>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algn="ctr"/>
            <a:r>
              <a:rPr lang="en-US" sz="2500" dirty="0">
                <a:solidFill>
                  <a:schemeClr val="bg1"/>
                </a:solidFill>
              </a:rPr>
              <a:t>XRF spectra of a plasterwork</a:t>
            </a:r>
          </a:p>
        </p:txBody>
      </p:sp>
    </p:spTree>
    <p:extLst>
      <p:ext uri="{BB962C8B-B14F-4D97-AF65-F5344CB8AC3E}">
        <p14:creationId xmlns:p14="http://schemas.microsoft.com/office/powerpoint/2010/main" val="18451740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ttangolo arrotondato 1">
            <a:extLst>
              <a:ext uri="{FF2B5EF4-FFF2-40B4-BE49-F238E27FC236}">
                <a16:creationId xmlns:a16="http://schemas.microsoft.com/office/drawing/2014/main" id="{CDF4A359-6FBF-4973-942E-6ABA0F654F70}"/>
              </a:ext>
            </a:extLst>
          </p:cNvPr>
          <p:cNvSpPr/>
          <p:nvPr/>
        </p:nvSpPr>
        <p:spPr>
          <a:xfrm>
            <a:off x="491241" y="6469636"/>
            <a:ext cx="8927064" cy="442674"/>
          </a:xfrm>
          <a:prstGeom prst="roundRect">
            <a:avLst/>
          </a:prstGeom>
          <a:noFill/>
          <a:ln w="38100">
            <a:no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it-IT" sz="2000" b="1" dirty="0">
                <a:ln w="0">
                  <a:solidFill>
                    <a:schemeClr val="tx1"/>
                  </a:solidFill>
                </a:ln>
                <a:solidFill>
                  <a:schemeClr val="tx1"/>
                </a:solidFill>
              </a:rPr>
              <a:t>Giornate di Studio: Progetti del Centro Fermi 2020-2022, 11-12 </a:t>
            </a:r>
            <a:r>
              <a:rPr lang="it-IT" sz="2000" b="1" dirty="0" err="1">
                <a:ln w="0">
                  <a:solidFill>
                    <a:schemeClr val="tx1"/>
                  </a:solidFill>
                </a:ln>
                <a:solidFill>
                  <a:schemeClr val="tx1"/>
                </a:solidFill>
              </a:rPr>
              <a:t>December</a:t>
            </a:r>
            <a:r>
              <a:rPr lang="it-IT" sz="2000" b="1" dirty="0">
                <a:ln w="0">
                  <a:solidFill>
                    <a:schemeClr val="tx1"/>
                  </a:solidFill>
                </a:ln>
                <a:solidFill>
                  <a:schemeClr val="tx1"/>
                </a:solidFill>
              </a:rPr>
              <a:t> 2019</a:t>
            </a:r>
          </a:p>
        </p:txBody>
      </p:sp>
      <p:pic>
        <p:nvPicPr>
          <p:cNvPr id="27" name="Immagine 3">
            <a:extLst>
              <a:ext uri="{FF2B5EF4-FFF2-40B4-BE49-F238E27FC236}">
                <a16:creationId xmlns:a16="http://schemas.microsoft.com/office/drawing/2014/main" id="{A803DE6C-A261-4D1D-B5D8-266F37C85D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981" y="58509"/>
            <a:ext cx="2470118" cy="1482908"/>
          </a:xfrm>
          <a:prstGeom prst="rect">
            <a:avLst/>
          </a:prstGeom>
        </p:spPr>
      </p:pic>
      <p:sp>
        <p:nvSpPr>
          <p:cNvPr id="28" name="Rettangolo 5">
            <a:extLst>
              <a:ext uri="{FF2B5EF4-FFF2-40B4-BE49-F238E27FC236}">
                <a16:creationId xmlns:a16="http://schemas.microsoft.com/office/drawing/2014/main" id="{37F6ACB6-55E2-4D57-A832-AE9DA00886FE}"/>
              </a:ext>
            </a:extLst>
          </p:cNvPr>
          <p:cNvSpPr/>
          <p:nvPr/>
        </p:nvSpPr>
        <p:spPr>
          <a:xfrm>
            <a:off x="2080179" y="377951"/>
            <a:ext cx="7869250" cy="938719"/>
          </a:xfrm>
          <a:prstGeom prst="rect">
            <a:avLst/>
          </a:prstGeom>
          <a:noFill/>
        </p:spPr>
        <p:txBody>
          <a:bodyPr wrap="square" lIns="91440" tIns="45720" rIns="91440" bIns="45720">
            <a:spAutoFit/>
          </a:bodyPr>
          <a:lstStyle/>
          <a:p>
            <a:pPr algn="ctr"/>
            <a:r>
              <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The LILIBEO PROJECT</a:t>
            </a:r>
          </a:p>
        </p:txBody>
      </p:sp>
      <p:grpSp>
        <p:nvGrpSpPr>
          <p:cNvPr id="8" name="Group 7">
            <a:extLst>
              <a:ext uri="{FF2B5EF4-FFF2-40B4-BE49-F238E27FC236}">
                <a16:creationId xmlns:a16="http://schemas.microsoft.com/office/drawing/2014/main" id="{E5483139-9167-4C94-BC62-D7495CEAB67F}"/>
              </a:ext>
            </a:extLst>
          </p:cNvPr>
          <p:cNvGrpSpPr/>
          <p:nvPr/>
        </p:nvGrpSpPr>
        <p:grpSpPr>
          <a:xfrm>
            <a:off x="9435509" y="113768"/>
            <a:ext cx="2592767" cy="1645513"/>
            <a:chOff x="7894094" y="4518828"/>
            <a:chExt cx="2592767" cy="1645513"/>
          </a:xfrm>
        </p:grpSpPr>
        <p:sp>
          <p:nvSpPr>
            <p:cNvPr id="9" name="Rounded Rectangle 4">
              <a:extLst>
                <a:ext uri="{FF2B5EF4-FFF2-40B4-BE49-F238E27FC236}">
                  <a16:creationId xmlns:a16="http://schemas.microsoft.com/office/drawing/2014/main" id="{A187A0C9-B88E-4F89-BEC8-9A7F116ECFFD}"/>
                </a:ext>
              </a:extLst>
            </p:cNvPr>
            <p:cNvSpPr/>
            <p:nvPr/>
          </p:nvSpPr>
          <p:spPr>
            <a:xfrm>
              <a:off x="7894094" y="4565420"/>
              <a:ext cx="2592767" cy="1598921"/>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0" name="Group 9">
              <a:extLst>
                <a:ext uri="{FF2B5EF4-FFF2-40B4-BE49-F238E27FC236}">
                  <a16:creationId xmlns:a16="http://schemas.microsoft.com/office/drawing/2014/main" id="{3480ADCA-AFAA-4195-A94F-43F10A9DD901}"/>
                </a:ext>
              </a:extLst>
            </p:cNvPr>
            <p:cNvGrpSpPr/>
            <p:nvPr/>
          </p:nvGrpSpPr>
          <p:grpSpPr>
            <a:xfrm>
              <a:off x="8046717" y="4518828"/>
              <a:ext cx="2282012" cy="1590259"/>
              <a:chOff x="4626706" y="968683"/>
              <a:chExt cx="2879351" cy="1938739"/>
            </a:xfrm>
          </p:grpSpPr>
          <p:pic>
            <p:nvPicPr>
              <p:cNvPr id="11" name="Picture 10">
                <a:extLst>
                  <a:ext uri="{FF2B5EF4-FFF2-40B4-BE49-F238E27FC236}">
                    <a16:creationId xmlns:a16="http://schemas.microsoft.com/office/drawing/2014/main" id="{815586CA-AF0E-4960-A96A-8B90BE297784}"/>
                  </a:ext>
                </a:extLst>
              </p:cNvPr>
              <p:cNvPicPr>
                <a:picLocks noChangeAspect="1"/>
              </p:cNvPicPr>
              <p:nvPr/>
            </p:nvPicPr>
            <p:blipFill rotWithShape="1">
              <a:blip r:embed="rId4">
                <a:biLevel thresh="50000"/>
              </a:blip>
              <a:srcRect l="7025" t="12974" r="7356" b="11647"/>
              <a:stretch/>
            </p:blipFill>
            <p:spPr>
              <a:xfrm>
                <a:off x="4626706" y="1230715"/>
                <a:ext cx="2810552" cy="1676707"/>
              </a:xfrm>
              <a:prstGeom prst="rect">
                <a:avLst/>
              </a:prstGeom>
            </p:spPr>
          </p:pic>
          <p:sp>
            <p:nvSpPr>
              <p:cNvPr id="12" name="TextBox 11">
                <a:extLst>
                  <a:ext uri="{FF2B5EF4-FFF2-40B4-BE49-F238E27FC236}">
                    <a16:creationId xmlns:a16="http://schemas.microsoft.com/office/drawing/2014/main" id="{F1BFCBBC-78DD-45C8-8D07-EBAD166379CE}"/>
                  </a:ext>
                </a:extLst>
              </p:cNvPr>
              <p:cNvSpPr txBox="1"/>
              <p:nvPr/>
            </p:nvSpPr>
            <p:spPr>
              <a:xfrm>
                <a:off x="6558362" y="968683"/>
                <a:ext cx="947695" cy="584774"/>
              </a:xfrm>
              <a:prstGeom prst="rect">
                <a:avLst/>
              </a:prstGeom>
              <a:noFill/>
            </p:spPr>
            <p:txBody>
              <a:bodyPr wrap="none" rtlCol="0">
                <a:spAutoFit/>
              </a:bodyPr>
              <a:lstStyle/>
              <a:p>
                <a:r>
                  <a:rPr lang="it-IT" sz="3200" b="1" i="1" dirty="0">
                    <a:solidFill>
                      <a:schemeClr val="accent5"/>
                    </a:solidFill>
                    <a:latin typeface="Century Gothic" panose="020B0502020202020204" pitchFamily="34" charset="0"/>
                  </a:rPr>
                  <a:t>UFA</a:t>
                </a:r>
              </a:p>
            </p:txBody>
          </p:sp>
        </p:grpSp>
      </p:grpSp>
      <p:pic>
        <p:nvPicPr>
          <p:cNvPr id="57" name="Picture 56" descr="A piece of cake on a table&#10;&#10;Description automatically generated">
            <a:extLst>
              <a:ext uri="{FF2B5EF4-FFF2-40B4-BE49-F238E27FC236}">
                <a16:creationId xmlns:a16="http://schemas.microsoft.com/office/drawing/2014/main" id="{DBF0A4A3-E5BD-4E0C-ADC4-CC89512562F9}"/>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31000" contrast="7000"/>
                    </a14:imgEffect>
                  </a14:imgLayer>
                </a14:imgProps>
              </a:ext>
              <a:ext uri="{28A0092B-C50C-407E-A947-70E740481C1C}">
                <a14:useLocalDpi xmlns:a14="http://schemas.microsoft.com/office/drawing/2010/main"/>
              </a:ext>
            </a:extLst>
          </a:blip>
          <a:srcRect/>
          <a:stretch/>
        </p:blipFill>
        <p:spPr>
          <a:xfrm rot="16200000">
            <a:off x="-676467" y="2630010"/>
            <a:ext cx="4491616" cy="28168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9" name="Rettangolo arrotondato 1">
            <a:extLst>
              <a:ext uri="{FF2B5EF4-FFF2-40B4-BE49-F238E27FC236}">
                <a16:creationId xmlns:a16="http://schemas.microsoft.com/office/drawing/2014/main" id="{DA8B1E82-817F-4551-AE58-C4F082A1107A}"/>
              </a:ext>
            </a:extLst>
          </p:cNvPr>
          <p:cNvSpPr/>
          <p:nvPr/>
        </p:nvSpPr>
        <p:spPr>
          <a:xfrm>
            <a:off x="3539209" y="1442158"/>
            <a:ext cx="5113581" cy="783193"/>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algn="ctr"/>
            <a:r>
              <a:rPr lang="en-US" sz="4000" dirty="0">
                <a:solidFill>
                  <a:schemeClr val="bg1"/>
                </a:solidFill>
              </a:rPr>
              <a:t>Preliminary results:</a:t>
            </a:r>
          </a:p>
        </p:txBody>
      </p:sp>
      <p:pic>
        <p:nvPicPr>
          <p:cNvPr id="31" name="Picture 30" descr="A picture containing animal, invertebrate&#10;&#10;Description automatically generated">
            <a:extLst>
              <a:ext uri="{FF2B5EF4-FFF2-40B4-BE49-F238E27FC236}">
                <a16:creationId xmlns:a16="http://schemas.microsoft.com/office/drawing/2014/main" id="{2A87890D-F6A6-4EEF-A4D3-79BC13BC7050}"/>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16000" contrast="20000"/>
                    </a14:imgEffect>
                  </a14:imgLayer>
                </a14:imgProps>
              </a:ext>
              <a:ext uri="{28A0092B-C50C-407E-A947-70E740481C1C}">
                <a14:useLocalDpi xmlns:a14="http://schemas.microsoft.com/office/drawing/2010/main"/>
              </a:ext>
            </a:extLst>
          </a:blip>
          <a:srcRect/>
          <a:stretch/>
        </p:blipFill>
        <p:spPr>
          <a:xfrm>
            <a:off x="3033713" y="2780190"/>
            <a:ext cx="3657533" cy="34392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32" name="Group 31">
            <a:extLst>
              <a:ext uri="{FF2B5EF4-FFF2-40B4-BE49-F238E27FC236}">
                <a16:creationId xmlns:a16="http://schemas.microsoft.com/office/drawing/2014/main" id="{973276AD-51DC-4ED3-9A78-AB6072A170F7}"/>
              </a:ext>
            </a:extLst>
          </p:cNvPr>
          <p:cNvGrpSpPr/>
          <p:nvPr/>
        </p:nvGrpSpPr>
        <p:grpSpPr>
          <a:xfrm>
            <a:off x="6756562" y="2498228"/>
            <a:ext cx="5113582" cy="3439239"/>
            <a:chOff x="5589318" y="1195574"/>
            <a:chExt cx="6328292" cy="4101330"/>
          </a:xfrm>
        </p:grpSpPr>
        <p:sp>
          <p:nvSpPr>
            <p:cNvPr id="33" name="Rettangolo arrotondato 1">
              <a:extLst>
                <a:ext uri="{FF2B5EF4-FFF2-40B4-BE49-F238E27FC236}">
                  <a16:creationId xmlns:a16="http://schemas.microsoft.com/office/drawing/2014/main" id="{4ACDF629-F430-4947-A0FD-AC1B315A1937}"/>
                </a:ext>
              </a:extLst>
            </p:cNvPr>
            <p:cNvSpPr/>
            <p:nvPr/>
          </p:nvSpPr>
          <p:spPr>
            <a:xfrm>
              <a:off x="5589318" y="1195574"/>
              <a:ext cx="6328292" cy="4101330"/>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marL="457200" indent="-457200">
                <a:buFont typeface="Courier New" panose="02070309020205020404" pitchFamily="49" charset="0"/>
                <a:buChar char="o"/>
              </a:pPr>
              <a:r>
                <a:rPr lang="en-US" sz="2800" dirty="0">
                  <a:solidFill>
                    <a:schemeClr val="bg1"/>
                  </a:solidFill>
                </a:rPr>
                <a:t>Red areas: </a:t>
              </a:r>
              <a:r>
                <a:rPr lang="en-US" sz="2800" i="1" dirty="0">
                  <a:solidFill>
                    <a:schemeClr val="bg2">
                      <a:lumMod val="75000"/>
                    </a:schemeClr>
                  </a:solidFill>
                </a:rPr>
                <a:t>As, S, Si/P, Al, Cu, Fe, Mn, </a:t>
              </a:r>
              <a:r>
                <a:rPr lang="en-US" sz="2800" i="1" dirty="0" err="1">
                  <a:solidFill>
                    <a:schemeClr val="bg2">
                      <a:lumMod val="75000"/>
                    </a:schemeClr>
                  </a:solidFill>
                </a:rPr>
                <a:t>Ti</a:t>
              </a:r>
              <a:r>
                <a:rPr lang="en-US" sz="2800" i="1" dirty="0">
                  <a:solidFill>
                    <a:schemeClr val="bg2">
                      <a:lumMod val="75000"/>
                    </a:schemeClr>
                  </a:solidFill>
                </a:rPr>
                <a:t>, Sr, Ca, K , Mg</a:t>
              </a:r>
              <a:endParaRPr lang="en-US" sz="2800" dirty="0">
                <a:solidFill>
                  <a:schemeClr val="bg1"/>
                </a:solidFill>
              </a:endParaRPr>
            </a:p>
            <a:p>
              <a:pPr marL="457200" indent="-457200">
                <a:buFont typeface="Courier New" panose="02070309020205020404" pitchFamily="49" charset="0"/>
                <a:buChar char="o"/>
              </a:pPr>
              <a:r>
                <a:rPr lang="en-US" sz="2800" dirty="0">
                  <a:solidFill>
                    <a:schemeClr val="bg1"/>
                  </a:solidFill>
                </a:rPr>
                <a:t>White areas: </a:t>
              </a:r>
              <a:r>
                <a:rPr lang="en-US" sz="2800" i="1" dirty="0">
                  <a:solidFill>
                    <a:schemeClr val="bg2">
                      <a:lumMod val="75000"/>
                    </a:schemeClr>
                  </a:solidFill>
                </a:rPr>
                <a:t>S, Si, Fe, </a:t>
              </a:r>
              <a:r>
                <a:rPr lang="en-US" sz="2800" i="1" dirty="0" err="1">
                  <a:solidFill>
                    <a:schemeClr val="bg2">
                      <a:lumMod val="75000"/>
                    </a:schemeClr>
                  </a:solidFill>
                </a:rPr>
                <a:t>Ti</a:t>
              </a:r>
              <a:r>
                <a:rPr lang="en-US" sz="2800" i="1" dirty="0">
                  <a:solidFill>
                    <a:schemeClr val="bg2">
                      <a:lumMod val="75000"/>
                    </a:schemeClr>
                  </a:solidFill>
                </a:rPr>
                <a:t>, Sr, Ca, K </a:t>
              </a:r>
              <a:endParaRPr lang="en-US" sz="2800" dirty="0">
                <a:solidFill>
                  <a:schemeClr val="bg1"/>
                </a:solidFill>
              </a:endParaRPr>
            </a:p>
            <a:p>
              <a:pPr marL="457200" indent="-457200">
                <a:buFont typeface="Courier New" panose="02070309020205020404" pitchFamily="49" charset="0"/>
                <a:buChar char="o"/>
              </a:pPr>
              <a:r>
                <a:rPr lang="en-US" sz="2800" dirty="0">
                  <a:solidFill>
                    <a:schemeClr val="bg1"/>
                  </a:solidFill>
                </a:rPr>
                <a:t>Red: Fe-oxides, </a:t>
              </a:r>
              <a:r>
                <a:rPr lang="en-US" sz="2800" dirty="0" err="1">
                  <a:solidFill>
                    <a:schemeClr val="bg1"/>
                  </a:solidFill>
                </a:rPr>
                <a:t>Ti</a:t>
              </a:r>
              <a:r>
                <a:rPr lang="en-US" sz="2800" dirty="0">
                  <a:solidFill>
                    <a:schemeClr val="bg1"/>
                  </a:solidFill>
                </a:rPr>
                <a:t> and As</a:t>
              </a:r>
            </a:p>
            <a:p>
              <a:pPr marL="457200" indent="-457200">
                <a:buFont typeface="Courier New" panose="02070309020205020404" pitchFamily="49" charset="0"/>
                <a:buChar char="o"/>
              </a:pPr>
              <a:r>
                <a:rPr lang="en-US" sz="2800" dirty="0">
                  <a:solidFill>
                    <a:schemeClr val="bg1"/>
                  </a:solidFill>
                </a:rPr>
                <a:t>White: based on calcium carbonate </a:t>
              </a:r>
              <a:r>
                <a:rPr lang="en-US" sz="2800" i="1" dirty="0">
                  <a:solidFill>
                    <a:schemeClr val="bg1">
                      <a:lumMod val="65000"/>
                    </a:schemeClr>
                  </a:solidFill>
                </a:rPr>
                <a:t>(CaCO</a:t>
              </a:r>
              <a:r>
                <a:rPr lang="en-US" sz="2800" i="1" baseline="-25000" dirty="0">
                  <a:solidFill>
                    <a:schemeClr val="bg1">
                      <a:lumMod val="65000"/>
                    </a:schemeClr>
                  </a:solidFill>
                </a:rPr>
                <a:t>3</a:t>
              </a:r>
              <a:r>
                <a:rPr lang="en-US" sz="2800" i="1" dirty="0">
                  <a:solidFill>
                    <a:schemeClr val="bg1">
                      <a:lumMod val="65000"/>
                    </a:schemeClr>
                  </a:solidFill>
                </a:rPr>
                <a:t>)</a:t>
              </a:r>
            </a:p>
          </p:txBody>
        </p:sp>
        <p:sp>
          <p:nvSpPr>
            <p:cNvPr id="34" name="Rectangle: Rounded Corners 33">
              <a:extLst>
                <a:ext uri="{FF2B5EF4-FFF2-40B4-BE49-F238E27FC236}">
                  <a16:creationId xmlns:a16="http://schemas.microsoft.com/office/drawing/2014/main" id="{50AAE4BD-430F-48EA-8EE1-50B1C06EC4E2}"/>
                </a:ext>
              </a:extLst>
            </p:cNvPr>
            <p:cNvSpPr/>
            <p:nvPr/>
          </p:nvSpPr>
          <p:spPr>
            <a:xfrm>
              <a:off x="6469259" y="2004895"/>
              <a:ext cx="504370" cy="425302"/>
            </a:xfrm>
            <a:prstGeom prst="roundRect">
              <a:avLst/>
            </a:prstGeom>
            <a:noFill/>
            <a:ln w="38100">
              <a:solidFill>
                <a:schemeClr val="accent2">
                  <a:lumMod val="7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rtlCol="0" anchor="ctr">
              <a:spAutoFit/>
            </a:bodyPr>
            <a:lstStyle/>
            <a:p>
              <a:pPr algn="l"/>
              <a:endParaRPr lang="it-IT" sz="3400" dirty="0">
                <a:solidFill>
                  <a:schemeClr val="bg1"/>
                </a:solidFill>
                <a:effectLst>
                  <a:outerShdw blurRad="38100" dist="38100" dir="2700000" algn="tl">
                    <a:srgbClr val="000000">
                      <a:alpha val="43137"/>
                    </a:srgbClr>
                  </a:outerShdw>
                </a:effectLst>
              </a:endParaRPr>
            </a:p>
          </p:txBody>
        </p:sp>
        <p:sp>
          <p:nvSpPr>
            <p:cNvPr id="35" name="Rectangle: Rounded Corners 34">
              <a:extLst>
                <a:ext uri="{FF2B5EF4-FFF2-40B4-BE49-F238E27FC236}">
                  <a16:creationId xmlns:a16="http://schemas.microsoft.com/office/drawing/2014/main" id="{5E14F3C4-9422-43BB-953C-022C6F7AD93E}"/>
                </a:ext>
              </a:extLst>
            </p:cNvPr>
            <p:cNvSpPr/>
            <p:nvPr/>
          </p:nvSpPr>
          <p:spPr>
            <a:xfrm>
              <a:off x="8460611" y="1509495"/>
              <a:ext cx="360712" cy="425302"/>
            </a:xfrm>
            <a:prstGeom prst="roundRect">
              <a:avLst/>
            </a:prstGeom>
            <a:noFill/>
            <a:ln w="38100">
              <a:solidFill>
                <a:schemeClr val="accent2">
                  <a:lumMod val="7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rtlCol="0" anchor="ctr">
              <a:spAutoFit/>
            </a:bodyPr>
            <a:lstStyle/>
            <a:p>
              <a:pPr algn="l"/>
              <a:endParaRPr lang="it-IT" sz="3400" dirty="0">
                <a:solidFill>
                  <a:schemeClr val="bg1"/>
                </a:solidFill>
                <a:effectLst>
                  <a:outerShdw blurRad="38100" dist="38100" dir="2700000" algn="tl">
                    <a:srgbClr val="000000">
                      <a:alpha val="43137"/>
                    </a:srgbClr>
                  </a:outerShdw>
                </a:effectLst>
              </a:endParaRPr>
            </a:p>
          </p:txBody>
        </p:sp>
        <p:sp>
          <p:nvSpPr>
            <p:cNvPr id="36" name="Rectangle: Rounded Corners 35">
              <a:extLst>
                <a:ext uri="{FF2B5EF4-FFF2-40B4-BE49-F238E27FC236}">
                  <a16:creationId xmlns:a16="http://schemas.microsoft.com/office/drawing/2014/main" id="{8935C605-636E-4206-84C6-DDC636A25E09}"/>
                </a:ext>
              </a:extLst>
            </p:cNvPr>
            <p:cNvSpPr/>
            <p:nvPr/>
          </p:nvSpPr>
          <p:spPr>
            <a:xfrm>
              <a:off x="7921827" y="2026662"/>
              <a:ext cx="360712" cy="401935"/>
            </a:xfrm>
            <a:prstGeom prst="roundRect">
              <a:avLst/>
            </a:prstGeom>
            <a:noFill/>
            <a:ln w="38100">
              <a:solidFill>
                <a:schemeClr val="accent2">
                  <a:lumMod val="7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rtlCol="0" anchor="ctr">
              <a:spAutoFit/>
            </a:bodyPr>
            <a:lstStyle/>
            <a:p>
              <a:pPr algn="l"/>
              <a:endParaRPr lang="it-IT" sz="3400" dirty="0">
                <a:solidFill>
                  <a:schemeClr val="bg1"/>
                </a:solidFill>
                <a:effectLst>
                  <a:outerShdw blurRad="38100" dist="38100" dir="2700000" algn="tl">
                    <a:srgbClr val="000000">
                      <a:alpha val="43137"/>
                    </a:srgbClr>
                  </a:outerShdw>
                </a:effectLst>
              </a:endParaRPr>
            </a:p>
          </p:txBody>
        </p:sp>
        <p:sp>
          <p:nvSpPr>
            <p:cNvPr id="37" name="Rectangle: Rounded Corners 36">
              <a:extLst>
                <a:ext uri="{FF2B5EF4-FFF2-40B4-BE49-F238E27FC236}">
                  <a16:creationId xmlns:a16="http://schemas.microsoft.com/office/drawing/2014/main" id="{61C90F66-DE82-4C80-A686-F485202264F2}"/>
                </a:ext>
              </a:extLst>
            </p:cNvPr>
            <p:cNvSpPr/>
            <p:nvPr/>
          </p:nvSpPr>
          <p:spPr>
            <a:xfrm>
              <a:off x="6490090" y="3046827"/>
              <a:ext cx="451208" cy="448657"/>
            </a:xfrm>
            <a:prstGeom prst="roundRect">
              <a:avLst/>
            </a:prstGeom>
            <a:noFill/>
            <a:ln w="38100">
              <a:solidFill>
                <a:srgbClr val="00B0F0"/>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rtlCol="0" anchor="ctr">
              <a:spAutoFit/>
            </a:bodyPr>
            <a:lstStyle/>
            <a:p>
              <a:pPr algn="l"/>
              <a:endParaRPr lang="it-IT" sz="3400" dirty="0">
                <a:ln>
                  <a:solidFill>
                    <a:srgbClr val="00B0F0"/>
                  </a:solidFill>
                </a:ln>
                <a:solidFill>
                  <a:srgbClr val="00B0F0"/>
                </a:solidFill>
                <a:effectLst>
                  <a:outerShdw blurRad="38100" dist="38100" dir="2700000" algn="tl">
                    <a:srgbClr val="000000">
                      <a:alpha val="43137"/>
                    </a:srgbClr>
                  </a:outerShdw>
                </a:effectLst>
              </a:endParaRPr>
            </a:p>
          </p:txBody>
        </p:sp>
        <p:sp>
          <p:nvSpPr>
            <p:cNvPr id="38" name="Rectangle: Rounded Corners 37">
              <a:extLst>
                <a:ext uri="{FF2B5EF4-FFF2-40B4-BE49-F238E27FC236}">
                  <a16:creationId xmlns:a16="http://schemas.microsoft.com/office/drawing/2014/main" id="{AF2B74A9-43E5-4DC6-9D3D-A4AE96A24B25}"/>
                </a:ext>
              </a:extLst>
            </p:cNvPr>
            <p:cNvSpPr/>
            <p:nvPr/>
          </p:nvSpPr>
          <p:spPr>
            <a:xfrm>
              <a:off x="9572969" y="2026662"/>
              <a:ext cx="350624" cy="401935"/>
            </a:xfrm>
            <a:prstGeom prst="roundRect">
              <a:avLst/>
            </a:prstGeom>
            <a:noFill/>
            <a:ln w="38100">
              <a:solidFill>
                <a:schemeClr val="accent2">
                  <a:lumMod val="7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rtlCol="0" anchor="ctr">
              <a:spAutoFit/>
            </a:bodyPr>
            <a:lstStyle/>
            <a:p>
              <a:pPr algn="l"/>
              <a:endParaRPr lang="it-IT" sz="3400"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5518140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ttangolo arrotondato 1">
            <a:extLst>
              <a:ext uri="{FF2B5EF4-FFF2-40B4-BE49-F238E27FC236}">
                <a16:creationId xmlns:a16="http://schemas.microsoft.com/office/drawing/2014/main" id="{CDF4A359-6FBF-4973-942E-6ABA0F654F70}"/>
              </a:ext>
            </a:extLst>
          </p:cNvPr>
          <p:cNvSpPr/>
          <p:nvPr/>
        </p:nvSpPr>
        <p:spPr>
          <a:xfrm>
            <a:off x="491241" y="6469636"/>
            <a:ext cx="8927064" cy="442674"/>
          </a:xfrm>
          <a:prstGeom prst="roundRect">
            <a:avLst/>
          </a:prstGeom>
          <a:noFill/>
          <a:ln w="38100">
            <a:no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it-IT" sz="2000" b="1" dirty="0">
                <a:ln w="0">
                  <a:solidFill>
                    <a:schemeClr val="tx1"/>
                  </a:solidFill>
                </a:ln>
                <a:solidFill>
                  <a:schemeClr val="tx1"/>
                </a:solidFill>
              </a:rPr>
              <a:t>Giornate di Studio: Progetti del Centro Fermi 2020-2022, 11-12 </a:t>
            </a:r>
            <a:r>
              <a:rPr lang="it-IT" sz="2000" b="1" dirty="0" err="1">
                <a:ln w="0">
                  <a:solidFill>
                    <a:schemeClr val="tx1"/>
                  </a:solidFill>
                </a:ln>
                <a:solidFill>
                  <a:schemeClr val="tx1"/>
                </a:solidFill>
              </a:rPr>
              <a:t>December</a:t>
            </a:r>
            <a:r>
              <a:rPr lang="it-IT" sz="2000" b="1" dirty="0">
                <a:ln w="0">
                  <a:solidFill>
                    <a:schemeClr val="tx1"/>
                  </a:solidFill>
                </a:ln>
                <a:solidFill>
                  <a:schemeClr val="tx1"/>
                </a:solidFill>
              </a:rPr>
              <a:t> 2019</a:t>
            </a:r>
          </a:p>
        </p:txBody>
      </p:sp>
      <p:pic>
        <p:nvPicPr>
          <p:cNvPr id="27" name="Immagine 3">
            <a:extLst>
              <a:ext uri="{FF2B5EF4-FFF2-40B4-BE49-F238E27FC236}">
                <a16:creationId xmlns:a16="http://schemas.microsoft.com/office/drawing/2014/main" id="{A803DE6C-A261-4D1D-B5D8-266F37C85D9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3981" y="58509"/>
            <a:ext cx="2470118" cy="1482908"/>
          </a:xfrm>
          <a:prstGeom prst="rect">
            <a:avLst/>
          </a:prstGeom>
        </p:spPr>
      </p:pic>
      <p:sp>
        <p:nvSpPr>
          <p:cNvPr id="28" name="Rettangolo 5">
            <a:extLst>
              <a:ext uri="{FF2B5EF4-FFF2-40B4-BE49-F238E27FC236}">
                <a16:creationId xmlns:a16="http://schemas.microsoft.com/office/drawing/2014/main" id="{37F6ACB6-55E2-4D57-A832-AE9DA00886FE}"/>
              </a:ext>
            </a:extLst>
          </p:cNvPr>
          <p:cNvSpPr/>
          <p:nvPr/>
        </p:nvSpPr>
        <p:spPr>
          <a:xfrm>
            <a:off x="2235193" y="341561"/>
            <a:ext cx="7150792" cy="938719"/>
          </a:xfrm>
          <a:prstGeom prst="rect">
            <a:avLst/>
          </a:prstGeom>
          <a:noFill/>
        </p:spPr>
        <p:txBody>
          <a:bodyPr wrap="square" lIns="91440" tIns="45720" rIns="91440" bIns="45720">
            <a:spAutoFit/>
          </a:bodyPr>
          <a:lstStyle/>
          <a:p>
            <a:pPr algn="ctr"/>
            <a:r>
              <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The LILIBEO PROJECT</a:t>
            </a:r>
          </a:p>
        </p:txBody>
      </p:sp>
      <p:pic>
        <p:nvPicPr>
          <p:cNvPr id="7" name="Torello_nave_punica_rotating">
            <a:hlinkClick r:id="" action="ppaction://media"/>
            <a:extLst>
              <a:ext uri="{FF2B5EF4-FFF2-40B4-BE49-F238E27FC236}">
                <a16:creationId xmlns:a16="http://schemas.microsoft.com/office/drawing/2014/main" id="{54A34742-9C53-4FCE-953B-DE9531C9F38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30429" r="33060"/>
          <a:stretch/>
        </p:blipFill>
        <p:spPr>
          <a:xfrm>
            <a:off x="9418305" y="1880176"/>
            <a:ext cx="2267044" cy="37889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magine 1">
            <a:extLst>
              <a:ext uri="{FF2B5EF4-FFF2-40B4-BE49-F238E27FC236}">
                <a16:creationId xmlns:a16="http://schemas.microsoft.com/office/drawing/2014/main" id="{F6B8B297-B174-4290-8439-7DD3697207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168" y="4342239"/>
            <a:ext cx="2845668" cy="20526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magine 2">
            <a:extLst>
              <a:ext uri="{FF2B5EF4-FFF2-40B4-BE49-F238E27FC236}">
                <a16:creationId xmlns:a16="http://schemas.microsoft.com/office/drawing/2014/main" id="{531B2E4B-94D0-4471-8931-745591397A8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13029" y="4351144"/>
            <a:ext cx="2845669" cy="20526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Torello_nave_punica_GoingThrough">
            <a:hlinkClick r:id="" action="ppaction://media"/>
            <a:extLst>
              <a:ext uri="{FF2B5EF4-FFF2-40B4-BE49-F238E27FC236}">
                <a16:creationId xmlns:a16="http://schemas.microsoft.com/office/drawing/2014/main" id="{F1828372-C455-4CA4-BB8D-358774C8E75C}"/>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1"/>
          <a:srcRect l="17614" t="27724" r="30133" b="18631"/>
          <a:stretch/>
        </p:blipFill>
        <p:spPr>
          <a:xfrm rot="5400000">
            <a:off x="5970618" y="2361385"/>
            <a:ext cx="3722029" cy="28122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The inside of a building&#10;&#10;Description automatically generated">
            <a:extLst>
              <a:ext uri="{FF2B5EF4-FFF2-40B4-BE49-F238E27FC236}">
                <a16:creationId xmlns:a16="http://schemas.microsoft.com/office/drawing/2014/main" id="{ACF32D0A-4D5C-4265-AE35-62347FB6223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2181" y="1880176"/>
            <a:ext cx="5618008" cy="23326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5" name="Group 14">
            <a:extLst>
              <a:ext uri="{FF2B5EF4-FFF2-40B4-BE49-F238E27FC236}">
                <a16:creationId xmlns:a16="http://schemas.microsoft.com/office/drawing/2014/main" id="{8D7763E4-FC1E-4627-B0FC-0D9F614D01BD}"/>
              </a:ext>
            </a:extLst>
          </p:cNvPr>
          <p:cNvGrpSpPr/>
          <p:nvPr/>
        </p:nvGrpSpPr>
        <p:grpSpPr>
          <a:xfrm>
            <a:off x="9027079" y="133812"/>
            <a:ext cx="2585759" cy="1598921"/>
            <a:chOff x="5328384" y="3173366"/>
            <a:chExt cx="2585759" cy="1598921"/>
          </a:xfrm>
          <a:solidFill>
            <a:schemeClr val="bg1"/>
          </a:solidFill>
        </p:grpSpPr>
        <p:sp>
          <p:nvSpPr>
            <p:cNvPr id="16" name="Rounded Rectangle 4">
              <a:extLst>
                <a:ext uri="{FF2B5EF4-FFF2-40B4-BE49-F238E27FC236}">
                  <a16:creationId xmlns:a16="http://schemas.microsoft.com/office/drawing/2014/main" id="{2E8CA72A-1F09-4778-8270-EA28FEF3DE0F}"/>
                </a:ext>
              </a:extLst>
            </p:cNvPr>
            <p:cNvSpPr/>
            <p:nvPr/>
          </p:nvSpPr>
          <p:spPr>
            <a:xfrm>
              <a:off x="5328384" y="3173366"/>
              <a:ext cx="2585759" cy="1598921"/>
            </a:xfrm>
            <a:prstGeom prst="round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7" name="Picture 16">
              <a:extLst>
                <a:ext uri="{FF2B5EF4-FFF2-40B4-BE49-F238E27FC236}">
                  <a16:creationId xmlns:a16="http://schemas.microsoft.com/office/drawing/2014/main" id="{11C2EC26-ABB7-4E5B-AD8A-6832743E76D8}"/>
                </a:ext>
              </a:extLst>
            </p:cNvPr>
            <p:cNvPicPr>
              <a:picLocks noChangeAspect="1"/>
            </p:cNvPicPr>
            <p:nvPr/>
          </p:nvPicPr>
          <p:blipFill rotWithShape="1">
            <a:blip r:embed="rId13"/>
            <a:srcRect l="7241" r="4165" b="5213"/>
            <a:stretch/>
          </p:blipFill>
          <p:spPr>
            <a:xfrm>
              <a:off x="5514972" y="3384292"/>
              <a:ext cx="2238952" cy="1198627"/>
            </a:xfrm>
            <a:prstGeom prst="rect">
              <a:avLst/>
            </a:prstGeom>
            <a:grpFill/>
          </p:spPr>
        </p:pic>
        <p:sp>
          <p:nvSpPr>
            <p:cNvPr id="18" name="TextBox 17">
              <a:extLst>
                <a:ext uri="{FF2B5EF4-FFF2-40B4-BE49-F238E27FC236}">
                  <a16:creationId xmlns:a16="http://schemas.microsoft.com/office/drawing/2014/main" id="{106CDD29-DB88-41F6-ABF8-A4565FB22A7F}"/>
                </a:ext>
              </a:extLst>
            </p:cNvPr>
            <p:cNvSpPr txBox="1"/>
            <p:nvPr/>
          </p:nvSpPr>
          <p:spPr>
            <a:xfrm>
              <a:off x="6897599" y="3223993"/>
              <a:ext cx="856325" cy="584775"/>
            </a:xfrm>
            <a:prstGeom prst="rect">
              <a:avLst/>
            </a:prstGeom>
            <a:grpFill/>
          </p:spPr>
          <p:txBody>
            <a:bodyPr wrap="none" rtlCol="0">
              <a:spAutoFit/>
            </a:bodyPr>
            <a:lstStyle/>
            <a:p>
              <a:r>
                <a:rPr lang="it-IT" sz="3200" b="1" i="1" dirty="0">
                  <a:solidFill>
                    <a:schemeClr val="accent5"/>
                  </a:solidFill>
                  <a:latin typeface="Century Gothic" panose="020B0502020202020204" pitchFamily="34" charset="0"/>
                </a:rPr>
                <a:t>MA</a:t>
              </a:r>
            </a:p>
          </p:txBody>
        </p:sp>
      </p:grpSp>
      <p:sp>
        <p:nvSpPr>
          <p:cNvPr id="19" name="Scroll: Horizontal 18">
            <a:extLst>
              <a:ext uri="{FF2B5EF4-FFF2-40B4-BE49-F238E27FC236}">
                <a16:creationId xmlns:a16="http://schemas.microsoft.com/office/drawing/2014/main" id="{2CE83A9B-C6D7-403B-BA6B-992B77554936}"/>
              </a:ext>
            </a:extLst>
          </p:cNvPr>
          <p:cNvSpPr/>
          <p:nvPr/>
        </p:nvSpPr>
        <p:spPr>
          <a:xfrm>
            <a:off x="7401537" y="5315156"/>
            <a:ext cx="3672446" cy="1286828"/>
          </a:xfrm>
          <a:prstGeom prst="horizontalScroll">
            <a:avLst>
              <a:gd name="adj" fmla="val 16816"/>
            </a:avLst>
          </a:prstGeom>
          <a:solidFill>
            <a:schemeClr val="accent1">
              <a:lumMod val="50000"/>
            </a:schemeClr>
          </a:solidFill>
          <a:ln w="38100">
            <a:solidFill>
              <a:schemeClr val="bg1"/>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rtlCol="0" anchor="ctr">
            <a:spAutoFit/>
          </a:bodyPr>
          <a:lstStyle/>
          <a:p>
            <a:pPr algn="ctr"/>
            <a:r>
              <a:rPr lang="en-GB" sz="2500" dirty="0">
                <a:solidFill>
                  <a:schemeClr val="bg1"/>
                </a:solidFill>
                <a:effectLst>
                  <a:outerShdw blurRad="38100" dist="38100" dir="2700000" algn="tl">
                    <a:srgbClr val="000000">
                      <a:alpha val="43137"/>
                    </a:srgbClr>
                  </a:outerShdw>
                </a:effectLst>
              </a:rPr>
              <a:t>Tomography - Bologna instrumentation TTRX</a:t>
            </a:r>
          </a:p>
        </p:txBody>
      </p:sp>
      <p:sp>
        <p:nvSpPr>
          <p:cNvPr id="11" name="Rettangolo arrotondato 1">
            <a:extLst>
              <a:ext uri="{FF2B5EF4-FFF2-40B4-BE49-F238E27FC236}">
                <a16:creationId xmlns:a16="http://schemas.microsoft.com/office/drawing/2014/main" id="{108893F5-1132-4188-A55C-442E25AD9354}"/>
              </a:ext>
            </a:extLst>
          </p:cNvPr>
          <p:cNvSpPr/>
          <p:nvPr/>
        </p:nvSpPr>
        <p:spPr>
          <a:xfrm>
            <a:off x="202478" y="3899565"/>
            <a:ext cx="5893522" cy="442674"/>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algn="ctr"/>
            <a:r>
              <a:rPr lang="en-US" sz="2000" dirty="0">
                <a:solidFill>
                  <a:schemeClr val="bg1"/>
                </a:solidFill>
              </a:rPr>
              <a:t>Tomography of a fragment of the Punic ship</a:t>
            </a:r>
          </a:p>
        </p:txBody>
      </p:sp>
    </p:spTree>
    <p:extLst>
      <p:ext uri="{BB962C8B-B14F-4D97-AF65-F5344CB8AC3E}">
        <p14:creationId xmlns:p14="http://schemas.microsoft.com/office/powerpoint/2010/main" val="162415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2"/>
                                        </p:tgtEl>
                                      </p:cBhvr>
                                    </p:cmd>
                                  </p:childTnLst>
                                </p:cTn>
                              </p:par>
                            </p:childTnLst>
                          </p:cTn>
                        </p:par>
                      </p:childTnLst>
                    </p:cTn>
                  </p:par>
                </p:childTnLst>
              </p:cTn>
              <p:nextCondLst>
                <p:cond evt="onClick" delay="0">
                  <p:tgtEl>
                    <p:spTgt spid="12"/>
                  </p:tgtEl>
                </p:cond>
              </p:nextCondLst>
            </p:seq>
            <p:video>
              <p:cMediaNode vol="80000">
                <p:cTn id="18" fill="hold" display="0">
                  <p:stCondLst>
                    <p:cond delay="indefinite"/>
                  </p:stCondLst>
                </p:cTn>
                <p:tgtEl>
                  <p:spTgt spid="1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38048E7-1863-4D08-8332-095E9E4BFC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88019"/>
            <a:ext cx="2944737" cy="1767840"/>
          </a:xfrm>
          <a:prstGeom prst="rect">
            <a:avLst/>
          </a:prstGeom>
        </p:spPr>
      </p:pic>
      <p:sp>
        <p:nvSpPr>
          <p:cNvPr id="6" name="Rettangolo 5">
            <a:extLst>
              <a:ext uri="{FF2B5EF4-FFF2-40B4-BE49-F238E27FC236}">
                <a16:creationId xmlns:a16="http://schemas.microsoft.com/office/drawing/2014/main" id="{D292D2F1-3840-4D7A-BEDE-7C22B700FB98}"/>
              </a:ext>
            </a:extLst>
          </p:cNvPr>
          <p:cNvSpPr/>
          <p:nvPr/>
        </p:nvSpPr>
        <p:spPr>
          <a:xfrm>
            <a:off x="2939076" y="70755"/>
            <a:ext cx="9252924" cy="1554272"/>
          </a:xfrm>
          <a:prstGeom prst="rect">
            <a:avLst/>
          </a:prstGeom>
          <a:noFill/>
        </p:spPr>
        <p:txBody>
          <a:bodyPr wrap="square" lIns="91440" tIns="45720" rIns="91440" bIns="45720">
            <a:spAutoFit/>
          </a:bodyPr>
          <a:lstStyle/>
          <a:p>
            <a:pPr algn="ctr"/>
            <a:r>
              <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VIEWLAB: </a:t>
            </a:r>
          </a:p>
          <a:p>
            <a:pPr algn="ctr"/>
            <a:r>
              <a:rPr lang="en-US" sz="40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Science and Cultural Heritage</a:t>
            </a:r>
          </a:p>
        </p:txBody>
      </p:sp>
      <p:sp>
        <p:nvSpPr>
          <p:cNvPr id="21" name="Rettangolo arrotondato 1">
            <a:extLst>
              <a:ext uri="{FF2B5EF4-FFF2-40B4-BE49-F238E27FC236}">
                <a16:creationId xmlns:a16="http://schemas.microsoft.com/office/drawing/2014/main" id="{9CD9ED68-B6AD-4A4B-8B66-75A48043B3A7}"/>
              </a:ext>
            </a:extLst>
          </p:cNvPr>
          <p:cNvSpPr/>
          <p:nvPr/>
        </p:nvSpPr>
        <p:spPr>
          <a:xfrm>
            <a:off x="491241" y="6469636"/>
            <a:ext cx="8927064" cy="442674"/>
          </a:xfrm>
          <a:prstGeom prst="roundRect">
            <a:avLst/>
          </a:prstGeom>
          <a:noFill/>
          <a:ln w="38100">
            <a:no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it-IT" sz="2000" b="1" dirty="0">
                <a:ln w="0">
                  <a:solidFill>
                    <a:schemeClr val="tx1"/>
                  </a:solidFill>
                </a:ln>
                <a:solidFill>
                  <a:schemeClr val="tx1"/>
                </a:solidFill>
              </a:rPr>
              <a:t>Giornate di Studio: Progetti del Centro Fermi 2020-2022, 11-12 </a:t>
            </a:r>
            <a:r>
              <a:rPr lang="it-IT" sz="2000" b="1" dirty="0" err="1">
                <a:ln w="0">
                  <a:solidFill>
                    <a:schemeClr val="tx1"/>
                  </a:solidFill>
                </a:ln>
                <a:solidFill>
                  <a:schemeClr val="tx1"/>
                </a:solidFill>
              </a:rPr>
              <a:t>December</a:t>
            </a:r>
            <a:r>
              <a:rPr lang="it-IT" sz="2000" b="1" dirty="0">
                <a:ln w="0">
                  <a:solidFill>
                    <a:schemeClr val="tx1"/>
                  </a:solidFill>
                </a:ln>
                <a:solidFill>
                  <a:schemeClr val="tx1"/>
                </a:solidFill>
              </a:rPr>
              <a:t> 2019</a:t>
            </a:r>
          </a:p>
        </p:txBody>
      </p:sp>
      <p:sp>
        <p:nvSpPr>
          <p:cNvPr id="5" name="Rettangolo arrotondato 39">
            <a:extLst>
              <a:ext uri="{FF2B5EF4-FFF2-40B4-BE49-F238E27FC236}">
                <a16:creationId xmlns:a16="http://schemas.microsoft.com/office/drawing/2014/main" id="{8C398A41-B729-4530-8E08-38ABA6D6E1FD}"/>
              </a:ext>
            </a:extLst>
          </p:cNvPr>
          <p:cNvSpPr/>
          <p:nvPr/>
        </p:nvSpPr>
        <p:spPr>
          <a:xfrm>
            <a:off x="410695" y="5366039"/>
            <a:ext cx="4884348" cy="1166611"/>
          </a:xfrm>
          <a:prstGeom prst="round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Elaborazione alternativa 36">
            <a:extLst>
              <a:ext uri="{FF2B5EF4-FFF2-40B4-BE49-F238E27FC236}">
                <a16:creationId xmlns:a16="http://schemas.microsoft.com/office/drawing/2014/main" id="{0E9015E9-B7A1-4C4C-9788-C2AAC2CAA1AA}"/>
              </a:ext>
            </a:extLst>
          </p:cNvPr>
          <p:cNvSpPr/>
          <p:nvPr/>
        </p:nvSpPr>
        <p:spPr>
          <a:xfrm>
            <a:off x="3311494" y="5416631"/>
            <a:ext cx="1928127" cy="1059977"/>
          </a:xfrm>
          <a:prstGeom prst="flowChartAlternateProcess">
            <a:avLst/>
          </a:prstGeom>
          <a:solidFill>
            <a:schemeClr val="accent1">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Elaborazione alternativa 32">
            <a:extLst>
              <a:ext uri="{FF2B5EF4-FFF2-40B4-BE49-F238E27FC236}">
                <a16:creationId xmlns:a16="http://schemas.microsoft.com/office/drawing/2014/main" id="{BE66F4B5-F1CE-4E7A-8CC9-A41216E3A483}"/>
              </a:ext>
            </a:extLst>
          </p:cNvPr>
          <p:cNvSpPr/>
          <p:nvPr/>
        </p:nvSpPr>
        <p:spPr>
          <a:xfrm>
            <a:off x="450146" y="5416632"/>
            <a:ext cx="1928127" cy="1059977"/>
          </a:xfrm>
          <a:prstGeom prst="flowChartAlternateProcess">
            <a:avLst/>
          </a:prstGeom>
          <a:solidFill>
            <a:schemeClr val="accent1">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Elaborazione alternativa 24">
            <a:extLst>
              <a:ext uri="{FF2B5EF4-FFF2-40B4-BE49-F238E27FC236}">
                <a16:creationId xmlns:a16="http://schemas.microsoft.com/office/drawing/2014/main" id="{096C65E2-75D8-4D9C-AB0C-CE07C2F43924}"/>
              </a:ext>
            </a:extLst>
          </p:cNvPr>
          <p:cNvSpPr/>
          <p:nvPr/>
        </p:nvSpPr>
        <p:spPr>
          <a:xfrm>
            <a:off x="3275531" y="3355329"/>
            <a:ext cx="1928127" cy="1499142"/>
          </a:xfrm>
          <a:prstGeom prst="flowChartAlternateProcess">
            <a:avLst/>
          </a:prstGeom>
          <a:solidFill>
            <a:schemeClr val="accent1">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Elaborazione alternativa 25">
            <a:extLst>
              <a:ext uri="{FF2B5EF4-FFF2-40B4-BE49-F238E27FC236}">
                <a16:creationId xmlns:a16="http://schemas.microsoft.com/office/drawing/2014/main" id="{0C8021CC-4863-4A22-8744-1BF83DAC8208}"/>
              </a:ext>
            </a:extLst>
          </p:cNvPr>
          <p:cNvSpPr/>
          <p:nvPr/>
        </p:nvSpPr>
        <p:spPr>
          <a:xfrm>
            <a:off x="456009" y="3320470"/>
            <a:ext cx="1928127" cy="1499142"/>
          </a:xfrm>
          <a:prstGeom prst="flowChartAlternateProcess">
            <a:avLst/>
          </a:prstGeom>
          <a:solidFill>
            <a:schemeClr val="accent1">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Elaborazione alternativa 31">
            <a:extLst>
              <a:ext uri="{FF2B5EF4-FFF2-40B4-BE49-F238E27FC236}">
                <a16:creationId xmlns:a16="http://schemas.microsoft.com/office/drawing/2014/main" id="{EF193C54-5392-4BAE-B330-C6B7B99B91DB}"/>
              </a:ext>
            </a:extLst>
          </p:cNvPr>
          <p:cNvSpPr/>
          <p:nvPr/>
        </p:nvSpPr>
        <p:spPr>
          <a:xfrm>
            <a:off x="5983978" y="5076133"/>
            <a:ext cx="3016041" cy="1166195"/>
          </a:xfrm>
          <a:prstGeom prst="flowChartAlternateProcess">
            <a:avLst/>
          </a:prstGeom>
          <a:solidFill>
            <a:schemeClr val="accent3">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Elaborazione alternativa 29">
            <a:extLst>
              <a:ext uri="{FF2B5EF4-FFF2-40B4-BE49-F238E27FC236}">
                <a16:creationId xmlns:a16="http://schemas.microsoft.com/office/drawing/2014/main" id="{8F344251-3983-4CB1-A3A1-29444A24C2F8}"/>
              </a:ext>
            </a:extLst>
          </p:cNvPr>
          <p:cNvSpPr/>
          <p:nvPr/>
        </p:nvSpPr>
        <p:spPr>
          <a:xfrm>
            <a:off x="10147449" y="5042265"/>
            <a:ext cx="1928127" cy="1160244"/>
          </a:xfrm>
          <a:prstGeom prst="flowChartAlternateProcess">
            <a:avLst/>
          </a:prstGeom>
          <a:solidFill>
            <a:schemeClr val="accent3">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Elaborazione alternativa 26">
            <a:extLst>
              <a:ext uri="{FF2B5EF4-FFF2-40B4-BE49-F238E27FC236}">
                <a16:creationId xmlns:a16="http://schemas.microsoft.com/office/drawing/2014/main" id="{C857DDF4-63EB-427C-A729-CA0BB8A5F421}"/>
              </a:ext>
            </a:extLst>
          </p:cNvPr>
          <p:cNvSpPr/>
          <p:nvPr/>
        </p:nvSpPr>
        <p:spPr>
          <a:xfrm>
            <a:off x="5963344" y="3755908"/>
            <a:ext cx="3016041" cy="1259085"/>
          </a:xfrm>
          <a:prstGeom prst="flowChartAlternateProcess">
            <a:avLst/>
          </a:prstGeom>
          <a:solidFill>
            <a:schemeClr val="accent3">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Elaborazione alternativa 27">
            <a:extLst>
              <a:ext uri="{FF2B5EF4-FFF2-40B4-BE49-F238E27FC236}">
                <a16:creationId xmlns:a16="http://schemas.microsoft.com/office/drawing/2014/main" id="{5B361030-8D65-46D8-8306-E67B0391CC2C}"/>
              </a:ext>
            </a:extLst>
          </p:cNvPr>
          <p:cNvSpPr/>
          <p:nvPr/>
        </p:nvSpPr>
        <p:spPr>
          <a:xfrm>
            <a:off x="10114280" y="3749633"/>
            <a:ext cx="1928127" cy="1207451"/>
          </a:xfrm>
          <a:prstGeom prst="flowChartAlternateProcess">
            <a:avLst/>
          </a:prstGeom>
          <a:solidFill>
            <a:schemeClr val="accent3">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Elaborazione alternativa 4">
            <a:extLst>
              <a:ext uri="{FF2B5EF4-FFF2-40B4-BE49-F238E27FC236}">
                <a16:creationId xmlns:a16="http://schemas.microsoft.com/office/drawing/2014/main" id="{491865AA-C3E7-442F-B428-413AB1CCE1BE}"/>
              </a:ext>
            </a:extLst>
          </p:cNvPr>
          <p:cNvSpPr/>
          <p:nvPr/>
        </p:nvSpPr>
        <p:spPr>
          <a:xfrm>
            <a:off x="1051563" y="1794032"/>
            <a:ext cx="3684739" cy="1345044"/>
          </a:xfrm>
          <a:prstGeom prst="flowChartAlternateProcess">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Elaborazione alternativa 22">
            <a:extLst>
              <a:ext uri="{FF2B5EF4-FFF2-40B4-BE49-F238E27FC236}">
                <a16:creationId xmlns:a16="http://schemas.microsoft.com/office/drawing/2014/main" id="{973BB87A-ADF5-476F-9AFE-FE4A42BA56DB}"/>
              </a:ext>
            </a:extLst>
          </p:cNvPr>
          <p:cNvSpPr/>
          <p:nvPr/>
        </p:nvSpPr>
        <p:spPr>
          <a:xfrm>
            <a:off x="7701902" y="1782266"/>
            <a:ext cx="3684739" cy="1284187"/>
          </a:xfrm>
          <a:prstGeom prst="flowChartAlternateProcess">
            <a:avLst/>
          </a:prstGeom>
          <a:solidFill>
            <a:schemeClr val="accent3">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asellaDiTesto 2">
            <a:extLst>
              <a:ext uri="{FF2B5EF4-FFF2-40B4-BE49-F238E27FC236}">
                <a16:creationId xmlns:a16="http://schemas.microsoft.com/office/drawing/2014/main" id="{2E6FA87E-DFEC-4645-AE19-5F67C0F6B7BB}"/>
              </a:ext>
            </a:extLst>
          </p:cNvPr>
          <p:cNvSpPr txBox="1"/>
          <p:nvPr/>
        </p:nvSpPr>
        <p:spPr>
          <a:xfrm>
            <a:off x="1390596" y="2236054"/>
            <a:ext cx="2974838" cy="430887"/>
          </a:xfrm>
          <a:prstGeom prst="rect">
            <a:avLst/>
          </a:prstGeom>
          <a:noFill/>
        </p:spPr>
        <p:txBody>
          <a:bodyPr wrap="square" rtlCol="0">
            <a:spAutoFit/>
          </a:bodyPr>
          <a:lstStyle/>
          <a:p>
            <a:pPr algn="ctr"/>
            <a:r>
              <a:rPr lang="en-US" sz="2200" b="1" dirty="0">
                <a:solidFill>
                  <a:schemeClr val="bg1"/>
                </a:solidFill>
                <a:effectLst>
                  <a:outerShdw blurRad="38100" dist="38100" dir="2700000" algn="tl">
                    <a:srgbClr val="000000">
                      <a:alpha val="43137"/>
                    </a:srgbClr>
                  </a:outerShdw>
                </a:effectLst>
              </a:rPr>
              <a:t>RESEARCH</a:t>
            </a:r>
          </a:p>
        </p:txBody>
      </p:sp>
      <p:sp>
        <p:nvSpPr>
          <p:cNvPr id="18" name="CasellaDiTesto 10">
            <a:extLst>
              <a:ext uri="{FF2B5EF4-FFF2-40B4-BE49-F238E27FC236}">
                <a16:creationId xmlns:a16="http://schemas.microsoft.com/office/drawing/2014/main" id="{BB5EDA99-81D4-4D32-9BBD-29ECA1730176}"/>
              </a:ext>
            </a:extLst>
          </p:cNvPr>
          <p:cNvSpPr txBox="1"/>
          <p:nvPr/>
        </p:nvSpPr>
        <p:spPr>
          <a:xfrm>
            <a:off x="7733823" y="2028436"/>
            <a:ext cx="2974838" cy="769441"/>
          </a:xfrm>
          <a:prstGeom prst="rect">
            <a:avLst/>
          </a:prstGeom>
          <a:noFill/>
        </p:spPr>
        <p:txBody>
          <a:bodyPr wrap="square" rtlCol="0">
            <a:spAutoFit/>
          </a:bodyPr>
          <a:lstStyle/>
          <a:p>
            <a:pPr algn="ctr"/>
            <a:r>
              <a:rPr lang="en-US" sz="2200" b="1" dirty="0">
                <a:solidFill>
                  <a:schemeClr val="bg1"/>
                </a:solidFill>
                <a:effectLst>
                  <a:outerShdw blurRad="38100" dist="38100" dir="2700000" algn="tl">
                    <a:srgbClr val="000000">
                      <a:alpha val="43137"/>
                    </a:srgbClr>
                  </a:outerShdw>
                </a:effectLst>
              </a:rPr>
              <a:t>TRAINING AND DISSEMINATION</a:t>
            </a:r>
          </a:p>
        </p:txBody>
      </p:sp>
      <p:sp>
        <p:nvSpPr>
          <p:cNvPr id="19" name="CasellaDiTesto 11">
            <a:extLst>
              <a:ext uri="{FF2B5EF4-FFF2-40B4-BE49-F238E27FC236}">
                <a16:creationId xmlns:a16="http://schemas.microsoft.com/office/drawing/2014/main" id="{F05D8BBA-9426-4C93-8017-900093502975}"/>
              </a:ext>
            </a:extLst>
          </p:cNvPr>
          <p:cNvSpPr txBox="1"/>
          <p:nvPr/>
        </p:nvSpPr>
        <p:spPr>
          <a:xfrm>
            <a:off x="532801" y="3384002"/>
            <a:ext cx="1763873" cy="646331"/>
          </a:xfrm>
          <a:prstGeom prst="rect">
            <a:avLst/>
          </a:prstGeom>
          <a:noFill/>
        </p:spPr>
        <p:txBody>
          <a:bodyPr wrap="square" rtlCol="0">
            <a:spAutoFit/>
          </a:bodyPr>
          <a:lstStyle/>
          <a:p>
            <a:pPr algn="ctr"/>
            <a:r>
              <a:rPr lang="en-US" b="1" dirty="0">
                <a:solidFill>
                  <a:schemeClr val="bg1"/>
                </a:solidFill>
              </a:rPr>
              <a:t>R&amp;D -Instrumentation</a:t>
            </a:r>
          </a:p>
        </p:txBody>
      </p:sp>
      <p:sp>
        <p:nvSpPr>
          <p:cNvPr id="20" name="CasellaDiTesto 12">
            <a:extLst>
              <a:ext uri="{FF2B5EF4-FFF2-40B4-BE49-F238E27FC236}">
                <a16:creationId xmlns:a16="http://schemas.microsoft.com/office/drawing/2014/main" id="{E31040C4-D442-4548-8121-23CFCBBB0749}"/>
              </a:ext>
            </a:extLst>
          </p:cNvPr>
          <p:cNvSpPr txBox="1"/>
          <p:nvPr/>
        </p:nvSpPr>
        <p:spPr>
          <a:xfrm>
            <a:off x="3341975" y="3422943"/>
            <a:ext cx="1644504" cy="369332"/>
          </a:xfrm>
          <a:prstGeom prst="rect">
            <a:avLst/>
          </a:prstGeom>
          <a:noFill/>
        </p:spPr>
        <p:txBody>
          <a:bodyPr wrap="square" rtlCol="0">
            <a:spAutoFit/>
          </a:bodyPr>
          <a:lstStyle/>
          <a:p>
            <a:pPr algn="ctr"/>
            <a:r>
              <a:rPr lang="en-US" b="1" dirty="0">
                <a:solidFill>
                  <a:schemeClr val="bg1"/>
                </a:solidFill>
              </a:rPr>
              <a:t>Measurements</a:t>
            </a:r>
          </a:p>
        </p:txBody>
      </p:sp>
      <p:sp>
        <p:nvSpPr>
          <p:cNvPr id="22" name="CasellaDiTesto 13">
            <a:extLst>
              <a:ext uri="{FF2B5EF4-FFF2-40B4-BE49-F238E27FC236}">
                <a16:creationId xmlns:a16="http://schemas.microsoft.com/office/drawing/2014/main" id="{EC0AB4A5-9342-43F9-BEB5-CA7B9BAFE467}"/>
              </a:ext>
            </a:extLst>
          </p:cNvPr>
          <p:cNvSpPr txBox="1"/>
          <p:nvPr/>
        </p:nvSpPr>
        <p:spPr>
          <a:xfrm>
            <a:off x="510429" y="5560290"/>
            <a:ext cx="1821839" cy="646331"/>
          </a:xfrm>
          <a:prstGeom prst="rect">
            <a:avLst/>
          </a:prstGeom>
          <a:noFill/>
        </p:spPr>
        <p:txBody>
          <a:bodyPr wrap="square" rtlCol="0">
            <a:spAutoFit/>
          </a:bodyPr>
          <a:lstStyle/>
          <a:p>
            <a:pPr algn="ctr"/>
            <a:r>
              <a:rPr lang="en-US" b="1" dirty="0">
                <a:solidFill>
                  <a:schemeClr val="bg1"/>
                </a:solidFill>
              </a:rPr>
              <a:t>Fixed Instrumentation</a:t>
            </a:r>
          </a:p>
        </p:txBody>
      </p:sp>
      <p:sp>
        <p:nvSpPr>
          <p:cNvPr id="23" name="CasellaDiTesto 15">
            <a:extLst>
              <a:ext uri="{FF2B5EF4-FFF2-40B4-BE49-F238E27FC236}">
                <a16:creationId xmlns:a16="http://schemas.microsoft.com/office/drawing/2014/main" id="{66052D6B-FFBC-4DF6-B37F-D647334FAE26}"/>
              </a:ext>
            </a:extLst>
          </p:cNvPr>
          <p:cNvSpPr txBox="1"/>
          <p:nvPr/>
        </p:nvSpPr>
        <p:spPr>
          <a:xfrm>
            <a:off x="6882430" y="3973097"/>
            <a:ext cx="2326466" cy="923330"/>
          </a:xfrm>
          <a:prstGeom prst="rect">
            <a:avLst/>
          </a:prstGeom>
          <a:noFill/>
        </p:spPr>
        <p:txBody>
          <a:bodyPr wrap="square" rtlCol="0">
            <a:spAutoFit/>
          </a:bodyPr>
          <a:lstStyle/>
          <a:p>
            <a:r>
              <a:rPr lang="en-US" b="1" dirty="0">
                <a:solidFill>
                  <a:schemeClr val="bg1"/>
                </a:solidFill>
              </a:rPr>
              <a:t>High School Student Internship (</a:t>
            </a:r>
            <a:r>
              <a:rPr lang="en-US" b="1" i="1" dirty="0" err="1">
                <a:solidFill>
                  <a:schemeClr val="bg1"/>
                </a:solidFill>
              </a:rPr>
              <a:t>Altern</a:t>
            </a:r>
            <a:r>
              <a:rPr lang="en-US" b="1" i="1" dirty="0">
                <a:solidFill>
                  <a:schemeClr val="bg1"/>
                </a:solidFill>
              </a:rPr>
              <a:t>. </a:t>
            </a:r>
            <a:r>
              <a:rPr lang="en-US" b="1" i="1" dirty="0" err="1">
                <a:solidFill>
                  <a:schemeClr val="bg1"/>
                </a:solidFill>
              </a:rPr>
              <a:t>Scu</a:t>
            </a:r>
            <a:r>
              <a:rPr lang="en-US" b="1" i="1" dirty="0">
                <a:solidFill>
                  <a:schemeClr val="bg1"/>
                </a:solidFill>
              </a:rPr>
              <a:t>. Lav. </a:t>
            </a:r>
            <a:r>
              <a:rPr lang="en-US" b="1" dirty="0">
                <a:solidFill>
                  <a:schemeClr val="bg1"/>
                </a:solidFill>
              </a:rPr>
              <a:t>– ASL)</a:t>
            </a:r>
          </a:p>
        </p:txBody>
      </p:sp>
      <p:sp>
        <p:nvSpPr>
          <p:cNvPr id="24" name="CasellaDiTesto 16">
            <a:extLst>
              <a:ext uri="{FF2B5EF4-FFF2-40B4-BE49-F238E27FC236}">
                <a16:creationId xmlns:a16="http://schemas.microsoft.com/office/drawing/2014/main" id="{650E7FF5-AA54-4339-8901-EA868AF7243E}"/>
              </a:ext>
            </a:extLst>
          </p:cNvPr>
          <p:cNvSpPr txBox="1"/>
          <p:nvPr/>
        </p:nvSpPr>
        <p:spPr>
          <a:xfrm>
            <a:off x="7154178" y="5219570"/>
            <a:ext cx="1845841" cy="923330"/>
          </a:xfrm>
          <a:prstGeom prst="rect">
            <a:avLst/>
          </a:prstGeom>
          <a:noFill/>
        </p:spPr>
        <p:txBody>
          <a:bodyPr wrap="square" rtlCol="0">
            <a:spAutoFit/>
          </a:bodyPr>
          <a:lstStyle/>
          <a:p>
            <a:pPr algn="ctr"/>
            <a:r>
              <a:rPr lang="en-US" b="1" dirty="0">
                <a:solidFill>
                  <a:schemeClr val="bg1"/>
                </a:solidFill>
              </a:rPr>
              <a:t>Master and PhD Students (from Universities)</a:t>
            </a:r>
          </a:p>
        </p:txBody>
      </p:sp>
      <p:sp>
        <p:nvSpPr>
          <p:cNvPr id="25" name="CasellaDiTesto 17">
            <a:extLst>
              <a:ext uri="{FF2B5EF4-FFF2-40B4-BE49-F238E27FC236}">
                <a16:creationId xmlns:a16="http://schemas.microsoft.com/office/drawing/2014/main" id="{77CCB77F-D01B-44BC-9B1C-D53360C6A527}"/>
              </a:ext>
            </a:extLst>
          </p:cNvPr>
          <p:cNvSpPr txBox="1"/>
          <p:nvPr/>
        </p:nvSpPr>
        <p:spPr>
          <a:xfrm>
            <a:off x="10354956" y="3882209"/>
            <a:ext cx="1513115" cy="923330"/>
          </a:xfrm>
          <a:prstGeom prst="rect">
            <a:avLst/>
          </a:prstGeom>
          <a:noFill/>
        </p:spPr>
        <p:txBody>
          <a:bodyPr wrap="square" rtlCol="0">
            <a:spAutoFit/>
          </a:bodyPr>
          <a:lstStyle/>
          <a:p>
            <a:pPr algn="ctr"/>
            <a:r>
              <a:rPr lang="en-US" b="1" dirty="0">
                <a:solidFill>
                  <a:schemeClr val="bg1"/>
                </a:solidFill>
              </a:rPr>
              <a:t>Visitors of the Centro Fermi Museum</a:t>
            </a:r>
          </a:p>
        </p:txBody>
      </p:sp>
      <p:sp>
        <p:nvSpPr>
          <p:cNvPr id="26" name="CasellaDiTesto 18">
            <a:extLst>
              <a:ext uri="{FF2B5EF4-FFF2-40B4-BE49-F238E27FC236}">
                <a16:creationId xmlns:a16="http://schemas.microsoft.com/office/drawing/2014/main" id="{2FE37BF3-77AC-4308-909F-3A3AC40EBCA4}"/>
              </a:ext>
            </a:extLst>
          </p:cNvPr>
          <p:cNvSpPr txBox="1"/>
          <p:nvPr/>
        </p:nvSpPr>
        <p:spPr>
          <a:xfrm>
            <a:off x="10643007" y="5437382"/>
            <a:ext cx="1513115" cy="369332"/>
          </a:xfrm>
          <a:prstGeom prst="rect">
            <a:avLst/>
          </a:prstGeom>
          <a:noFill/>
        </p:spPr>
        <p:txBody>
          <a:bodyPr wrap="square" rtlCol="0">
            <a:spAutoFit/>
          </a:bodyPr>
          <a:lstStyle/>
          <a:p>
            <a:r>
              <a:rPr lang="en-US" b="1" dirty="0">
                <a:solidFill>
                  <a:schemeClr val="bg1"/>
                </a:solidFill>
              </a:rPr>
              <a:t>Students</a:t>
            </a:r>
          </a:p>
        </p:txBody>
      </p:sp>
      <p:sp>
        <p:nvSpPr>
          <p:cNvPr id="27" name="CasellaDiTesto 14">
            <a:extLst>
              <a:ext uri="{FF2B5EF4-FFF2-40B4-BE49-F238E27FC236}">
                <a16:creationId xmlns:a16="http://schemas.microsoft.com/office/drawing/2014/main" id="{BDC55682-5572-43EA-8F34-BD9730601351}"/>
              </a:ext>
            </a:extLst>
          </p:cNvPr>
          <p:cNvSpPr txBox="1"/>
          <p:nvPr/>
        </p:nvSpPr>
        <p:spPr>
          <a:xfrm>
            <a:off x="3373554" y="5564343"/>
            <a:ext cx="1821839" cy="646331"/>
          </a:xfrm>
          <a:prstGeom prst="rect">
            <a:avLst/>
          </a:prstGeom>
          <a:noFill/>
        </p:spPr>
        <p:txBody>
          <a:bodyPr wrap="square" rtlCol="0">
            <a:spAutoFit/>
          </a:bodyPr>
          <a:lstStyle/>
          <a:p>
            <a:pPr algn="ctr"/>
            <a:r>
              <a:rPr lang="en-US" b="1" dirty="0">
                <a:solidFill>
                  <a:schemeClr val="bg1"/>
                </a:solidFill>
              </a:rPr>
              <a:t>Mobile Instrumentation</a:t>
            </a:r>
          </a:p>
        </p:txBody>
      </p:sp>
      <p:sp>
        <p:nvSpPr>
          <p:cNvPr id="29" name="Arrow: Left-Right 28">
            <a:extLst>
              <a:ext uri="{FF2B5EF4-FFF2-40B4-BE49-F238E27FC236}">
                <a16:creationId xmlns:a16="http://schemas.microsoft.com/office/drawing/2014/main" id="{12E9FF7C-2AA4-4C3D-A360-DE46A1DB5655}"/>
              </a:ext>
            </a:extLst>
          </p:cNvPr>
          <p:cNvSpPr/>
          <p:nvPr/>
        </p:nvSpPr>
        <p:spPr>
          <a:xfrm>
            <a:off x="4905819" y="2001297"/>
            <a:ext cx="2659434" cy="807604"/>
          </a:xfrm>
          <a:prstGeom prst="lef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Arrow: Left-Right-Up 29">
            <a:extLst>
              <a:ext uri="{FF2B5EF4-FFF2-40B4-BE49-F238E27FC236}">
                <a16:creationId xmlns:a16="http://schemas.microsoft.com/office/drawing/2014/main" id="{FC35A0D0-B248-4184-9A9C-D5F602620E39}"/>
              </a:ext>
            </a:extLst>
          </p:cNvPr>
          <p:cNvSpPr/>
          <p:nvPr/>
        </p:nvSpPr>
        <p:spPr>
          <a:xfrm flipV="1">
            <a:off x="2397335" y="3537375"/>
            <a:ext cx="857876" cy="1621490"/>
          </a:xfrm>
          <a:prstGeom prst="leftRightUpArrow">
            <a:avLst>
              <a:gd name="adj1" fmla="val 29737"/>
              <a:gd name="adj2" fmla="val 25000"/>
              <a:gd name="adj3" fmla="val 250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CasellaDiTesto 38">
            <a:extLst>
              <a:ext uri="{FF2B5EF4-FFF2-40B4-BE49-F238E27FC236}">
                <a16:creationId xmlns:a16="http://schemas.microsoft.com/office/drawing/2014/main" id="{42F3E2B3-860E-456E-A8D0-3EC1851B41F1}"/>
              </a:ext>
            </a:extLst>
          </p:cNvPr>
          <p:cNvSpPr txBox="1"/>
          <p:nvPr/>
        </p:nvSpPr>
        <p:spPr>
          <a:xfrm rot="16200000">
            <a:off x="2257192" y="4186681"/>
            <a:ext cx="1171475" cy="369332"/>
          </a:xfrm>
          <a:prstGeom prst="rect">
            <a:avLst/>
          </a:prstGeom>
          <a:noFill/>
        </p:spPr>
        <p:txBody>
          <a:bodyPr wrap="none" rtlCol="0">
            <a:spAutoFit/>
          </a:bodyPr>
          <a:lstStyle/>
          <a:p>
            <a:r>
              <a:rPr lang="it-IT" b="1" dirty="0">
                <a:solidFill>
                  <a:schemeClr val="bg1"/>
                </a:solidFill>
              </a:rPr>
              <a:t>THROUGH</a:t>
            </a:r>
          </a:p>
        </p:txBody>
      </p:sp>
      <p:sp>
        <p:nvSpPr>
          <p:cNvPr id="32" name="Arrow: Left-Right-Up 31">
            <a:extLst>
              <a:ext uri="{FF2B5EF4-FFF2-40B4-BE49-F238E27FC236}">
                <a16:creationId xmlns:a16="http://schemas.microsoft.com/office/drawing/2014/main" id="{16AD2A83-470E-48CF-B200-5974E654EF90}"/>
              </a:ext>
            </a:extLst>
          </p:cNvPr>
          <p:cNvSpPr/>
          <p:nvPr/>
        </p:nvSpPr>
        <p:spPr>
          <a:xfrm>
            <a:off x="9000019" y="3097778"/>
            <a:ext cx="1074763" cy="1499142"/>
          </a:xfrm>
          <a:prstGeom prst="leftRightUpArrow">
            <a:avLst>
              <a:gd name="adj1" fmla="val 29737"/>
              <a:gd name="adj2" fmla="val 25000"/>
              <a:gd name="adj3" fmla="val 250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CasellaDiTesto 44">
            <a:extLst>
              <a:ext uri="{FF2B5EF4-FFF2-40B4-BE49-F238E27FC236}">
                <a16:creationId xmlns:a16="http://schemas.microsoft.com/office/drawing/2014/main" id="{391EB549-9279-40F9-B405-D7A105C375A2}"/>
              </a:ext>
            </a:extLst>
          </p:cNvPr>
          <p:cNvSpPr txBox="1"/>
          <p:nvPr/>
        </p:nvSpPr>
        <p:spPr>
          <a:xfrm rot="16200000">
            <a:off x="9082796" y="3639071"/>
            <a:ext cx="921342" cy="369332"/>
          </a:xfrm>
          <a:prstGeom prst="rect">
            <a:avLst/>
          </a:prstGeom>
          <a:noFill/>
        </p:spPr>
        <p:txBody>
          <a:bodyPr wrap="none" rtlCol="0">
            <a:spAutoFit/>
          </a:bodyPr>
          <a:lstStyle/>
          <a:p>
            <a:r>
              <a:rPr lang="it-IT" b="1" dirty="0">
                <a:solidFill>
                  <a:schemeClr val="bg1"/>
                </a:solidFill>
              </a:rPr>
              <a:t>TARGET</a:t>
            </a:r>
          </a:p>
        </p:txBody>
      </p:sp>
      <p:pic>
        <p:nvPicPr>
          <p:cNvPr id="34" name="Graphic 33" descr="Microscope">
            <a:extLst>
              <a:ext uri="{FF2B5EF4-FFF2-40B4-BE49-F238E27FC236}">
                <a16:creationId xmlns:a16="http://schemas.microsoft.com/office/drawing/2014/main" id="{FCB3E3E0-CD80-44C3-B254-3035CD5F13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01941" y="1994297"/>
            <a:ext cx="914400" cy="914400"/>
          </a:xfrm>
          <a:prstGeom prst="rect">
            <a:avLst/>
          </a:prstGeom>
        </p:spPr>
      </p:pic>
      <p:pic>
        <p:nvPicPr>
          <p:cNvPr id="35" name="Graphic 34" descr="Books">
            <a:extLst>
              <a:ext uri="{FF2B5EF4-FFF2-40B4-BE49-F238E27FC236}">
                <a16:creationId xmlns:a16="http://schemas.microsoft.com/office/drawing/2014/main" id="{315B1074-D5D8-4A97-858B-771CAA3992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57069" y="1947899"/>
            <a:ext cx="861002" cy="861002"/>
          </a:xfrm>
          <a:prstGeom prst="rect">
            <a:avLst/>
          </a:prstGeom>
        </p:spPr>
      </p:pic>
      <p:pic>
        <p:nvPicPr>
          <p:cNvPr id="36" name="Graphic 35" descr="Bank">
            <a:extLst>
              <a:ext uri="{FF2B5EF4-FFF2-40B4-BE49-F238E27FC236}">
                <a16:creationId xmlns:a16="http://schemas.microsoft.com/office/drawing/2014/main" id="{07ADDCA3-9A89-4701-A262-002BCC4529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24838" y="3728352"/>
            <a:ext cx="914400" cy="914400"/>
          </a:xfrm>
          <a:prstGeom prst="rect">
            <a:avLst/>
          </a:prstGeom>
        </p:spPr>
      </p:pic>
      <p:sp>
        <p:nvSpPr>
          <p:cNvPr id="37" name="CasellaDiTesto 12">
            <a:extLst>
              <a:ext uri="{FF2B5EF4-FFF2-40B4-BE49-F238E27FC236}">
                <a16:creationId xmlns:a16="http://schemas.microsoft.com/office/drawing/2014/main" id="{1FBD1170-A3E6-4C1E-9420-0ACEB1963474}"/>
              </a:ext>
            </a:extLst>
          </p:cNvPr>
          <p:cNvSpPr txBox="1"/>
          <p:nvPr/>
        </p:nvSpPr>
        <p:spPr>
          <a:xfrm>
            <a:off x="2893932" y="3643235"/>
            <a:ext cx="1644504" cy="923330"/>
          </a:xfrm>
          <a:prstGeom prst="rect">
            <a:avLst/>
          </a:prstGeom>
          <a:noFill/>
        </p:spPr>
        <p:txBody>
          <a:bodyPr wrap="square" rtlCol="0">
            <a:spAutoFit/>
          </a:bodyPr>
          <a:lstStyle/>
          <a:p>
            <a:pPr algn="ctr"/>
            <a:r>
              <a:rPr lang="en-US" b="1" dirty="0">
                <a:solidFill>
                  <a:schemeClr val="bg1"/>
                </a:solidFill>
              </a:rPr>
              <a:t>on </a:t>
            </a:r>
          </a:p>
          <a:p>
            <a:pPr algn="ctr"/>
            <a:r>
              <a:rPr lang="en-US" b="1" dirty="0">
                <a:solidFill>
                  <a:schemeClr val="bg1"/>
                </a:solidFill>
              </a:rPr>
              <a:t>Ancient Objects</a:t>
            </a:r>
          </a:p>
        </p:txBody>
      </p:sp>
      <p:pic>
        <p:nvPicPr>
          <p:cNvPr id="38" name="Graphic 37" descr="Tools">
            <a:extLst>
              <a:ext uri="{FF2B5EF4-FFF2-40B4-BE49-F238E27FC236}">
                <a16:creationId xmlns:a16="http://schemas.microsoft.com/office/drawing/2014/main" id="{986CFD23-FFE7-49F3-89C6-1B3716CBB43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64933" y="3987197"/>
            <a:ext cx="745167" cy="745167"/>
          </a:xfrm>
          <a:prstGeom prst="rect">
            <a:avLst/>
          </a:prstGeom>
        </p:spPr>
      </p:pic>
      <p:pic>
        <p:nvPicPr>
          <p:cNvPr id="39" name="Graphic 38" descr="Team">
            <a:extLst>
              <a:ext uri="{FF2B5EF4-FFF2-40B4-BE49-F238E27FC236}">
                <a16:creationId xmlns:a16="http://schemas.microsoft.com/office/drawing/2014/main" id="{029B47FF-4C99-47D7-A283-2E8701CCBCE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006841" y="3985318"/>
            <a:ext cx="914400" cy="914400"/>
          </a:xfrm>
          <a:prstGeom prst="rect">
            <a:avLst/>
          </a:prstGeom>
        </p:spPr>
      </p:pic>
      <p:pic>
        <p:nvPicPr>
          <p:cNvPr id="40" name="Graphic 39" descr="Books on Shelf">
            <a:extLst>
              <a:ext uri="{FF2B5EF4-FFF2-40B4-BE49-F238E27FC236}">
                <a16:creationId xmlns:a16="http://schemas.microsoft.com/office/drawing/2014/main" id="{C93CE109-1B19-4666-B12F-82654F34820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062759" y="5158865"/>
            <a:ext cx="914400" cy="914400"/>
          </a:xfrm>
          <a:prstGeom prst="rect">
            <a:avLst/>
          </a:prstGeom>
        </p:spPr>
      </p:pic>
    </p:spTree>
    <p:extLst>
      <p:ext uri="{BB962C8B-B14F-4D97-AF65-F5344CB8AC3E}">
        <p14:creationId xmlns:p14="http://schemas.microsoft.com/office/powerpoint/2010/main" val="41734042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4">
            <a:extLst>
              <a:ext uri="{FF2B5EF4-FFF2-40B4-BE49-F238E27FC236}">
                <a16:creationId xmlns:a16="http://schemas.microsoft.com/office/drawing/2014/main" id="{8D72444B-C7DF-49EC-AB7F-3FBB25745C5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2922" b="76065" l="35644" r="79290">
                        <a14:foregroundMark x1="61056" y1="39794" x2="61056" y2="39794"/>
                        <a14:foregroundMark x1="64686" y1="36858" x2="64686" y2="36858"/>
                        <a14:foregroundMark x1="67574" y1="76358" x2="67574" y2="76358"/>
                        <a14:foregroundMark x1="64356" y1="74743" x2="64356" y2="74743"/>
                        <a14:foregroundMark x1="50330" y1="69897" x2="50330" y2="69897"/>
                        <a14:foregroundMark x1="53465" y1="14831" x2="53465" y2="14831"/>
                        <a14:foregroundMark x1="58003" y1="13069" x2="58003" y2="13069"/>
                        <a14:foregroundMark x1="50413" y1="13216" x2="50413" y2="13216"/>
                        <a14:foregroundMark x1="49752" y1="18355" x2="49752" y2="18355"/>
                        <a14:foregroundMark x1="79290" y1="54479" x2="79290" y2="54479"/>
                        <a14:backgroundMark x1="72030" y1="21439" x2="72030" y2="21439"/>
                        <a14:backgroundMark x1="74505" y1="21439" x2="74505" y2="21439"/>
                        <a14:backgroundMark x1="70545" y1="22907" x2="70545" y2="22907"/>
                        <a14:backgroundMark x1="65759" y1="21586" x2="65759" y2="21586"/>
                        <a14:backgroundMark x1="64356" y1="15712" x2="64356" y2="15712"/>
                        <a14:backgroundMark x1="70875" y1="24229" x2="70875" y2="24229"/>
                        <a14:backgroundMark x1="69967" y1="31131" x2="69967" y2="31131"/>
                        <a14:backgroundMark x1="72112" y1="31718" x2="72112" y2="31718"/>
                        <a14:backgroundMark x1="75000" y1="22320" x2="75000" y2="22320"/>
                        <a14:backgroundMark x1="73680" y1="33040" x2="73680" y2="33040"/>
                        <a14:backgroundMark x1="71947" y1="33040" x2="71947" y2="33040"/>
                        <a14:backgroundMark x1="69307" y1="27166" x2="69307" y2="27166"/>
                      </a14:backgroundRemoval>
                    </a14:imgEffect>
                  </a14:imgLayer>
                </a14:imgProps>
              </a:ext>
              <a:ext uri="{28A0092B-C50C-407E-A947-70E740481C1C}">
                <a14:useLocalDpi xmlns:a14="http://schemas.microsoft.com/office/drawing/2010/main" val="0"/>
              </a:ext>
            </a:extLst>
          </a:blip>
          <a:srcRect l="35130" t="11455" r="15136" b="20386"/>
          <a:stretch/>
        </p:blipFill>
        <p:spPr>
          <a:xfrm>
            <a:off x="4176652" y="970536"/>
            <a:ext cx="7138502" cy="5499100"/>
          </a:xfrm>
          <a:prstGeom prst="rect">
            <a:avLst/>
          </a:prstGeom>
          <a:ln w="38100">
            <a:noFill/>
          </a:ln>
        </p:spPr>
      </p:pic>
      <p:grpSp>
        <p:nvGrpSpPr>
          <p:cNvPr id="8" name="Group 7">
            <a:extLst>
              <a:ext uri="{FF2B5EF4-FFF2-40B4-BE49-F238E27FC236}">
                <a16:creationId xmlns:a16="http://schemas.microsoft.com/office/drawing/2014/main" id="{6E635834-E54D-49B0-922E-0A7A8D6EF841}"/>
              </a:ext>
            </a:extLst>
          </p:cNvPr>
          <p:cNvGrpSpPr/>
          <p:nvPr/>
        </p:nvGrpSpPr>
        <p:grpSpPr>
          <a:xfrm>
            <a:off x="9435509" y="113768"/>
            <a:ext cx="2592767" cy="1645513"/>
            <a:chOff x="7894094" y="4518828"/>
            <a:chExt cx="2592767" cy="1645513"/>
          </a:xfrm>
        </p:grpSpPr>
        <p:sp>
          <p:nvSpPr>
            <p:cNvPr id="9" name="Rounded Rectangle 4">
              <a:extLst>
                <a:ext uri="{FF2B5EF4-FFF2-40B4-BE49-F238E27FC236}">
                  <a16:creationId xmlns:a16="http://schemas.microsoft.com/office/drawing/2014/main" id="{51B322E4-3295-4BB0-923D-CB65C36CFEBB}"/>
                </a:ext>
              </a:extLst>
            </p:cNvPr>
            <p:cNvSpPr/>
            <p:nvPr/>
          </p:nvSpPr>
          <p:spPr>
            <a:xfrm>
              <a:off x="7894094" y="4565420"/>
              <a:ext cx="2592767" cy="1598921"/>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0" name="Group 9">
              <a:extLst>
                <a:ext uri="{FF2B5EF4-FFF2-40B4-BE49-F238E27FC236}">
                  <a16:creationId xmlns:a16="http://schemas.microsoft.com/office/drawing/2014/main" id="{A6485502-7429-4308-AFA4-6208B4721947}"/>
                </a:ext>
              </a:extLst>
            </p:cNvPr>
            <p:cNvGrpSpPr/>
            <p:nvPr/>
          </p:nvGrpSpPr>
          <p:grpSpPr>
            <a:xfrm>
              <a:off x="8046717" y="4518828"/>
              <a:ext cx="2282012" cy="1590259"/>
              <a:chOff x="4626706" y="968683"/>
              <a:chExt cx="2879351" cy="1938739"/>
            </a:xfrm>
          </p:grpSpPr>
          <p:pic>
            <p:nvPicPr>
              <p:cNvPr id="11" name="Picture 10">
                <a:extLst>
                  <a:ext uri="{FF2B5EF4-FFF2-40B4-BE49-F238E27FC236}">
                    <a16:creationId xmlns:a16="http://schemas.microsoft.com/office/drawing/2014/main" id="{8F51C7D6-A978-4701-8278-8FEA7E843FED}"/>
                  </a:ext>
                </a:extLst>
              </p:cNvPr>
              <p:cNvPicPr>
                <a:picLocks noChangeAspect="1"/>
              </p:cNvPicPr>
              <p:nvPr/>
            </p:nvPicPr>
            <p:blipFill rotWithShape="1">
              <a:blip r:embed="rId5">
                <a:biLevel thresh="50000"/>
              </a:blip>
              <a:srcRect l="7025" t="12974" r="7356" b="11647"/>
              <a:stretch/>
            </p:blipFill>
            <p:spPr>
              <a:xfrm>
                <a:off x="4626706" y="1230715"/>
                <a:ext cx="2810552" cy="1676707"/>
              </a:xfrm>
              <a:prstGeom prst="rect">
                <a:avLst/>
              </a:prstGeom>
            </p:spPr>
          </p:pic>
          <p:sp>
            <p:nvSpPr>
              <p:cNvPr id="12" name="TextBox 11">
                <a:extLst>
                  <a:ext uri="{FF2B5EF4-FFF2-40B4-BE49-F238E27FC236}">
                    <a16:creationId xmlns:a16="http://schemas.microsoft.com/office/drawing/2014/main" id="{FCFA534F-7C28-4D0E-AB0B-2C49EE18E241}"/>
                  </a:ext>
                </a:extLst>
              </p:cNvPr>
              <p:cNvSpPr txBox="1"/>
              <p:nvPr/>
            </p:nvSpPr>
            <p:spPr>
              <a:xfrm>
                <a:off x="6558362" y="968683"/>
                <a:ext cx="947695" cy="584774"/>
              </a:xfrm>
              <a:prstGeom prst="rect">
                <a:avLst/>
              </a:prstGeom>
              <a:noFill/>
            </p:spPr>
            <p:txBody>
              <a:bodyPr wrap="none" rtlCol="0">
                <a:spAutoFit/>
              </a:bodyPr>
              <a:lstStyle/>
              <a:p>
                <a:r>
                  <a:rPr lang="it-IT" sz="3200" b="1" i="1" dirty="0">
                    <a:solidFill>
                      <a:schemeClr val="accent5"/>
                    </a:solidFill>
                    <a:latin typeface="Century Gothic" panose="020B0502020202020204" pitchFamily="34" charset="0"/>
                  </a:rPr>
                  <a:t>UFA</a:t>
                </a:r>
              </a:p>
            </p:txBody>
          </p:sp>
        </p:grpSp>
      </p:grpSp>
      <p:sp>
        <p:nvSpPr>
          <p:cNvPr id="15" name="Rettangolo arrotondato 1">
            <a:extLst>
              <a:ext uri="{FF2B5EF4-FFF2-40B4-BE49-F238E27FC236}">
                <a16:creationId xmlns:a16="http://schemas.microsoft.com/office/drawing/2014/main" id="{7B91023C-EC72-44E0-9F4F-556A11231C9C}"/>
              </a:ext>
            </a:extLst>
          </p:cNvPr>
          <p:cNvSpPr/>
          <p:nvPr/>
        </p:nvSpPr>
        <p:spPr>
          <a:xfrm>
            <a:off x="491241" y="6469636"/>
            <a:ext cx="8927064" cy="442674"/>
          </a:xfrm>
          <a:prstGeom prst="roundRect">
            <a:avLst/>
          </a:prstGeom>
          <a:noFill/>
          <a:ln w="38100">
            <a:no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it-IT" sz="2000" b="1" dirty="0">
                <a:ln w="0">
                  <a:solidFill>
                    <a:schemeClr val="tx1"/>
                  </a:solidFill>
                </a:ln>
                <a:solidFill>
                  <a:schemeClr val="tx1"/>
                </a:solidFill>
              </a:rPr>
              <a:t>Giornate di Studio: Progetti del Centro Fermi 2020-2022, 11-12 </a:t>
            </a:r>
            <a:r>
              <a:rPr lang="it-IT" sz="2000" b="1" dirty="0" err="1">
                <a:ln w="0">
                  <a:solidFill>
                    <a:schemeClr val="tx1"/>
                  </a:solidFill>
                </a:ln>
                <a:solidFill>
                  <a:schemeClr val="tx1"/>
                </a:solidFill>
              </a:rPr>
              <a:t>December</a:t>
            </a:r>
            <a:r>
              <a:rPr lang="it-IT" sz="2000" b="1" dirty="0">
                <a:ln w="0">
                  <a:solidFill>
                    <a:schemeClr val="tx1"/>
                  </a:solidFill>
                </a:ln>
                <a:solidFill>
                  <a:schemeClr val="tx1"/>
                </a:solidFill>
              </a:rPr>
              <a:t> 2019</a:t>
            </a:r>
          </a:p>
        </p:txBody>
      </p:sp>
      <p:pic>
        <p:nvPicPr>
          <p:cNvPr id="16" name="Immagine 3">
            <a:extLst>
              <a:ext uri="{FF2B5EF4-FFF2-40B4-BE49-F238E27FC236}">
                <a16:creationId xmlns:a16="http://schemas.microsoft.com/office/drawing/2014/main" id="{6D08D878-7003-49A6-90FF-E01240E7DFA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3981" y="58509"/>
            <a:ext cx="2470118" cy="1482908"/>
          </a:xfrm>
          <a:prstGeom prst="rect">
            <a:avLst/>
          </a:prstGeom>
        </p:spPr>
      </p:pic>
      <p:sp>
        <p:nvSpPr>
          <p:cNvPr id="17" name="Rettangolo arrotondato 1">
            <a:extLst>
              <a:ext uri="{FF2B5EF4-FFF2-40B4-BE49-F238E27FC236}">
                <a16:creationId xmlns:a16="http://schemas.microsoft.com/office/drawing/2014/main" id="{953DD65A-40D4-4903-9A96-70EED31F66E6}"/>
              </a:ext>
            </a:extLst>
          </p:cNvPr>
          <p:cNvSpPr/>
          <p:nvPr/>
        </p:nvSpPr>
        <p:spPr>
          <a:xfrm>
            <a:off x="346815" y="4685414"/>
            <a:ext cx="3780313" cy="1464231"/>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algn="ctr"/>
            <a:r>
              <a:rPr lang="en-US" sz="4000" dirty="0">
                <a:solidFill>
                  <a:schemeClr val="bg1"/>
                </a:solidFill>
              </a:rPr>
              <a:t>Pottery vase – </a:t>
            </a:r>
            <a:r>
              <a:rPr lang="en-US" sz="4000" dirty="0" err="1">
                <a:solidFill>
                  <a:schemeClr val="bg1"/>
                </a:solidFill>
              </a:rPr>
              <a:t>Lilibeo</a:t>
            </a:r>
            <a:r>
              <a:rPr lang="en-US" sz="4000" dirty="0">
                <a:solidFill>
                  <a:schemeClr val="bg1"/>
                </a:solidFill>
              </a:rPr>
              <a:t> Museum</a:t>
            </a:r>
          </a:p>
        </p:txBody>
      </p:sp>
      <p:sp>
        <p:nvSpPr>
          <p:cNvPr id="18" name="Rettangolo 5">
            <a:extLst>
              <a:ext uri="{FF2B5EF4-FFF2-40B4-BE49-F238E27FC236}">
                <a16:creationId xmlns:a16="http://schemas.microsoft.com/office/drawing/2014/main" id="{A87486CA-32CF-4E91-9BEA-361189DFD9AA}"/>
              </a:ext>
            </a:extLst>
          </p:cNvPr>
          <p:cNvSpPr/>
          <p:nvPr/>
        </p:nvSpPr>
        <p:spPr>
          <a:xfrm>
            <a:off x="2235193" y="41112"/>
            <a:ext cx="7150792" cy="938719"/>
          </a:xfrm>
          <a:prstGeom prst="rect">
            <a:avLst/>
          </a:prstGeom>
          <a:noFill/>
        </p:spPr>
        <p:txBody>
          <a:bodyPr wrap="square" lIns="91440" tIns="45720" rIns="91440" bIns="45720">
            <a:spAutoFit/>
          </a:bodyPr>
          <a:lstStyle/>
          <a:p>
            <a:pPr algn="ctr"/>
            <a:r>
              <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The LILIBEO PROJECT</a:t>
            </a:r>
          </a:p>
        </p:txBody>
      </p:sp>
    </p:spTree>
    <p:extLst>
      <p:ext uri="{BB962C8B-B14F-4D97-AF65-F5344CB8AC3E}">
        <p14:creationId xmlns:p14="http://schemas.microsoft.com/office/powerpoint/2010/main" val="24404851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itting, dark, orange, table&#10;&#10;Description automatically generated">
            <a:extLst>
              <a:ext uri="{FF2B5EF4-FFF2-40B4-BE49-F238E27FC236}">
                <a16:creationId xmlns:a16="http://schemas.microsoft.com/office/drawing/2014/main" id="{DA9C98A2-C793-42E0-A336-0A996932D4D0}"/>
              </a:ext>
            </a:extLst>
          </p:cNvPr>
          <p:cNvPicPr>
            <a:picLocks noChangeAspect="1"/>
          </p:cNvPicPr>
          <p:nvPr/>
        </p:nvPicPr>
        <p:blipFill rotWithShape="1">
          <a:blip r:embed="rId3">
            <a:extLst>
              <a:ext uri="{28A0092B-C50C-407E-A947-70E740481C1C}">
                <a14:useLocalDpi xmlns:a14="http://schemas.microsoft.com/office/drawing/2010/main" val="0"/>
              </a:ext>
            </a:extLst>
          </a:blip>
          <a:srcRect l="6477" t="7449" r="7332" b="4808"/>
          <a:stretch/>
        </p:blipFill>
        <p:spPr>
          <a:xfrm>
            <a:off x="4660963" y="1541417"/>
            <a:ext cx="4255082" cy="43317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6" name="Group 5">
            <a:extLst>
              <a:ext uri="{FF2B5EF4-FFF2-40B4-BE49-F238E27FC236}">
                <a16:creationId xmlns:a16="http://schemas.microsoft.com/office/drawing/2014/main" id="{CF34DE6F-2F7F-402D-9964-63E2A61DD1F1}"/>
              </a:ext>
            </a:extLst>
          </p:cNvPr>
          <p:cNvGrpSpPr/>
          <p:nvPr/>
        </p:nvGrpSpPr>
        <p:grpSpPr>
          <a:xfrm>
            <a:off x="9429414" y="39189"/>
            <a:ext cx="2592767" cy="1645513"/>
            <a:chOff x="7894094" y="4518828"/>
            <a:chExt cx="2592767" cy="1645513"/>
          </a:xfrm>
        </p:grpSpPr>
        <p:sp>
          <p:nvSpPr>
            <p:cNvPr id="8" name="Rounded Rectangle 4">
              <a:extLst>
                <a:ext uri="{FF2B5EF4-FFF2-40B4-BE49-F238E27FC236}">
                  <a16:creationId xmlns:a16="http://schemas.microsoft.com/office/drawing/2014/main" id="{6F28B564-4319-4A6E-B026-E544D33D92AE}"/>
                </a:ext>
              </a:extLst>
            </p:cNvPr>
            <p:cNvSpPr/>
            <p:nvPr/>
          </p:nvSpPr>
          <p:spPr>
            <a:xfrm>
              <a:off x="7894094" y="4565420"/>
              <a:ext cx="2592767" cy="1598921"/>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9" name="Group 8">
              <a:extLst>
                <a:ext uri="{FF2B5EF4-FFF2-40B4-BE49-F238E27FC236}">
                  <a16:creationId xmlns:a16="http://schemas.microsoft.com/office/drawing/2014/main" id="{801DB320-7006-46D7-8F8A-4CB727416AB5}"/>
                </a:ext>
              </a:extLst>
            </p:cNvPr>
            <p:cNvGrpSpPr/>
            <p:nvPr/>
          </p:nvGrpSpPr>
          <p:grpSpPr>
            <a:xfrm>
              <a:off x="8046717" y="4518828"/>
              <a:ext cx="2282012" cy="1590259"/>
              <a:chOff x="4626706" y="968683"/>
              <a:chExt cx="2879351" cy="1938739"/>
            </a:xfrm>
          </p:grpSpPr>
          <p:pic>
            <p:nvPicPr>
              <p:cNvPr id="10" name="Picture 9">
                <a:extLst>
                  <a:ext uri="{FF2B5EF4-FFF2-40B4-BE49-F238E27FC236}">
                    <a16:creationId xmlns:a16="http://schemas.microsoft.com/office/drawing/2014/main" id="{151FF443-9EDA-4614-B8F1-A990FD0AAE11}"/>
                  </a:ext>
                </a:extLst>
              </p:cNvPr>
              <p:cNvPicPr>
                <a:picLocks noChangeAspect="1"/>
              </p:cNvPicPr>
              <p:nvPr/>
            </p:nvPicPr>
            <p:blipFill rotWithShape="1">
              <a:blip r:embed="rId4">
                <a:biLevel thresh="50000"/>
              </a:blip>
              <a:srcRect l="7025" t="12974" r="7356" b="11647"/>
              <a:stretch/>
            </p:blipFill>
            <p:spPr>
              <a:xfrm>
                <a:off x="4626706" y="1230715"/>
                <a:ext cx="2810552" cy="1676707"/>
              </a:xfrm>
              <a:prstGeom prst="rect">
                <a:avLst/>
              </a:prstGeom>
            </p:spPr>
          </p:pic>
          <p:sp>
            <p:nvSpPr>
              <p:cNvPr id="11" name="TextBox 10">
                <a:extLst>
                  <a:ext uri="{FF2B5EF4-FFF2-40B4-BE49-F238E27FC236}">
                    <a16:creationId xmlns:a16="http://schemas.microsoft.com/office/drawing/2014/main" id="{F086A1B2-B62A-4997-B965-3C1EEC6E7CA8}"/>
                  </a:ext>
                </a:extLst>
              </p:cNvPr>
              <p:cNvSpPr txBox="1"/>
              <p:nvPr/>
            </p:nvSpPr>
            <p:spPr>
              <a:xfrm>
                <a:off x="6558362" y="968683"/>
                <a:ext cx="947695" cy="584774"/>
              </a:xfrm>
              <a:prstGeom prst="rect">
                <a:avLst/>
              </a:prstGeom>
              <a:noFill/>
            </p:spPr>
            <p:txBody>
              <a:bodyPr wrap="none" rtlCol="0">
                <a:spAutoFit/>
              </a:bodyPr>
              <a:lstStyle/>
              <a:p>
                <a:r>
                  <a:rPr lang="it-IT" sz="3200" b="1" i="1" dirty="0">
                    <a:solidFill>
                      <a:schemeClr val="accent5"/>
                    </a:solidFill>
                    <a:latin typeface="Century Gothic" panose="020B0502020202020204" pitchFamily="34" charset="0"/>
                  </a:rPr>
                  <a:t>UFA</a:t>
                </a:r>
              </a:p>
            </p:txBody>
          </p:sp>
        </p:grpSp>
      </p:grpSp>
      <p:pic>
        <p:nvPicPr>
          <p:cNvPr id="12" name="Immagine 3">
            <a:extLst>
              <a:ext uri="{FF2B5EF4-FFF2-40B4-BE49-F238E27FC236}">
                <a16:creationId xmlns:a16="http://schemas.microsoft.com/office/drawing/2014/main" id="{969A50BC-0D23-4302-AB09-0D0DAEDABC5B}"/>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9774" b="89850" l="3386" r="89842">
                        <a14:foregroundMark x1="3386" y1="57143" x2="3386" y2="57143"/>
                      </a14:backgroundRemoval>
                    </a14:imgEffect>
                  </a14:imgLayer>
                </a14:imgProps>
              </a:ext>
              <a:ext uri="{28A0092B-C50C-407E-A947-70E740481C1C}">
                <a14:useLocalDpi xmlns:a14="http://schemas.microsoft.com/office/drawing/2010/main"/>
              </a:ext>
            </a:extLst>
          </a:blip>
          <a:srcRect t="11352" r="53745" b="11273"/>
          <a:stretch/>
        </p:blipFill>
        <p:spPr>
          <a:xfrm>
            <a:off x="115293" y="85781"/>
            <a:ext cx="1534447" cy="1540948"/>
          </a:xfrm>
          <a:prstGeom prst="rect">
            <a:avLst/>
          </a:prstGeom>
        </p:spPr>
      </p:pic>
      <p:sp>
        <p:nvSpPr>
          <p:cNvPr id="13" name="Rettangolo arrotondato 1">
            <a:extLst>
              <a:ext uri="{FF2B5EF4-FFF2-40B4-BE49-F238E27FC236}">
                <a16:creationId xmlns:a16="http://schemas.microsoft.com/office/drawing/2014/main" id="{B8ECF272-B1E8-4236-8FD7-FA35CED124C4}"/>
              </a:ext>
            </a:extLst>
          </p:cNvPr>
          <p:cNvSpPr/>
          <p:nvPr/>
        </p:nvSpPr>
        <p:spPr>
          <a:xfrm>
            <a:off x="491241" y="6469636"/>
            <a:ext cx="8927064" cy="442674"/>
          </a:xfrm>
          <a:prstGeom prst="roundRect">
            <a:avLst/>
          </a:prstGeom>
          <a:noFill/>
          <a:ln w="38100">
            <a:no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it-IT" sz="2000" b="1" dirty="0">
                <a:ln w="0">
                  <a:solidFill>
                    <a:schemeClr val="tx1"/>
                  </a:solidFill>
                </a:ln>
                <a:solidFill>
                  <a:schemeClr val="tx1"/>
                </a:solidFill>
              </a:rPr>
              <a:t>Giornate di Studio: Progetti del Centro Fermi 2020-2022, 11-12 </a:t>
            </a:r>
            <a:r>
              <a:rPr lang="it-IT" sz="2000" b="1" dirty="0" err="1">
                <a:ln w="0">
                  <a:solidFill>
                    <a:schemeClr val="tx1"/>
                  </a:solidFill>
                </a:ln>
                <a:solidFill>
                  <a:schemeClr val="tx1"/>
                </a:solidFill>
              </a:rPr>
              <a:t>December</a:t>
            </a:r>
            <a:r>
              <a:rPr lang="it-IT" sz="2000" b="1" dirty="0">
                <a:ln w="0">
                  <a:solidFill>
                    <a:schemeClr val="tx1"/>
                  </a:solidFill>
                </a:ln>
                <a:solidFill>
                  <a:schemeClr val="tx1"/>
                </a:solidFill>
              </a:rPr>
              <a:t> 2019</a:t>
            </a:r>
          </a:p>
        </p:txBody>
      </p:sp>
      <p:pic>
        <p:nvPicPr>
          <p:cNvPr id="14" name="Immagine 3">
            <a:extLst>
              <a:ext uri="{FF2B5EF4-FFF2-40B4-BE49-F238E27FC236}">
                <a16:creationId xmlns:a16="http://schemas.microsoft.com/office/drawing/2014/main" id="{DD9ED7A2-BB82-4A9B-821B-38D09746BDA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3981" y="58509"/>
            <a:ext cx="2470118" cy="1482908"/>
          </a:xfrm>
          <a:prstGeom prst="rect">
            <a:avLst/>
          </a:prstGeom>
        </p:spPr>
      </p:pic>
      <p:pic>
        <p:nvPicPr>
          <p:cNvPr id="5" name="Picture 4" descr="A picture containing indoor, sitting, dark, table&#10;&#10;Description automatically generated">
            <a:extLst>
              <a:ext uri="{FF2B5EF4-FFF2-40B4-BE49-F238E27FC236}">
                <a16:creationId xmlns:a16="http://schemas.microsoft.com/office/drawing/2014/main" id="{781E3529-FCDA-4B46-B297-90B3991958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437" y="1468268"/>
            <a:ext cx="4291817" cy="44395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ttangolo arrotondato 1">
            <a:extLst>
              <a:ext uri="{FF2B5EF4-FFF2-40B4-BE49-F238E27FC236}">
                <a16:creationId xmlns:a16="http://schemas.microsoft.com/office/drawing/2014/main" id="{2A79B008-6AAB-4BFF-88BA-EBFB0020B106}"/>
              </a:ext>
            </a:extLst>
          </p:cNvPr>
          <p:cNvSpPr/>
          <p:nvPr/>
        </p:nvSpPr>
        <p:spPr>
          <a:xfrm>
            <a:off x="9016755" y="2123325"/>
            <a:ext cx="2835422" cy="3581162"/>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it-IT" sz="3000" dirty="0">
                <a:solidFill>
                  <a:schemeClr val="bg1"/>
                </a:solidFill>
              </a:rPr>
              <a:t>X-Ray </a:t>
            </a:r>
            <a:r>
              <a:rPr lang="it-IT" sz="3000" dirty="0" err="1">
                <a:solidFill>
                  <a:schemeClr val="bg1"/>
                </a:solidFill>
              </a:rPr>
              <a:t>tomography</a:t>
            </a:r>
            <a:r>
              <a:rPr lang="it-IT" sz="3000" dirty="0">
                <a:solidFill>
                  <a:schemeClr val="bg1"/>
                </a:solidFill>
              </a:rPr>
              <a:t>: 3D Rendering in false-</a:t>
            </a:r>
            <a:r>
              <a:rPr lang="it-IT" sz="3000" dirty="0" err="1">
                <a:solidFill>
                  <a:schemeClr val="bg1"/>
                </a:solidFill>
              </a:rPr>
              <a:t>colour</a:t>
            </a:r>
            <a:r>
              <a:rPr lang="it-IT" sz="3000" dirty="0">
                <a:solidFill>
                  <a:schemeClr val="bg1"/>
                </a:solidFill>
              </a:rPr>
              <a:t> of the </a:t>
            </a:r>
            <a:r>
              <a:rPr lang="it-IT" sz="3000" dirty="0" err="1">
                <a:solidFill>
                  <a:schemeClr val="bg1"/>
                </a:solidFill>
              </a:rPr>
              <a:t>pottery</a:t>
            </a:r>
            <a:r>
              <a:rPr lang="it-IT" sz="3000" dirty="0">
                <a:solidFill>
                  <a:schemeClr val="bg1"/>
                </a:solidFill>
              </a:rPr>
              <a:t> </a:t>
            </a:r>
            <a:r>
              <a:rPr lang="it-IT" sz="3000" dirty="0" err="1">
                <a:solidFill>
                  <a:schemeClr val="bg1"/>
                </a:solidFill>
              </a:rPr>
              <a:t>vase</a:t>
            </a:r>
            <a:r>
              <a:rPr lang="it-IT" sz="3000" dirty="0">
                <a:solidFill>
                  <a:schemeClr val="bg1"/>
                </a:solidFill>
              </a:rPr>
              <a:t> – Lilibeo Museum</a:t>
            </a:r>
          </a:p>
        </p:txBody>
      </p:sp>
      <p:sp>
        <p:nvSpPr>
          <p:cNvPr id="16" name="Rettangolo 5">
            <a:extLst>
              <a:ext uri="{FF2B5EF4-FFF2-40B4-BE49-F238E27FC236}">
                <a16:creationId xmlns:a16="http://schemas.microsoft.com/office/drawing/2014/main" id="{0550076F-8E1F-4D98-ADDF-D556C81CCA02}"/>
              </a:ext>
            </a:extLst>
          </p:cNvPr>
          <p:cNvSpPr/>
          <p:nvPr/>
        </p:nvSpPr>
        <p:spPr>
          <a:xfrm>
            <a:off x="2235193" y="341561"/>
            <a:ext cx="7150792" cy="938719"/>
          </a:xfrm>
          <a:prstGeom prst="rect">
            <a:avLst/>
          </a:prstGeom>
          <a:noFill/>
        </p:spPr>
        <p:txBody>
          <a:bodyPr wrap="square" lIns="91440" tIns="45720" rIns="91440" bIns="45720">
            <a:spAutoFit/>
          </a:bodyPr>
          <a:lstStyle/>
          <a:p>
            <a:pPr algn="ctr"/>
            <a:r>
              <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The LILIBEO PROJECT</a:t>
            </a:r>
          </a:p>
        </p:txBody>
      </p:sp>
      <p:sp>
        <p:nvSpPr>
          <p:cNvPr id="17" name="Scroll: Horizontal 16">
            <a:extLst>
              <a:ext uri="{FF2B5EF4-FFF2-40B4-BE49-F238E27FC236}">
                <a16:creationId xmlns:a16="http://schemas.microsoft.com/office/drawing/2014/main" id="{881644F7-A2D2-45A7-93EE-E926AC61EBFB}"/>
              </a:ext>
            </a:extLst>
          </p:cNvPr>
          <p:cNvSpPr/>
          <p:nvPr/>
        </p:nvSpPr>
        <p:spPr>
          <a:xfrm>
            <a:off x="2980716" y="5351497"/>
            <a:ext cx="3672446" cy="1286828"/>
          </a:xfrm>
          <a:prstGeom prst="horizontalScroll">
            <a:avLst>
              <a:gd name="adj" fmla="val 16816"/>
            </a:avLst>
          </a:prstGeom>
          <a:solidFill>
            <a:schemeClr val="accent1">
              <a:lumMod val="50000"/>
            </a:schemeClr>
          </a:solidFill>
          <a:ln w="38100">
            <a:solidFill>
              <a:schemeClr val="bg1"/>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rtlCol="0" anchor="ctr">
            <a:spAutoFit/>
          </a:bodyPr>
          <a:lstStyle/>
          <a:p>
            <a:pPr algn="ctr"/>
            <a:r>
              <a:rPr lang="en-GB" sz="2500" dirty="0">
                <a:solidFill>
                  <a:schemeClr val="bg1"/>
                </a:solidFill>
                <a:effectLst>
                  <a:outerShdw blurRad="38100" dist="38100" dir="2700000" algn="tl">
                    <a:srgbClr val="000000">
                      <a:alpha val="43137"/>
                    </a:srgbClr>
                  </a:outerShdw>
                </a:effectLst>
              </a:rPr>
              <a:t>Tomography - Bologna instrumentation TTRX</a:t>
            </a:r>
          </a:p>
        </p:txBody>
      </p:sp>
    </p:spTree>
    <p:extLst>
      <p:ext uri="{BB962C8B-B14F-4D97-AF65-F5344CB8AC3E}">
        <p14:creationId xmlns:p14="http://schemas.microsoft.com/office/powerpoint/2010/main" val="1826656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38048E7-1863-4D08-8332-095E9E4BFC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88019"/>
            <a:ext cx="2944737" cy="1767840"/>
          </a:xfrm>
          <a:prstGeom prst="rect">
            <a:avLst/>
          </a:prstGeom>
        </p:spPr>
      </p:pic>
      <p:sp>
        <p:nvSpPr>
          <p:cNvPr id="21" name="Rettangolo arrotondato 1">
            <a:extLst>
              <a:ext uri="{FF2B5EF4-FFF2-40B4-BE49-F238E27FC236}">
                <a16:creationId xmlns:a16="http://schemas.microsoft.com/office/drawing/2014/main" id="{9CD9ED68-B6AD-4A4B-8B66-75A48043B3A7}"/>
              </a:ext>
            </a:extLst>
          </p:cNvPr>
          <p:cNvSpPr/>
          <p:nvPr/>
        </p:nvSpPr>
        <p:spPr>
          <a:xfrm>
            <a:off x="491241" y="6469636"/>
            <a:ext cx="8927064" cy="442674"/>
          </a:xfrm>
          <a:prstGeom prst="roundRect">
            <a:avLst/>
          </a:prstGeom>
          <a:noFill/>
          <a:ln w="38100">
            <a:no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it-IT" sz="2000" b="1" dirty="0">
                <a:ln w="0">
                  <a:solidFill>
                    <a:schemeClr val="tx1"/>
                  </a:solidFill>
                </a:ln>
                <a:solidFill>
                  <a:schemeClr val="tx1"/>
                </a:solidFill>
              </a:rPr>
              <a:t>Giornate di Studio: Progetti del Centro Fermi 2020-2022, 11-12 </a:t>
            </a:r>
            <a:r>
              <a:rPr lang="it-IT" sz="2000" b="1" dirty="0" err="1">
                <a:ln w="0">
                  <a:solidFill>
                    <a:schemeClr val="tx1"/>
                  </a:solidFill>
                </a:ln>
                <a:solidFill>
                  <a:schemeClr val="tx1"/>
                </a:solidFill>
              </a:rPr>
              <a:t>December</a:t>
            </a:r>
            <a:r>
              <a:rPr lang="it-IT" sz="2000" b="1" dirty="0">
                <a:ln w="0">
                  <a:solidFill>
                    <a:schemeClr val="tx1"/>
                  </a:solidFill>
                </a:ln>
                <a:solidFill>
                  <a:schemeClr val="tx1"/>
                </a:solidFill>
              </a:rPr>
              <a:t> 2019</a:t>
            </a:r>
          </a:p>
        </p:txBody>
      </p:sp>
      <p:sp>
        <p:nvSpPr>
          <p:cNvPr id="10" name="Rettangolo 5">
            <a:extLst>
              <a:ext uri="{FF2B5EF4-FFF2-40B4-BE49-F238E27FC236}">
                <a16:creationId xmlns:a16="http://schemas.microsoft.com/office/drawing/2014/main" id="{1CD043AB-D251-4897-9990-7A4EE27EE879}"/>
              </a:ext>
            </a:extLst>
          </p:cNvPr>
          <p:cNvSpPr/>
          <p:nvPr/>
        </p:nvSpPr>
        <p:spPr>
          <a:xfrm>
            <a:off x="3046337" y="233644"/>
            <a:ext cx="8328766" cy="938719"/>
          </a:xfrm>
          <a:prstGeom prst="rect">
            <a:avLst/>
          </a:prstGeom>
          <a:noFill/>
        </p:spPr>
        <p:txBody>
          <a:bodyPr wrap="square" lIns="91440" tIns="45720" rIns="91440" bIns="45720">
            <a:spAutoFit/>
          </a:bodyPr>
          <a:lstStyle/>
          <a:p>
            <a:pPr algn="ctr"/>
            <a:r>
              <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The LILIBEO PROJECT</a:t>
            </a:r>
          </a:p>
        </p:txBody>
      </p:sp>
      <p:sp>
        <p:nvSpPr>
          <p:cNvPr id="11" name="Rettangolo arrotondato 1">
            <a:extLst>
              <a:ext uri="{FF2B5EF4-FFF2-40B4-BE49-F238E27FC236}">
                <a16:creationId xmlns:a16="http://schemas.microsoft.com/office/drawing/2014/main" id="{828A7543-4703-428B-8518-51177E481155}"/>
              </a:ext>
            </a:extLst>
          </p:cNvPr>
          <p:cNvSpPr/>
          <p:nvPr/>
        </p:nvSpPr>
        <p:spPr>
          <a:xfrm>
            <a:off x="3597555" y="1177753"/>
            <a:ext cx="7777548" cy="783193"/>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en-US" sz="4000" dirty="0">
                <a:ln w="0"/>
                <a:solidFill>
                  <a:schemeClr val="bg2">
                    <a:lumMod val="75000"/>
                  </a:schemeClr>
                </a:solidFill>
                <a:effectLst>
                  <a:outerShdw blurRad="38100" dist="25400" dir="5400000" algn="ctr" rotWithShape="0">
                    <a:srgbClr val="6E747A">
                      <a:alpha val="43000"/>
                    </a:srgbClr>
                  </a:outerShdw>
                </a:effectLst>
              </a:rPr>
              <a:t>Milestones reached in 2019:</a:t>
            </a:r>
            <a:endParaRPr lang="en-US" sz="4000" dirty="0">
              <a:ln w="0"/>
              <a:solidFill>
                <a:schemeClr val="bg1"/>
              </a:solidFill>
              <a:effectLst>
                <a:outerShdw blurRad="38100" dist="25400" dir="5400000" algn="ctr" rotWithShape="0">
                  <a:srgbClr val="6E747A">
                    <a:alpha val="43000"/>
                  </a:srgbClr>
                </a:outerShdw>
              </a:effectLst>
            </a:endParaRPr>
          </a:p>
        </p:txBody>
      </p:sp>
      <p:sp>
        <p:nvSpPr>
          <p:cNvPr id="12" name="Rettangolo arrotondato 1">
            <a:extLst>
              <a:ext uri="{FF2B5EF4-FFF2-40B4-BE49-F238E27FC236}">
                <a16:creationId xmlns:a16="http://schemas.microsoft.com/office/drawing/2014/main" id="{C5F0E761-FC87-47C3-AFAD-A95F13D455CE}"/>
              </a:ext>
            </a:extLst>
          </p:cNvPr>
          <p:cNvSpPr/>
          <p:nvPr/>
        </p:nvSpPr>
        <p:spPr>
          <a:xfrm>
            <a:off x="243045" y="2084501"/>
            <a:ext cx="7777549" cy="4392692"/>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marL="457200" indent="-457200">
              <a:buFont typeface="Courier New" panose="02070309020205020404" pitchFamily="49" charset="0"/>
              <a:buChar char="o"/>
            </a:pPr>
            <a:r>
              <a:rPr lang="en-US" sz="2800" dirty="0">
                <a:ln w="0"/>
                <a:solidFill>
                  <a:schemeClr val="bg1"/>
                </a:solidFill>
                <a:effectLst>
                  <a:outerShdw blurRad="38100" dist="25400" dir="5400000" algn="ctr" rotWithShape="0">
                    <a:srgbClr val="6E747A">
                      <a:alpha val="43000"/>
                    </a:srgbClr>
                  </a:outerShdw>
                </a:effectLst>
              </a:rPr>
              <a:t>Agreement between Museo </a:t>
            </a:r>
            <a:r>
              <a:rPr lang="en-US" sz="2800" dirty="0" err="1">
                <a:ln w="0"/>
                <a:solidFill>
                  <a:schemeClr val="bg1"/>
                </a:solidFill>
                <a:effectLst>
                  <a:outerShdw blurRad="38100" dist="25400" dir="5400000" algn="ctr" rotWithShape="0">
                    <a:srgbClr val="6E747A">
                      <a:alpha val="43000"/>
                    </a:srgbClr>
                  </a:outerShdw>
                </a:effectLst>
              </a:rPr>
              <a:t>Archeologico</a:t>
            </a:r>
            <a:r>
              <a:rPr lang="en-US" sz="2800" dirty="0">
                <a:ln w="0"/>
                <a:solidFill>
                  <a:schemeClr val="bg1"/>
                </a:solidFill>
                <a:effectLst>
                  <a:outerShdw blurRad="38100" dist="25400" dir="5400000" algn="ctr" rotWithShape="0">
                    <a:srgbClr val="6E747A">
                      <a:alpha val="43000"/>
                    </a:srgbClr>
                  </a:outerShdw>
                </a:effectLst>
              </a:rPr>
              <a:t> </a:t>
            </a:r>
            <a:r>
              <a:rPr lang="en-US" sz="2800" dirty="0" err="1">
                <a:ln w="0"/>
                <a:solidFill>
                  <a:schemeClr val="bg1"/>
                </a:solidFill>
                <a:effectLst>
                  <a:outerShdw blurRad="38100" dist="25400" dir="5400000" algn="ctr" rotWithShape="0">
                    <a:srgbClr val="6E747A">
                      <a:alpha val="43000"/>
                    </a:srgbClr>
                  </a:outerShdw>
                </a:effectLst>
              </a:rPr>
              <a:t>Regionale</a:t>
            </a:r>
            <a:r>
              <a:rPr lang="en-US" sz="2800" dirty="0">
                <a:ln w="0"/>
                <a:solidFill>
                  <a:schemeClr val="bg1"/>
                </a:solidFill>
                <a:effectLst>
                  <a:outerShdw blurRad="38100" dist="25400" dir="5400000" algn="ctr" rotWithShape="0">
                    <a:srgbClr val="6E747A">
                      <a:alpha val="43000"/>
                    </a:srgbClr>
                  </a:outerShdw>
                </a:effectLst>
              </a:rPr>
              <a:t> di </a:t>
            </a:r>
            <a:r>
              <a:rPr lang="en-US" sz="2800" dirty="0" err="1">
                <a:ln w="0"/>
                <a:solidFill>
                  <a:schemeClr val="bg1"/>
                </a:solidFill>
                <a:effectLst>
                  <a:outerShdw blurRad="38100" dist="25400" dir="5400000" algn="ctr" rotWithShape="0">
                    <a:srgbClr val="6E747A">
                      <a:alpha val="43000"/>
                    </a:srgbClr>
                  </a:outerShdw>
                </a:effectLst>
              </a:rPr>
              <a:t>Lilibeo</a:t>
            </a:r>
            <a:r>
              <a:rPr lang="en-US" sz="2800" dirty="0">
                <a:ln w="0"/>
                <a:solidFill>
                  <a:schemeClr val="bg1"/>
                </a:solidFill>
                <a:effectLst>
                  <a:outerShdw blurRad="38100" dist="25400" dir="5400000" algn="ctr" rotWithShape="0">
                    <a:srgbClr val="6E747A">
                      <a:alpha val="43000"/>
                    </a:srgbClr>
                  </a:outerShdw>
                </a:effectLst>
              </a:rPr>
              <a:t>, University of Geneva and Centro Fermi – DONE</a:t>
            </a:r>
          </a:p>
          <a:p>
            <a:pPr marL="457200" indent="-457200">
              <a:buFont typeface="Courier New" panose="02070309020205020404" pitchFamily="49" charset="0"/>
              <a:buChar char="o"/>
            </a:pPr>
            <a:r>
              <a:rPr lang="en-US" sz="2800" dirty="0" err="1">
                <a:ln w="0"/>
                <a:solidFill>
                  <a:schemeClr val="bg1"/>
                </a:solidFill>
                <a:effectLst>
                  <a:outerShdw blurRad="38100" dist="25400" dir="5400000" algn="ctr" rotWithShape="0">
                    <a:srgbClr val="6E747A">
                      <a:alpha val="43000"/>
                    </a:srgbClr>
                  </a:outerShdw>
                </a:effectLst>
              </a:rPr>
              <a:t>Tomographies</a:t>
            </a:r>
            <a:r>
              <a:rPr lang="en-US" sz="2800" dirty="0">
                <a:ln w="0"/>
                <a:solidFill>
                  <a:schemeClr val="bg1"/>
                </a:solidFill>
                <a:effectLst>
                  <a:outerShdw blurRad="38100" dist="25400" dir="5400000" algn="ctr" rotWithShape="0">
                    <a:srgbClr val="6E747A">
                      <a:alpha val="43000"/>
                    </a:srgbClr>
                  </a:outerShdw>
                </a:effectLst>
              </a:rPr>
              <a:t> of some </a:t>
            </a:r>
            <a:r>
              <a:rPr lang="en-US" sz="2800" dirty="0" err="1">
                <a:ln w="0"/>
                <a:solidFill>
                  <a:schemeClr val="bg1"/>
                </a:solidFill>
                <a:effectLst>
                  <a:outerShdw blurRad="38100" dist="25400" dir="5400000" algn="ctr" rotWithShape="0">
                    <a:srgbClr val="6E747A">
                      <a:alpha val="43000"/>
                    </a:srgbClr>
                  </a:outerShdw>
                </a:effectLst>
              </a:rPr>
              <a:t>Lilibeo</a:t>
            </a:r>
            <a:r>
              <a:rPr lang="en-US" sz="2800" dirty="0">
                <a:ln w="0"/>
                <a:solidFill>
                  <a:schemeClr val="bg1"/>
                </a:solidFill>
                <a:effectLst>
                  <a:outerShdw blurRad="38100" dist="25400" dir="5400000" algn="ctr" rotWithShape="0">
                    <a:srgbClr val="6E747A">
                      <a:alpha val="43000"/>
                    </a:srgbClr>
                  </a:outerShdw>
                </a:effectLst>
              </a:rPr>
              <a:t> findings at Univ. of Bologna – DONE</a:t>
            </a:r>
          </a:p>
          <a:p>
            <a:pPr marL="457200" indent="-457200">
              <a:buFont typeface="Courier New" panose="02070309020205020404" pitchFamily="49" charset="0"/>
              <a:buChar char="o"/>
            </a:pPr>
            <a:r>
              <a:rPr lang="en-US" sz="2800" dirty="0">
                <a:ln w="0"/>
                <a:solidFill>
                  <a:schemeClr val="bg1"/>
                </a:solidFill>
                <a:effectLst>
                  <a:outerShdw blurRad="38100" dist="25400" dir="5400000" algn="ctr" rotWithShape="0">
                    <a:srgbClr val="6E747A">
                      <a:alpha val="43000"/>
                    </a:srgbClr>
                  </a:outerShdw>
                </a:effectLst>
              </a:rPr>
              <a:t>First experimental campaign in-situ (X-ray tomography) – DONE</a:t>
            </a:r>
          </a:p>
          <a:p>
            <a:pPr marL="457200" indent="-457200">
              <a:buFont typeface="Courier New" panose="02070309020205020404" pitchFamily="49" charset="0"/>
              <a:buChar char="o"/>
            </a:pPr>
            <a:r>
              <a:rPr lang="en-US" sz="2800" dirty="0">
                <a:ln w="0"/>
                <a:solidFill>
                  <a:schemeClr val="bg1"/>
                </a:solidFill>
                <a:effectLst>
                  <a:outerShdw blurRad="38100" dist="25400" dir="5400000" algn="ctr" rotWithShape="0">
                    <a:srgbClr val="6E747A">
                      <a:alpha val="43000"/>
                    </a:srgbClr>
                  </a:outerShdw>
                </a:effectLst>
              </a:rPr>
              <a:t>First measurements of </a:t>
            </a:r>
            <a:r>
              <a:rPr lang="en-US" sz="2800" dirty="0" err="1">
                <a:ln w="0"/>
                <a:solidFill>
                  <a:schemeClr val="bg1"/>
                </a:solidFill>
                <a:effectLst>
                  <a:outerShdw blurRad="38100" dist="25400" dir="5400000" algn="ctr" rotWithShape="0">
                    <a:srgbClr val="6E747A">
                      <a:alpha val="43000"/>
                    </a:srgbClr>
                  </a:outerShdw>
                </a:effectLst>
              </a:rPr>
              <a:t>Lilibeo</a:t>
            </a:r>
            <a:r>
              <a:rPr lang="en-US" sz="2800" dirty="0">
                <a:ln w="0"/>
                <a:solidFill>
                  <a:schemeClr val="bg1"/>
                </a:solidFill>
                <a:effectLst>
                  <a:outerShdw blurRad="38100" dist="25400" dir="5400000" algn="ctr" rotWithShape="0">
                    <a:srgbClr val="6E747A">
                      <a:alpha val="43000"/>
                    </a:srgbClr>
                  </a:outerShdw>
                </a:effectLst>
              </a:rPr>
              <a:t> artifacts at Centro Fermi – DONE</a:t>
            </a:r>
          </a:p>
        </p:txBody>
      </p:sp>
      <p:pic>
        <p:nvPicPr>
          <p:cNvPr id="9" name="Immagine 8">
            <a:extLst>
              <a:ext uri="{FF2B5EF4-FFF2-40B4-BE49-F238E27FC236}">
                <a16:creationId xmlns:a16="http://schemas.microsoft.com/office/drawing/2014/main" id="{EE355538-EDB8-4784-B9E2-2F283D0D007D}"/>
              </a:ext>
            </a:extLst>
          </p:cNvPr>
          <p:cNvPicPr>
            <a:picLocks noChangeAspect="1"/>
          </p:cNvPicPr>
          <p:nvPr/>
        </p:nvPicPr>
        <p:blipFill rotWithShape="1">
          <a:blip r:embed="rId4"/>
          <a:srcRect l="4084" t="3000" r="6792" b="8200"/>
          <a:stretch/>
        </p:blipFill>
        <p:spPr>
          <a:xfrm>
            <a:off x="8360229" y="2447034"/>
            <a:ext cx="3475513" cy="3899047"/>
          </a:xfrm>
          <a:prstGeom prst="rect">
            <a:avLst/>
          </a:prstGeom>
        </p:spPr>
      </p:pic>
    </p:spTree>
    <p:extLst>
      <p:ext uri="{BB962C8B-B14F-4D97-AF65-F5344CB8AC3E}">
        <p14:creationId xmlns:p14="http://schemas.microsoft.com/office/powerpoint/2010/main" val="25252362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38048E7-1863-4D08-8332-095E9E4BFC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88019"/>
            <a:ext cx="2944737" cy="1767840"/>
          </a:xfrm>
          <a:prstGeom prst="rect">
            <a:avLst/>
          </a:prstGeom>
        </p:spPr>
      </p:pic>
      <p:sp>
        <p:nvSpPr>
          <p:cNvPr id="21" name="Rettangolo arrotondato 1">
            <a:extLst>
              <a:ext uri="{FF2B5EF4-FFF2-40B4-BE49-F238E27FC236}">
                <a16:creationId xmlns:a16="http://schemas.microsoft.com/office/drawing/2014/main" id="{9CD9ED68-B6AD-4A4B-8B66-75A48043B3A7}"/>
              </a:ext>
            </a:extLst>
          </p:cNvPr>
          <p:cNvSpPr/>
          <p:nvPr/>
        </p:nvSpPr>
        <p:spPr>
          <a:xfrm>
            <a:off x="491241" y="6469636"/>
            <a:ext cx="8927064" cy="442674"/>
          </a:xfrm>
          <a:prstGeom prst="roundRect">
            <a:avLst/>
          </a:prstGeom>
          <a:noFill/>
          <a:ln w="38100">
            <a:no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it-IT" sz="2000" b="1" dirty="0">
                <a:ln w="0">
                  <a:solidFill>
                    <a:schemeClr val="tx1"/>
                  </a:solidFill>
                </a:ln>
                <a:solidFill>
                  <a:schemeClr val="tx1"/>
                </a:solidFill>
              </a:rPr>
              <a:t>Giornate di Studio: Progetti del Centro Fermi 2020-2022, 11-12 </a:t>
            </a:r>
            <a:r>
              <a:rPr lang="it-IT" sz="2000" b="1" dirty="0" err="1">
                <a:ln w="0">
                  <a:solidFill>
                    <a:schemeClr val="tx1"/>
                  </a:solidFill>
                </a:ln>
                <a:solidFill>
                  <a:schemeClr val="tx1"/>
                </a:solidFill>
              </a:rPr>
              <a:t>December</a:t>
            </a:r>
            <a:r>
              <a:rPr lang="it-IT" sz="2000" b="1" dirty="0">
                <a:ln w="0">
                  <a:solidFill>
                    <a:schemeClr val="tx1"/>
                  </a:solidFill>
                </a:ln>
                <a:solidFill>
                  <a:schemeClr val="tx1"/>
                </a:solidFill>
              </a:rPr>
              <a:t> 2019</a:t>
            </a:r>
          </a:p>
        </p:txBody>
      </p:sp>
      <p:sp>
        <p:nvSpPr>
          <p:cNvPr id="5" name="Rettangolo arrotondato 1">
            <a:extLst>
              <a:ext uri="{FF2B5EF4-FFF2-40B4-BE49-F238E27FC236}">
                <a16:creationId xmlns:a16="http://schemas.microsoft.com/office/drawing/2014/main" id="{727B8E6E-51CC-44B9-B92A-D3BA5B2B7D60}"/>
              </a:ext>
            </a:extLst>
          </p:cNvPr>
          <p:cNvSpPr/>
          <p:nvPr/>
        </p:nvSpPr>
        <p:spPr>
          <a:xfrm>
            <a:off x="465114" y="1710061"/>
            <a:ext cx="8069285" cy="783193"/>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en-US" sz="4000" dirty="0">
                <a:ln w="0"/>
                <a:solidFill>
                  <a:schemeClr val="bg2">
                    <a:lumMod val="75000"/>
                  </a:schemeClr>
                </a:solidFill>
                <a:effectLst>
                  <a:outerShdw blurRad="38100" dist="25400" dir="5400000" algn="ctr" rotWithShape="0">
                    <a:srgbClr val="6E747A">
                      <a:alpha val="43000"/>
                    </a:srgbClr>
                  </a:outerShdw>
                </a:effectLst>
              </a:rPr>
              <a:t>Plan of activities 2020:</a:t>
            </a:r>
            <a:endParaRPr lang="en-US" sz="4000" dirty="0">
              <a:ln w="0"/>
              <a:solidFill>
                <a:schemeClr val="bg1"/>
              </a:solidFill>
              <a:effectLst>
                <a:outerShdw blurRad="38100" dist="25400" dir="5400000" algn="ctr" rotWithShape="0">
                  <a:srgbClr val="6E747A">
                    <a:alpha val="43000"/>
                  </a:srgbClr>
                </a:outerShdw>
              </a:effectLst>
            </a:endParaRPr>
          </a:p>
        </p:txBody>
      </p:sp>
      <p:sp>
        <p:nvSpPr>
          <p:cNvPr id="8" name="Rettangolo 5">
            <a:extLst>
              <a:ext uri="{FF2B5EF4-FFF2-40B4-BE49-F238E27FC236}">
                <a16:creationId xmlns:a16="http://schemas.microsoft.com/office/drawing/2014/main" id="{1B1E8010-9390-4AF9-BF83-D333235B1A69}"/>
              </a:ext>
            </a:extLst>
          </p:cNvPr>
          <p:cNvSpPr/>
          <p:nvPr/>
        </p:nvSpPr>
        <p:spPr>
          <a:xfrm>
            <a:off x="3157840" y="202410"/>
            <a:ext cx="8328766" cy="938719"/>
          </a:xfrm>
          <a:prstGeom prst="rect">
            <a:avLst/>
          </a:prstGeom>
          <a:noFill/>
        </p:spPr>
        <p:txBody>
          <a:bodyPr wrap="square" lIns="91440" tIns="45720" rIns="91440" bIns="45720">
            <a:spAutoFit/>
          </a:bodyPr>
          <a:lstStyle/>
          <a:p>
            <a:pPr algn="ctr"/>
            <a:r>
              <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The LILIBEO PROJECT</a:t>
            </a:r>
          </a:p>
        </p:txBody>
      </p:sp>
      <p:sp>
        <p:nvSpPr>
          <p:cNvPr id="9" name="Rettangolo arrotondato 1">
            <a:extLst>
              <a:ext uri="{FF2B5EF4-FFF2-40B4-BE49-F238E27FC236}">
                <a16:creationId xmlns:a16="http://schemas.microsoft.com/office/drawing/2014/main" id="{219A8634-3ED8-48E7-817C-E44035497683}"/>
              </a:ext>
            </a:extLst>
          </p:cNvPr>
          <p:cNvSpPr/>
          <p:nvPr/>
        </p:nvSpPr>
        <p:spPr>
          <a:xfrm>
            <a:off x="482531" y="2699961"/>
            <a:ext cx="8051868" cy="3371136"/>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marL="457200" indent="-457200">
              <a:buFont typeface="Courier New" panose="02070309020205020404" pitchFamily="49" charset="0"/>
              <a:buChar char="o"/>
            </a:pPr>
            <a:r>
              <a:rPr lang="en-US" sz="3200" dirty="0">
                <a:ln w="0"/>
                <a:solidFill>
                  <a:schemeClr val="bg1"/>
                </a:solidFill>
                <a:effectLst>
                  <a:outerShdw blurRad="38100" dist="25400" dir="5400000" algn="ctr" rotWithShape="0">
                    <a:srgbClr val="6E747A">
                      <a:alpha val="43000"/>
                    </a:srgbClr>
                  </a:outerShdw>
                </a:effectLst>
              </a:rPr>
              <a:t>First experimental campaign in-situ (</a:t>
            </a:r>
            <a:r>
              <a:rPr lang="en-US" sz="3200" dirty="0" err="1">
                <a:ln w="0"/>
                <a:solidFill>
                  <a:schemeClr val="bg1"/>
                </a:solidFill>
                <a:effectLst>
                  <a:outerShdw blurRad="38100" dist="25400" dir="5400000" algn="ctr" rotWithShape="0">
                    <a:srgbClr val="6E747A">
                      <a:alpha val="43000"/>
                    </a:srgbClr>
                  </a:outerShdw>
                </a:effectLst>
              </a:rPr>
              <a:t>XRF+Raman</a:t>
            </a:r>
            <a:r>
              <a:rPr lang="en-US" sz="3200" dirty="0">
                <a:ln w="0"/>
                <a:solidFill>
                  <a:schemeClr val="bg1"/>
                </a:solidFill>
                <a:effectLst>
                  <a:outerShdw blurRad="38100" dist="25400" dir="5400000" algn="ctr" rotWithShape="0">
                    <a:srgbClr val="6E747A">
                      <a:alpha val="43000"/>
                    </a:srgbClr>
                  </a:outerShdw>
                </a:effectLst>
              </a:rPr>
              <a:t>) – PLANNED</a:t>
            </a:r>
          </a:p>
          <a:p>
            <a:pPr marL="457200" indent="-457200">
              <a:buFont typeface="Courier New" panose="02070309020205020404" pitchFamily="49" charset="0"/>
              <a:buChar char="o"/>
            </a:pPr>
            <a:r>
              <a:rPr lang="en-US" sz="3200" dirty="0" err="1">
                <a:ln w="0"/>
                <a:solidFill>
                  <a:schemeClr val="bg1"/>
                </a:solidFill>
                <a:effectLst>
                  <a:outerShdw blurRad="38100" dist="25400" dir="5400000" algn="ctr" rotWithShape="0">
                    <a:srgbClr val="6E747A">
                      <a:alpha val="43000"/>
                    </a:srgbClr>
                  </a:outerShdw>
                </a:effectLst>
              </a:rPr>
              <a:t>XRF+Raman</a:t>
            </a:r>
            <a:r>
              <a:rPr lang="en-US" sz="3200" dirty="0">
                <a:ln w="0"/>
                <a:solidFill>
                  <a:schemeClr val="bg1"/>
                </a:solidFill>
                <a:effectLst>
                  <a:outerShdw blurRad="38100" dist="25400" dir="5400000" algn="ctr" rotWithShape="0">
                    <a:srgbClr val="6E747A">
                      <a:alpha val="43000"/>
                    </a:srgbClr>
                  </a:outerShdw>
                </a:effectLst>
              </a:rPr>
              <a:t> data analysis – IN PROGRESS</a:t>
            </a:r>
          </a:p>
          <a:p>
            <a:pPr marL="457200" indent="-457200">
              <a:buFont typeface="Courier New" panose="02070309020205020404" pitchFamily="49" charset="0"/>
              <a:buChar char="o"/>
            </a:pPr>
            <a:r>
              <a:rPr lang="en-US" sz="3200" dirty="0">
                <a:ln w="0"/>
                <a:solidFill>
                  <a:schemeClr val="bg1"/>
                </a:solidFill>
                <a:effectLst>
                  <a:outerShdw blurRad="38100" dist="25400" dir="5400000" algn="ctr" rotWithShape="0">
                    <a:srgbClr val="6E747A">
                      <a:alpha val="43000"/>
                    </a:srgbClr>
                  </a:outerShdw>
                </a:effectLst>
              </a:rPr>
              <a:t>Outreach event about </a:t>
            </a:r>
            <a:r>
              <a:rPr lang="en-US" sz="3200" dirty="0" err="1">
                <a:ln w="0"/>
                <a:solidFill>
                  <a:schemeClr val="bg1"/>
                </a:solidFill>
                <a:effectLst>
                  <a:outerShdw blurRad="38100" dist="25400" dir="5400000" algn="ctr" rotWithShape="0">
                    <a:srgbClr val="6E747A">
                      <a:alpha val="43000"/>
                    </a:srgbClr>
                  </a:outerShdw>
                </a:effectLst>
              </a:rPr>
              <a:t>archaeometric</a:t>
            </a:r>
            <a:r>
              <a:rPr lang="en-US" sz="3200" dirty="0">
                <a:ln w="0"/>
                <a:solidFill>
                  <a:schemeClr val="bg1"/>
                </a:solidFill>
                <a:effectLst>
                  <a:outerShdw blurRad="38100" dist="25400" dir="5400000" algn="ctr" rotWithShape="0">
                    <a:srgbClr val="6E747A">
                      <a:alpha val="43000"/>
                    </a:srgbClr>
                  </a:outerShdw>
                </a:effectLst>
              </a:rPr>
              <a:t> investigations at </a:t>
            </a:r>
            <a:r>
              <a:rPr lang="en-US" sz="3200" dirty="0" err="1">
                <a:ln w="0"/>
                <a:solidFill>
                  <a:schemeClr val="bg1"/>
                </a:solidFill>
                <a:effectLst>
                  <a:outerShdw blurRad="38100" dist="25400" dir="5400000" algn="ctr" rotWithShape="0">
                    <a:srgbClr val="6E747A">
                      <a:alpha val="43000"/>
                    </a:srgbClr>
                  </a:outerShdw>
                </a:effectLst>
              </a:rPr>
              <a:t>Lilibeo</a:t>
            </a:r>
            <a:r>
              <a:rPr lang="en-US" sz="3200" dirty="0">
                <a:ln w="0"/>
                <a:solidFill>
                  <a:schemeClr val="bg1"/>
                </a:solidFill>
                <a:effectLst>
                  <a:outerShdw blurRad="38100" dist="25400" dir="5400000" algn="ctr" rotWithShape="0">
                    <a:srgbClr val="6E747A">
                      <a:alpha val="43000"/>
                    </a:srgbClr>
                  </a:outerShdw>
                </a:effectLst>
              </a:rPr>
              <a:t> (“Invisible colours”) – PLANNED</a:t>
            </a:r>
          </a:p>
        </p:txBody>
      </p:sp>
      <p:pic>
        <p:nvPicPr>
          <p:cNvPr id="12" name="Graphic 11" descr="Bullseye">
            <a:extLst>
              <a:ext uri="{FF2B5EF4-FFF2-40B4-BE49-F238E27FC236}">
                <a16:creationId xmlns:a16="http://schemas.microsoft.com/office/drawing/2014/main" id="{68130BE8-6388-4B21-B98B-7A2AA63DD8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34994" y="2521499"/>
            <a:ext cx="2765765" cy="2765765"/>
          </a:xfrm>
          <a:prstGeom prst="rect">
            <a:avLst/>
          </a:prstGeom>
        </p:spPr>
      </p:pic>
    </p:spTree>
    <p:extLst>
      <p:ext uri="{BB962C8B-B14F-4D97-AF65-F5344CB8AC3E}">
        <p14:creationId xmlns:p14="http://schemas.microsoft.com/office/powerpoint/2010/main" val="34023831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38048E7-1863-4D08-8332-095E9E4BFC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88019"/>
            <a:ext cx="2944737" cy="1767840"/>
          </a:xfrm>
          <a:prstGeom prst="rect">
            <a:avLst/>
          </a:prstGeom>
        </p:spPr>
      </p:pic>
      <p:sp>
        <p:nvSpPr>
          <p:cNvPr id="8" name="Rettangolo arrotondato 1">
            <a:extLst>
              <a:ext uri="{FF2B5EF4-FFF2-40B4-BE49-F238E27FC236}">
                <a16:creationId xmlns:a16="http://schemas.microsoft.com/office/drawing/2014/main" id="{AFCD7CD7-52FC-42C9-8274-D08FEE4CD53A}"/>
              </a:ext>
            </a:extLst>
          </p:cNvPr>
          <p:cNvSpPr/>
          <p:nvPr/>
        </p:nvSpPr>
        <p:spPr>
          <a:xfrm>
            <a:off x="2300816" y="5414185"/>
            <a:ext cx="7895511" cy="953453"/>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algn="ctr"/>
            <a:r>
              <a:rPr lang="en-US" sz="5000" dirty="0">
                <a:solidFill>
                  <a:schemeClr val="bg1"/>
                </a:solidFill>
              </a:rPr>
              <a:t>Thank you for your attention</a:t>
            </a:r>
          </a:p>
        </p:txBody>
      </p:sp>
      <p:sp>
        <p:nvSpPr>
          <p:cNvPr id="9" name="Rettangolo 5">
            <a:extLst>
              <a:ext uri="{FF2B5EF4-FFF2-40B4-BE49-F238E27FC236}">
                <a16:creationId xmlns:a16="http://schemas.microsoft.com/office/drawing/2014/main" id="{FF1FB212-D18A-4E3D-8B52-173179CCF476}"/>
              </a:ext>
            </a:extLst>
          </p:cNvPr>
          <p:cNvSpPr/>
          <p:nvPr/>
        </p:nvSpPr>
        <p:spPr>
          <a:xfrm>
            <a:off x="2113281" y="88019"/>
            <a:ext cx="10177614" cy="1554272"/>
          </a:xfrm>
          <a:prstGeom prst="rect">
            <a:avLst/>
          </a:prstGeom>
          <a:noFill/>
        </p:spPr>
        <p:txBody>
          <a:bodyPr wrap="square" lIns="91440" tIns="45720" rIns="91440" bIns="45720">
            <a:spAutoFit/>
          </a:bodyPr>
          <a:lstStyle/>
          <a:p>
            <a:pPr algn="ctr"/>
            <a:r>
              <a:rPr lang="it-IT"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VIEWLAB: </a:t>
            </a:r>
          </a:p>
          <a:p>
            <a:pPr algn="ctr"/>
            <a:r>
              <a:rPr lang="en-US" sz="4000" b="1" i="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Science and Cultural Heritage</a:t>
            </a:r>
            <a:endParaRPr lang="it-IT" sz="4000" b="1" i="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endParaRPr>
          </a:p>
        </p:txBody>
      </p:sp>
      <p:pic>
        <p:nvPicPr>
          <p:cNvPr id="11" name="Picture 10" descr="A picture containing indoor, table, sitting, computer&#10;&#10;Description automatically generated">
            <a:extLst>
              <a:ext uri="{FF2B5EF4-FFF2-40B4-BE49-F238E27FC236}">
                <a16:creationId xmlns:a16="http://schemas.microsoft.com/office/drawing/2014/main" id="{FB002497-60CE-4D08-A6BC-152BEC1492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080" y="1947966"/>
            <a:ext cx="5782491" cy="32526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24824FDC-AC5C-48D7-8EA5-BF7927B2B1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75033" y="1932177"/>
            <a:ext cx="4693710" cy="32842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228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38048E7-1863-4D08-8332-095E9E4BFC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88019"/>
            <a:ext cx="2944737" cy="1767840"/>
          </a:xfrm>
          <a:prstGeom prst="rect">
            <a:avLst/>
          </a:prstGeom>
        </p:spPr>
      </p:pic>
      <p:sp>
        <p:nvSpPr>
          <p:cNvPr id="6" name="Rettangolo 5">
            <a:extLst>
              <a:ext uri="{FF2B5EF4-FFF2-40B4-BE49-F238E27FC236}">
                <a16:creationId xmlns:a16="http://schemas.microsoft.com/office/drawing/2014/main" id="{D292D2F1-3840-4D7A-BEDE-7C22B700FB98}"/>
              </a:ext>
            </a:extLst>
          </p:cNvPr>
          <p:cNvSpPr/>
          <p:nvPr/>
        </p:nvSpPr>
        <p:spPr>
          <a:xfrm>
            <a:off x="2142241" y="-7623"/>
            <a:ext cx="9252924" cy="938719"/>
          </a:xfrm>
          <a:prstGeom prst="rect">
            <a:avLst/>
          </a:prstGeom>
          <a:noFill/>
        </p:spPr>
        <p:txBody>
          <a:bodyPr wrap="square" lIns="91440" tIns="45720" rIns="91440" bIns="45720">
            <a:spAutoFit/>
          </a:bodyPr>
          <a:lstStyle/>
          <a:p>
            <a:pPr algn="ctr"/>
            <a:r>
              <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VIEWLAB:  </a:t>
            </a:r>
            <a:r>
              <a:rPr lang="en-US" sz="40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Research</a:t>
            </a:r>
          </a:p>
        </p:txBody>
      </p:sp>
      <p:sp>
        <p:nvSpPr>
          <p:cNvPr id="21" name="Rettangolo arrotondato 1">
            <a:extLst>
              <a:ext uri="{FF2B5EF4-FFF2-40B4-BE49-F238E27FC236}">
                <a16:creationId xmlns:a16="http://schemas.microsoft.com/office/drawing/2014/main" id="{9CD9ED68-B6AD-4A4B-8B66-75A48043B3A7}"/>
              </a:ext>
            </a:extLst>
          </p:cNvPr>
          <p:cNvSpPr/>
          <p:nvPr/>
        </p:nvSpPr>
        <p:spPr>
          <a:xfrm>
            <a:off x="491241" y="6469636"/>
            <a:ext cx="8927064" cy="442674"/>
          </a:xfrm>
          <a:prstGeom prst="roundRect">
            <a:avLst/>
          </a:prstGeom>
          <a:noFill/>
          <a:ln w="38100">
            <a:no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it-IT" sz="2000" b="1" dirty="0">
                <a:ln w="0">
                  <a:solidFill>
                    <a:schemeClr val="tx1"/>
                  </a:solidFill>
                </a:ln>
                <a:solidFill>
                  <a:schemeClr val="tx1"/>
                </a:solidFill>
              </a:rPr>
              <a:t>Giornate di Studio: Progetti del Centro Fermi 2020-2022, 11-12 </a:t>
            </a:r>
            <a:r>
              <a:rPr lang="it-IT" sz="2000" b="1" dirty="0" err="1">
                <a:ln w="0">
                  <a:solidFill>
                    <a:schemeClr val="tx1"/>
                  </a:solidFill>
                </a:ln>
                <a:solidFill>
                  <a:schemeClr val="tx1"/>
                </a:solidFill>
              </a:rPr>
              <a:t>December</a:t>
            </a:r>
            <a:r>
              <a:rPr lang="it-IT" sz="2000" b="1" dirty="0">
                <a:ln w="0">
                  <a:solidFill>
                    <a:schemeClr val="tx1"/>
                  </a:solidFill>
                </a:ln>
                <a:solidFill>
                  <a:schemeClr val="tx1"/>
                </a:solidFill>
              </a:rPr>
              <a:t> 2019</a:t>
            </a:r>
          </a:p>
        </p:txBody>
      </p:sp>
      <p:grpSp>
        <p:nvGrpSpPr>
          <p:cNvPr id="7" name="Group 6">
            <a:extLst>
              <a:ext uri="{FF2B5EF4-FFF2-40B4-BE49-F238E27FC236}">
                <a16:creationId xmlns:a16="http://schemas.microsoft.com/office/drawing/2014/main" id="{29A60E8C-F8C7-4020-AE3E-96D0809B8CDF}"/>
              </a:ext>
            </a:extLst>
          </p:cNvPr>
          <p:cNvGrpSpPr/>
          <p:nvPr/>
        </p:nvGrpSpPr>
        <p:grpSpPr>
          <a:xfrm>
            <a:off x="192134" y="893208"/>
            <a:ext cx="4589803" cy="5420305"/>
            <a:chOff x="192134" y="519861"/>
            <a:chExt cx="4589803" cy="5805915"/>
          </a:xfrm>
        </p:grpSpPr>
        <mc:AlternateContent xmlns:mc="http://schemas.openxmlformats.org/markup-compatibility/2006" xmlns:am3d="http://schemas.microsoft.com/office/drawing/2017/model3d">
          <mc:Choice Requires="am3d">
            <p:graphicFrame>
              <p:nvGraphicFramePr>
                <p:cNvPr id="8" name="3D Model 7" descr="Cone">
                  <a:extLst>
                    <a:ext uri="{FF2B5EF4-FFF2-40B4-BE49-F238E27FC236}">
                      <a16:creationId xmlns:a16="http://schemas.microsoft.com/office/drawing/2014/main" id="{90DE3DF1-0088-4DCC-9622-5294B4D6B52B}"/>
                    </a:ext>
                  </a:extLst>
                </p:cNvPr>
                <p:cNvGraphicFramePr>
                  <a:graphicFrameLocks noChangeAspect="1"/>
                </p:cNvGraphicFramePr>
                <p:nvPr>
                  <p:extLst>
                    <p:ext uri="{D42A27DB-BD31-4B8C-83A1-F6EECF244321}">
                      <p14:modId xmlns:p14="http://schemas.microsoft.com/office/powerpoint/2010/main" val="1781532258"/>
                    </p:ext>
                  </p:extLst>
                </p:nvPr>
              </p:nvGraphicFramePr>
              <p:xfrm>
                <a:off x="192134" y="519861"/>
                <a:ext cx="4589803" cy="5805915"/>
              </p:xfrm>
              <a:graphic>
                <a:graphicData uri="http://schemas.microsoft.com/office/drawing/2017/model3d">
                  <am3d:model3d r:embed="rId4">
                    <am3d:spPr>
                      <a:xfrm>
                        <a:off x="0" y="0"/>
                        <a:ext cx="4589803" cy="5805915"/>
                      </a:xfrm>
                      <a:prstGeom prst="rect">
                        <a:avLst/>
                      </a:prstGeom>
                      <a:noFill/>
                    </am3d:spPr>
                    <am3d:camera>
                      <am3d:pos x="0" y="0" z="79877068"/>
                      <am3d:up dx="0" dy="36000000" dz="0"/>
                      <am3d:lookAt x="0" y="0" z="0"/>
                      <am3d:perspective fov="2700000"/>
                    </am3d:camera>
                    <am3d:trans>
                      <am3d:meterPerModelUnit n="6704480" d="1000000"/>
                      <am3d:preTrans dx="2" dy="-16922770" dz="-2"/>
                      <am3d:scale>
                        <am3d:sx n="1000000" d="1000000"/>
                        <am3d:sy n="1000000" d="1000000"/>
                        <am3d:sz n="1000000" d="1000000"/>
                      </am3d:scale>
                      <am3d:rot ax="604021" ay="343071" az="60799"/>
                      <am3d:postTrans dx="0" dy="0" dz="0"/>
                    </am3d:trans>
                    <am3d:attrSrcUrl r:id="rId5"/>
                    <am3d:raster rName="Office3DRenderer" rVer="16.0.8326">
                      <am3d:blip r:embed="rId6"/>
                    </am3d:raster>
                    <am3d:objViewport viewportSz="7278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3" name="3D Model 2" descr="Cone">
                  <a:extLst>
                    <a:ext uri="{FF2B5EF4-FFF2-40B4-BE49-F238E27FC236}">
                      <a16:creationId xmlns:a16="http://schemas.microsoft.com/office/drawing/2014/main" id="{10AB1358-3413-408D-A673-D254C2C5B691}"/>
                    </a:ext>
                  </a:extLst>
                </p:cNvPr>
                <p:cNvPicPr>
                  <a:picLocks noGrp="1" noRot="1" noChangeAspect="1" noMove="1" noResize="1" noEditPoints="1" noAdjustHandles="1" noChangeArrowheads="1" noChangeShapeType="1" noCrop="1"/>
                </p:cNvPicPr>
                <p:nvPr/>
              </p:nvPicPr>
              <p:blipFill>
                <a:blip r:embed="rId7"/>
                <a:stretch>
                  <a:fillRect/>
                </a:stretch>
              </p:blipFill>
              <p:spPr>
                <a:xfrm>
                  <a:off x="192134" y="913528"/>
                  <a:ext cx="4589803" cy="5420305"/>
                </a:xfrm>
                <a:prstGeom prst="rect">
                  <a:avLst/>
                </a:prstGeom>
                <a:noFill/>
              </p:spPr>
            </p:pic>
          </mc:Fallback>
        </mc:AlternateContent>
        <p:sp>
          <p:nvSpPr>
            <p:cNvPr id="9" name="Rettangolo arrotondato 1">
              <a:extLst>
                <a:ext uri="{FF2B5EF4-FFF2-40B4-BE49-F238E27FC236}">
                  <a16:creationId xmlns:a16="http://schemas.microsoft.com/office/drawing/2014/main" id="{4F9135C3-1697-4DF4-A9F1-C3CECD94F72D}"/>
                </a:ext>
              </a:extLst>
            </p:cNvPr>
            <p:cNvSpPr/>
            <p:nvPr/>
          </p:nvSpPr>
          <p:spPr>
            <a:xfrm>
              <a:off x="1358093" y="2780081"/>
              <a:ext cx="2119347" cy="1123712"/>
            </a:xfrm>
            <a:prstGeom prst="roundRect">
              <a:avLst/>
            </a:prstGeom>
            <a:noFill/>
            <a:ln w="38100">
              <a:noFill/>
            </a:ln>
            <a:effectLst>
              <a:glow rad="63500">
                <a:schemeClr val="accent1">
                  <a:satMod val="175000"/>
                  <a:alpha val="40000"/>
                </a:schemeClr>
              </a:glow>
            </a:effectLst>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algn="ctr"/>
              <a:r>
                <a:rPr lang="en-US" sz="6000" b="1" dirty="0">
                  <a:ln w="22225">
                    <a:solidFill>
                      <a:schemeClr val="accent1">
                        <a:lumMod val="50000"/>
                      </a:schemeClr>
                    </a:solidFill>
                    <a:prstDash val="solid"/>
                  </a:ln>
                  <a:solidFill>
                    <a:schemeClr val="bg1">
                      <a:lumMod val="65000"/>
                    </a:schemeClr>
                  </a:solidFill>
                </a:rPr>
                <a:t>Why</a:t>
              </a:r>
            </a:p>
          </p:txBody>
        </p:sp>
        <p:sp>
          <p:nvSpPr>
            <p:cNvPr id="10" name="Rettangolo arrotondato 1">
              <a:extLst>
                <a:ext uri="{FF2B5EF4-FFF2-40B4-BE49-F238E27FC236}">
                  <a16:creationId xmlns:a16="http://schemas.microsoft.com/office/drawing/2014/main" id="{DECE68C0-8A0F-4401-B9DB-779F9D9462AF}"/>
                </a:ext>
              </a:extLst>
            </p:cNvPr>
            <p:cNvSpPr/>
            <p:nvPr/>
          </p:nvSpPr>
          <p:spPr>
            <a:xfrm>
              <a:off x="1406520" y="5151224"/>
              <a:ext cx="2119347" cy="1123711"/>
            </a:xfrm>
            <a:prstGeom prst="roundRect">
              <a:avLst/>
            </a:prstGeom>
            <a:noFill/>
            <a:ln w="38100">
              <a:noFill/>
            </a:ln>
            <a:effectLst>
              <a:glow rad="63500">
                <a:schemeClr val="accent1">
                  <a:satMod val="175000"/>
                  <a:alpha val="40000"/>
                </a:schemeClr>
              </a:glow>
            </a:effectLst>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algn="ctr"/>
              <a:r>
                <a:rPr lang="en-US" sz="6000" b="1" dirty="0">
                  <a:ln w="19050">
                    <a:solidFill>
                      <a:schemeClr val="accent1">
                        <a:lumMod val="50000"/>
                      </a:schemeClr>
                    </a:solidFill>
                  </a:ln>
                  <a:solidFill>
                    <a:schemeClr val="bg1">
                      <a:lumMod val="65000"/>
                    </a:schemeClr>
                  </a:solidFill>
                  <a:effectLst>
                    <a:outerShdw blurRad="38100" dist="25400" dir="5400000" algn="ctr" rotWithShape="0">
                      <a:srgbClr val="6E747A">
                        <a:alpha val="43000"/>
                      </a:srgbClr>
                    </a:outerShdw>
                  </a:effectLst>
                </a:rPr>
                <a:t>What</a:t>
              </a:r>
            </a:p>
          </p:txBody>
        </p:sp>
        <p:sp>
          <p:nvSpPr>
            <p:cNvPr id="11" name="Rettangolo arrotondato 1">
              <a:extLst>
                <a:ext uri="{FF2B5EF4-FFF2-40B4-BE49-F238E27FC236}">
                  <a16:creationId xmlns:a16="http://schemas.microsoft.com/office/drawing/2014/main" id="{D445E938-6489-4FF2-9E0C-3142C2E5139A}"/>
                </a:ext>
              </a:extLst>
            </p:cNvPr>
            <p:cNvSpPr/>
            <p:nvPr/>
          </p:nvSpPr>
          <p:spPr>
            <a:xfrm>
              <a:off x="1368252" y="3951659"/>
              <a:ext cx="2119347" cy="1123712"/>
            </a:xfrm>
            <a:prstGeom prst="roundRect">
              <a:avLst/>
            </a:prstGeom>
            <a:noFill/>
            <a:ln w="38100">
              <a:noFill/>
            </a:ln>
            <a:effectLst>
              <a:glow rad="63500">
                <a:schemeClr val="accent1">
                  <a:satMod val="175000"/>
                  <a:alpha val="40000"/>
                </a:schemeClr>
              </a:glow>
            </a:effectLst>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algn="ctr"/>
              <a:r>
                <a:rPr lang="en-US" sz="6000" b="1" dirty="0">
                  <a:ln w="19050">
                    <a:solidFill>
                      <a:schemeClr val="accent1">
                        <a:lumMod val="50000"/>
                      </a:schemeClr>
                    </a:solidFill>
                  </a:ln>
                  <a:solidFill>
                    <a:schemeClr val="bg1">
                      <a:lumMod val="65000"/>
                    </a:schemeClr>
                  </a:solidFill>
                  <a:effectLst>
                    <a:outerShdw blurRad="38100" dist="25400" dir="5400000" algn="ctr" rotWithShape="0">
                      <a:srgbClr val="6E747A">
                        <a:alpha val="43000"/>
                      </a:srgbClr>
                    </a:outerShdw>
                  </a:effectLst>
                </a:rPr>
                <a:t>How</a:t>
              </a:r>
            </a:p>
          </p:txBody>
        </p:sp>
      </p:grpSp>
      <p:sp>
        <p:nvSpPr>
          <p:cNvPr id="15" name="Rettangolo arrotondato 1">
            <a:extLst>
              <a:ext uri="{FF2B5EF4-FFF2-40B4-BE49-F238E27FC236}">
                <a16:creationId xmlns:a16="http://schemas.microsoft.com/office/drawing/2014/main" id="{B7A124C2-DFA6-4131-985B-AFF12D25D8FA}"/>
              </a:ext>
            </a:extLst>
          </p:cNvPr>
          <p:cNvSpPr/>
          <p:nvPr/>
        </p:nvSpPr>
        <p:spPr>
          <a:xfrm>
            <a:off x="4954773" y="957613"/>
            <a:ext cx="6945490" cy="1055608"/>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algn="ctr"/>
            <a:r>
              <a:rPr lang="en-US" sz="2800" dirty="0">
                <a:solidFill>
                  <a:schemeClr val="bg1"/>
                </a:solidFill>
              </a:rPr>
              <a:t>To solve archaeological and conservation problems</a:t>
            </a:r>
            <a:endParaRPr lang="en-US" sz="2500" dirty="0">
              <a:ln w="0"/>
              <a:solidFill>
                <a:schemeClr val="bg1"/>
              </a:solidFill>
              <a:effectLst>
                <a:outerShdw blurRad="38100" dist="25400" dir="5400000" algn="ctr" rotWithShape="0">
                  <a:srgbClr val="6E747A">
                    <a:alpha val="43000"/>
                  </a:srgbClr>
                </a:outerShdw>
              </a:effectLst>
            </a:endParaRPr>
          </a:p>
        </p:txBody>
      </p:sp>
      <p:sp>
        <p:nvSpPr>
          <p:cNvPr id="16" name="Rettangolo arrotondato 1">
            <a:extLst>
              <a:ext uri="{FF2B5EF4-FFF2-40B4-BE49-F238E27FC236}">
                <a16:creationId xmlns:a16="http://schemas.microsoft.com/office/drawing/2014/main" id="{B0D09110-F32D-416C-A946-994EAA4798C3}"/>
              </a:ext>
            </a:extLst>
          </p:cNvPr>
          <p:cNvSpPr/>
          <p:nvPr/>
        </p:nvSpPr>
        <p:spPr>
          <a:xfrm>
            <a:off x="4942906" y="2800720"/>
            <a:ext cx="6997933" cy="1634490"/>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algn="ctr"/>
            <a:r>
              <a:rPr lang="en-US" sz="2500" dirty="0">
                <a:ln w="0"/>
                <a:solidFill>
                  <a:schemeClr val="bg1"/>
                </a:solidFill>
                <a:effectLst>
                  <a:outerShdw blurRad="38100" dist="25400" dir="5400000" algn="ctr" rotWithShape="0">
                    <a:srgbClr val="6E747A">
                      <a:alpha val="43000"/>
                    </a:srgbClr>
                  </a:outerShdw>
                </a:effectLst>
              </a:rPr>
              <a:t>Application of scientific methods and technology to archaeological study. </a:t>
            </a:r>
          </a:p>
          <a:p>
            <a:pPr algn="ctr"/>
            <a:r>
              <a:rPr lang="en-US" sz="1900" dirty="0" err="1">
                <a:ln w="0"/>
                <a:solidFill>
                  <a:schemeClr val="bg1">
                    <a:lumMod val="65000"/>
                  </a:schemeClr>
                </a:solidFill>
                <a:effectLst>
                  <a:outerShdw blurRad="38100" dist="25400" dir="5400000" algn="ctr" rotWithShape="0">
                    <a:srgbClr val="6E747A">
                      <a:alpha val="43000"/>
                    </a:srgbClr>
                  </a:outerShdw>
                </a:effectLst>
              </a:rPr>
              <a:t>Characterisation</a:t>
            </a:r>
            <a:r>
              <a:rPr lang="en-US" sz="1900" dirty="0">
                <a:ln w="0"/>
                <a:solidFill>
                  <a:schemeClr val="bg1">
                    <a:lumMod val="65000"/>
                  </a:schemeClr>
                </a:solidFill>
                <a:effectLst>
                  <a:outerShdw blurRad="38100" dist="25400" dir="5400000" algn="ctr" rotWithShape="0">
                    <a:srgbClr val="6E747A">
                      <a:alpha val="43000"/>
                    </a:srgbClr>
                  </a:outerShdw>
                </a:effectLst>
              </a:rPr>
              <a:t> of materials</a:t>
            </a:r>
            <a:r>
              <a:rPr lang="en-GB" sz="1900" dirty="0">
                <a:ln w="0"/>
                <a:solidFill>
                  <a:schemeClr val="bg1">
                    <a:lumMod val="65000"/>
                  </a:schemeClr>
                </a:solidFill>
                <a:effectLst>
                  <a:outerShdw blurRad="38100" dist="25400" dir="5400000" algn="ctr" rotWithShape="0">
                    <a:srgbClr val="6E747A">
                      <a:alpha val="43000"/>
                    </a:srgbClr>
                  </a:outerShdw>
                </a:effectLst>
              </a:rPr>
              <a:t>:</a:t>
            </a:r>
            <a:r>
              <a:rPr lang="en-US" sz="1900" dirty="0">
                <a:ln w="0"/>
                <a:solidFill>
                  <a:schemeClr val="bg1">
                    <a:lumMod val="65000"/>
                  </a:schemeClr>
                </a:solidFill>
                <a:effectLst>
                  <a:outerShdw blurRad="38100" dist="25400" dir="5400000" algn="ctr" rotWithShape="0">
                    <a:srgbClr val="6E747A">
                      <a:alpha val="43000"/>
                    </a:srgbClr>
                  </a:outerShdw>
                </a:effectLst>
              </a:rPr>
              <a:t> metals, woods, papers, bones, pottery, pigments, </a:t>
            </a:r>
            <a:r>
              <a:rPr lang="en-US" sz="1900" dirty="0" err="1">
                <a:ln w="0"/>
                <a:solidFill>
                  <a:schemeClr val="bg1">
                    <a:lumMod val="65000"/>
                  </a:schemeClr>
                </a:solidFill>
                <a:effectLst>
                  <a:outerShdw blurRad="38100" dist="25400" dir="5400000" algn="ctr" rotWithShape="0">
                    <a:srgbClr val="6E747A">
                      <a:alpha val="43000"/>
                    </a:srgbClr>
                  </a:outerShdw>
                </a:effectLst>
              </a:rPr>
              <a:t>etc</a:t>
            </a:r>
            <a:r>
              <a:rPr lang="en-US" sz="1900" dirty="0">
                <a:ln w="0"/>
                <a:solidFill>
                  <a:schemeClr val="bg1">
                    <a:lumMod val="65000"/>
                  </a:schemeClr>
                </a:solidFill>
                <a:effectLst>
                  <a:outerShdw blurRad="38100" dist="25400" dir="5400000" algn="ctr" rotWithShape="0">
                    <a:srgbClr val="6E747A">
                      <a:alpha val="43000"/>
                    </a:srgbClr>
                  </a:outerShdw>
                </a:effectLst>
              </a:rPr>
              <a:t>… </a:t>
            </a:r>
          </a:p>
        </p:txBody>
      </p:sp>
      <p:sp>
        <p:nvSpPr>
          <p:cNvPr id="17" name="Rettangolo arrotondato 1">
            <a:extLst>
              <a:ext uri="{FF2B5EF4-FFF2-40B4-BE49-F238E27FC236}">
                <a16:creationId xmlns:a16="http://schemas.microsoft.com/office/drawing/2014/main" id="{D3F676E2-9098-4CF0-B303-61507710582B}"/>
              </a:ext>
            </a:extLst>
          </p:cNvPr>
          <p:cNvSpPr/>
          <p:nvPr/>
        </p:nvSpPr>
        <p:spPr>
          <a:xfrm>
            <a:off x="4954774" y="4474875"/>
            <a:ext cx="6997934" cy="2026087"/>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en-US" sz="2500" dirty="0">
                <a:ln w="0"/>
                <a:solidFill>
                  <a:schemeClr val="bg1"/>
                </a:solidFill>
                <a:effectLst>
                  <a:outerShdw blurRad="38100" dist="25400" dir="5400000" algn="ctr" rotWithShape="0">
                    <a:srgbClr val="6E747A">
                      <a:alpha val="43000"/>
                    </a:srgbClr>
                  </a:outerShdw>
                </a:effectLst>
              </a:rPr>
              <a:t>Techniques under development at Centro Fermi:</a:t>
            </a:r>
          </a:p>
          <a:p>
            <a:pPr marL="342900" indent="-342900">
              <a:buFont typeface="Arial" panose="020B0604020202020204" pitchFamily="34" charset="0"/>
              <a:buChar char="•"/>
            </a:pPr>
            <a:r>
              <a:rPr lang="en-US" sz="2200" dirty="0">
                <a:ln w="0"/>
                <a:solidFill>
                  <a:schemeClr val="bg1">
                    <a:lumMod val="65000"/>
                  </a:schemeClr>
                </a:solidFill>
                <a:effectLst>
                  <a:outerShdw blurRad="38100" dist="25400" dir="5400000" algn="ctr" rotWithShape="0">
                    <a:srgbClr val="6E747A">
                      <a:alpha val="43000"/>
                    </a:srgbClr>
                  </a:outerShdw>
                </a:effectLst>
              </a:rPr>
              <a:t>Raman spectroscopy</a:t>
            </a:r>
            <a:r>
              <a:rPr lang="en-US" sz="2200" dirty="0">
                <a:ln w="0"/>
                <a:solidFill>
                  <a:schemeClr val="bg1"/>
                </a:solidFill>
                <a:effectLst>
                  <a:outerShdw blurRad="38100" dist="25400" dir="5400000" algn="ctr" rotWithShape="0">
                    <a:srgbClr val="6E747A">
                      <a:alpha val="43000"/>
                    </a:srgbClr>
                  </a:outerShdw>
                </a:effectLst>
              </a:rPr>
              <a:t> – AVAILABLE</a:t>
            </a:r>
          </a:p>
          <a:p>
            <a:pPr marL="342900" indent="-342900">
              <a:buFont typeface="Arial" panose="020B0604020202020204" pitchFamily="34" charset="0"/>
              <a:buChar char="•"/>
            </a:pPr>
            <a:r>
              <a:rPr lang="en-US" sz="2200" dirty="0">
                <a:ln w="0"/>
                <a:solidFill>
                  <a:schemeClr val="bg1">
                    <a:lumMod val="65000"/>
                  </a:schemeClr>
                </a:solidFill>
                <a:effectLst>
                  <a:outerShdw blurRad="38100" dist="25400" dir="5400000" algn="ctr" rotWithShape="0">
                    <a:srgbClr val="6E747A">
                      <a:alpha val="43000"/>
                    </a:srgbClr>
                  </a:outerShdw>
                </a:effectLst>
              </a:rPr>
              <a:t>X-ray fluorescence spectroscopy (XRF)</a:t>
            </a:r>
            <a:r>
              <a:rPr lang="en-US" sz="2200" dirty="0">
                <a:ln w="0"/>
                <a:solidFill>
                  <a:schemeClr val="bg1"/>
                </a:solidFill>
                <a:effectLst>
                  <a:outerShdw blurRad="38100" dist="25400" dir="5400000" algn="ctr" rotWithShape="0">
                    <a:srgbClr val="6E747A">
                      <a:alpha val="43000"/>
                    </a:srgbClr>
                  </a:outerShdw>
                </a:effectLst>
              </a:rPr>
              <a:t> – AVAILABLE</a:t>
            </a:r>
          </a:p>
          <a:p>
            <a:pPr marL="342900" indent="-342900">
              <a:buFont typeface="Arial" panose="020B0604020202020204" pitchFamily="34" charset="0"/>
              <a:buChar char="•"/>
            </a:pPr>
            <a:r>
              <a:rPr lang="en-US" sz="2200" dirty="0">
                <a:ln w="0"/>
                <a:solidFill>
                  <a:schemeClr val="bg1">
                    <a:lumMod val="65000"/>
                  </a:schemeClr>
                </a:solidFill>
                <a:effectLst>
                  <a:outerShdw blurRad="38100" dist="25400" dir="5400000" algn="ctr" rotWithShape="0">
                    <a:srgbClr val="6E747A">
                      <a:alpha val="43000"/>
                    </a:srgbClr>
                  </a:outerShdw>
                </a:effectLst>
              </a:rPr>
              <a:t>X-ray tomography </a:t>
            </a:r>
            <a:r>
              <a:rPr lang="en-US" sz="2200" dirty="0">
                <a:ln w="0"/>
                <a:solidFill>
                  <a:schemeClr val="bg1"/>
                </a:solidFill>
                <a:effectLst>
                  <a:outerShdw blurRad="38100" dist="25400" dir="5400000" algn="ctr" rotWithShape="0">
                    <a:srgbClr val="6E747A">
                      <a:alpha val="43000"/>
                    </a:srgbClr>
                  </a:outerShdw>
                </a:effectLst>
              </a:rPr>
              <a:t>– PLANNED </a:t>
            </a:r>
          </a:p>
          <a:p>
            <a:pPr marL="342900" indent="-342900">
              <a:buFont typeface="Arial" panose="020B0604020202020204" pitchFamily="34" charset="0"/>
              <a:buChar char="•"/>
            </a:pPr>
            <a:r>
              <a:rPr lang="en-US" sz="2200" dirty="0">
                <a:ln w="0"/>
                <a:solidFill>
                  <a:schemeClr val="bg2">
                    <a:lumMod val="75000"/>
                  </a:schemeClr>
                </a:solidFill>
                <a:effectLst>
                  <a:outerShdw blurRad="38100" dist="25400" dir="5400000" algn="ctr" rotWithShape="0">
                    <a:srgbClr val="6E747A">
                      <a:alpha val="43000"/>
                    </a:srgbClr>
                  </a:outerShdw>
                </a:effectLst>
              </a:rPr>
              <a:t>Fourier Infrared spectroscopy (FTIR) </a:t>
            </a:r>
            <a:r>
              <a:rPr lang="en-US" sz="2200" dirty="0">
                <a:ln w="0"/>
                <a:solidFill>
                  <a:schemeClr val="bg1"/>
                </a:solidFill>
                <a:effectLst>
                  <a:outerShdw blurRad="38100" dist="25400" dir="5400000" algn="ctr" rotWithShape="0">
                    <a:srgbClr val="6E747A">
                      <a:alpha val="43000"/>
                    </a:srgbClr>
                  </a:outerShdw>
                </a:effectLst>
              </a:rPr>
              <a:t>– PLANNED</a:t>
            </a:r>
            <a:endParaRPr lang="en-US" sz="2200" dirty="0">
              <a:ln w="0"/>
              <a:solidFill>
                <a:schemeClr val="bg2">
                  <a:lumMod val="75000"/>
                </a:schemeClr>
              </a:solidFill>
              <a:effectLst>
                <a:outerShdw blurRad="38100" dist="25400" dir="5400000" algn="ctr" rotWithShape="0">
                  <a:srgbClr val="6E747A">
                    <a:alpha val="43000"/>
                  </a:srgbClr>
                </a:outerShdw>
              </a:effectLst>
            </a:endParaRPr>
          </a:p>
        </p:txBody>
      </p:sp>
      <p:sp>
        <p:nvSpPr>
          <p:cNvPr id="18" name="Rettangolo arrotondato 1">
            <a:extLst>
              <a:ext uri="{FF2B5EF4-FFF2-40B4-BE49-F238E27FC236}">
                <a16:creationId xmlns:a16="http://schemas.microsoft.com/office/drawing/2014/main" id="{20F6CDB2-5299-4669-B925-8DD6500CC014}"/>
              </a:ext>
            </a:extLst>
          </p:cNvPr>
          <p:cNvSpPr/>
          <p:nvPr/>
        </p:nvSpPr>
        <p:spPr>
          <a:xfrm>
            <a:off x="4995349" y="2071498"/>
            <a:ext cx="6945490" cy="661154"/>
          </a:xfrm>
          <a:prstGeom prst="roundRect">
            <a:avLst>
              <a:gd name="adj" fmla="val 28810"/>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algn="ctr"/>
            <a:r>
              <a:rPr lang="en-US" sz="1500" i="1" dirty="0">
                <a:ln w="0"/>
                <a:solidFill>
                  <a:schemeClr val="bg1">
                    <a:lumMod val="65000"/>
                  </a:schemeClr>
                </a:solidFill>
                <a:effectLst>
                  <a:outerShdw blurRad="38100" dist="25400" dir="5400000" algn="ctr" rotWithShape="0">
                    <a:srgbClr val="6E747A">
                      <a:alpha val="43000"/>
                    </a:srgbClr>
                  </a:outerShdw>
                </a:effectLst>
              </a:rPr>
              <a:t>“Archaeometry: the use of science and modern technology in archaeology to examine and interpret archaeological remains” -  Collins Dictionary </a:t>
            </a:r>
            <a:endParaRPr lang="en-US" sz="1500" dirty="0">
              <a:ln w="0"/>
              <a:solidFill>
                <a:schemeClr val="bg1">
                  <a:lumMod val="65000"/>
                </a:schemeClr>
              </a:solidFill>
              <a:effectLst>
                <a:outerShdw blurRad="38100" dist="25400" dir="5400000" algn="ctr" rotWithShape="0">
                  <a:srgbClr val="6E747A">
                    <a:alpha val="43000"/>
                  </a:srgbClr>
                </a:outerShdw>
              </a:effectLst>
            </a:endParaRPr>
          </a:p>
        </p:txBody>
      </p:sp>
      <p:pic>
        <p:nvPicPr>
          <p:cNvPr id="14" name="Graphic 13" descr="Arrow: Slight curve">
            <a:extLst>
              <a:ext uri="{FF2B5EF4-FFF2-40B4-BE49-F238E27FC236}">
                <a16:creationId xmlns:a16="http://schemas.microsoft.com/office/drawing/2014/main" id="{E42AA760-D896-4771-9D64-CD24640E476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749187">
            <a:off x="3354309" y="5105946"/>
            <a:ext cx="1626989" cy="1023884"/>
          </a:xfrm>
          <a:prstGeom prst="rect">
            <a:avLst/>
          </a:prstGeom>
        </p:spPr>
      </p:pic>
      <p:pic>
        <p:nvPicPr>
          <p:cNvPr id="13" name="Graphic 12" descr="Arrow: Slight curve">
            <a:extLst>
              <a:ext uri="{FF2B5EF4-FFF2-40B4-BE49-F238E27FC236}">
                <a16:creationId xmlns:a16="http://schemas.microsoft.com/office/drawing/2014/main" id="{4A1F9859-EB58-474D-BF2F-DAB19395E0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9255859">
            <a:off x="3070338" y="3555378"/>
            <a:ext cx="1993196" cy="1123713"/>
          </a:xfrm>
          <a:prstGeom prst="rect">
            <a:avLst/>
          </a:prstGeom>
        </p:spPr>
      </p:pic>
      <p:pic>
        <p:nvPicPr>
          <p:cNvPr id="12" name="Graphic 11" descr="Arrow: Slight curve">
            <a:extLst>
              <a:ext uri="{FF2B5EF4-FFF2-40B4-BE49-F238E27FC236}">
                <a16:creationId xmlns:a16="http://schemas.microsoft.com/office/drawing/2014/main" id="{9D1C80E8-BE24-40B8-911C-4993F9C98CE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9156169">
            <a:off x="2586329" y="1860229"/>
            <a:ext cx="2595020" cy="1123713"/>
          </a:xfrm>
          <a:prstGeom prst="rect">
            <a:avLst/>
          </a:prstGeom>
        </p:spPr>
      </p:pic>
    </p:spTree>
    <p:extLst>
      <p:ext uri="{BB962C8B-B14F-4D97-AF65-F5344CB8AC3E}">
        <p14:creationId xmlns:p14="http://schemas.microsoft.com/office/powerpoint/2010/main" val="3798537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38048E7-1863-4D08-8332-095E9E4BFC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88019"/>
            <a:ext cx="2944737" cy="1767840"/>
          </a:xfrm>
          <a:prstGeom prst="rect">
            <a:avLst/>
          </a:prstGeom>
        </p:spPr>
      </p:pic>
      <p:sp>
        <p:nvSpPr>
          <p:cNvPr id="6" name="Rettangolo 5">
            <a:extLst>
              <a:ext uri="{FF2B5EF4-FFF2-40B4-BE49-F238E27FC236}">
                <a16:creationId xmlns:a16="http://schemas.microsoft.com/office/drawing/2014/main" id="{D292D2F1-3840-4D7A-BEDE-7C22B700FB98}"/>
              </a:ext>
            </a:extLst>
          </p:cNvPr>
          <p:cNvSpPr/>
          <p:nvPr/>
        </p:nvSpPr>
        <p:spPr>
          <a:xfrm>
            <a:off x="2939076" y="18503"/>
            <a:ext cx="9252924" cy="1554272"/>
          </a:xfrm>
          <a:prstGeom prst="rect">
            <a:avLst/>
          </a:prstGeom>
          <a:noFill/>
        </p:spPr>
        <p:txBody>
          <a:bodyPr wrap="square" lIns="91440" tIns="45720" rIns="91440" bIns="45720">
            <a:spAutoFit/>
          </a:bodyPr>
          <a:lstStyle/>
          <a:p>
            <a:pPr algn="ctr"/>
            <a:r>
              <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VIEWLAB: </a:t>
            </a:r>
          </a:p>
          <a:p>
            <a:pPr algn="ctr"/>
            <a:r>
              <a:rPr lang="en-US" sz="40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Science and Cultural Heritage</a:t>
            </a:r>
          </a:p>
        </p:txBody>
      </p:sp>
      <p:sp>
        <p:nvSpPr>
          <p:cNvPr id="21" name="Rettangolo arrotondato 1">
            <a:extLst>
              <a:ext uri="{FF2B5EF4-FFF2-40B4-BE49-F238E27FC236}">
                <a16:creationId xmlns:a16="http://schemas.microsoft.com/office/drawing/2014/main" id="{9CD9ED68-B6AD-4A4B-8B66-75A48043B3A7}"/>
              </a:ext>
            </a:extLst>
          </p:cNvPr>
          <p:cNvSpPr/>
          <p:nvPr/>
        </p:nvSpPr>
        <p:spPr>
          <a:xfrm>
            <a:off x="491241" y="6469636"/>
            <a:ext cx="8927064" cy="442674"/>
          </a:xfrm>
          <a:prstGeom prst="roundRect">
            <a:avLst/>
          </a:prstGeom>
          <a:noFill/>
          <a:ln w="38100">
            <a:no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it-IT" sz="2000" b="1" dirty="0">
                <a:ln w="0">
                  <a:solidFill>
                    <a:schemeClr val="tx1"/>
                  </a:solidFill>
                </a:ln>
                <a:solidFill>
                  <a:schemeClr val="tx1"/>
                </a:solidFill>
              </a:rPr>
              <a:t>Giornate di Studio: Progetti del Centro Fermi 2020-2022, 11-12 </a:t>
            </a:r>
            <a:r>
              <a:rPr lang="it-IT" sz="2000" b="1" dirty="0" err="1">
                <a:ln w="0">
                  <a:solidFill>
                    <a:schemeClr val="tx1"/>
                  </a:solidFill>
                </a:ln>
                <a:solidFill>
                  <a:schemeClr val="tx1"/>
                </a:solidFill>
              </a:rPr>
              <a:t>December</a:t>
            </a:r>
            <a:r>
              <a:rPr lang="it-IT" sz="2000" b="1" dirty="0">
                <a:ln w="0">
                  <a:solidFill>
                    <a:schemeClr val="tx1"/>
                  </a:solidFill>
                </a:ln>
                <a:solidFill>
                  <a:schemeClr val="tx1"/>
                </a:solidFill>
              </a:rPr>
              <a:t> 2019</a:t>
            </a:r>
          </a:p>
        </p:txBody>
      </p:sp>
      <p:sp>
        <p:nvSpPr>
          <p:cNvPr id="7" name="Rettangolo arrotondato 1">
            <a:extLst>
              <a:ext uri="{FF2B5EF4-FFF2-40B4-BE49-F238E27FC236}">
                <a16:creationId xmlns:a16="http://schemas.microsoft.com/office/drawing/2014/main" id="{005E92A0-E05F-4D0F-8449-4A80269400C6}"/>
              </a:ext>
            </a:extLst>
          </p:cNvPr>
          <p:cNvSpPr/>
          <p:nvPr/>
        </p:nvSpPr>
        <p:spPr>
          <a:xfrm>
            <a:off x="142241" y="1774579"/>
            <a:ext cx="11897360" cy="789152"/>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nchor="t" anchorCtr="1">
            <a:spAutoFit/>
          </a:bodyPr>
          <a:lstStyle/>
          <a:p>
            <a:pPr algn="ctr">
              <a:lnSpc>
                <a:spcPct val="150000"/>
              </a:lnSpc>
              <a:spcBef>
                <a:spcPts val="150"/>
              </a:spcBef>
              <a:spcAft>
                <a:spcPts val="1200"/>
              </a:spcAft>
            </a:pPr>
            <a:r>
              <a:rPr lang="en-US" sz="3000" dirty="0">
                <a:solidFill>
                  <a:schemeClr val="bg1"/>
                </a:solidFill>
              </a:rPr>
              <a:t>ACCESS TO THE LARGE-SCALE FACILITIES FOR COMPLEMENTARY ANALYSIS</a:t>
            </a:r>
          </a:p>
        </p:txBody>
      </p:sp>
      <p:sp>
        <p:nvSpPr>
          <p:cNvPr id="8" name="Rettangolo arrotondato 1">
            <a:extLst>
              <a:ext uri="{FF2B5EF4-FFF2-40B4-BE49-F238E27FC236}">
                <a16:creationId xmlns:a16="http://schemas.microsoft.com/office/drawing/2014/main" id="{5FFF6385-3FC9-49B3-8B0C-86DC0F21D804}"/>
              </a:ext>
            </a:extLst>
          </p:cNvPr>
          <p:cNvSpPr/>
          <p:nvPr/>
        </p:nvSpPr>
        <p:spPr>
          <a:xfrm>
            <a:off x="422703" y="3297425"/>
            <a:ext cx="4074868" cy="681038"/>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algn="ctr"/>
            <a:r>
              <a:rPr lang="en-US" sz="3400" dirty="0">
                <a:solidFill>
                  <a:schemeClr val="bg1"/>
                </a:solidFill>
              </a:rPr>
              <a:t>Neutron beams</a:t>
            </a:r>
          </a:p>
        </p:txBody>
      </p:sp>
      <p:sp>
        <p:nvSpPr>
          <p:cNvPr id="9" name="Rettangolo arrotondato 1">
            <a:extLst>
              <a:ext uri="{FF2B5EF4-FFF2-40B4-BE49-F238E27FC236}">
                <a16:creationId xmlns:a16="http://schemas.microsoft.com/office/drawing/2014/main" id="{0A6ADAF3-31B0-41A0-93ED-405817452F5C}"/>
              </a:ext>
            </a:extLst>
          </p:cNvPr>
          <p:cNvSpPr/>
          <p:nvPr/>
        </p:nvSpPr>
        <p:spPr>
          <a:xfrm>
            <a:off x="6765851" y="3272025"/>
            <a:ext cx="5047629" cy="681038"/>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algn="ctr"/>
            <a:r>
              <a:rPr lang="en-US" sz="3400" dirty="0">
                <a:solidFill>
                  <a:schemeClr val="bg1"/>
                </a:solidFill>
              </a:rPr>
              <a:t>Synchrotron radiation</a:t>
            </a:r>
          </a:p>
        </p:txBody>
      </p:sp>
      <p:sp>
        <p:nvSpPr>
          <p:cNvPr id="10" name="Arrow: Down 9">
            <a:extLst>
              <a:ext uri="{FF2B5EF4-FFF2-40B4-BE49-F238E27FC236}">
                <a16:creationId xmlns:a16="http://schemas.microsoft.com/office/drawing/2014/main" id="{3558654F-5706-4D43-985E-5308E085DB9B}"/>
              </a:ext>
            </a:extLst>
          </p:cNvPr>
          <p:cNvSpPr/>
          <p:nvPr/>
        </p:nvSpPr>
        <p:spPr>
          <a:xfrm>
            <a:off x="2286000" y="2617579"/>
            <a:ext cx="514852" cy="6212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1" name="Picture 10" descr="A close up of a mans face&#10;&#10;Description automatically generated">
            <a:extLst>
              <a:ext uri="{FF2B5EF4-FFF2-40B4-BE49-F238E27FC236}">
                <a16:creationId xmlns:a16="http://schemas.microsoft.com/office/drawing/2014/main" id="{AE555008-7CF7-46A6-8A87-047381F1A0A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2070" y="4051683"/>
            <a:ext cx="4074868" cy="23912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E4035B57-875F-450E-90E9-4343A32FE8F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02088" y="4032228"/>
            <a:ext cx="4337138" cy="24310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Graphic 12" descr="Document">
            <a:extLst>
              <a:ext uri="{FF2B5EF4-FFF2-40B4-BE49-F238E27FC236}">
                <a16:creationId xmlns:a16="http://schemas.microsoft.com/office/drawing/2014/main" id="{6433BE6E-D1B6-4FFC-B1DA-194397D87EC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066872" y="3651733"/>
            <a:ext cx="3511171" cy="3026390"/>
          </a:xfrm>
          <a:prstGeom prst="rect">
            <a:avLst/>
          </a:prstGeom>
        </p:spPr>
      </p:pic>
      <p:sp>
        <p:nvSpPr>
          <p:cNvPr id="14" name="Rettangolo arrotondato 1">
            <a:extLst>
              <a:ext uri="{FF2B5EF4-FFF2-40B4-BE49-F238E27FC236}">
                <a16:creationId xmlns:a16="http://schemas.microsoft.com/office/drawing/2014/main" id="{28D62F49-BF28-4F18-9F4E-6551BF2CB13D}"/>
              </a:ext>
            </a:extLst>
          </p:cNvPr>
          <p:cNvSpPr/>
          <p:nvPr/>
        </p:nvSpPr>
        <p:spPr>
          <a:xfrm>
            <a:off x="4794068" y="4230439"/>
            <a:ext cx="1880342" cy="2107763"/>
          </a:xfrm>
          <a:prstGeom prst="roundRect">
            <a:avLst/>
          </a:prstGeom>
          <a:solidFill>
            <a:schemeClr val="accent1">
              <a:lumMod val="50000"/>
              <a:alpha val="82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algn="ctr"/>
            <a:r>
              <a:rPr lang="en-US" sz="2000" dirty="0">
                <a:solidFill>
                  <a:schemeClr val="bg1"/>
                </a:solidFill>
              </a:rPr>
              <a:t>Project for the construction of the distributed infrastructure ISIS@MACH</a:t>
            </a:r>
          </a:p>
        </p:txBody>
      </p:sp>
      <p:sp>
        <p:nvSpPr>
          <p:cNvPr id="15" name="Arrow: Down 14">
            <a:extLst>
              <a:ext uri="{FF2B5EF4-FFF2-40B4-BE49-F238E27FC236}">
                <a16:creationId xmlns:a16="http://schemas.microsoft.com/office/drawing/2014/main" id="{E076E9FE-00EF-4DB5-A6A8-07CA95BF90AB}"/>
              </a:ext>
            </a:extLst>
          </p:cNvPr>
          <p:cNvSpPr/>
          <p:nvPr/>
        </p:nvSpPr>
        <p:spPr>
          <a:xfrm>
            <a:off x="9032240" y="2626977"/>
            <a:ext cx="514852" cy="6212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6" name="TextBox 15">
            <a:extLst>
              <a:ext uri="{FF2B5EF4-FFF2-40B4-BE49-F238E27FC236}">
                <a16:creationId xmlns:a16="http://schemas.microsoft.com/office/drawing/2014/main" id="{B85FC643-B6EC-4A14-B70E-08442F42678B}"/>
              </a:ext>
            </a:extLst>
          </p:cNvPr>
          <p:cNvSpPr txBox="1"/>
          <p:nvPr/>
        </p:nvSpPr>
        <p:spPr>
          <a:xfrm>
            <a:off x="894080" y="6228080"/>
            <a:ext cx="3413760" cy="276999"/>
          </a:xfrm>
          <a:prstGeom prst="rect">
            <a:avLst/>
          </a:prstGeom>
          <a:noFill/>
        </p:spPr>
        <p:txBody>
          <a:bodyPr wrap="square" rtlCol="0">
            <a:spAutoFit/>
          </a:bodyPr>
          <a:lstStyle/>
          <a:p>
            <a:r>
              <a:rPr lang="de-DE" sz="1200" dirty="0">
                <a:solidFill>
                  <a:schemeClr val="bg1"/>
                </a:solidFill>
              </a:rPr>
              <a:t>G. Festa et al, Angew. Chem. Int. Ed. 2018, 57, 1 – 6</a:t>
            </a:r>
            <a:endParaRPr lang="it-IT" sz="1200" dirty="0">
              <a:solidFill>
                <a:schemeClr val="bg1"/>
              </a:solidFill>
            </a:endParaRPr>
          </a:p>
        </p:txBody>
      </p:sp>
      <p:sp>
        <p:nvSpPr>
          <p:cNvPr id="17" name="TextBox 16">
            <a:extLst>
              <a:ext uri="{FF2B5EF4-FFF2-40B4-BE49-F238E27FC236}">
                <a16:creationId xmlns:a16="http://schemas.microsoft.com/office/drawing/2014/main" id="{8860F75D-16E8-4AEB-AC73-B29CA4C8A27E}"/>
              </a:ext>
            </a:extLst>
          </p:cNvPr>
          <p:cNvSpPr txBox="1"/>
          <p:nvPr/>
        </p:nvSpPr>
        <p:spPr>
          <a:xfrm>
            <a:off x="7782545" y="6207760"/>
            <a:ext cx="3413760" cy="276999"/>
          </a:xfrm>
          <a:prstGeom prst="rect">
            <a:avLst/>
          </a:prstGeom>
          <a:noFill/>
        </p:spPr>
        <p:txBody>
          <a:bodyPr wrap="square" rtlCol="0">
            <a:spAutoFit/>
          </a:bodyPr>
          <a:lstStyle/>
          <a:p>
            <a:r>
              <a:rPr lang="it-IT" sz="1200" dirty="0">
                <a:solidFill>
                  <a:schemeClr val="bg1"/>
                </a:solidFill>
              </a:rPr>
              <a:t>I. </a:t>
            </a:r>
            <a:r>
              <a:rPr lang="it-IT" sz="1200" dirty="0" err="1">
                <a:solidFill>
                  <a:schemeClr val="bg1"/>
                </a:solidFill>
              </a:rPr>
              <a:t>Bukreeva</a:t>
            </a:r>
            <a:r>
              <a:rPr lang="it-IT" sz="1200" dirty="0">
                <a:solidFill>
                  <a:schemeClr val="bg1"/>
                </a:solidFill>
              </a:rPr>
              <a:t> et al, </a:t>
            </a:r>
            <a:r>
              <a:rPr lang="it-IT" sz="1200" dirty="0" err="1">
                <a:solidFill>
                  <a:schemeClr val="bg1"/>
                </a:solidFill>
              </a:rPr>
              <a:t>Scientific</a:t>
            </a:r>
            <a:r>
              <a:rPr lang="it-IT" sz="1200" dirty="0">
                <a:solidFill>
                  <a:schemeClr val="bg1"/>
                </a:solidFill>
              </a:rPr>
              <a:t> Reports 6:27227  </a:t>
            </a:r>
          </a:p>
        </p:txBody>
      </p:sp>
    </p:spTree>
    <p:extLst>
      <p:ext uri="{BB962C8B-B14F-4D97-AF65-F5344CB8AC3E}">
        <p14:creationId xmlns:p14="http://schemas.microsoft.com/office/powerpoint/2010/main" val="731947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38048E7-1863-4D08-8332-095E9E4BFC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88019"/>
            <a:ext cx="2944737" cy="1767840"/>
          </a:xfrm>
          <a:prstGeom prst="rect">
            <a:avLst/>
          </a:prstGeom>
        </p:spPr>
      </p:pic>
      <p:sp>
        <p:nvSpPr>
          <p:cNvPr id="6" name="Rettangolo 5">
            <a:extLst>
              <a:ext uri="{FF2B5EF4-FFF2-40B4-BE49-F238E27FC236}">
                <a16:creationId xmlns:a16="http://schemas.microsoft.com/office/drawing/2014/main" id="{D292D2F1-3840-4D7A-BEDE-7C22B700FB98}"/>
              </a:ext>
            </a:extLst>
          </p:cNvPr>
          <p:cNvSpPr/>
          <p:nvPr/>
        </p:nvSpPr>
        <p:spPr>
          <a:xfrm>
            <a:off x="3419113" y="332013"/>
            <a:ext cx="5842453" cy="938719"/>
          </a:xfrm>
          <a:prstGeom prst="rect">
            <a:avLst/>
          </a:prstGeom>
          <a:noFill/>
        </p:spPr>
        <p:txBody>
          <a:bodyPr wrap="square" lIns="91440" tIns="45720" rIns="91440" bIns="45720">
            <a:spAutoFit/>
          </a:bodyPr>
          <a:lstStyle/>
          <a:p>
            <a:r>
              <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VIEWLAB Activities</a:t>
            </a:r>
          </a:p>
        </p:txBody>
      </p:sp>
      <p:sp>
        <p:nvSpPr>
          <p:cNvPr id="21" name="Rettangolo arrotondato 1">
            <a:extLst>
              <a:ext uri="{FF2B5EF4-FFF2-40B4-BE49-F238E27FC236}">
                <a16:creationId xmlns:a16="http://schemas.microsoft.com/office/drawing/2014/main" id="{9CD9ED68-B6AD-4A4B-8B66-75A48043B3A7}"/>
              </a:ext>
            </a:extLst>
          </p:cNvPr>
          <p:cNvSpPr/>
          <p:nvPr/>
        </p:nvSpPr>
        <p:spPr>
          <a:xfrm>
            <a:off x="491241" y="6469636"/>
            <a:ext cx="8927064" cy="442674"/>
          </a:xfrm>
          <a:prstGeom prst="roundRect">
            <a:avLst/>
          </a:prstGeom>
          <a:noFill/>
          <a:ln w="38100">
            <a:no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it-IT" sz="2000" b="1" dirty="0">
                <a:ln w="0">
                  <a:solidFill>
                    <a:schemeClr val="tx1"/>
                  </a:solidFill>
                </a:ln>
                <a:solidFill>
                  <a:schemeClr val="tx1"/>
                </a:solidFill>
              </a:rPr>
              <a:t>Giornate di Studio: Progetti del Centro Fermi 2020-2022, 11-12 </a:t>
            </a:r>
            <a:r>
              <a:rPr lang="it-IT" sz="2000" b="1" dirty="0" err="1">
                <a:ln w="0">
                  <a:solidFill>
                    <a:schemeClr val="tx1"/>
                  </a:solidFill>
                </a:ln>
                <a:solidFill>
                  <a:schemeClr val="tx1"/>
                </a:solidFill>
              </a:rPr>
              <a:t>December</a:t>
            </a:r>
            <a:r>
              <a:rPr lang="it-IT" sz="2000" b="1" dirty="0">
                <a:ln w="0">
                  <a:solidFill>
                    <a:schemeClr val="tx1"/>
                  </a:solidFill>
                </a:ln>
                <a:solidFill>
                  <a:schemeClr val="tx1"/>
                </a:solidFill>
              </a:rPr>
              <a:t> 2019</a:t>
            </a:r>
          </a:p>
        </p:txBody>
      </p:sp>
      <p:graphicFrame>
        <p:nvGraphicFramePr>
          <p:cNvPr id="8" name="Chart 7">
            <a:extLst>
              <a:ext uri="{FF2B5EF4-FFF2-40B4-BE49-F238E27FC236}">
                <a16:creationId xmlns:a16="http://schemas.microsoft.com/office/drawing/2014/main" id="{479E6D5D-D58F-42CA-8757-1DAF68C2FA68}"/>
              </a:ext>
            </a:extLst>
          </p:cNvPr>
          <p:cNvGraphicFramePr/>
          <p:nvPr>
            <p:extLst>
              <p:ext uri="{D42A27DB-BD31-4B8C-83A1-F6EECF244321}">
                <p14:modId xmlns:p14="http://schemas.microsoft.com/office/powerpoint/2010/main" val="39352360"/>
              </p:ext>
            </p:extLst>
          </p:nvPr>
        </p:nvGraphicFramePr>
        <p:xfrm>
          <a:off x="1462519" y="902991"/>
          <a:ext cx="10238240" cy="6275987"/>
        </p:xfrm>
        <a:graphic>
          <a:graphicData uri="http://schemas.openxmlformats.org/drawingml/2006/chart">
            <c:chart xmlns:c="http://schemas.openxmlformats.org/drawingml/2006/chart" xmlns:r="http://schemas.openxmlformats.org/officeDocument/2006/relationships" r:id="rId4"/>
          </a:graphicData>
        </a:graphic>
      </p:graphicFrame>
      <p:pic>
        <p:nvPicPr>
          <p:cNvPr id="10" name="Graphic 9" descr="Microscope">
            <a:extLst>
              <a:ext uri="{FF2B5EF4-FFF2-40B4-BE49-F238E27FC236}">
                <a16:creationId xmlns:a16="http://schemas.microsoft.com/office/drawing/2014/main" id="{26A1F78A-F453-4779-B3CC-D7AD41ADE0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24439" y="3705548"/>
            <a:ext cx="914400" cy="914400"/>
          </a:xfrm>
          <a:prstGeom prst="rect">
            <a:avLst/>
          </a:prstGeom>
        </p:spPr>
      </p:pic>
      <p:pic>
        <p:nvPicPr>
          <p:cNvPr id="11" name="Graphic 10" descr="Books">
            <a:extLst>
              <a:ext uri="{FF2B5EF4-FFF2-40B4-BE49-F238E27FC236}">
                <a16:creationId xmlns:a16="http://schemas.microsoft.com/office/drawing/2014/main" id="{0F3280ED-DA9D-4410-A945-EE5D9F5341D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18305" y="2825312"/>
            <a:ext cx="861002" cy="861002"/>
          </a:xfrm>
          <a:prstGeom prst="rect">
            <a:avLst/>
          </a:prstGeom>
        </p:spPr>
      </p:pic>
      <p:pic>
        <p:nvPicPr>
          <p:cNvPr id="12" name="Graphic 11" descr="Tools">
            <a:extLst>
              <a:ext uri="{FF2B5EF4-FFF2-40B4-BE49-F238E27FC236}">
                <a16:creationId xmlns:a16="http://schemas.microsoft.com/office/drawing/2014/main" id="{47F059DD-95CA-4E47-A9FE-27370BDA4BA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37870" y="2752433"/>
            <a:ext cx="745167" cy="745167"/>
          </a:xfrm>
          <a:prstGeom prst="rect">
            <a:avLst/>
          </a:prstGeom>
        </p:spPr>
      </p:pic>
    </p:spTree>
    <p:extLst>
      <p:ext uri="{BB962C8B-B14F-4D97-AF65-F5344CB8AC3E}">
        <p14:creationId xmlns:p14="http://schemas.microsoft.com/office/powerpoint/2010/main" val="3268336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38048E7-1863-4D08-8332-095E9E4BFC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88019"/>
            <a:ext cx="2944737" cy="1767840"/>
          </a:xfrm>
          <a:prstGeom prst="rect">
            <a:avLst/>
          </a:prstGeom>
        </p:spPr>
      </p:pic>
      <p:sp>
        <p:nvSpPr>
          <p:cNvPr id="21" name="Rettangolo arrotondato 1">
            <a:extLst>
              <a:ext uri="{FF2B5EF4-FFF2-40B4-BE49-F238E27FC236}">
                <a16:creationId xmlns:a16="http://schemas.microsoft.com/office/drawing/2014/main" id="{9CD9ED68-B6AD-4A4B-8B66-75A48043B3A7}"/>
              </a:ext>
            </a:extLst>
          </p:cNvPr>
          <p:cNvSpPr/>
          <p:nvPr/>
        </p:nvSpPr>
        <p:spPr>
          <a:xfrm>
            <a:off x="491241" y="6469636"/>
            <a:ext cx="8927064" cy="442674"/>
          </a:xfrm>
          <a:prstGeom prst="roundRect">
            <a:avLst/>
          </a:prstGeom>
          <a:noFill/>
          <a:ln w="38100">
            <a:no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it-IT" sz="2000" b="1" dirty="0">
                <a:ln w="0">
                  <a:solidFill>
                    <a:schemeClr val="tx1"/>
                  </a:solidFill>
                </a:ln>
                <a:solidFill>
                  <a:schemeClr val="tx1"/>
                </a:solidFill>
              </a:rPr>
              <a:t>Giornate di Studio: Progetti del Centro Fermi 2020-2022, 11-12 </a:t>
            </a:r>
            <a:r>
              <a:rPr lang="it-IT" sz="2000" b="1" dirty="0" err="1">
                <a:ln w="0">
                  <a:solidFill>
                    <a:schemeClr val="tx1"/>
                  </a:solidFill>
                </a:ln>
                <a:solidFill>
                  <a:schemeClr val="tx1"/>
                </a:solidFill>
              </a:rPr>
              <a:t>December</a:t>
            </a:r>
            <a:r>
              <a:rPr lang="it-IT" sz="2000" b="1" dirty="0">
                <a:ln w="0">
                  <a:solidFill>
                    <a:schemeClr val="tx1"/>
                  </a:solidFill>
                </a:ln>
                <a:solidFill>
                  <a:schemeClr val="tx1"/>
                </a:solidFill>
              </a:rPr>
              <a:t> 2019</a:t>
            </a:r>
          </a:p>
        </p:txBody>
      </p:sp>
      <p:sp>
        <p:nvSpPr>
          <p:cNvPr id="10" name="Rettangolo arrotondato 1">
            <a:extLst>
              <a:ext uri="{FF2B5EF4-FFF2-40B4-BE49-F238E27FC236}">
                <a16:creationId xmlns:a16="http://schemas.microsoft.com/office/drawing/2014/main" id="{E11B3DBE-B61D-4F3B-9BBB-77E6737588CD}"/>
              </a:ext>
            </a:extLst>
          </p:cNvPr>
          <p:cNvSpPr/>
          <p:nvPr/>
        </p:nvSpPr>
        <p:spPr>
          <a:xfrm>
            <a:off x="273640" y="3886943"/>
            <a:ext cx="11511063" cy="2230398"/>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marL="342900" indent="-342900">
              <a:buFont typeface="Courier New" panose="02070309020205020404" pitchFamily="49" charset="0"/>
              <a:buChar char="o"/>
            </a:pPr>
            <a:r>
              <a:rPr lang="it-IT" sz="2500" dirty="0">
                <a:ln w="0"/>
                <a:solidFill>
                  <a:schemeClr val="bg1"/>
                </a:solidFill>
                <a:effectLst>
                  <a:outerShdw blurRad="38100" dist="25400" dir="5400000" algn="ctr" rotWithShape="0">
                    <a:srgbClr val="6E747A">
                      <a:alpha val="43000"/>
                    </a:srgbClr>
                  </a:outerShdw>
                </a:effectLst>
              </a:rPr>
              <a:t>Agreement </a:t>
            </a:r>
            <a:r>
              <a:rPr lang="it-IT" sz="2500" dirty="0" err="1">
                <a:ln w="0"/>
                <a:solidFill>
                  <a:schemeClr val="bg1"/>
                </a:solidFill>
                <a:effectLst>
                  <a:outerShdw blurRad="38100" dist="25400" dir="5400000" algn="ctr" rotWithShape="0">
                    <a:srgbClr val="6E747A">
                      <a:alpha val="43000"/>
                    </a:srgbClr>
                  </a:outerShdw>
                </a:effectLst>
              </a:rPr>
              <a:t>between</a:t>
            </a:r>
            <a:r>
              <a:rPr lang="it-IT" sz="2500" dirty="0">
                <a:ln w="0"/>
                <a:solidFill>
                  <a:schemeClr val="bg1"/>
                </a:solidFill>
                <a:effectLst>
                  <a:outerShdw blurRad="38100" dist="25400" dir="5400000" algn="ctr" rotWithShape="0">
                    <a:srgbClr val="6E747A">
                      <a:alpha val="43000"/>
                    </a:srgbClr>
                  </a:outerShdw>
                </a:effectLst>
              </a:rPr>
              <a:t> Museo Archeologico Regionale di Lilibeo, University of Geneva and Centro Fermi – DONE</a:t>
            </a:r>
          </a:p>
          <a:p>
            <a:pPr marL="342900" indent="-342900">
              <a:buFont typeface="Courier New" panose="02070309020205020404" pitchFamily="49" charset="0"/>
              <a:buChar char="o"/>
            </a:pPr>
            <a:r>
              <a:rPr lang="it-IT" sz="2500" dirty="0">
                <a:ln w="0"/>
                <a:solidFill>
                  <a:schemeClr val="bg1"/>
                </a:solidFill>
                <a:effectLst>
                  <a:outerShdw blurRad="38100" dist="25400" dir="5400000" algn="ctr" rotWithShape="0">
                    <a:srgbClr val="6E747A">
                      <a:alpha val="43000"/>
                    </a:srgbClr>
                  </a:outerShdw>
                </a:effectLst>
              </a:rPr>
              <a:t>First </a:t>
            </a:r>
            <a:r>
              <a:rPr lang="it-IT" sz="2500" dirty="0" err="1">
                <a:ln w="0"/>
                <a:solidFill>
                  <a:schemeClr val="bg1"/>
                </a:solidFill>
                <a:effectLst>
                  <a:outerShdw blurRad="38100" dist="25400" dir="5400000" algn="ctr" rotWithShape="0">
                    <a:srgbClr val="6E747A">
                      <a:alpha val="43000"/>
                    </a:srgbClr>
                  </a:outerShdw>
                </a:effectLst>
              </a:rPr>
              <a:t>experimental</a:t>
            </a:r>
            <a:r>
              <a:rPr lang="it-IT" sz="2500" dirty="0">
                <a:ln w="0"/>
                <a:solidFill>
                  <a:schemeClr val="bg1"/>
                </a:solidFill>
                <a:effectLst>
                  <a:outerShdw blurRad="38100" dist="25400" dir="5400000" algn="ctr" rotWithShape="0">
                    <a:srgbClr val="6E747A">
                      <a:alpha val="43000"/>
                    </a:srgbClr>
                  </a:outerShdw>
                </a:effectLst>
              </a:rPr>
              <a:t> </a:t>
            </a:r>
            <a:r>
              <a:rPr lang="it-IT" sz="2500" dirty="0" err="1">
                <a:ln w="0"/>
                <a:solidFill>
                  <a:schemeClr val="bg1"/>
                </a:solidFill>
                <a:effectLst>
                  <a:outerShdw blurRad="38100" dist="25400" dir="5400000" algn="ctr" rotWithShape="0">
                    <a:srgbClr val="6E747A">
                      <a:alpha val="43000"/>
                    </a:srgbClr>
                  </a:outerShdw>
                </a:effectLst>
              </a:rPr>
              <a:t>campaign</a:t>
            </a:r>
            <a:r>
              <a:rPr lang="it-IT" sz="2500" dirty="0">
                <a:ln w="0"/>
                <a:solidFill>
                  <a:schemeClr val="bg1"/>
                </a:solidFill>
                <a:effectLst>
                  <a:outerShdw blurRad="38100" dist="25400" dir="5400000" algn="ctr" rotWithShape="0">
                    <a:srgbClr val="6E747A">
                      <a:alpha val="43000"/>
                    </a:srgbClr>
                  </a:outerShdw>
                </a:effectLst>
              </a:rPr>
              <a:t> in-situ (X-</a:t>
            </a:r>
            <a:r>
              <a:rPr lang="it-IT" sz="2500" dirty="0" err="1">
                <a:ln w="0"/>
                <a:solidFill>
                  <a:schemeClr val="bg1"/>
                </a:solidFill>
                <a:effectLst>
                  <a:outerShdw blurRad="38100" dist="25400" dir="5400000" algn="ctr" rotWithShape="0">
                    <a:srgbClr val="6E747A">
                      <a:alpha val="43000"/>
                    </a:srgbClr>
                  </a:outerShdw>
                </a:effectLst>
              </a:rPr>
              <a:t>ray</a:t>
            </a:r>
            <a:r>
              <a:rPr lang="it-IT" sz="2500" dirty="0">
                <a:ln w="0"/>
                <a:solidFill>
                  <a:schemeClr val="bg1"/>
                </a:solidFill>
                <a:effectLst>
                  <a:outerShdw blurRad="38100" dist="25400" dir="5400000" algn="ctr" rotWithShape="0">
                    <a:srgbClr val="6E747A">
                      <a:alpha val="43000"/>
                    </a:srgbClr>
                  </a:outerShdw>
                </a:effectLst>
              </a:rPr>
              <a:t> </a:t>
            </a:r>
            <a:r>
              <a:rPr lang="it-IT" sz="2500" dirty="0" err="1">
                <a:ln w="0"/>
                <a:solidFill>
                  <a:schemeClr val="bg1"/>
                </a:solidFill>
                <a:effectLst>
                  <a:outerShdw blurRad="38100" dist="25400" dir="5400000" algn="ctr" rotWithShape="0">
                    <a:srgbClr val="6E747A">
                      <a:alpha val="43000"/>
                    </a:srgbClr>
                  </a:outerShdw>
                </a:effectLst>
              </a:rPr>
              <a:t>tomography</a:t>
            </a:r>
            <a:r>
              <a:rPr lang="it-IT" sz="2500" dirty="0">
                <a:ln w="0"/>
                <a:solidFill>
                  <a:schemeClr val="bg1"/>
                </a:solidFill>
                <a:effectLst>
                  <a:outerShdw blurRad="38100" dist="25400" dir="5400000" algn="ctr" rotWithShape="0">
                    <a:srgbClr val="6E747A">
                      <a:alpha val="43000"/>
                    </a:srgbClr>
                  </a:outerShdw>
                </a:effectLst>
              </a:rPr>
              <a:t>) – DONE</a:t>
            </a:r>
          </a:p>
          <a:p>
            <a:pPr marL="342900" indent="-342900">
              <a:buFont typeface="Courier New" panose="02070309020205020404" pitchFamily="49" charset="0"/>
              <a:buChar char="o"/>
            </a:pPr>
            <a:r>
              <a:rPr lang="it-IT" sz="2500" dirty="0">
                <a:ln w="0"/>
                <a:solidFill>
                  <a:schemeClr val="bg1"/>
                </a:solidFill>
                <a:effectLst>
                  <a:outerShdw blurRad="38100" dist="25400" dir="5400000" algn="ctr" rotWithShape="0">
                    <a:srgbClr val="6E747A">
                      <a:alpha val="43000"/>
                    </a:srgbClr>
                  </a:outerShdw>
                </a:effectLst>
              </a:rPr>
              <a:t>First </a:t>
            </a:r>
            <a:r>
              <a:rPr lang="it-IT" sz="2500" dirty="0" err="1">
                <a:ln w="0"/>
                <a:solidFill>
                  <a:schemeClr val="bg1"/>
                </a:solidFill>
                <a:effectLst>
                  <a:outerShdw blurRad="38100" dist="25400" dir="5400000" algn="ctr" rotWithShape="0">
                    <a:srgbClr val="6E747A">
                      <a:alpha val="43000"/>
                    </a:srgbClr>
                  </a:outerShdw>
                </a:effectLst>
              </a:rPr>
              <a:t>measurements</a:t>
            </a:r>
            <a:r>
              <a:rPr lang="it-IT" sz="2500" dirty="0">
                <a:ln w="0"/>
                <a:solidFill>
                  <a:schemeClr val="bg1"/>
                </a:solidFill>
                <a:effectLst>
                  <a:outerShdw blurRad="38100" dist="25400" dir="5400000" algn="ctr" rotWithShape="0">
                    <a:srgbClr val="6E747A">
                      <a:alpha val="43000"/>
                    </a:srgbClr>
                  </a:outerShdw>
                </a:effectLst>
              </a:rPr>
              <a:t> of Lilibeo </a:t>
            </a:r>
            <a:r>
              <a:rPr lang="it-IT" sz="2500" dirty="0" err="1">
                <a:ln w="0"/>
                <a:solidFill>
                  <a:schemeClr val="bg1"/>
                </a:solidFill>
                <a:effectLst>
                  <a:outerShdw blurRad="38100" dist="25400" dir="5400000" algn="ctr" rotWithShape="0">
                    <a:srgbClr val="6E747A">
                      <a:alpha val="43000"/>
                    </a:srgbClr>
                  </a:outerShdw>
                </a:effectLst>
              </a:rPr>
              <a:t>artifacts</a:t>
            </a:r>
            <a:r>
              <a:rPr lang="it-IT" sz="2500" dirty="0">
                <a:ln w="0"/>
                <a:solidFill>
                  <a:schemeClr val="bg1"/>
                </a:solidFill>
                <a:effectLst>
                  <a:outerShdw blurRad="38100" dist="25400" dir="5400000" algn="ctr" rotWithShape="0">
                    <a:srgbClr val="6E747A">
                      <a:alpha val="43000"/>
                    </a:srgbClr>
                  </a:outerShdw>
                </a:effectLst>
              </a:rPr>
              <a:t> </a:t>
            </a:r>
            <a:r>
              <a:rPr lang="it-IT" sz="2500" dirty="0" err="1">
                <a:ln w="0"/>
                <a:solidFill>
                  <a:schemeClr val="bg1"/>
                </a:solidFill>
                <a:effectLst>
                  <a:outerShdw blurRad="38100" dist="25400" dir="5400000" algn="ctr" rotWithShape="0">
                    <a:srgbClr val="6E747A">
                      <a:alpha val="43000"/>
                    </a:srgbClr>
                  </a:outerShdw>
                </a:effectLst>
              </a:rPr>
              <a:t>at</a:t>
            </a:r>
            <a:r>
              <a:rPr lang="it-IT" sz="2500" dirty="0">
                <a:ln w="0"/>
                <a:solidFill>
                  <a:schemeClr val="bg1"/>
                </a:solidFill>
                <a:effectLst>
                  <a:outerShdw blurRad="38100" dist="25400" dir="5400000" algn="ctr" rotWithShape="0">
                    <a:srgbClr val="6E747A">
                      <a:alpha val="43000"/>
                    </a:srgbClr>
                  </a:outerShdw>
                </a:effectLst>
              </a:rPr>
              <a:t> Centro Fermi – DONE</a:t>
            </a:r>
          </a:p>
          <a:p>
            <a:pPr marL="342900" indent="-342900">
              <a:buFont typeface="Courier New" panose="02070309020205020404" pitchFamily="49" charset="0"/>
              <a:buChar char="o"/>
            </a:pPr>
            <a:r>
              <a:rPr lang="it-IT" sz="2500" dirty="0">
                <a:ln w="0"/>
                <a:solidFill>
                  <a:schemeClr val="bg1"/>
                </a:solidFill>
                <a:effectLst>
                  <a:outerShdw blurRad="38100" dist="25400" dir="5400000" algn="ctr" rotWithShape="0">
                    <a:srgbClr val="6E747A">
                      <a:alpha val="43000"/>
                    </a:srgbClr>
                  </a:outerShdw>
                </a:effectLst>
              </a:rPr>
              <a:t>First </a:t>
            </a:r>
            <a:r>
              <a:rPr lang="it-IT" sz="2500" dirty="0" err="1">
                <a:ln w="0"/>
                <a:solidFill>
                  <a:schemeClr val="bg1"/>
                </a:solidFill>
                <a:effectLst>
                  <a:outerShdw blurRad="38100" dist="25400" dir="5400000" algn="ctr" rotWithShape="0">
                    <a:srgbClr val="6E747A">
                      <a:alpha val="43000"/>
                    </a:srgbClr>
                  </a:outerShdw>
                </a:effectLst>
              </a:rPr>
              <a:t>experimental</a:t>
            </a:r>
            <a:r>
              <a:rPr lang="it-IT" sz="2500" dirty="0">
                <a:ln w="0"/>
                <a:solidFill>
                  <a:schemeClr val="bg1"/>
                </a:solidFill>
                <a:effectLst>
                  <a:outerShdw blurRad="38100" dist="25400" dir="5400000" algn="ctr" rotWithShape="0">
                    <a:srgbClr val="6E747A">
                      <a:alpha val="43000"/>
                    </a:srgbClr>
                  </a:outerShdw>
                </a:effectLst>
              </a:rPr>
              <a:t> </a:t>
            </a:r>
            <a:r>
              <a:rPr lang="it-IT" sz="2500" dirty="0" err="1">
                <a:ln w="0"/>
                <a:solidFill>
                  <a:schemeClr val="bg1"/>
                </a:solidFill>
                <a:effectLst>
                  <a:outerShdw blurRad="38100" dist="25400" dir="5400000" algn="ctr" rotWithShape="0">
                    <a:srgbClr val="6E747A">
                      <a:alpha val="43000"/>
                    </a:srgbClr>
                  </a:outerShdw>
                </a:effectLst>
              </a:rPr>
              <a:t>campaign</a:t>
            </a:r>
            <a:r>
              <a:rPr lang="it-IT" sz="2500" dirty="0">
                <a:ln w="0"/>
                <a:solidFill>
                  <a:schemeClr val="bg1"/>
                </a:solidFill>
                <a:effectLst>
                  <a:outerShdw blurRad="38100" dist="25400" dir="5400000" algn="ctr" rotWithShape="0">
                    <a:srgbClr val="6E747A">
                      <a:alpha val="43000"/>
                    </a:srgbClr>
                  </a:outerShdw>
                </a:effectLst>
              </a:rPr>
              <a:t> in-situ (XRF+ </a:t>
            </a:r>
            <a:r>
              <a:rPr lang="it-IT" sz="2500" dirty="0" err="1">
                <a:ln w="0"/>
                <a:solidFill>
                  <a:schemeClr val="bg1"/>
                </a:solidFill>
                <a:effectLst>
                  <a:outerShdw blurRad="38100" dist="25400" dir="5400000" algn="ctr" rotWithShape="0">
                    <a:srgbClr val="6E747A">
                      <a:alpha val="43000"/>
                    </a:srgbClr>
                  </a:outerShdw>
                </a:effectLst>
              </a:rPr>
              <a:t>Raman</a:t>
            </a:r>
            <a:r>
              <a:rPr lang="it-IT" sz="2500" dirty="0">
                <a:ln w="0"/>
                <a:solidFill>
                  <a:schemeClr val="bg1"/>
                </a:solidFill>
                <a:effectLst>
                  <a:outerShdw blurRad="38100" dist="25400" dir="5400000" algn="ctr" rotWithShape="0">
                    <a:srgbClr val="6E747A">
                      <a:alpha val="43000"/>
                    </a:srgbClr>
                  </a:outerShdw>
                </a:effectLst>
              </a:rPr>
              <a:t>) – PLANNED</a:t>
            </a:r>
          </a:p>
        </p:txBody>
      </p:sp>
      <p:pic>
        <p:nvPicPr>
          <p:cNvPr id="9" name="Picture 8" descr="A picture containing room, living, sitting, bed&#10;&#10;Description automatically generated">
            <a:extLst>
              <a:ext uri="{FF2B5EF4-FFF2-40B4-BE49-F238E27FC236}">
                <a16:creationId xmlns:a16="http://schemas.microsoft.com/office/drawing/2014/main" id="{9FD3F5D7-589D-4F7C-855D-CF81B471E5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6606" y="1307205"/>
            <a:ext cx="7902119" cy="23580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ttangolo arrotondato 1">
            <a:extLst>
              <a:ext uri="{FF2B5EF4-FFF2-40B4-BE49-F238E27FC236}">
                <a16:creationId xmlns:a16="http://schemas.microsoft.com/office/drawing/2014/main" id="{75098515-E4F2-46F3-9D94-B26C0C749B24}"/>
              </a:ext>
            </a:extLst>
          </p:cNvPr>
          <p:cNvSpPr/>
          <p:nvPr/>
        </p:nvSpPr>
        <p:spPr>
          <a:xfrm>
            <a:off x="273640" y="2077524"/>
            <a:ext cx="3383280" cy="1038582"/>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algn="ctr"/>
            <a:r>
              <a:rPr lang="it-IT" sz="3000" b="1" dirty="0">
                <a:ln w="0"/>
                <a:solidFill>
                  <a:schemeClr val="bg1"/>
                </a:solidFill>
                <a:effectLst>
                  <a:outerShdw blurRad="38100" dist="25400" dir="5400000" algn="ctr" rotWithShape="0">
                    <a:srgbClr val="6E747A">
                      <a:alpha val="43000"/>
                    </a:srgbClr>
                  </a:outerShdw>
                </a:effectLst>
              </a:rPr>
              <a:t>«LILIBEO» PROJECT </a:t>
            </a:r>
            <a:r>
              <a:rPr lang="it-IT" sz="2500" dirty="0">
                <a:ln w="0"/>
                <a:solidFill>
                  <a:schemeClr val="bg1"/>
                </a:solidFill>
                <a:effectLst>
                  <a:outerShdw blurRad="38100" dist="25400" dir="5400000" algn="ctr" rotWithShape="0">
                    <a:srgbClr val="6E747A">
                      <a:alpha val="43000"/>
                    </a:srgbClr>
                  </a:outerShdw>
                </a:effectLst>
              </a:rPr>
              <a:t>– IN PROGRESS</a:t>
            </a:r>
          </a:p>
        </p:txBody>
      </p:sp>
      <p:sp>
        <p:nvSpPr>
          <p:cNvPr id="11" name="Rettangolo 5">
            <a:extLst>
              <a:ext uri="{FF2B5EF4-FFF2-40B4-BE49-F238E27FC236}">
                <a16:creationId xmlns:a16="http://schemas.microsoft.com/office/drawing/2014/main" id="{B75B933E-08AC-47DB-8D2E-59A9F79A338D}"/>
              </a:ext>
            </a:extLst>
          </p:cNvPr>
          <p:cNvSpPr/>
          <p:nvPr/>
        </p:nvSpPr>
        <p:spPr>
          <a:xfrm>
            <a:off x="3575852" y="257653"/>
            <a:ext cx="7227131" cy="938719"/>
          </a:xfrm>
          <a:prstGeom prst="rect">
            <a:avLst/>
          </a:prstGeom>
          <a:noFill/>
        </p:spPr>
        <p:txBody>
          <a:bodyPr wrap="square" lIns="91440" tIns="45720" rIns="91440" bIns="45720">
            <a:spAutoFit/>
          </a:bodyPr>
          <a:lstStyle/>
          <a:p>
            <a:r>
              <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VIEWLAB 2019: </a:t>
            </a:r>
            <a:r>
              <a:rPr lang="en-US" sz="40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Projects</a:t>
            </a:r>
          </a:p>
        </p:txBody>
      </p:sp>
    </p:spTree>
    <p:extLst>
      <p:ext uri="{BB962C8B-B14F-4D97-AF65-F5344CB8AC3E}">
        <p14:creationId xmlns:p14="http://schemas.microsoft.com/office/powerpoint/2010/main" val="4106903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38048E7-1863-4D08-8332-095E9E4BFC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88019"/>
            <a:ext cx="2944737" cy="1767840"/>
          </a:xfrm>
          <a:prstGeom prst="rect">
            <a:avLst/>
          </a:prstGeom>
        </p:spPr>
      </p:pic>
      <p:sp>
        <p:nvSpPr>
          <p:cNvPr id="21" name="Rettangolo arrotondato 1">
            <a:extLst>
              <a:ext uri="{FF2B5EF4-FFF2-40B4-BE49-F238E27FC236}">
                <a16:creationId xmlns:a16="http://schemas.microsoft.com/office/drawing/2014/main" id="{9CD9ED68-B6AD-4A4B-8B66-75A48043B3A7}"/>
              </a:ext>
            </a:extLst>
          </p:cNvPr>
          <p:cNvSpPr/>
          <p:nvPr/>
        </p:nvSpPr>
        <p:spPr>
          <a:xfrm>
            <a:off x="491241" y="6469636"/>
            <a:ext cx="8927064" cy="442674"/>
          </a:xfrm>
          <a:prstGeom prst="roundRect">
            <a:avLst/>
          </a:prstGeom>
          <a:noFill/>
          <a:ln w="38100">
            <a:no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it-IT" sz="2000" b="1" dirty="0">
                <a:ln w="0">
                  <a:solidFill>
                    <a:schemeClr val="tx1"/>
                  </a:solidFill>
                </a:ln>
                <a:solidFill>
                  <a:schemeClr val="tx1"/>
                </a:solidFill>
              </a:rPr>
              <a:t>Giornate di Studio: Progetti del Centro Fermi 2020-2022, 11-12 </a:t>
            </a:r>
            <a:r>
              <a:rPr lang="it-IT" sz="2000" b="1" dirty="0" err="1">
                <a:ln w="0">
                  <a:solidFill>
                    <a:schemeClr val="tx1"/>
                  </a:solidFill>
                </a:ln>
                <a:solidFill>
                  <a:schemeClr val="tx1"/>
                </a:solidFill>
              </a:rPr>
              <a:t>December</a:t>
            </a:r>
            <a:r>
              <a:rPr lang="it-IT" sz="2000" b="1" dirty="0">
                <a:ln w="0">
                  <a:solidFill>
                    <a:schemeClr val="tx1"/>
                  </a:solidFill>
                </a:ln>
                <a:solidFill>
                  <a:schemeClr val="tx1"/>
                </a:solidFill>
              </a:rPr>
              <a:t> 2019</a:t>
            </a:r>
          </a:p>
        </p:txBody>
      </p:sp>
      <p:sp>
        <p:nvSpPr>
          <p:cNvPr id="10" name="Rettangolo arrotondato 1">
            <a:extLst>
              <a:ext uri="{FF2B5EF4-FFF2-40B4-BE49-F238E27FC236}">
                <a16:creationId xmlns:a16="http://schemas.microsoft.com/office/drawing/2014/main" id="{E11B3DBE-B61D-4F3B-9BBB-77E6737588CD}"/>
              </a:ext>
            </a:extLst>
          </p:cNvPr>
          <p:cNvSpPr/>
          <p:nvPr/>
        </p:nvSpPr>
        <p:spPr>
          <a:xfrm>
            <a:off x="367858" y="4972076"/>
            <a:ext cx="11456283" cy="1379101"/>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algn="ctr"/>
            <a:r>
              <a:rPr lang="en-US" sz="2500" dirty="0">
                <a:ln w="0"/>
                <a:solidFill>
                  <a:schemeClr val="bg1"/>
                </a:solidFill>
                <a:effectLst>
                  <a:outerShdw blurRad="38100" dist="25400" dir="5400000" algn="ctr" rotWithShape="0">
                    <a:srgbClr val="6E747A">
                      <a:alpha val="43000"/>
                    </a:srgbClr>
                  </a:outerShdw>
                </a:effectLst>
              </a:rPr>
              <a:t>Invisible Colours will increase the visibility and active engagement of the general public with multidisciplinary scientific research activities at the Regional Archaeological Museum of </a:t>
            </a:r>
            <a:r>
              <a:rPr lang="en-US" sz="2500" dirty="0" err="1">
                <a:ln w="0"/>
                <a:solidFill>
                  <a:schemeClr val="bg1"/>
                </a:solidFill>
                <a:effectLst>
                  <a:outerShdw blurRad="38100" dist="25400" dir="5400000" algn="ctr" rotWithShape="0">
                    <a:srgbClr val="6E747A">
                      <a:alpha val="43000"/>
                    </a:srgbClr>
                  </a:outerShdw>
                </a:effectLst>
              </a:rPr>
              <a:t>Lilibeo</a:t>
            </a:r>
            <a:r>
              <a:rPr lang="en-US" sz="2500" dirty="0">
                <a:ln w="0"/>
                <a:solidFill>
                  <a:schemeClr val="bg1"/>
                </a:solidFill>
                <a:effectLst>
                  <a:outerShdw blurRad="38100" dist="25400" dir="5400000" algn="ctr" rotWithShape="0">
                    <a:srgbClr val="6E747A">
                      <a:alpha val="43000"/>
                    </a:srgbClr>
                  </a:outerShdw>
                </a:effectLst>
              </a:rPr>
              <a:t> - </a:t>
            </a:r>
            <a:r>
              <a:rPr lang="en-US" sz="2500" dirty="0" err="1">
                <a:ln w="0"/>
                <a:solidFill>
                  <a:schemeClr val="bg1"/>
                </a:solidFill>
                <a:effectLst>
                  <a:outerShdw blurRad="38100" dist="25400" dir="5400000" algn="ctr" rotWithShape="0">
                    <a:srgbClr val="6E747A">
                      <a:alpha val="43000"/>
                    </a:srgbClr>
                  </a:outerShdw>
                </a:effectLst>
              </a:rPr>
              <a:t>Baglio</a:t>
            </a:r>
            <a:r>
              <a:rPr lang="en-US" sz="2500" dirty="0">
                <a:ln w="0"/>
                <a:solidFill>
                  <a:schemeClr val="bg1"/>
                </a:solidFill>
                <a:effectLst>
                  <a:outerShdw blurRad="38100" dist="25400" dir="5400000" algn="ctr" rotWithShape="0">
                    <a:srgbClr val="6E747A">
                      <a:alpha val="43000"/>
                    </a:srgbClr>
                  </a:outerShdw>
                </a:effectLst>
              </a:rPr>
              <a:t> </a:t>
            </a:r>
            <a:r>
              <a:rPr lang="en-US" sz="2500" dirty="0" err="1">
                <a:ln w="0"/>
                <a:solidFill>
                  <a:schemeClr val="bg1"/>
                </a:solidFill>
                <a:effectLst>
                  <a:outerShdw blurRad="38100" dist="25400" dir="5400000" algn="ctr" rotWithShape="0">
                    <a:srgbClr val="6E747A">
                      <a:alpha val="43000"/>
                    </a:srgbClr>
                  </a:outerShdw>
                </a:effectLst>
              </a:rPr>
              <a:t>Anselmi</a:t>
            </a:r>
            <a:endParaRPr lang="it-IT" sz="2500" dirty="0">
              <a:ln w="0"/>
              <a:solidFill>
                <a:schemeClr val="bg1"/>
              </a:solidFill>
              <a:effectLst>
                <a:outerShdw blurRad="38100" dist="25400" dir="5400000" algn="ctr" rotWithShape="0">
                  <a:srgbClr val="6E747A">
                    <a:alpha val="43000"/>
                  </a:srgbClr>
                </a:outerShdw>
              </a:effectLst>
            </a:endParaRPr>
          </a:p>
        </p:txBody>
      </p:sp>
      <p:sp>
        <p:nvSpPr>
          <p:cNvPr id="13" name="Rettangolo arrotondato 1">
            <a:extLst>
              <a:ext uri="{FF2B5EF4-FFF2-40B4-BE49-F238E27FC236}">
                <a16:creationId xmlns:a16="http://schemas.microsoft.com/office/drawing/2014/main" id="{75098515-E4F2-46F3-9D94-B26C0C749B24}"/>
              </a:ext>
            </a:extLst>
          </p:cNvPr>
          <p:cNvSpPr/>
          <p:nvPr/>
        </p:nvSpPr>
        <p:spPr>
          <a:xfrm>
            <a:off x="367858" y="1885924"/>
            <a:ext cx="3530690" cy="2826306"/>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algn="ctr"/>
            <a:r>
              <a:rPr lang="it-IT" sz="3000" b="1" dirty="0">
                <a:ln w="0"/>
                <a:solidFill>
                  <a:schemeClr val="bg1"/>
                </a:solidFill>
                <a:effectLst>
                  <a:outerShdw blurRad="38100" dist="25400" dir="5400000" algn="ctr" rotWithShape="0">
                    <a:srgbClr val="6E747A">
                      <a:alpha val="43000"/>
                    </a:srgbClr>
                  </a:outerShdw>
                </a:effectLst>
              </a:rPr>
              <a:t>«INVISIBLE COLOUR» PROJECT </a:t>
            </a:r>
            <a:r>
              <a:rPr lang="it-IT" sz="2500" dirty="0">
                <a:ln w="0"/>
                <a:solidFill>
                  <a:schemeClr val="bg1"/>
                </a:solidFill>
                <a:effectLst>
                  <a:outerShdw blurRad="38100" dist="25400" dir="5400000" algn="ctr" rotWithShape="0">
                    <a:srgbClr val="6E747A">
                      <a:alpha val="43000"/>
                    </a:srgbClr>
                  </a:outerShdw>
                </a:effectLst>
              </a:rPr>
              <a:t>– FINANCED by </a:t>
            </a:r>
            <a:r>
              <a:rPr lang="it-IT" sz="2500" dirty="0" err="1">
                <a:ln w="0"/>
                <a:solidFill>
                  <a:schemeClr val="bg1"/>
                </a:solidFill>
                <a:effectLst>
                  <a:outerShdw blurRad="38100" dist="25400" dir="5400000" algn="ctr" rotWithShape="0">
                    <a:srgbClr val="6E747A">
                      <a:alpha val="43000"/>
                    </a:srgbClr>
                  </a:outerShdw>
                </a:effectLst>
              </a:rPr>
              <a:t>European</a:t>
            </a:r>
            <a:r>
              <a:rPr lang="it-IT" sz="2500" dirty="0">
                <a:ln w="0"/>
                <a:solidFill>
                  <a:schemeClr val="bg1"/>
                </a:solidFill>
                <a:effectLst>
                  <a:outerShdw blurRad="38100" dist="25400" dir="5400000" algn="ctr" rotWithShape="0">
                    <a:srgbClr val="6E747A">
                      <a:alpha val="43000"/>
                    </a:srgbClr>
                  </a:outerShdw>
                </a:effectLst>
              </a:rPr>
              <a:t> </a:t>
            </a:r>
            <a:r>
              <a:rPr lang="it-IT" sz="2500" dirty="0" err="1">
                <a:ln w="0"/>
                <a:solidFill>
                  <a:schemeClr val="bg1"/>
                </a:solidFill>
                <a:effectLst>
                  <a:outerShdw blurRad="38100" dist="25400" dir="5400000" algn="ctr" rotWithShape="0">
                    <a:srgbClr val="6E747A">
                      <a:alpha val="43000"/>
                    </a:srgbClr>
                  </a:outerShdw>
                </a:effectLst>
              </a:rPr>
              <a:t>Physical</a:t>
            </a:r>
            <a:r>
              <a:rPr lang="it-IT" sz="2500" dirty="0">
                <a:ln w="0"/>
                <a:solidFill>
                  <a:schemeClr val="bg1"/>
                </a:solidFill>
                <a:effectLst>
                  <a:outerShdw blurRad="38100" dist="25400" dir="5400000" algn="ctr" rotWithShape="0">
                    <a:srgbClr val="6E747A">
                      <a:alpha val="43000"/>
                    </a:srgbClr>
                  </a:outerShdw>
                </a:effectLst>
              </a:rPr>
              <a:t> Society (EPS)</a:t>
            </a:r>
          </a:p>
          <a:p>
            <a:pPr algn="ctr"/>
            <a:r>
              <a:rPr lang="it-IT" sz="2500" dirty="0">
                <a:ln w="0"/>
                <a:solidFill>
                  <a:schemeClr val="bg1"/>
                </a:solidFill>
                <a:effectLst>
                  <a:outerShdw blurRad="38100" dist="25400" dir="5400000" algn="ctr" rotWithShape="0">
                    <a:srgbClr val="6E747A">
                      <a:alpha val="43000"/>
                    </a:srgbClr>
                  </a:outerShdw>
                </a:effectLst>
              </a:rPr>
              <a:t>IN PROGRESS</a:t>
            </a:r>
          </a:p>
        </p:txBody>
      </p:sp>
      <p:sp>
        <p:nvSpPr>
          <p:cNvPr id="11" name="Rettangolo 5">
            <a:extLst>
              <a:ext uri="{FF2B5EF4-FFF2-40B4-BE49-F238E27FC236}">
                <a16:creationId xmlns:a16="http://schemas.microsoft.com/office/drawing/2014/main" id="{B75B933E-08AC-47DB-8D2E-59A9F79A338D}"/>
              </a:ext>
            </a:extLst>
          </p:cNvPr>
          <p:cNvSpPr/>
          <p:nvPr/>
        </p:nvSpPr>
        <p:spPr>
          <a:xfrm>
            <a:off x="3575852" y="257653"/>
            <a:ext cx="8371672" cy="938719"/>
          </a:xfrm>
          <a:prstGeom prst="rect">
            <a:avLst/>
          </a:prstGeom>
          <a:noFill/>
        </p:spPr>
        <p:txBody>
          <a:bodyPr wrap="square" lIns="91440" tIns="45720" rIns="91440" bIns="45720">
            <a:spAutoFit/>
          </a:bodyPr>
          <a:lstStyle/>
          <a:p>
            <a:r>
              <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VIEWLAB 2019: </a:t>
            </a:r>
            <a:r>
              <a:rPr lang="en-US" sz="40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Projects</a:t>
            </a:r>
          </a:p>
        </p:txBody>
      </p:sp>
      <p:pic>
        <p:nvPicPr>
          <p:cNvPr id="14" name="Picture 13" descr="A picture containing indoor, person, floor&#10;&#10;Description automatically generated">
            <a:extLst>
              <a:ext uri="{FF2B5EF4-FFF2-40B4-BE49-F238E27FC236}">
                <a16:creationId xmlns:a16="http://schemas.microsoft.com/office/drawing/2014/main" id="{AB6AAA4E-036B-4884-8ABF-4CEFA8E6C3C9}"/>
              </a:ext>
            </a:extLst>
          </p:cNvPr>
          <p:cNvPicPr>
            <a:picLocks noChangeAspect="1"/>
          </p:cNvPicPr>
          <p:nvPr/>
        </p:nvPicPr>
        <p:blipFill rotWithShape="1">
          <a:blip r:embed="rId4">
            <a:extLst>
              <a:ext uri="{28A0092B-C50C-407E-A947-70E740481C1C}">
                <a14:useLocalDpi xmlns:a14="http://schemas.microsoft.com/office/drawing/2010/main" val="0"/>
              </a:ext>
            </a:extLst>
          </a:blip>
          <a:srcRect r="10783"/>
          <a:stretch/>
        </p:blipFill>
        <p:spPr>
          <a:xfrm>
            <a:off x="8293454" y="1820275"/>
            <a:ext cx="3474878" cy="2979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descr="A picture containing indoor, wall, person, floor&#10;&#10;Description automatically generated">
            <a:extLst>
              <a:ext uri="{FF2B5EF4-FFF2-40B4-BE49-F238E27FC236}">
                <a16:creationId xmlns:a16="http://schemas.microsoft.com/office/drawing/2014/main" id="{E499D232-EBCE-4AC8-B5AC-6E014BCB754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075" r="10770"/>
          <a:stretch/>
        </p:blipFill>
        <p:spPr>
          <a:xfrm>
            <a:off x="4136583" y="1819380"/>
            <a:ext cx="4047336" cy="2979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46660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38048E7-1863-4D08-8332-095E9E4BFC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 y="88019"/>
            <a:ext cx="2944737" cy="1767840"/>
          </a:xfrm>
          <a:prstGeom prst="rect">
            <a:avLst/>
          </a:prstGeom>
        </p:spPr>
      </p:pic>
      <p:sp>
        <p:nvSpPr>
          <p:cNvPr id="21" name="Rettangolo arrotondato 1">
            <a:extLst>
              <a:ext uri="{FF2B5EF4-FFF2-40B4-BE49-F238E27FC236}">
                <a16:creationId xmlns:a16="http://schemas.microsoft.com/office/drawing/2014/main" id="{9CD9ED68-B6AD-4A4B-8B66-75A48043B3A7}"/>
              </a:ext>
            </a:extLst>
          </p:cNvPr>
          <p:cNvSpPr/>
          <p:nvPr/>
        </p:nvSpPr>
        <p:spPr>
          <a:xfrm>
            <a:off x="491241" y="6469636"/>
            <a:ext cx="8927064" cy="442674"/>
          </a:xfrm>
          <a:prstGeom prst="roundRect">
            <a:avLst/>
          </a:prstGeom>
          <a:noFill/>
          <a:ln w="38100">
            <a:no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it-IT" sz="2000" b="1" dirty="0">
                <a:ln w="0">
                  <a:solidFill>
                    <a:schemeClr val="tx1"/>
                  </a:solidFill>
                </a:ln>
                <a:solidFill>
                  <a:schemeClr val="tx1"/>
                </a:solidFill>
              </a:rPr>
              <a:t>Giornate di Studio: Progetti del Centro Fermi 2020-2022, 11-12 </a:t>
            </a:r>
            <a:r>
              <a:rPr lang="it-IT" sz="2000" b="1" dirty="0" err="1">
                <a:ln w="0">
                  <a:solidFill>
                    <a:schemeClr val="tx1"/>
                  </a:solidFill>
                </a:ln>
                <a:solidFill>
                  <a:schemeClr val="tx1"/>
                </a:solidFill>
              </a:rPr>
              <a:t>December</a:t>
            </a:r>
            <a:r>
              <a:rPr lang="it-IT" sz="2000" b="1" dirty="0">
                <a:ln w="0">
                  <a:solidFill>
                    <a:schemeClr val="tx1"/>
                  </a:solidFill>
                </a:ln>
                <a:solidFill>
                  <a:schemeClr val="tx1"/>
                </a:solidFill>
              </a:rPr>
              <a:t> 2019</a:t>
            </a:r>
          </a:p>
        </p:txBody>
      </p:sp>
      <p:sp>
        <p:nvSpPr>
          <p:cNvPr id="10" name="Rettangolo arrotondato 1">
            <a:extLst>
              <a:ext uri="{FF2B5EF4-FFF2-40B4-BE49-F238E27FC236}">
                <a16:creationId xmlns:a16="http://schemas.microsoft.com/office/drawing/2014/main" id="{E11B3DBE-B61D-4F3B-9BBB-77E6737588CD}"/>
              </a:ext>
            </a:extLst>
          </p:cNvPr>
          <p:cNvSpPr/>
          <p:nvPr/>
        </p:nvSpPr>
        <p:spPr>
          <a:xfrm>
            <a:off x="352098" y="2604402"/>
            <a:ext cx="7782112" cy="3847862"/>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pPr marL="342900" indent="-342900">
              <a:buFont typeface="Courier New" panose="02070309020205020404" pitchFamily="49" charset="0"/>
              <a:buChar char="o"/>
            </a:pPr>
            <a:r>
              <a:rPr lang="en-US" sz="2500" dirty="0">
                <a:ln w="0"/>
                <a:solidFill>
                  <a:schemeClr val="bg1"/>
                </a:solidFill>
                <a:effectLst>
                  <a:outerShdw blurRad="38100" dist="25400" dir="5400000" algn="ctr" rotWithShape="0">
                    <a:srgbClr val="6E747A">
                      <a:alpha val="43000"/>
                    </a:srgbClr>
                  </a:outerShdw>
                </a:effectLst>
              </a:rPr>
              <a:t>A new Research Infrastructure based in Italy, acting as a Hub of the UK based ISIS pulsed neutron and muon source. ISIS@MACH is a Research Infrastructure for carrying out multidisciplinary research at the nanoscale, enabling coordinated access of users to the infrastructures needed for different aspects of nanoscience research</a:t>
            </a:r>
          </a:p>
          <a:p>
            <a:pPr marL="342900" indent="-342900">
              <a:buFont typeface="Courier New" panose="02070309020205020404" pitchFamily="49" charset="0"/>
              <a:buChar char="o"/>
            </a:pPr>
            <a:r>
              <a:rPr lang="en-US" sz="2500" dirty="0">
                <a:ln w="0"/>
                <a:solidFill>
                  <a:schemeClr val="bg1"/>
                </a:solidFill>
                <a:effectLst>
                  <a:outerShdw blurRad="38100" dist="25400" dir="5400000" algn="ctr" rotWithShape="0">
                    <a:srgbClr val="6E747A">
                      <a:alpha val="43000"/>
                    </a:srgbClr>
                  </a:outerShdw>
                </a:effectLst>
              </a:rPr>
              <a:t> New equipment for VIEWLAB is planned </a:t>
            </a:r>
            <a:r>
              <a:rPr lang="en-US" sz="2000" dirty="0">
                <a:ln w="0"/>
                <a:solidFill>
                  <a:schemeClr val="bg1"/>
                </a:solidFill>
                <a:effectLst>
                  <a:outerShdw blurRad="38100" dist="25400" dir="5400000" algn="ctr" rotWithShape="0">
                    <a:srgbClr val="6E747A">
                      <a:alpha val="43000"/>
                    </a:srgbClr>
                  </a:outerShdw>
                </a:effectLst>
              </a:rPr>
              <a:t>(X-ray </a:t>
            </a:r>
            <a:r>
              <a:rPr lang="en-US" sz="2000" dirty="0" err="1">
                <a:ln w="0"/>
                <a:solidFill>
                  <a:schemeClr val="bg1"/>
                </a:solidFill>
                <a:effectLst>
                  <a:outerShdw blurRad="38100" dist="25400" dir="5400000" algn="ctr" rotWithShape="0">
                    <a:srgbClr val="6E747A">
                      <a:alpha val="43000"/>
                    </a:srgbClr>
                  </a:outerShdw>
                </a:effectLst>
              </a:rPr>
              <a:t>tomograph</a:t>
            </a:r>
            <a:r>
              <a:rPr lang="en-US" sz="2000" dirty="0">
                <a:ln w="0"/>
                <a:solidFill>
                  <a:schemeClr val="bg1"/>
                </a:solidFill>
                <a:effectLst>
                  <a:outerShdw blurRad="38100" dist="25400" dir="5400000" algn="ctr" rotWithShape="0">
                    <a:srgbClr val="6E747A">
                      <a:alpha val="43000"/>
                    </a:srgbClr>
                  </a:outerShdw>
                </a:effectLst>
              </a:rPr>
              <a:t>, FTIR,  data analysis hardware and software)</a:t>
            </a:r>
            <a:endParaRPr lang="it-IT" sz="2000" dirty="0">
              <a:ln w="0"/>
              <a:solidFill>
                <a:schemeClr val="bg1"/>
              </a:solidFill>
              <a:effectLst>
                <a:outerShdw blurRad="38100" dist="25400" dir="5400000" algn="ctr" rotWithShape="0">
                  <a:srgbClr val="6E747A">
                    <a:alpha val="43000"/>
                  </a:srgbClr>
                </a:outerShdw>
              </a:effectLst>
            </a:endParaRPr>
          </a:p>
        </p:txBody>
      </p:sp>
      <p:sp>
        <p:nvSpPr>
          <p:cNvPr id="13" name="Rettangolo arrotondato 1">
            <a:extLst>
              <a:ext uri="{FF2B5EF4-FFF2-40B4-BE49-F238E27FC236}">
                <a16:creationId xmlns:a16="http://schemas.microsoft.com/office/drawing/2014/main" id="{75098515-E4F2-46F3-9D94-B26C0C749B24}"/>
              </a:ext>
            </a:extLst>
          </p:cNvPr>
          <p:cNvSpPr/>
          <p:nvPr/>
        </p:nvSpPr>
        <p:spPr>
          <a:xfrm>
            <a:off x="3256423" y="1409358"/>
            <a:ext cx="8665628" cy="1038582"/>
          </a:xfrm>
          <a:prstGeom prst="roundRect">
            <a:avLst/>
          </a:prstGeom>
          <a:solidFill>
            <a:schemeClr val="accent1">
              <a:lumMod val="50000"/>
            </a:schemeClr>
          </a:solidFill>
          <a:ln w="38100">
            <a:solidFill>
              <a:schemeClr val="bg1">
                <a:lumMod val="85000"/>
              </a:schemeClr>
            </a:solidFill>
          </a:ln>
          <a:scene3d>
            <a:camera prst="orthographicFront"/>
            <a:lightRig rig="threePt" dir="t"/>
          </a:scene3d>
          <a:sp3d>
            <a:bevelT w="152400" h="50800" prst="softRound"/>
          </a:sp3d>
        </p:spPr>
        <p:style>
          <a:lnRef idx="2">
            <a:schemeClr val="accent5"/>
          </a:lnRef>
          <a:fillRef idx="1">
            <a:schemeClr val="lt1"/>
          </a:fillRef>
          <a:effectRef idx="0">
            <a:schemeClr val="accent5"/>
          </a:effectRef>
          <a:fontRef idx="minor">
            <a:schemeClr val="dk1"/>
          </a:fontRef>
        </p:style>
        <p:txBody>
          <a:bodyPr wrap="square" lIns="91440" tIns="45720" rIns="91440" bIns="45720">
            <a:spAutoFit/>
          </a:bodyPr>
          <a:lstStyle/>
          <a:p>
            <a:r>
              <a:rPr lang="it-IT" sz="3000" b="1" dirty="0">
                <a:ln w="0"/>
                <a:solidFill>
                  <a:schemeClr val="bg1"/>
                </a:solidFill>
                <a:effectLst>
                  <a:outerShdw blurRad="38100" dist="25400" dir="5400000" algn="ctr" rotWithShape="0">
                    <a:srgbClr val="6E747A">
                      <a:alpha val="43000"/>
                    </a:srgbClr>
                  </a:outerShdw>
                </a:effectLst>
              </a:rPr>
              <a:t>ISIS@MACH </a:t>
            </a:r>
            <a:r>
              <a:rPr lang="en-US" sz="2500" dirty="0">
                <a:ln w="0"/>
                <a:solidFill>
                  <a:schemeClr val="bg1"/>
                </a:solidFill>
                <a:effectLst>
                  <a:outerShdw blurRad="38100" dist="25400" dir="5400000" algn="ctr" rotWithShape="0">
                    <a:srgbClr val="6E747A">
                      <a:alpha val="43000"/>
                    </a:srgbClr>
                  </a:outerShdw>
                </a:effectLst>
              </a:rPr>
              <a:t>(</a:t>
            </a:r>
            <a:r>
              <a:rPr lang="en-US" sz="2500" dirty="0" err="1">
                <a:ln w="0"/>
                <a:solidFill>
                  <a:schemeClr val="bg1"/>
                </a:solidFill>
                <a:effectLst>
                  <a:outerShdw blurRad="38100" dist="25400" dir="5400000" algn="ctr" rotWithShape="0">
                    <a:srgbClr val="6E747A">
                      <a:alpha val="43000"/>
                    </a:srgbClr>
                  </a:outerShdw>
                </a:effectLst>
              </a:rPr>
              <a:t>MAterials</a:t>
            </a:r>
            <a:r>
              <a:rPr lang="en-US" sz="2500" dirty="0">
                <a:ln w="0"/>
                <a:solidFill>
                  <a:schemeClr val="bg1"/>
                </a:solidFill>
                <a:effectLst>
                  <a:outerShdw blurRad="38100" dist="25400" dir="5400000" algn="ctr" rotWithShape="0">
                    <a:srgbClr val="6E747A">
                      <a:alpha val="43000"/>
                    </a:srgbClr>
                  </a:outerShdw>
                </a:effectLst>
              </a:rPr>
              <a:t> </a:t>
            </a:r>
            <a:r>
              <a:rPr lang="en-US" sz="2500" dirty="0" err="1">
                <a:ln w="0"/>
                <a:solidFill>
                  <a:schemeClr val="bg1"/>
                </a:solidFill>
                <a:effectLst>
                  <a:outerShdw blurRad="38100" dist="25400" dir="5400000" algn="ctr" rotWithShape="0">
                    <a:srgbClr val="6E747A">
                      <a:alpha val="43000"/>
                    </a:srgbClr>
                  </a:outerShdw>
                </a:effectLst>
              </a:rPr>
              <a:t>Characterisation</a:t>
            </a:r>
            <a:r>
              <a:rPr lang="en-US" sz="2500" dirty="0">
                <a:ln w="0"/>
                <a:solidFill>
                  <a:schemeClr val="bg1"/>
                </a:solidFill>
                <a:effectLst>
                  <a:outerShdw blurRad="38100" dist="25400" dir="5400000" algn="ctr" rotWithShape="0">
                    <a:srgbClr val="6E747A">
                      <a:alpha val="43000"/>
                    </a:srgbClr>
                  </a:outerShdw>
                </a:effectLst>
              </a:rPr>
              <a:t> Hub) PROJECT </a:t>
            </a:r>
            <a:r>
              <a:rPr lang="it-IT" sz="2500" dirty="0">
                <a:ln w="0"/>
                <a:solidFill>
                  <a:schemeClr val="bg1"/>
                </a:solidFill>
                <a:effectLst>
                  <a:outerShdw blurRad="38100" dist="25400" dir="5400000" algn="ctr" rotWithShape="0">
                    <a:srgbClr val="6E747A">
                      <a:alpha val="43000"/>
                    </a:srgbClr>
                  </a:outerShdw>
                </a:effectLst>
              </a:rPr>
              <a:t>– FINANCED </a:t>
            </a:r>
            <a:r>
              <a:rPr lang="en-GB" sz="2500" dirty="0">
                <a:ln w="0"/>
                <a:solidFill>
                  <a:schemeClr val="accent1">
                    <a:lumMod val="40000"/>
                    <a:lumOff val="60000"/>
                  </a:schemeClr>
                </a:solidFill>
                <a:effectLst>
                  <a:outerShdw blurRad="38100" dist="25400" dir="5400000" algn="ctr" rotWithShape="0">
                    <a:srgbClr val="6E747A">
                      <a:alpha val="43000"/>
                    </a:srgbClr>
                  </a:outerShdw>
                </a:effectLst>
              </a:rPr>
              <a:t>[PARTNERS: TOV (</a:t>
            </a:r>
            <a:r>
              <a:rPr lang="en-GB" sz="2500" dirty="0" err="1">
                <a:ln w="0"/>
                <a:solidFill>
                  <a:schemeClr val="accent1">
                    <a:lumMod val="40000"/>
                    <a:lumOff val="60000"/>
                  </a:schemeClr>
                </a:solidFill>
                <a:effectLst>
                  <a:outerShdw blurRad="38100" dist="25400" dir="5400000" algn="ctr" rotWithShape="0">
                    <a:srgbClr val="6E747A">
                      <a:alpha val="43000"/>
                    </a:srgbClr>
                  </a:outerShdw>
                </a:effectLst>
              </a:rPr>
              <a:t>coord</a:t>
            </a:r>
            <a:r>
              <a:rPr lang="en-GB" sz="2500" dirty="0">
                <a:ln w="0"/>
                <a:solidFill>
                  <a:schemeClr val="accent1">
                    <a:lumMod val="40000"/>
                    <a:lumOff val="60000"/>
                  </a:schemeClr>
                </a:solidFill>
                <a:effectLst>
                  <a:outerShdw blurRad="38100" dist="25400" dir="5400000" algn="ctr" rotWithShape="0">
                    <a:srgbClr val="6E747A">
                      <a:alpha val="43000"/>
                    </a:srgbClr>
                  </a:outerShdw>
                </a:effectLst>
              </a:rPr>
              <a:t>), Centro Fermi]</a:t>
            </a:r>
            <a:r>
              <a:rPr lang="en-US" sz="2500" dirty="0">
                <a:ln w="0"/>
                <a:solidFill>
                  <a:schemeClr val="bg1"/>
                </a:solidFill>
                <a:effectLst>
                  <a:outerShdw blurRad="38100" dist="25400" dir="5400000" algn="ctr" rotWithShape="0">
                    <a:srgbClr val="6E747A">
                      <a:alpha val="43000"/>
                    </a:srgbClr>
                  </a:outerShdw>
                </a:effectLst>
              </a:rPr>
              <a:t> </a:t>
            </a:r>
            <a:endParaRPr lang="it-IT" sz="2500" dirty="0">
              <a:ln w="0"/>
              <a:solidFill>
                <a:schemeClr val="bg1"/>
              </a:solidFill>
              <a:effectLst>
                <a:outerShdw blurRad="38100" dist="25400" dir="5400000" algn="ctr" rotWithShape="0">
                  <a:srgbClr val="6E747A">
                    <a:alpha val="43000"/>
                  </a:srgbClr>
                </a:outerShdw>
              </a:effectLst>
            </a:endParaRPr>
          </a:p>
        </p:txBody>
      </p:sp>
      <p:sp>
        <p:nvSpPr>
          <p:cNvPr id="11" name="Rettangolo 5">
            <a:extLst>
              <a:ext uri="{FF2B5EF4-FFF2-40B4-BE49-F238E27FC236}">
                <a16:creationId xmlns:a16="http://schemas.microsoft.com/office/drawing/2014/main" id="{8C174216-0A27-43E4-9706-45CCDEEB2698}"/>
              </a:ext>
            </a:extLst>
          </p:cNvPr>
          <p:cNvSpPr/>
          <p:nvPr/>
        </p:nvSpPr>
        <p:spPr>
          <a:xfrm>
            <a:off x="3575852" y="140086"/>
            <a:ext cx="8264050" cy="938719"/>
          </a:xfrm>
          <a:prstGeom prst="rect">
            <a:avLst/>
          </a:prstGeom>
          <a:noFill/>
        </p:spPr>
        <p:txBody>
          <a:bodyPr wrap="square" lIns="91440" tIns="45720" rIns="91440" bIns="45720">
            <a:spAutoFit/>
          </a:bodyPr>
          <a:lstStyle/>
          <a:p>
            <a:r>
              <a:rPr lang="en-US" sz="55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VIEWLAB 2019: </a:t>
            </a:r>
            <a:r>
              <a:rPr lang="en-US" sz="4000" b="1" dirty="0">
                <a:ln w="9525">
                  <a:solidFill>
                    <a:schemeClr val="bg1"/>
                  </a:solidFill>
                  <a:prstDash val="solid"/>
                </a:ln>
                <a:solidFill>
                  <a:schemeClr val="accent5">
                    <a:lumMod val="50000"/>
                  </a:schemeClr>
                </a:solidFill>
                <a:effectLst>
                  <a:outerShdw blurRad="12700" dist="38100" dir="2700000" algn="tl" rotWithShape="0">
                    <a:schemeClr val="accent5">
                      <a:lumMod val="60000"/>
                      <a:lumOff val="40000"/>
                    </a:schemeClr>
                  </a:outerShdw>
                </a:effectLst>
              </a:rPr>
              <a:t>Projects</a:t>
            </a:r>
          </a:p>
        </p:txBody>
      </p:sp>
      <p:pic>
        <p:nvPicPr>
          <p:cNvPr id="3" name="Picture 2" descr="A picture containing table, indoor, food, sitting&#10;&#10;Description automatically generated">
            <a:extLst>
              <a:ext uri="{FF2B5EF4-FFF2-40B4-BE49-F238E27FC236}">
                <a16:creationId xmlns:a16="http://schemas.microsoft.com/office/drawing/2014/main" id="{D541669D-976B-4A2D-B478-F232B6E86087}"/>
              </a:ext>
            </a:extLst>
          </p:cNvPr>
          <p:cNvPicPr>
            <a:picLocks noChangeAspect="1"/>
          </p:cNvPicPr>
          <p:nvPr/>
        </p:nvPicPr>
        <p:blipFill rotWithShape="1">
          <a:blip r:embed="rId4">
            <a:extLst>
              <a:ext uri="{28A0092B-C50C-407E-A947-70E740481C1C}">
                <a14:useLocalDpi xmlns:a14="http://schemas.microsoft.com/office/drawing/2010/main" val="0"/>
              </a:ext>
            </a:extLst>
          </a:blip>
          <a:srcRect l="3507" r="19368"/>
          <a:stretch/>
        </p:blipFill>
        <p:spPr>
          <a:xfrm>
            <a:off x="8348348" y="2865478"/>
            <a:ext cx="3491554" cy="33953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48407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50000"/>
          </a:schemeClr>
        </a:solidFill>
        <a:ln w="38100">
          <a:solidFill>
            <a:schemeClr val="bg1">
              <a:lumMod val="85000"/>
            </a:schemeClr>
          </a:solidFill>
        </a:ln>
        <a:scene3d>
          <a:camera prst="orthographicFront"/>
          <a:lightRig rig="threePt" dir="t"/>
        </a:scene3d>
        <a:sp3d>
          <a:bevelT w="152400" h="50800" prst="softRound"/>
        </a:sp3d>
      </a:spPr>
      <a:bodyPr wrap="square" lIns="91440" tIns="45720" rIns="91440" bIns="45720">
        <a:spAutoFit/>
      </a:bodyPr>
      <a:lstStyle>
        <a:defPPr algn="l">
          <a:defRPr sz="3400" dirty="0" smtClean="0">
            <a:solidFill>
              <a:schemeClr val="bg1"/>
            </a:solidFill>
            <a:effectLst>
              <a:outerShdw blurRad="38100" dist="38100" dir="2700000" algn="tl">
                <a:srgbClr val="000000">
                  <a:alpha val="43137"/>
                </a:srgbClr>
              </a:outerShdw>
            </a:effectLst>
          </a:defRPr>
        </a:defPPr>
      </a:lstStyle>
      <a:style>
        <a:lnRef idx="2">
          <a:schemeClr val="accent5"/>
        </a:lnRef>
        <a:fillRef idx="1">
          <a:schemeClr val="lt1"/>
        </a:fillRef>
        <a:effectRef idx="0">
          <a:schemeClr val="accent5"/>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32195</TotalTime>
  <Words>1847</Words>
  <Application>Microsoft Office PowerPoint</Application>
  <PresentationFormat>Widescreen</PresentationFormat>
  <Paragraphs>292</Paragraphs>
  <Slides>34</Slides>
  <Notes>34</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Calibri Light</vt:lpstr>
      <vt:lpstr>Century Gothic</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Giulia Festa</dc:creator>
  <cp:lastModifiedBy>Giulia Festa</cp:lastModifiedBy>
  <cp:revision>1042</cp:revision>
  <dcterms:created xsi:type="dcterms:W3CDTF">2018-12-11T09:33:03Z</dcterms:created>
  <dcterms:modified xsi:type="dcterms:W3CDTF">2019-12-11T14:45:37Z</dcterms:modified>
</cp:coreProperties>
</file>