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64" r:id="rId3"/>
    <p:sldId id="284" r:id="rId4"/>
    <p:sldId id="286" r:id="rId5"/>
    <p:sldId id="287" r:id="rId6"/>
    <p:sldId id="288" r:id="rId7"/>
    <p:sldId id="289" r:id="rId8"/>
    <p:sldId id="273" r:id="rId9"/>
    <p:sldId id="285" r:id="rId10"/>
    <p:sldId id="290" r:id="rId11"/>
    <p:sldId id="29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14BD"/>
    <a:srgbClr val="F1450F"/>
    <a:srgbClr val="F7A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/>
    <p:restoredTop sz="92683" autoAdjust="0"/>
  </p:normalViewPr>
  <p:slideViewPr>
    <p:cSldViewPr snapToGrid="0" snapToObjects="1">
      <p:cViewPr varScale="1">
        <p:scale>
          <a:sx n="65" d="100"/>
          <a:sy n="65" d="100"/>
        </p:scale>
        <p:origin x="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2D89-5B8B-844D-A566-28A609AC6300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97228-39BA-3B4C-B27B-78661E7C8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95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6FA55A-0C9B-5D47-83C6-FACF955D7B32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DC8BD-884C-794B-8D86-35C2719A19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23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72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081D-CBC3-41BE-BED5-2447E2A1F7D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09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081D-CBC3-41BE-BED5-2447E2A1F7D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736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081D-CBC3-41BE-BED5-2447E2A1F7D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7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081D-CBC3-41BE-BED5-2447E2A1F7D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652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081D-CBC3-41BE-BED5-2447E2A1F7D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50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3081D-CBC3-41BE-BED5-2447E2A1F7D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1550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DC8BD-884C-794B-8D86-35C2719A19F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46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312-C4E5-42AD-920A-1670491A756F}" type="datetime1">
              <a:rPr lang="it-IT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3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DC6B5-6D66-4555-A94A-731665A36F96}" type="datetime1">
              <a:rPr lang="it-IT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42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B32F-34F6-4FE8-8F3B-7AAC10BCD94D}" type="datetime1">
              <a:rPr lang="it-IT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004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80E4-7190-4112-9EC0-9AC26E009366}" type="datetime1">
              <a:rPr lang="it-IT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2544D-0934-4D77-A5A5-3BAFC9933AA9}" type="datetime1">
              <a:rPr lang="it-IT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23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7FF5B-E0AD-4DC4-A420-007A2E8C5EBF}" type="datetime1">
              <a:rPr lang="it-IT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7CE3-0B37-4003-A33C-7E8AA60AEA1C}" type="datetime1">
              <a:rPr lang="it-IT" smtClean="0"/>
              <a:t>11/12/2019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71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A66B7-030A-4BE5-B971-E37D5A5E3369}" type="datetime1">
              <a:rPr lang="it-IT" smtClean="0"/>
              <a:t>11/12/2019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0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EB15-20FB-4F88-8F56-CDDDFB226170}" type="datetime1">
              <a:rPr lang="it-IT" smtClean="0"/>
              <a:t>11/12/2019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43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E7FA-C930-4984-8EBD-8CD15E87CF04}" type="datetime1">
              <a:rPr lang="it-IT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01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ACE5-FBF4-48DB-A60B-680464F2CD2A}" type="datetime1">
              <a:rPr lang="it-IT" smtClean="0"/>
              <a:t>11/12/2019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Click to edit Master text styles</a:t>
            </a:r>
          </a:p>
          <a:p>
            <a:pPr lvl="1"/>
            <a:r>
              <a:rPr lang="it-IT"/>
              <a:t>Second level</a:t>
            </a:r>
          </a:p>
          <a:p>
            <a:pPr lvl="2"/>
            <a:r>
              <a:rPr lang="it-IT"/>
              <a:t>Third level</a:t>
            </a:r>
          </a:p>
          <a:p>
            <a:pPr lvl="3"/>
            <a:r>
              <a:rPr lang="it-IT"/>
              <a:t>Fourth level</a:t>
            </a:r>
          </a:p>
          <a:p>
            <a:pPr lvl="4"/>
            <a:r>
              <a:rPr lang="it-IT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ED055-619B-4DD1-A338-CD5286559BA7}" type="datetime1">
              <a:rPr lang="it-IT" smtClean="0"/>
              <a:t>11/12/2019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F7FDE-11B9-AF4A-8390-A43FBA897E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5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612474" y="4961955"/>
            <a:ext cx="7185804" cy="1165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Research activities take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place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at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Istituto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Fisica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Applicata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“N. Carrara” (IFAC-CNR)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Istituto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Fotonica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cs typeface="Arial" panose="020B0604020202020204" pitchFamily="34" charset="0"/>
              </a:rPr>
              <a:t>Nanotecnologie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 (IFN-CNR, 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CSMFO Lab Trento</a:t>
            </a:r>
            <a:r>
              <a:rPr lang="en-US" sz="1600" dirty="0">
                <a:solidFill>
                  <a:srgbClr val="000000"/>
                </a:solidFill>
                <a:cs typeface="Arial" panose="020B0604020202020204" pitchFamily="34" charset="0"/>
              </a:rPr>
              <a:t>)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it-IT" sz="16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l"/>
            <a:endParaRPr lang="en-US" sz="16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2474" y="1781628"/>
            <a:ext cx="7185804" cy="3000579"/>
          </a:xfrm>
        </p:spPr>
        <p:txBody>
          <a:bodyPr>
            <a:normAutofit/>
          </a:bodyPr>
          <a:lstStyle/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Project Leader: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 Giancarlo </a:t>
            </a:r>
            <a:r>
              <a:rPr lang="en-US" sz="1600" b="1" dirty="0" err="1">
                <a:solidFill>
                  <a:schemeClr val="tx1"/>
                </a:solidFill>
                <a:cs typeface="Arial" panose="020B0604020202020204" pitchFamily="34" charset="0"/>
              </a:rPr>
              <a:t>Righini</a:t>
            </a:r>
            <a:endParaRPr lang="en-US" sz="16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Coordinator: </a:t>
            </a:r>
            <a:r>
              <a:rPr lang="en-US" sz="1600" b="1" dirty="0" err="1">
                <a:solidFill>
                  <a:schemeClr val="tx1"/>
                </a:solidFill>
                <a:cs typeface="Arial" panose="020B0604020202020204" pitchFamily="34" charset="0"/>
              </a:rPr>
              <a:t>Gualtiero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tx1"/>
                </a:solidFill>
                <a:cs typeface="Arial" panose="020B0604020202020204" pitchFamily="34" charset="0"/>
              </a:rPr>
              <a:t>Nunzi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 Conti</a:t>
            </a:r>
          </a:p>
          <a:p>
            <a:pPr algn="l">
              <a:spcBef>
                <a:spcPts val="200"/>
              </a:spcBef>
            </a:pP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Participants:</a:t>
            </a: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l">
              <a:spcBef>
                <a:spcPts val="200"/>
              </a:spcBef>
            </a:pP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en-US" sz="1600" i="1" dirty="0" err="1">
                <a:solidFill>
                  <a:schemeClr val="tx1"/>
                </a:solidFill>
                <a:cs typeface="Arial" panose="020B0604020202020204" pitchFamily="34" charset="0"/>
              </a:rPr>
              <a:t>assegnisti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 (research fellows):</a:t>
            </a:r>
            <a:r>
              <a:rPr lang="en-US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marL="742950" lvl="1" indent="-2857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b="1" dirty="0">
                <a:solidFill>
                  <a:schemeClr val="tx1"/>
                </a:solidFill>
                <a:cs typeface="Arial" panose="020B0604020202020204" pitchFamily="34" charset="0"/>
              </a:rPr>
              <a:t>Gabriele Frigenti 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it-IT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03/2019-02/2022) </a:t>
            </a:r>
            <a:endParaRPr lang="it-IT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l">
              <a:spcBef>
                <a:spcPts val="200"/>
              </a:spcBef>
            </a:pPr>
            <a:r>
              <a:rPr lang="en-US" sz="1600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en-US" sz="1600" i="1" dirty="0" err="1">
                <a:solidFill>
                  <a:schemeClr val="tx1"/>
                </a:solidFill>
                <a:cs typeface="Arial" panose="020B0604020202020204" pitchFamily="34" charset="0"/>
              </a:rPr>
              <a:t>associati</a:t>
            </a:r>
            <a:r>
              <a:rPr lang="en-US" sz="1600" i="1" dirty="0">
                <a:solidFill>
                  <a:schemeClr val="tx1"/>
                </a:solidFill>
                <a:cs typeface="Arial" panose="020B0604020202020204" pitchFamily="34" charset="0"/>
              </a:rPr>
              <a:t> (associates):</a:t>
            </a:r>
          </a:p>
          <a:p>
            <a:pPr marL="742950" lvl="1" indent="-2857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Maurizio Ferrari		CNR-IFN,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director</a:t>
            </a:r>
            <a:endParaRPr lang="it-IT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Gualtiero Nunzi Conti	CNR-IFAC, senior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researcher</a:t>
            </a:r>
            <a:endParaRPr lang="it-IT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Stefano Pelli 			CNR-IFAC, senior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researcher</a:t>
            </a:r>
            <a:endParaRPr lang="it-IT" sz="16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742950" lvl="1" indent="-285750" algn="l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Giancarlo Righini		CNR-IFAC, 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former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research</a:t>
            </a:r>
            <a:r>
              <a:rPr lang="it-IT" sz="16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600" dirty="0" err="1">
                <a:solidFill>
                  <a:schemeClr val="tx1"/>
                </a:solidFill>
                <a:cs typeface="Arial" panose="020B0604020202020204" pitchFamily="34" charset="0"/>
              </a:rPr>
              <a:t>director</a:t>
            </a:r>
            <a:endParaRPr lang="it-IT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4230" y="0"/>
            <a:ext cx="3429000" cy="365125"/>
          </a:xfrm>
        </p:spPr>
        <p:txBody>
          <a:bodyPr/>
          <a:lstStyle/>
          <a:p>
            <a:r>
              <a:rPr lang="es-ES" sz="1400" dirty="0">
                <a:solidFill>
                  <a:schemeClr val="tx1"/>
                </a:solidFill>
                <a:cs typeface="Arial" panose="020B0604020202020204" pitchFamily="34" charset="0"/>
              </a:rPr>
              <a:t>Roma, </a:t>
            </a:r>
            <a:r>
              <a:rPr lang="es-ES" sz="1400" dirty="0" err="1">
                <a:solidFill>
                  <a:schemeClr val="tx1"/>
                </a:solidFill>
                <a:cs typeface="Arial" panose="020B0604020202020204" pitchFamily="34" charset="0"/>
              </a:rPr>
              <a:t>December</a:t>
            </a:r>
            <a:r>
              <a:rPr lang="es-ES" sz="1400" dirty="0">
                <a:solidFill>
                  <a:schemeClr val="tx1"/>
                </a:solidFill>
                <a:cs typeface="Arial" panose="020B0604020202020204" pitchFamily="34" charset="0"/>
              </a:rPr>
              <a:t> 11-12, 2019</a:t>
            </a:r>
            <a:endParaRPr lang="en-US" sz="1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10200" y="790865"/>
            <a:ext cx="4890052" cy="480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i="1" dirty="0">
                <a:latin typeface="+mn-lt"/>
              </a:rPr>
              <a:t>Photonic </a:t>
            </a:r>
            <a:r>
              <a:rPr lang="en-US" sz="2800" i="1" dirty="0" err="1">
                <a:latin typeface="+mn-lt"/>
              </a:rPr>
              <a:t>Microcavities</a:t>
            </a:r>
            <a:endParaRPr lang="en-US" sz="2800" i="1" dirty="0">
              <a:latin typeface="+mn-lt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717963" y="317650"/>
            <a:ext cx="6840750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+mn-lt"/>
              </a:rPr>
              <a:t>Progetto</a:t>
            </a:r>
            <a:r>
              <a:rPr lang="en-US" sz="3200" dirty="0">
                <a:latin typeface="+mn-lt"/>
              </a:rPr>
              <a:t>: </a:t>
            </a:r>
            <a:r>
              <a:rPr lang="en-US" sz="3200" dirty="0" err="1">
                <a:latin typeface="+mn-lt"/>
              </a:rPr>
              <a:t>Microcavità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Fotoniche</a:t>
            </a:r>
            <a:r>
              <a:rPr lang="en-US" sz="3200" dirty="0">
                <a:latin typeface="+mn-lt"/>
              </a:rPr>
              <a:t> (</a:t>
            </a:r>
            <a:r>
              <a:rPr lang="en-US" sz="3200" dirty="0" err="1">
                <a:latin typeface="+mn-lt"/>
              </a:rPr>
              <a:t>MiFo</a:t>
            </a:r>
            <a:r>
              <a:rPr lang="en-US" sz="3200" dirty="0">
                <a:latin typeface="+mn-lt"/>
              </a:rPr>
              <a:t>)</a:t>
            </a:r>
          </a:p>
        </p:txBody>
      </p:sp>
      <p:pic>
        <p:nvPicPr>
          <p:cNvPr id="1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850" y="5180846"/>
            <a:ext cx="875501" cy="496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077" y="5471406"/>
            <a:ext cx="592234" cy="55077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138685" y="1271854"/>
            <a:ext cx="7755146" cy="4102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800" dirty="0">
                <a:latin typeface="+mn-lt"/>
              </a:rPr>
              <a:t>Linea di ricerca: Tecniche Avanzate per la Fisica </a:t>
            </a:r>
            <a:r>
              <a:rPr lang="it-IT" sz="1800" dirty="0" smtClean="0">
                <a:latin typeface="+mn-lt"/>
              </a:rPr>
              <a:t>Fondamentale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631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643154" y="90342"/>
            <a:ext cx="3667539" cy="933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optomechanics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  <a:p>
            <a:r>
              <a:rPr lang="en-US" sz="2400" dirty="0">
                <a:solidFill>
                  <a:prstClr val="black"/>
                </a:solidFill>
              </a:rPr>
              <a:t>(2020-2022)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29123" y="6479956"/>
            <a:ext cx="2895600" cy="365125"/>
          </a:xfrm>
        </p:spPr>
        <p:txBody>
          <a:bodyPr/>
          <a:lstStyle/>
          <a:p>
            <a:r>
              <a:rPr lang="es-ES"/>
              <a:t>Roma, December 11-12, 2019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79956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10</a:t>
            </a:fld>
            <a:endParaRPr lang="en-US" dirty="0"/>
          </a:p>
        </p:txBody>
      </p:sp>
      <p:pic>
        <p:nvPicPr>
          <p:cNvPr id="14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8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D4F65C9F-53F7-5C44-9978-9A8220024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183" y="1485183"/>
            <a:ext cx="7634280" cy="47962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8090" y="1103365"/>
            <a:ext cx="7472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Tx/>
              <a:buChar char="-"/>
            </a:pPr>
            <a:r>
              <a:rPr lang="it-IT" dirty="0"/>
              <a:t>Optomechanical oscillations in optofluidic resonators: optical vs mechanical NL effects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205316" y="5348748"/>
            <a:ext cx="25268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657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43800" y="6492875"/>
            <a:ext cx="1600200" cy="365125"/>
          </a:xfrm>
        </p:spPr>
        <p:txBody>
          <a:bodyPr/>
          <a:lstStyle/>
          <a:p>
            <a:pPr defTabSz="457200"/>
            <a:fld id="{FAAF7FDE-11B9-AF4A-8390-A43FBA897EAE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9080" y="6492877"/>
            <a:ext cx="2571750" cy="365125"/>
          </a:xfrm>
        </p:spPr>
        <p:txBody>
          <a:bodyPr/>
          <a:lstStyle/>
          <a:p>
            <a:pPr defTabSz="457200"/>
            <a:r>
              <a:rPr lang="es-ES" dirty="0">
                <a:solidFill>
                  <a:prstClr val="black"/>
                </a:solidFill>
                <a:latin typeface="Calibri"/>
              </a:rPr>
              <a:t>Roma, December 11-19, 2019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343808" y="90342"/>
            <a:ext cx="3966886" cy="941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3000" dirty="0">
                <a:solidFill>
                  <a:prstClr val="black"/>
                </a:solidFill>
                <a:latin typeface="Calibri"/>
              </a:rPr>
              <a:t>: quantum sources</a:t>
            </a:r>
          </a:p>
          <a:p>
            <a:r>
              <a:rPr lang="en-US" sz="2600" dirty="0">
                <a:solidFill>
                  <a:prstClr val="black"/>
                </a:solidFill>
              </a:rPr>
              <a:t>(2020-2022)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80514" y="5429562"/>
            <a:ext cx="3633270" cy="866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i="1" dirty="0">
                <a:solidFill>
                  <a:prstClr val="black"/>
                </a:solidFill>
                <a:latin typeface="Calibri"/>
              </a:rPr>
              <a:t>In collaboration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 with Prof. F.S.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Cataliotti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 and Dr. C. </a:t>
            </a:r>
            <a:r>
              <a:rPr lang="en-US" sz="1600" i="1" dirty="0" err="1">
                <a:solidFill>
                  <a:prstClr val="black"/>
                </a:solidFill>
                <a:latin typeface="Calibri"/>
              </a:rPr>
              <a:t>Toninelli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 from LENS-UNIFI and INO-CNR</a:t>
            </a:r>
            <a:endParaRPr lang="en-US" sz="1600" i="1" dirty="0">
              <a:solidFill>
                <a:prstClr val="black"/>
              </a:solidFill>
            </a:endParaRPr>
          </a:p>
          <a:p>
            <a:pPr algn="just"/>
            <a:r>
              <a:rPr lang="en-US" sz="1600" b="1" i="1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226139" y="1233901"/>
            <a:ext cx="4486679" cy="7559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 smtClean="0">
                <a:solidFill>
                  <a:prstClr val="black"/>
                </a:solidFill>
                <a:latin typeface="Calibri"/>
              </a:rPr>
              <a:t>Goal: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control single-photon quantum emitters </a:t>
            </a:r>
            <a:r>
              <a:rPr lang="en-US" sz="1600" dirty="0" smtClean="0">
                <a:solidFill>
                  <a:prstClr val="black"/>
                </a:solidFill>
                <a:latin typeface="Calibri"/>
              </a:rPr>
              <a:t>by coupling to the hollow resonators Whispering Gallery Modes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4243333" y="2060675"/>
            <a:ext cx="4486679" cy="8308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Advantages: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redirection of free-space emission into WGMs, </a:t>
            </a:r>
            <a:r>
              <a:rPr lang="en-US" sz="1600" i="1" dirty="0">
                <a:solidFill>
                  <a:prstClr val="black"/>
                </a:solidFill>
              </a:rPr>
              <a:t>improving s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patial and spectral photon harvesting </a:t>
            </a: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4240680" y="2891553"/>
            <a:ext cx="4486679" cy="1386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Candidate quantum </a:t>
            </a:r>
            <a:r>
              <a:rPr lang="en-US" sz="1600" b="1" dirty="0" err="1">
                <a:solidFill>
                  <a:prstClr val="black"/>
                </a:solidFill>
                <a:latin typeface="Calibri"/>
              </a:rPr>
              <a:t>soruce</a:t>
            </a:r>
            <a:r>
              <a:rPr lang="en-US" sz="1600" b="1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DBT molecules </a:t>
            </a:r>
            <a:r>
              <a:rPr lang="en-US" sz="1600" dirty="0">
                <a:solidFill>
                  <a:schemeClr val="tx1"/>
                </a:solidFill>
                <a:latin typeface="Calibri"/>
              </a:rPr>
              <a:t>(</a:t>
            </a:r>
            <a:r>
              <a:rPr lang="en-US" sz="1600" dirty="0">
                <a:solidFill>
                  <a:schemeClr val="tx1"/>
                </a:solidFill>
              </a:rPr>
              <a:t>organic nanocrystals</a:t>
            </a:r>
            <a:r>
              <a:rPr lang="it-IT" sz="1600" dirty="0">
                <a:solidFill>
                  <a:schemeClr val="tx1"/>
                </a:solidFill>
              </a:rPr>
              <a:t> made of anthracene and doped with dibenzoterrylene molecules) sh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ow good single-photon emission at “high” temperatures (room temperature) and cryogenic temperatures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249391" y="4277709"/>
            <a:ext cx="4486679" cy="1257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Tailored theory: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experiment results needs a specific model to extract physical information. Main goal here is predicting the coupling between  the WGM and the molecule through modal structure and molecular emission</a:t>
            </a:r>
            <a:endParaRPr lang="en-US" sz="1600" i="1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35" name="Gruppo 34"/>
          <p:cNvGrpSpPr/>
          <p:nvPr/>
        </p:nvGrpSpPr>
        <p:grpSpPr>
          <a:xfrm>
            <a:off x="136797" y="1430044"/>
            <a:ext cx="4103884" cy="3374529"/>
            <a:chOff x="-301860" y="1428976"/>
            <a:chExt cx="5471845" cy="4452723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890" y="1428976"/>
              <a:ext cx="3639588" cy="4452723"/>
            </a:xfrm>
            <a:prstGeom prst="rect">
              <a:avLst/>
            </a:prstGeom>
          </p:spPr>
        </p:pic>
        <p:sp>
          <p:nvSpPr>
            <p:cNvPr id="5" name="CasellaDiTesto 4"/>
            <p:cNvSpPr txBox="1"/>
            <p:nvPr/>
          </p:nvSpPr>
          <p:spPr>
            <a:xfrm>
              <a:off x="72572" y="1628990"/>
              <a:ext cx="1851511" cy="97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DBT molecules in anthracene crystals </a:t>
              </a:r>
            </a:p>
          </p:txBody>
        </p:sp>
        <p:sp>
          <p:nvSpPr>
            <p:cNvPr id="29" name="CasellaDiTesto 28"/>
            <p:cNvSpPr txBox="1"/>
            <p:nvPr/>
          </p:nvSpPr>
          <p:spPr>
            <a:xfrm>
              <a:off x="3761924" y="3686165"/>
              <a:ext cx="1408061" cy="97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taper coupled to WGM</a:t>
              </a:r>
            </a:p>
          </p:txBody>
        </p:sp>
        <p:sp>
          <p:nvSpPr>
            <p:cNvPr id="30" name="CasellaDiTesto 29"/>
            <p:cNvSpPr txBox="1"/>
            <p:nvPr/>
          </p:nvSpPr>
          <p:spPr>
            <a:xfrm>
              <a:off x="3517810" y="2099387"/>
              <a:ext cx="1319668" cy="97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single photon </a:t>
              </a:r>
            </a:p>
            <a:p>
              <a:pPr algn="ctr"/>
              <a:r>
                <a:rPr lang="en-GB" sz="1400" dirty="0"/>
                <a:t>detector</a:t>
              </a: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-301860" y="3483107"/>
              <a:ext cx="1499749" cy="974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WGM mode coupled to emitting DBT</a:t>
              </a:r>
            </a:p>
          </p:txBody>
        </p:sp>
        <p:cxnSp>
          <p:nvCxnSpPr>
            <p:cNvPr id="33" name="Connettore 2 32"/>
            <p:cNvCxnSpPr/>
            <p:nvPr/>
          </p:nvCxnSpPr>
          <p:spPr>
            <a:xfrm>
              <a:off x="1673868" y="2383761"/>
              <a:ext cx="424479" cy="546623"/>
            </a:xfrm>
            <a:prstGeom prst="straightConnector1">
              <a:avLst/>
            </a:prstGeom>
            <a:ln w="635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1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899" y="1224322"/>
            <a:ext cx="8514497" cy="4892167"/>
          </a:xfrm>
        </p:spPr>
        <p:txBody>
          <a:bodyPr>
            <a:normAutofit/>
          </a:bodyPr>
          <a:lstStyle/>
          <a:p>
            <a:pPr algn="l"/>
            <a:r>
              <a:rPr lang="en-US" sz="1900" b="1" dirty="0">
                <a:solidFill>
                  <a:schemeClr val="tx1"/>
                </a:solidFill>
                <a:cs typeface="Arial"/>
              </a:rPr>
              <a:t>Expected funding in the 3-year period:</a:t>
            </a:r>
          </a:p>
          <a:p>
            <a:pPr algn="l"/>
            <a:endParaRPr lang="en-US" sz="1900" b="1" dirty="0">
              <a:solidFill>
                <a:schemeClr val="tx1"/>
              </a:solidFill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1900" b="1" dirty="0">
                <a:solidFill>
                  <a:schemeClr val="tx1"/>
                </a:solidFill>
                <a:cs typeface="Arial"/>
              </a:rPr>
              <a:t>Request of funding by Centro Fermi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cs typeface="Arial"/>
              </a:rPr>
              <a:t>Grants (number and period requested):</a:t>
            </a:r>
          </a:p>
          <a:p>
            <a:pPr lvl="1" algn="l"/>
            <a:r>
              <a:rPr lang="en-US" sz="1800" b="1" dirty="0">
                <a:solidFill>
                  <a:schemeClr val="tx1"/>
                </a:solidFill>
                <a:cs typeface="Arial"/>
              </a:rPr>
              <a:t>1 Junior Grant (2019-2022) – continuation - </a:t>
            </a:r>
            <a:r>
              <a:rPr lang="en-US" sz="1800" dirty="0">
                <a:solidFill>
                  <a:schemeClr val="tx1"/>
                </a:solidFill>
                <a:cs typeface="Arial"/>
              </a:rPr>
              <a:t>	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cs typeface="Arial"/>
              </a:rPr>
              <a:t>consumables/inventory per </a:t>
            </a:r>
            <a:r>
              <a:rPr lang="it-IT" sz="1800" dirty="0" err="1">
                <a:solidFill>
                  <a:schemeClr val="tx1"/>
                </a:solidFill>
                <a:cs typeface="Arial"/>
              </a:rPr>
              <a:t>year</a:t>
            </a:r>
            <a:r>
              <a:rPr lang="it-IT" sz="1800" dirty="0">
                <a:solidFill>
                  <a:schemeClr val="tx1"/>
                </a:solidFill>
                <a:cs typeface="Arial"/>
              </a:rPr>
              <a:t>:</a:t>
            </a:r>
          </a:p>
          <a:p>
            <a:pPr algn="l"/>
            <a:r>
              <a:rPr lang="it-IT" sz="1800" dirty="0">
                <a:solidFill>
                  <a:schemeClr val="tx1"/>
                </a:solidFill>
                <a:cs typeface="Arial"/>
              </a:rPr>
              <a:t>	</a:t>
            </a:r>
            <a:r>
              <a:rPr lang="it-IT" sz="1800" b="1" dirty="0">
                <a:solidFill>
                  <a:schemeClr val="tx1"/>
                </a:solidFill>
                <a:cs typeface="Arial"/>
              </a:rPr>
              <a:t>20,000 € </a:t>
            </a:r>
            <a:r>
              <a:rPr lang="it-IT" sz="1800" dirty="0">
                <a:solidFill>
                  <a:schemeClr val="tx1"/>
                </a:solidFill>
                <a:cs typeface="Arial"/>
              </a:rPr>
              <a:t>in 2020, 2021 and 2022</a:t>
            </a:r>
            <a:endParaRPr lang="en-US" sz="1800" dirty="0">
              <a:solidFill>
                <a:schemeClr val="tx1"/>
              </a:solidFill>
              <a:cs typeface="Arial"/>
            </a:endParaRPr>
          </a:p>
          <a:p>
            <a:pPr algn="l"/>
            <a:endParaRPr lang="en-US" sz="1600" i="1" dirty="0">
              <a:cs typeface="Arial"/>
            </a:endParaRPr>
          </a:p>
          <a:p>
            <a:pPr marL="342900" indent="-342900" algn="l">
              <a:buFontTx/>
              <a:buChar char="-"/>
            </a:pPr>
            <a:r>
              <a:rPr lang="en-US" sz="1900" b="1" dirty="0">
                <a:solidFill>
                  <a:schemeClr val="tx1"/>
                </a:solidFill>
                <a:cs typeface="Arial"/>
              </a:rPr>
              <a:t>External funding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Collaborating CNR </a:t>
            </a:r>
            <a:r>
              <a:rPr lang="it-IT" sz="1800" dirty="0" err="1">
                <a:solidFill>
                  <a:schemeClr val="tx1"/>
                </a:solidFill>
                <a:cs typeface="Arial" panose="020B0604020202020204" pitchFamily="34" charset="0"/>
              </a:rPr>
              <a:t>Institutes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it-IT" sz="1800" dirty="0" err="1">
                <a:solidFill>
                  <a:schemeClr val="tx1"/>
                </a:solidFill>
                <a:cs typeface="Arial" panose="020B0604020202020204" pitchFamily="34" charset="0"/>
              </a:rPr>
              <a:t>will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 co-fund the research by covering the cost of their personnel (besides the listed collaborators) and of the laboratories which are made available for the research activities (estimated total  40 K€/year).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sz="1800" dirty="0" smtClean="0">
                <a:solidFill>
                  <a:schemeClr val="tx1"/>
                </a:solidFill>
                <a:cs typeface="Arial" panose="020B0604020202020204" pitchFamily="34" charset="0"/>
              </a:rPr>
              <a:t>Contribution from </a:t>
            </a:r>
            <a:r>
              <a:rPr lang="it-IT" sz="1800" b="1" i="1" dirty="0">
                <a:solidFill>
                  <a:schemeClr val="tx1"/>
                </a:solidFill>
                <a:cs typeface="Arial" panose="020B0604020202020204" pitchFamily="34" charset="0"/>
              </a:rPr>
              <a:t>EU-Photonics Sensing SafeWater project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en-US" sz="1800" dirty="0">
                <a:solidFill>
                  <a:schemeClr val="tx1"/>
                </a:solidFill>
              </a:rPr>
              <a:t>On Chip Whispering Gallery Mode Optical </a:t>
            </a:r>
            <a:r>
              <a:rPr lang="en-US" sz="1800" dirty="0" err="1">
                <a:solidFill>
                  <a:schemeClr val="tx1"/>
                </a:solidFill>
              </a:rPr>
              <a:t>Microcavities</a:t>
            </a:r>
            <a:r>
              <a:rPr lang="en-US" sz="1800" dirty="0">
                <a:solidFill>
                  <a:schemeClr val="tx1"/>
                </a:solidFill>
              </a:rPr>
              <a:t> for Emerging </a:t>
            </a:r>
            <a:r>
              <a:rPr lang="it-IT" sz="1800" dirty="0">
                <a:solidFill>
                  <a:schemeClr val="tx1"/>
                </a:solidFill>
              </a:rPr>
              <a:t>Contaminant Determination in Waters, 2018-2020)</a:t>
            </a:r>
            <a:endParaRPr lang="it-IT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algn="just"/>
            <a:endParaRPr lang="it-IT" sz="15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endParaRPr lang="en-US" sz="2000" b="1" dirty="0">
              <a:solidFill>
                <a:srgbClr val="FF0000"/>
              </a:solidFill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12</a:t>
            </a:fld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1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5" y="0"/>
            <a:ext cx="505116" cy="469758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92875"/>
            <a:ext cx="3429000" cy="365125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Roma, December 11-12,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574800" y="234879"/>
            <a:ext cx="6195215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MiFo</a:t>
            </a:r>
            <a:r>
              <a:rPr lang="en-US" sz="2800" dirty="0"/>
              <a:t>: grants and funding 2020-2022</a:t>
            </a:r>
          </a:p>
        </p:txBody>
      </p:sp>
    </p:spTree>
    <p:extLst>
      <p:ext uri="{BB962C8B-B14F-4D97-AF65-F5344CB8AC3E}">
        <p14:creationId xmlns:p14="http://schemas.microsoft.com/office/powerpoint/2010/main" val="106867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08810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780" y="6417391"/>
            <a:ext cx="3429000" cy="365125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Roma, </a:t>
            </a:r>
            <a:r>
              <a:rPr lang="es-ES" dirty="0" err="1">
                <a:solidFill>
                  <a:schemeClr val="tx1"/>
                </a:solidFill>
              </a:rPr>
              <a:t>December</a:t>
            </a:r>
            <a:r>
              <a:rPr lang="es-ES" dirty="0">
                <a:solidFill>
                  <a:schemeClr val="tx1"/>
                </a:solidFill>
              </a:rPr>
              <a:t> 11-12, 2019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574800" y="164125"/>
            <a:ext cx="6195215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MiFo</a:t>
            </a:r>
            <a:r>
              <a:rPr lang="en-US" sz="2800" dirty="0"/>
              <a:t>: milestones and publications 2019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273268" y="887280"/>
            <a:ext cx="8695578" cy="4165864"/>
          </a:xfrm>
        </p:spPr>
        <p:txBody>
          <a:bodyPr>
            <a:noAutofit/>
          </a:bodyPr>
          <a:lstStyle/>
          <a:p>
            <a:pPr algn="l"/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	</a:t>
            </a:r>
            <a:r>
              <a:rPr lang="en-US" sz="1800" b="1" dirty="0">
                <a:solidFill>
                  <a:schemeClr val="tx1"/>
                </a:solidFill>
                <a:cs typeface="Arial" panose="020B0604020202020204" pitchFamily="34" charset="0"/>
              </a:rPr>
              <a:t>Milestones 2019: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Analysis of </a:t>
            </a:r>
            <a:r>
              <a:rPr lang="it-IT" sz="1800" dirty="0" smtClean="0">
                <a:solidFill>
                  <a:schemeClr val="tx1"/>
                </a:solidFill>
              </a:rPr>
              <a:t>nanoparticle (NP) </a:t>
            </a:r>
            <a:r>
              <a:rPr lang="it-IT" sz="1800" dirty="0">
                <a:solidFill>
                  <a:schemeClr val="tx1"/>
                </a:solidFill>
              </a:rPr>
              <a:t>suspensions by using the developed </a:t>
            </a:r>
            <a:r>
              <a:rPr lang="it-IT" sz="1800" dirty="0" smtClean="0">
                <a:solidFill>
                  <a:schemeClr val="tx1"/>
                </a:solidFill>
              </a:rPr>
              <a:t>photoacustic (</a:t>
            </a:r>
            <a:r>
              <a:rPr lang="it-IT" sz="1800" dirty="0" smtClean="0">
                <a:solidFill>
                  <a:schemeClr val="tx1"/>
                </a:solidFill>
              </a:rPr>
              <a:t>PA) </a:t>
            </a:r>
            <a:r>
              <a:rPr lang="it-IT" sz="1800" dirty="0">
                <a:solidFill>
                  <a:schemeClr val="tx1"/>
                </a:solidFill>
              </a:rPr>
              <a:t>system and excitation spectroscopy with a pulsed </a:t>
            </a:r>
            <a:r>
              <a:rPr lang="it-IT" sz="1800" dirty="0" smtClean="0">
                <a:solidFill>
                  <a:schemeClr val="tx1"/>
                </a:solidFill>
              </a:rPr>
              <a:t>supercontinuum </a:t>
            </a:r>
            <a:r>
              <a:rPr lang="it-IT" sz="1800" dirty="0">
                <a:solidFill>
                  <a:schemeClr val="tx1"/>
                </a:solidFill>
              </a:rPr>
              <a:t>source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it-IT" sz="1800" dirty="0">
                <a:solidFill>
                  <a:srgbClr val="2414BD"/>
                </a:solidFill>
                <a:cs typeface="Arial" panose="020B0604020202020204" pitchFamily="34" charset="0"/>
              </a:rPr>
              <a:t>100 % accomplished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</a:rPr>
              <a:t>Study </a:t>
            </a:r>
            <a:r>
              <a:rPr lang="it-IT" sz="1800" dirty="0" smtClean="0">
                <a:solidFill>
                  <a:schemeClr val="tx1"/>
                </a:solidFill>
              </a:rPr>
              <a:t>of Whispering Gallery Modes  (WGM) resonator-based </a:t>
            </a:r>
            <a:r>
              <a:rPr lang="it-IT" sz="1800" dirty="0">
                <a:solidFill>
                  <a:schemeClr val="tx1"/>
                </a:solidFill>
              </a:rPr>
              <a:t>optical systems with EIT and of variable gain microcavities 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it-IT" sz="1800" dirty="0">
                <a:solidFill>
                  <a:srgbClr val="FF0000"/>
                </a:solidFill>
                <a:cs typeface="Arial" panose="020B0604020202020204" pitchFamily="34" charset="0"/>
              </a:rPr>
              <a:t>study not performed: it was subordinated to the availability of a second fellowship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 err="1">
                <a:solidFill>
                  <a:schemeClr val="tx1"/>
                </a:solidFill>
              </a:rPr>
              <a:t>Transparent</a:t>
            </a:r>
            <a:r>
              <a:rPr lang="it-IT" sz="1800" dirty="0">
                <a:solidFill>
                  <a:schemeClr val="tx1"/>
                </a:solidFill>
              </a:rPr>
              <a:t> SiO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-SnO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nano-glass-ceramic: (a) use of its photorefractive properties for the </a:t>
            </a:r>
            <a:r>
              <a:rPr lang="it-IT" sz="1800" dirty="0" err="1">
                <a:solidFill>
                  <a:schemeClr val="tx1"/>
                </a:solidFill>
              </a:rPr>
              <a:t>implementation</a:t>
            </a:r>
            <a:r>
              <a:rPr lang="it-IT" sz="1800" dirty="0">
                <a:solidFill>
                  <a:schemeClr val="tx1"/>
                </a:solidFill>
              </a:rPr>
              <a:t> of integrated laser </a:t>
            </a:r>
            <a:r>
              <a:rPr lang="it-IT" sz="1800" dirty="0" err="1">
                <a:solidFill>
                  <a:schemeClr val="tx1"/>
                </a:solidFill>
              </a:rPr>
              <a:t>sources</a:t>
            </a:r>
            <a:r>
              <a:rPr lang="it-IT" sz="1800" dirty="0">
                <a:solidFill>
                  <a:schemeClr val="tx1"/>
                </a:solidFill>
              </a:rPr>
              <a:t>; </a:t>
            </a:r>
            <a:r>
              <a:rPr lang="en-US" sz="1800" dirty="0">
                <a:solidFill>
                  <a:schemeClr val="tx1"/>
                </a:solidFill>
                <a:cs typeface="Arial" panose="020B0604020202020204" pitchFamily="34" charset="0"/>
              </a:rPr>
              <a:t>(</a:t>
            </a:r>
            <a:r>
              <a:rPr lang="it-IT" sz="1800" dirty="0">
                <a:solidFill>
                  <a:srgbClr val="2414BD"/>
                </a:solidFill>
                <a:cs typeface="Arial" panose="020B0604020202020204" pitchFamily="34" charset="0"/>
              </a:rPr>
              <a:t>100 % accomplished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)  </a:t>
            </a:r>
            <a:r>
              <a:rPr lang="it-IT" sz="1800" dirty="0">
                <a:solidFill>
                  <a:schemeClr val="tx1"/>
                </a:solidFill>
              </a:rPr>
              <a:t>  (b) preliminary drawing tests of SiO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-SnO</a:t>
            </a:r>
            <a:r>
              <a:rPr lang="it-IT" sz="1800" baseline="-25000" dirty="0">
                <a:solidFill>
                  <a:schemeClr val="tx1"/>
                </a:solidFill>
              </a:rPr>
              <a:t>2</a:t>
            </a:r>
            <a:r>
              <a:rPr lang="it-IT" sz="1800" dirty="0">
                <a:solidFill>
                  <a:schemeClr val="tx1"/>
                </a:solidFill>
              </a:rPr>
              <a:t> preforms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 (</a:t>
            </a:r>
            <a:r>
              <a:rPr lang="it-IT" sz="1800" dirty="0">
                <a:solidFill>
                  <a:srgbClr val="2414BD"/>
                </a:solidFill>
                <a:cs typeface="Arial" panose="020B0604020202020204" pitchFamily="34" charset="0"/>
              </a:rPr>
              <a:t>60 % </a:t>
            </a:r>
            <a:r>
              <a:rPr lang="it-IT" sz="1800" dirty="0" smtClean="0">
                <a:solidFill>
                  <a:srgbClr val="2414BD"/>
                </a:solidFill>
                <a:cs typeface="Arial" panose="020B0604020202020204" pitchFamily="34" charset="0"/>
              </a:rPr>
              <a:t>accomplished</a:t>
            </a:r>
            <a:r>
              <a:rPr lang="it-IT" sz="1800" dirty="0">
                <a:solidFill>
                  <a:srgbClr val="2414BD"/>
                </a:solidFill>
                <a:cs typeface="Arial" panose="020B0604020202020204" pitchFamily="34" charset="0"/>
              </a:rPr>
              <a:t>: glass ceramics cylindrical preforms were prepared but were not suitably processed for drawing fibers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RE-</a:t>
            </a:r>
            <a:r>
              <a:rPr lang="it-IT" sz="1800" dirty="0" err="1">
                <a:solidFill>
                  <a:schemeClr val="tx1"/>
                </a:solidFill>
                <a:cs typeface="Arial" panose="020B0604020202020204" pitchFamily="34" charset="0"/>
              </a:rPr>
              <a:t>doped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 activated photonic microcavities for the engineering of the emission properties, of the  </a:t>
            </a:r>
            <a:r>
              <a:rPr lang="it-IT" sz="1800" dirty="0" err="1">
                <a:solidFill>
                  <a:schemeClr val="tx1"/>
                </a:solidFill>
                <a:cs typeface="Arial" panose="020B0604020202020204" pitchFamily="34" charset="0"/>
              </a:rPr>
              <a:t>absorption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 	and of the energy transfer of donor-acceptor systems (</a:t>
            </a:r>
            <a:r>
              <a:rPr lang="it-IT" sz="1800" dirty="0">
                <a:solidFill>
                  <a:srgbClr val="2414BD"/>
                </a:solidFill>
                <a:cs typeface="Arial" panose="020B0604020202020204" pitchFamily="34" charset="0"/>
              </a:rPr>
              <a:t>100 % accomplished</a:t>
            </a:r>
            <a:r>
              <a:rPr lang="it-IT" sz="1800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1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5" y="0"/>
            <a:ext cx="505116" cy="469758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5737359" y="5364904"/>
            <a:ext cx="3237179" cy="756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0000"/>
                </a:solidFill>
                <a:cs typeface="Arial"/>
              </a:rPr>
              <a:t>International Conferences 2019: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cs typeface="Arial"/>
              </a:rPr>
              <a:t>10 presentations (6 invited)</a:t>
            </a:r>
          </a:p>
          <a:p>
            <a:pPr marL="285750" indent="-285750" algn="l">
              <a:buFontTx/>
              <a:buChar char="-"/>
            </a:pPr>
            <a:endParaRPr lang="en-US" sz="18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463659" y="5397943"/>
            <a:ext cx="3103373" cy="1072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000000"/>
                </a:solidFill>
                <a:cs typeface="Arial"/>
              </a:rPr>
              <a:t>Publications 2019: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cs typeface="Arial"/>
              </a:rPr>
              <a:t>13 papers on ISI Journals,</a:t>
            </a:r>
          </a:p>
          <a:p>
            <a:pPr algn="l"/>
            <a:r>
              <a:rPr lang="en-US" sz="1800" b="1" dirty="0">
                <a:solidFill>
                  <a:srgbClr val="000000"/>
                </a:solidFill>
                <a:cs typeface="Arial"/>
              </a:rPr>
              <a:t>2</a:t>
            </a:r>
            <a:r>
              <a:rPr lang="en-US" sz="1800" b="1" dirty="0" smtClean="0">
                <a:solidFill>
                  <a:srgbClr val="000000"/>
                </a:solidFill>
                <a:cs typeface="Arial"/>
              </a:rPr>
              <a:t> books</a:t>
            </a:r>
            <a:endParaRPr lang="en-US" sz="18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756" y="5428542"/>
            <a:ext cx="8592879" cy="924653"/>
          </a:xfrm>
          <a:prstGeom prst="rect">
            <a:avLst/>
          </a:prstGeom>
          <a:solidFill>
            <a:schemeClr val="accent1">
              <a:alpha val="1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it-IT" dirty="0"/>
          </a:p>
        </p:txBody>
      </p:sp>
      <p:pic>
        <p:nvPicPr>
          <p:cNvPr id="3" name="Immagine 2" descr="Immagine che contiene interni, sedendo, tavolo, vino&#10;&#10;Descrizione generata automaticamente">
            <a:extLst>
              <a:ext uri="{FF2B5EF4-FFF2-40B4-BE49-F238E27FC236}">
                <a16:creationId xmlns="" xmlns:a16="http://schemas.microsoft.com/office/drawing/2014/main" id="{F0DA85C2-585C-0A4D-BBEE-A8A3578723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273" y="5005711"/>
            <a:ext cx="1262920" cy="1868224"/>
          </a:xfrm>
          <a:prstGeom prst="rect">
            <a:avLst/>
          </a:prstGeom>
        </p:spPr>
      </p:pic>
      <p:pic>
        <p:nvPicPr>
          <p:cNvPr id="15" name="Immagin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E13516-0AB3-4F42-946F-3324357E4C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6827" y="5005711"/>
            <a:ext cx="1230716" cy="185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EA97C301-6FD0-43BA-9E78-AF68B13C54A3}"/>
              </a:ext>
            </a:extLst>
          </p:cNvPr>
          <p:cNvSpPr txBox="1"/>
          <p:nvPr/>
        </p:nvSpPr>
        <p:spPr>
          <a:xfrm>
            <a:off x="286046" y="1068422"/>
            <a:ext cx="8427030" cy="1323439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/>
              <a:t>The activity of IFN-CNR in Trento </a:t>
            </a:r>
            <a:r>
              <a:rPr lang="en-US" sz="2000" dirty="0"/>
              <a:t>concerns</a:t>
            </a:r>
            <a:r>
              <a:rPr lang="it-IT" sz="2000" dirty="0"/>
              <a:t> </a:t>
            </a:r>
            <a:r>
              <a:rPr lang="en-US" sz="2000" dirty="0"/>
              <a:t>photonic materials</a:t>
            </a:r>
            <a:r>
              <a:rPr lang="it-IT" sz="2000" dirty="0"/>
              <a:t>: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rgbClr val="2414BD"/>
                </a:solidFill>
              </a:rPr>
              <a:t>metamaterials;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rgbClr val="2414BD"/>
                </a:solidFill>
              </a:rPr>
              <a:t>nanostructured and nanocomposite systems, transparent glass ceramics</a:t>
            </a:r>
          </a:p>
          <a:p>
            <a:pPr marL="342900" indent="-342900">
              <a:buAutoNum type="alphaLcParenR"/>
            </a:pPr>
            <a:r>
              <a:rPr lang="en-US" sz="2000" dirty="0">
                <a:solidFill>
                  <a:srgbClr val="2414BD"/>
                </a:solidFill>
              </a:rPr>
              <a:t>confined geometries such as photonic crystals, integrated optics, fibers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074D063D-E94D-4245-BE9C-97F96A3A8545}"/>
              </a:ext>
            </a:extLst>
          </p:cNvPr>
          <p:cNvSpPr txBox="1"/>
          <p:nvPr/>
        </p:nvSpPr>
        <p:spPr>
          <a:xfrm>
            <a:off x="3273885" y="2415621"/>
            <a:ext cx="2208548" cy="4001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Outcomes 2019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47ADEF96-A0E1-4994-A60B-8BFEF4A63B7A}"/>
              </a:ext>
            </a:extLst>
          </p:cNvPr>
          <p:cNvSpPr txBox="1"/>
          <p:nvPr/>
        </p:nvSpPr>
        <p:spPr>
          <a:xfrm>
            <a:off x="248151" y="2842487"/>
            <a:ext cx="4790005" cy="369331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lphaLcParenR"/>
            </a:pPr>
            <a:r>
              <a:rPr lang="en-US" dirty="0"/>
              <a:t>Fabrication of rare-earth-activated transparent SiO</a:t>
            </a:r>
            <a:r>
              <a:rPr lang="en-US" baseline="-25000" dirty="0"/>
              <a:t>2</a:t>
            </a:r>
            <a:r>
              <a:rPr lang="en-US" dirty="0"/>
              <a:t>-SnO</a:t>
            </a:r>
            <a:r>
              <a:rPr lang="en-US" baseline="-25000" dirty="0"/>
              <a:t>2</a:t>
            </a:r>
            <a:r>
              <a:rPr lang="en-US" dirty="0"/>
              <a:t> glass ceramics, both massive and thin films. </a:t>
            </a:r>
            <a:r>
              <a:rPr lang="en-US" b="1" i="1" dirty="0"/>
              <a:t>Variation of the refractive index ≈ 10</a:t>
            </a:r>
            <a:r>
              <a:rPr lang="en-US" b="1" i="1" baseline="30000" dirty="0"/>
              <a:t>-3</a:t>
            </a:r>
            <a:r>
              <a:rPr lang="en-US" b="1" i="1" dirty="0"/>
              <a:t> was obtained upon UV irradiation</a:t>
            </a:r>
            <a:r>
              <a:rPr lang="it-IT" b="1" i="1" dirty="0"/>
              <a:t>. </a:t>
            </a:r>
            <a:r>
              <a:rPr lang="en-US" dirty="0"/>
              <a:t>Exploiting this </a:t>
            </a:r>
            <a:r>
              <a:rPr lang="en-US" dirty="0" err="1"/>
              <a:t>photorefractivity</a:t>
            </a:r>
            <a:r>
              <a:rPr lang="en-US" dirty="0"/>
              <a:t>, the fabrication of gratings in these glass-ceramics is 10-15 times more energy-efficient than for the commercial glasses</a:t>
            </a:r>
            <a:r>
              <a:rPr lang="it-IT" dirty="0"/>
              <a:t>. </a:t>
            </a:r>
          </a:p>
          <a:p>
            <a:pPr marL="342900" indent="-342900" algn="just">
              <a:buAutoNum type="alphaLcParenR"/>
            </a:pPr>
            <a:r>
              <a:rPr lang="en-US" dirty="0"/>
              <a:t>Manufacture of 1D microcavities for lasers with very low threshold </a:t>
            </a:r>
            <a:r>
              <a:rPr lang="en-US" dirty="0" smtClean="0"/>
              <a:t>power</a:t>
            </a:r>
            <a:endParaRPr lang="en-US" dirty="0"/>
          </a:p>
          <a:p>
            <a:pPr marL="342900" indent="-342900" algn="just">
              <a:buAutoNum type="alphaLcParenR"/>
            </a:pPr>
            <a:r>
              <a:rPr lang="en-US" dirty="0"/>
              <a:t>Development of </a:t>
            </a:r>
            <a:r>
              <a:rPr lang="en-US" dirty="0" err="1"/>
              <a:t>mechanochromic</a:t>
            </a:r>
            <a:r>
              <a:rPr lang="en-US" dirty="0"/>
              <a:t> sensors based on colloidal systems and of photonic crystals activated by trivalent lanthanide ions</a:t>
            </a:r>
            <a:r>
              <a:rPr lang="it-IT" dirty="0"/>
              <a:t>.</a:t>
            </a:r>
          </a:p>
        </p:txBody>
      </p:sp>
      <p:pic>
        <p:nvPicPr>
          <p:cNvPr id="11" name="Immagine 10" descr="Immagine che contiene metro, orologio&#10;&#10;Descrizione generata automaticamente">
            <a:extLst>
              <a:ext uri="{FF2B5EF4-FFF2-40B4-BE49-F238E27FC236}">
                <a16:creationId xmlns="" xmlns:a16="http://schemas.microsoft.com/office/drawing/2014/main" id="{472D7802-5550-4A28-823B-846A8609D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451" y="3027467"/>
            <a:ext cx="3025606" cy="2624261"/>
          </a:xfrm>
          <a:prstGeom prst="rect">
            <a:avLst/>
          </a:prstGeom>
        </p:spPr>
      </p:pic>
      <p:cxnSp>
        <p:nvCxnSpPr>
          <p:cNvPr id="16" name="Connettore 2 15">
            <a:extLst>
              <a:ext uri="{FF2B5EF4-FFF2-40B4-BE49-F238E27FC236}">
                <a16:creationId xmlns="" xmlns:a16="http://schemas.microsoft.com/office/drawing/2014/main" id="{95459C22-72EB-4B2A-BCC1-D2AAFE989463}"/>
              </a:ext>
            </a:extLst>
          </p:cNvPr>
          <p:cNvCxnSpPr/>
          <p:nvPr/>
        </p:nvCxnSpPr>
        <p:spPr>
          <a:xfrm>
            <a:off x="4994680" y="4021794"/>
            <a:ext cx="614134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2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57" y="0"/>
            <a:ext cx="505116" cy="46975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s-ES" dirty="0"/>
              <a:t>Roma, </a:t>
            </a:r>
            <a:r>
              <a:rPr lang="es-ES" dirty="0" err="1"/>
              <a:t>December</a:t>
            </a:r>
            <a:r>
              <a:rPr lang="es-ES" dirty="0"/>
              <a:t> 11-12, 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4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3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3DC4BF0E-A238-DC48-805D-17A4B7563670}"/>
              </a:ext>
            </a:extLst>
          </p:cNvPr>
          <p:cNvSpPr txBox="1">
            <a:spLocks/>
          </p:cNvSpPr>
          <p:nvPr/>
        </p:nvSpPr>
        <p:spPr>
          <a:xfrm>
            <a:off x="2643154" y="90342"/>
            <a:ext cx="5145576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@ IFN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photonic materials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56C3757A-E774-7644-B1E1-82B450AFBE2F}"/>
              </a:ext>
            </a:extLst>
          </p:cNvPr>
          <p:cNvSpPr txBox="1"/>
          <p:nvPr/>
        </p:nvSpPr>
        <p:spPr>
          <a:xfrm>
            <a:off x="5338111" y="5735809"/>
            <a:ext cx="3568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err="1"/>
              <a:t>uv-written</a:t>
            </a:r>
            <a:r>
              <a:rPr lang="it-IT" i="1" dirty="0"/>
              <a:t> </a:t>
            </a:r>
            <a:r>
              <a:rPr lang="it-IT" i="1" dirty="0" err="1"/>
              <a:t>grating</a:t>
            </a:r>
            <a:r>
              <a:rPr lang="it-IT" i="1" dirty="0"/>
              <a:t> in </a:t>
            </a:r>
            <a:r>
              <a:rPr lang="en-US" i="1" dirty="0"/>
              <a:t>SiO</a:t>
            </a:r>
            <a:r>
              <a:rPr lang="en-US" i="1" baseline="-25000" dirty="0"/>
              <a:t>2</a:t>
            </a:r>
            <a:r>
              <a:rPr lang="en-US" i="1" dirty="0"/>
              <a:t>-SnO</a:t>
            </a:r>
            <a:r>
              <a:rPr lang="en-US" i="1" baseline="-25000" dirty="0"/>
              <a:t>2</a:t>
            </a:r>
            <a:r>
              <a:rPr lang="it-IT" i="1" dirty="0"/>
              <a:t> </a:t>
            </a:r>
            <a:r>
              <a:rPr lang="it-IT" i="1" dirty="0" err="1"/>
              <a:t>films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6820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99080" y="6492877"/>
            <a:ext cx="2571750" cy="365125"/>
          </a:xfrm>
        </p:spPr>
        <p:txBody>
          <a:bodyPr/>
          <a:lstStyle/>
          <a:p>
            <a:pPr defTabSz="457200"/>
            <a:r>
              <a:rPr lang="es-ES" dirty="0">
                <a:solidFill>
                  <a:prstClr val="black"/>
                </a:solidFill>
                <a:latin typeface="Calibri"/>
              </a:rPr>
              <a:t>Roma, </a:t>
            </a:r>
            <a:r>
              <a:rPr lang="es-ES" dirty="0" err="1">
                <a:solidFill>
                  <a:prstClr val="black"/>
                </a:solidFill>
                <a:latin typeface="Calibri"/>
              </a:rPr>
              <a:t>December</a:t>
            </a:r>
            <a:r>
              <a:rPr lang="es-ES" dirty="0">
                <a:solidFill>
                  <a:prstClr val="black"/>
                </a:solidFill>
                <a:latin typeface="Calibri"/>
              </a:rPr>
              <a:t> 11-12, 2019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643154" y="90342"/>
            <a:ext cx="5145576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@ IFAC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photoacoustics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(I)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4298731" y="2996935"/>
            <a:ext cx="4519448" cy="6356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Challenge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typical detectors are piezoelectric, which are difficult to miniaturize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66" y="1354502"/>
            <a:ext cx="3654176" cy="1960252"/>
          </a:xfrm>
          <a:prstGeom prst="rect">
            <a:avLst/>
          </a:prstGeom>
        </p:spPr>
      </p:pic>
      <p:sp>
        <p:nvSpPr>
          <p:cNvPr id="34" name="Subtitle 2"/>
          <p:cNvSpPr txBox="1">
            <a:spLocks/>
          </p:cNvSpPr>
          <p:nvPr/>
        </p:nvSpPr>
        <p:spPr>
          <a:xfrm>
            <a:off x="4298731" y="1828063"/>
            <a:ext cx="4519448" cy="12197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Applications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absorption spectroscopy (non-radiative detection),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theranostics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for specific illness (combination of therapy and diagnosis), biomedical imaging (unhindered propagation)</a:t>
            </a: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4298731" y="1103952"/>
            <a:ext cx="4519448" cy="6758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Physical process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absorption of resonant light by nanoparticles and emission of ultrasonic shockwave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D7D0B549-66F7-4014-9DDA-60C9957EEF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67" t="-5946" r="-4312" b="-6018"/>
          <a:stretch/>
        </p:blipFill>
        <p:spPr>
          <a:xfrm>
            <a:off x="3440996" y="4805498"/>
            <a:ext cx="1899399" cy="166069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5" name="CasellaDiTesto 14"/>
          <p:cNvSpPr txBox="1"/>
          <p:nvPr/>
        </p:nvSpPr>
        <p:spPr>
          <a:xfrm>
            <a:off x="5709558" y="5344460"/>
            <a:ext cx="1899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B. </a:t>
            </a:r>
            <a:r>
              <a:rPr lang="it-IT" sz="1100" dirty="0" err="1"/>
              <a:t>Dong</a:t>
            </a:r>
            <a:r>
              <a:rPr lang="it-IT" sz="1100" dirty="0"/>
              <a:t> et al., </a:t>
            </a:r>
            <a:r>
              <a:rPr lang="it-IT" sz="1100" i="1" dirty="0" err="1"/>
              <a:t>Isometric</a:t>
            </a:r>
            <a:r>
              <a:rPr lang="it-IT" sz="1100" i="1" dirty="0"/>
              <a:t> </a:t>
            </a:r>
            <a:r>
              <a:rPr lang="it-IT" sz="1100" i="1" dirty="0" err="1"/>
              <a:t>multimodal</a:t>
            </a:r>
            <a:r>
              <a:rPr lang="it-IT" sz="1100" i="1" dirty="0"/>
              <a:t> </a:t>
            </a:r>
            <a:r>
              <a:rPr lang="it-IT" sz="1100" i="1" dirty="0" err="1"/>
              <a:t>photoacoustic</a:t>
            </a:r>
            <a:r>
              <a:rPr lang="it-IT" sz="1100" i="1" dirty="0"/>
              <a:t> </a:t>
            </a:r>
            <a:r>
              <a:rPr lang="it-IT" sz="1100" i="1" dirty="0" err="1"/>
              <a:t>microscopy</a:t>
            </a:r>
            <a:r>
              <a:rPr lang="it-IT" sz="1100" i="1" dirty="0"/>
              <a:t> </a:t>
            </a:r>
            <a:r>
              <a:rPr lang="it-IT" sz="1100" i="1" dirty="0" err="1"/>
              <a:t>based</a:t>
            </a:r>
            <a:r>
              <a:rPr lang="it-IT" sz="1100" i="1" dirty="0"/>
              <a:t> on </a:t>
            </a:r>
            <a:r>
              <a:rPr lang="it-IT" sz="1100" i="1" dirty="0" err="1"/>
              <a:t>optically</a:t>
            </a:r>
            <a:r>
              <a:rPr lang="it-IT" sz="1100" i="1" dirty="0"/>
              <a:t> </a:t>
            </a:r>
            <a:r>
              <a:rPr lang="it-IT" sz="1100" i="1" dirty="0" err="1"/>
              <a:t>transparent</a:t>
            </a:r>
            <a:r>
              <a:rPr lang="it-IT" sz="1100" i="1" dirty="0"/>
              <a:t> micro-ring </a:t>
            </a:r>
            <a:r>
              <a:rPr lang="it-IT" sz="1100" i="1" dirty="0" err="1"/>
              <a:t>ultrasonic</a:t>
            </a:r>
            <a:r>
              <a:rPr lang="it-IT" sz="1100" i="1" dirty="0"/>
              <a:t> </a:t>
            </a:r>
            <a:r>
              <a:rPr lang="it-IT" sz="1100" i="1" dirty="0" err="1"/>
              <a:t>detection</a:t>
            </a:r>
            <a:r>
              <a:rPr lang="it-IT" sz="1100" dirty="0"/>
              <a:t>, </a:t>
            </a:r>
            <a:r>
              <a:rPr lang="it-IT" sz="1100" dirty="0" err="1"/>
              <a:t>Optica</a:t>
            </a:r>
            <a:r>
              <a:rPr lang="it-IT" sz="1100" dirty="0"/>
              <a:t> </a:t>
            </a:r>
            <a:r>
              <a:rPr lang="it-IT" sz="1100" b="1" dirty="0"/>
              <a:t>2</a:t>
            </a:r>
            <a:r>
              <a:rPr lang="it-IT" sz="1100" dirty="0"/>
              <a:t>, 169-176 (2015)</a:t>
            </a:r>
            <a:endParaRPr lang="en-GB" sz="1100" dirty="0"/>
          </a:p>
        </p:txBody>
      </p:sp>
      <p:grpSp>
        <p:nvGrpSpPr>
          <p:cNvPr id="16" name="Gruppo 15"/>
          <p:cNvGrpSpPr>
            <a:grpSpLocks noChangeAspect="1"/>
          </p:cNvGrpSpPr>
          <p:nvPr/>
        </p:nvGrpSpPr>
        <p:grpSpPr>
          <a:xfrm>
            <a:off x="7788730" y="5242291"/>
            <a:ext cx="1164326" cy="1210165"/>
            <a:chOff x="5701555" y="5385821"/>
            <a:chExt cx="1323574" cy="1140088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595" t="58440"/>
            <a:stretch/>
          </p:blipFill>
          <p:spPr>
            <a:xfrm>
              <a:off x="5701555" y="5385821"/>
              <a:ext cx="1323574" cy="1140088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5701555" y="5386254"/>
              <a:ext cx="261095" cy="215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1344506" y="4506101"/>
            <a:ext cx="2043806" cy="2121809"/>
            <a:chOff x="-3515176" y="5397935"/>
            <a:chExt cx="2975191" cy="2479756"/>
          </a:xfrm>
        </p:grpSpPr>
        <p:pic>
          <p:nvPicPr>
            <p:cNvPr id="25" name="Immagine 24">
              <a:extLst>
                <a:ext uri="{FF2B5EF4-FFF2-40B4-BE49-F238E27FC236}">
                  <a16:creationId xmlns="" xmlns:a16="http://schemas.microsoft.com/office/drawing/2014/main" id="{3DA35B18-EC27-4359-8FD7-CCE5CAFDEC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053" t="9633" r="-15053"/>
            <a:stretch/>
          </p:blipFill>
          <p:spPr>
            <a:xfrm>
              <a:off x="-3515176" y="5397935"/>
              <a:ext cx="2975191" cy="2479756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29" name="Rettangolo 28"/>
            <p:cNvSpPr/>
            <p:nvPr/>
          </p:nvSpPr>
          <p:spPr>
            <a:xfrm>
              <a:off x="-3086842" y="5402089"/>
              <a:ext cx="255401" cy="1590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Subtitle 2"/>
          <p:cNvSpPr txBox="1">
            <a:spLocks/>
          </p:cNvSpPr>
          <p:nvPr/>
        </p:nvSpPr>
        <p:spPr>
          <a:xfrm>
            <a:off x="539320" y="3746810"/>
            <a:ext cx="8100183" cy="454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600" b="1" dirty="0">
                <a:solidFill>
                  <a:prstClr val="black"/>
                </a:solidFill>
              </a:rPr>
              <a:t>Solution: </a:t>
            </a:r>
            <a:r>
              <a:rPr lang="en-US" sz="2600" dirty="0">
                <a:solidFill>
                  <a:prstClr val="black"/>
                </a:solidFill>
              </a:rPr>
              <a:t>Moving to optical detection of the acoustic wave</a:t>
            </a:r>
            <a:endParaRPr lang="en-US" sz="2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99096" y="4859205"/>
            <a:ext cx="14570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G. </a:t>
            </a:r>
            <a:r>
              <a:rPr lang="en-US" sz="1100" dirty="0" err="1"/>
              <a:t>Wissmeyer</a:t>
            </a:r>
            <a:r>
              <a:rPr lang="en-US" sz="1100" dirty="0"/>
              <a:t> et al., </a:t>
            </a:r>
            <a:r>
              <a:rPr lang="en-US" sz="1100" i="1" dirty="0"/>
              <a:t>Looking at sound: </a:t>
            </a:r>
            <a:r>
              <a:rPr lang="en-US" sz="1100" i="1" dirty="0" err="1"/>
              <a:t>optoacoustics</a:t>
            </a:r>
            <a:r>
              <a:rPr lang="en-US" sz="1100" i="1" dirty="0"/>
              <a:t> with all-optical ultrasound detection</a:t>
            </a:r>
            <a:r>
              <a:rPr lang="en-US" sz="1100" dirty="0"/>
              <a:t>, </a:t>
            </a:r>
            <a:r>
              <a:rPr lang="en-US" sz="1100" i="1" dirty="0"/>
              <a:t> </a:t>
            </a:r>
            <a:r>
              <a:rPr lang="en-US" sz="1100" dirty="0"/>
              <a:t>Light: Science &amp; Applications </a:t>
            </a:r>
            <a:r>
              <a:rPr lang="en-US" sz="1100" b="1" dirty="0"/>
              <a:t>7</a:t>
            </a:r>
            <a:r>
              <a:rPr lang="en-US" sz="1100" dirty="0"/>
              <a:t>, 53 (2018)</a:t>
            </a:r>
            <a:endParaRPr lang="en-GB" sz="1100" dirty="0"/>
          </a:p>
        </p:txBody>
      </p:sp>
      <p:sp>
        <p:nvSpPr>
          <p:cNvPr id="5" name="Freccia a destra 4"/>
          <p:cNvSpPr/>
          <p:nvPr/>
        </p:nvSpPr>
        <p:spPr>
          <a:xfrm>
            <a:off x="2916350" y="5409992"/>
            <a:ext cx="614064" cy="336558"/>
          </a:xfrm>
          <a:prstGeom prst="rightArrow">
            <a:avLst>
              <a:gd name="adj1" fmla="val 35028"/>
              <a:gd name="adj2" fmla="val 8181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5709558" y="4366547"/>
            <a:ext cx="2982686" cy="8757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prstClr val="black"/>
                </a:solidFill>
                <a:latin typeface="Calibri"/>
              </a:rPr>
              <a:t>Important results in </a:t>
            </a:r>
            <a:r>
              <a:rPr lang="en-US" sz="1600" dirty="0">
                <a:solidFill>
                  <a:prstClr val="black"/>
                </a:solidFill>
              </a:rPr>
              <a:t>biomedical applications through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photoacoustic imaging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509086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4</a:t>
            </a:fld>
            <a:endParaRPr lang="en-US" dirty="0"/>
          </a:p>
        </p:txBody>
      </p:sp>
      <p:pic>
        <p:nvPicPr>
          <p:cNvPr id="2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31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2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390904" y="90341"/>
            <a:ext cx="5593036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@ IFAC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photoacoustics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(II)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2202487" y="1198248"/>
            <a:ext cx="6581900" cy="652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Our optical transducer: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hollow Whispering Gallery Mode (WGM) resonator, i.e. microbubble resonator (MBR)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Subtitle 2"/>
          <p:cNvSpPr txBox="1">
            <a:spLocks/>
          </p:cNvSpPr>
          <p:nvPr/>
        </p:nvSpPr>
        <p:spPr>
          <a:xfrm>
            <a:off x="2202488" y="1934606"/>
            <a:ext cx="6717916" cy="23880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Glass-based technology: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MBR are manufactured in-house by heating a pressurized silica capillary. Optical quality factors exceeds 10</a:t>
            </a:r>
            <a:r>
              <a:rPr lang="en-US" sz="1600" baseline="30000" dirty="0">
                <a:solidFill>
                  <a:prstClr val="black"/>
                </a:solidFill>
                <a:latin typeface="Calibri"/>
              </a:rPr>
              <a:t>6</a:t>
            </a:r>
          </a:p>
          <a:p>
            <a:pPr algn="just"/>
            <a:r>
              <a:rPr lang="en-US" sz="1600" b="1" dirty="0">
                <a:solidFill>
                  <a:prstClr val="black"/>
                </a:solidFill>
              </a:rPr>
              <a:t>Extreme compactness: </a:t>
            </a:r>
            <a:r>
              <a:rPr lang="en-US" sz="1600" dirty="0">
                <a:solidFill>
                  <a:prstClr val="black"/>
                </a:solidFill>
              </a:rPr>
              <a:t>MBR diameters are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around 0.5 mm. The MBR is the optical transducer and also the vial containing the nanoparticles</a:t>
            </a:r>
          </a:p>
          <a:p>
            <a:pPr algn="just"/>
            <a:r>
              <a:rPr lang="en-US" sz="1600" b="1" i="1" dirty="0">
                <a:solidFill>
                  <a:prstClr val="black"/>
                </a:solidFill>
                <a:latin typeface="Calibri"/>
              </a:rPr>
              <a:t>Unique features:</a:t>
            </a:r>
          </a:p>
          <a:p>
            <a:pPr marL="342900" indent="-342900" algn="just">
              <a:buAutoNum type="arabicParenBoth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since the MBR is the vial, the acoustic source is </a:t>
            </a:r>
            <a:r>
              <a:rPr lang="en-US" sz="1600" i="1" dirty="0">
                <a:solidFill>
                  <a:prstClr val="black"/>
                </a:solidFill>
                <a:latin typeface="Calibri"/>
              </a:rPr>
              <a:t>within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 the resonator</a:t>
            </a:r>
          </a:p>
          <a:p>
            <a:pPr marL="342900" indent="-342900" algn="just">
              <a:buFont typeface="Arial"/>
              <a:buAutoNum type="arabicParenBoth"/>
            </a:pPr>
            <a:r>
              <a:rPr lang="en-US" sz="1600" dirty="0">
                <a:solidFill>
                  <a:prstClr val="black"/>
                </a:solidFill>
              </a:rPr>
              <a:t>MBR are also </a:t>
            </a:r>
            <a:r>
              <a:rPr lang="en-US" sz="1600" i="1" dirty="0">
                <a:solidFill>
                  <a:prstClr val="black"/>
                </a:solidFill>
              </a:rPr>
              <a:t>mechanical</a:t>
            </a:r>
            <a:r>
              <a:rPr lang="en-US" sz="1600" dirty="0">
                <a:solidFill>
                  <a:prstClr val="black"/>
                </a:solidFill>
              </a:rPr>
              <a:t> resonator with quality factors exceeding 10</a:t>
            </a:r>
            <a:r>
              <a:rPr lang="en-US" sz="1600" baseline="30000" dirty="0">
                <a:solidFill>
                  <a:prstClr val="black"/>
                </a:solidFill>
              </a:rPr>
              <a:t>3</a:t>
            </a:r>
            <a:r>
              <a:rPr lang="en-US" sz="1600" dirty="0">
                <a:solidFill>
                  <a:prstClr val="black"/>
                </a:solidFill>
              </a:rPr>
              <a:t>,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leading to mechanical enhancement through constructive interference and lowering of the detection limit</a:t>
            </a:r>
          </a:p>
          <a:p>
            <a:pPr algn="just"/>
            <a:endParaRPr lang="en-US" sz="1600" dirty="0" err="1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369550" y="1696038"/>
            <a:ext cx="1626409" cy="3113102"/>
            <a:chOff x="416097" y="1157301"/>
            <a:chExt cx="2168545" cy="4352925"/>
          </a:xfrm>
        </p:grpSpPr>
        <p:grpSp>
          <p:nvGrpSpPr>
            <p:cNvPr id="2" name="Gruppo 1"/>
            <p:cNvGrpSpPr/>
            <p:nvPr/>
          </p:nvGrpSpPr>
          <p:grpSpPr>
            <a:xfrm>
              <a:off x="416097" y="1157301"/>
              <a:ext cx="2109063" cy="4352925"/>
              <a:chOff x="-4093033" y="763183"/>
              <a:chExt cx="2109063" cy="4352925"/>
            </a:xfrm>
          </p:grpSpPr>
          <p:pic>
            <p:nvPicPr>
              <p:cNvPr id="46" name="Segnaposto contenuto 7">
                <a:extLst>
                  <a:ext uri="{FF2B5EF4-FFF2-40B4-BE49-F238E27FC236}">
                    <a16:creationId xmlns="" xmlns:a16="http://schemas.microsoft.com/office/drawing/2014/main" id="{76EFB471-EF44-4375-8BA8-D0E810FCB48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3545" b="22701"/>
              <a:stretch/>
            </p:blipFill>
            <p:spPr>
              <a:xfrm rot="5400000">
                <a:off x="-5228820" y="1898970"/>
                <a:ext cx="4352925" cy="2081351"/>
              </a:xfrm>
              <a:prstGeom prst="rect">
                <a:avLst/>
              </a:prstGeom>
              <a:noFill/>
            </p:spPr>
          </p:pic>
          <p:sp>
            <p:nvSpPr>
              <p:cNvPr id="47" name="Ovale 46">
                <a:extLst>
                  <a:ext uri="{FF2B5EF4-FFF2-40B4-BE49-F238E27FC236}">
                    <a16:creationId xmlns="" xmlns:a16="http://schemas.microsoft.com/office/drawing/2014/main" id="{728D7858-6E2E-48E9-9E9D-EA6D21010D5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3494527" y="2508683"/>
                <a:ext cx="96043" cy="96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8" name="Ovale 47">
                <a:extLst>
                  <a:ext uri="{FF2B5EF4-FFF2-40B4-BE49-F238E27FC236}">
                    <a16:creationId xmlns="" xmlns:a16="http://schemas.microsoft.com/office/drawing/2014/main" id="{5591B47E-FA75-4B32-ACCF-97C3EDD0492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962832" y="2200877"/>
                <a:ext cx="96043" cy="96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00"/>
                  </a:solidFill>
                </a:endParaRPr>
              </a:p>
            </p:txBody>
          </p:sp>
          <p:sp>
            <p:nvSpPr>
              <p:cNvPr id="50" name="Ovale 49">
                <a:extLst>
                  <a:ext uri="{FF2B5EF4-FFF2-40B4-BE49-F238E27FC236}">
                    <a16:creationId xmlns="" xmlns:a16="http://schemas.microsoft.com/office/drawing/2014/main" id="{9C39001A-D989-4F4C-B031-761E20CB31A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3269578" y="3327856"/>
                <a:ext cx="96043" cy="96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1" name="Ovale 50">
                <a:extLst>
                  <a:ext uri="{FF2B5EF4-FFF2-40B4-BE49-F238E27FC236}">
                    <a16:creationId xmlns="" xmlns:a16="http://schemas.microsoft.com/office/drawing/2014/main" id="{4A815E7F-C1F9-4C9C-B36C-1B1D8DA7B62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786299" y="3198165"/>
                <a:ext cx="96043" cy="96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3" name="Ovale 52">
                <a:extLst>
                  <a:ext uri="{FF2B5EF4-FFF2-40B4-BE49-F238E27FC236}">
                    <a16:creationId xmlns="" xmlns:a16="http://schemas.microsoft.com/office/drawing/2014/main" id="{B7127065-DC1E-46B4-95DE-61874409114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3831699" y="2758724"/>
                <a:ext cx="1490663" cy="226098"/>
              </a:xfrm>
              <a:prstGeom prst="ellipse">
                <a:avLst/>
              </a:prstGeom>
              <a:noFill/>
              <a:ln w="508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0" name="Ovale 59">
                <a:extLst>
                  <a:ext uri="{FF2B5EF4-FFF2-40B4-BE49-F238E27FC236}">
                    <a16:creationId xmlns="" xmlns:a16="http://schemas.microsoft.com/office/drawing/2014/main" id="{D1C663DE-5FC2-494A-B066-29A9F34B70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-2690256" y="2557347"/>
                <a:ext cx="96043" cy="96044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Arco 60">
                <a:extLst>
                  <a:ext uri="{FF2B5EF4-FFF2-40B4-BE49-F238E27FC236}">
                    <a16:creationId xmlns="" xmlns:a16="http://schemas.microsoft.com/office/drawing/2014/main" id="{94773BCE-3D0E-4B09-BE72-397A55EA47A1}"/>
                  </a:ext>
                </a:extLst>
              </p:cNvPr>
              <p:cNvSpPr/>
              <p:nvPr/>
            </p:nvSpPr>
            <p:spPr>
              <a:xfrm rot="5400000">
                <a:off x="-3789346" y="2192531"/>
                <a:ext cx="585705" cy="507206"/>
              </a:xfrm>
              <a:prstGeom prst="arc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Arco 61">
                <a:extLst>
                  <a:ext uri="{FF2B5EF4-FFF2-40B4-BE49-F238E27FC236}">
                    <a16:creationId xmlns="" xmlns:a16="http://schemas.microsoft.com/office/drawing/2014/main" id="{33AE5DA6-58BE-41CC-8DDA-B6254BBAA734}"/>
                  </a:ext>
                </a:extLst>
              </p:cNvPr>
              <p:cNvSpPr/>
              <p:nvPr/>
            </p:nvSpPr>
            <p:spPr>
              <a:xfrm rot="5400000">
                <a:off x="-3693079" y="2277206"/>
                <a:ext cx="585705" cy="507206"/>
              </a:xfrm>
              <a:prstGeom prst="arc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Arco 62">
                <a:extLst>
                  <a:ext uri="{FF2B5EF4-FFF2-40B4-BE49-F238E27FC236}">
                    <a16:creationId xmlns="" xmlns:a16="http://schemas.microsoft.com/office/drawing/2014/main" id="{962C88D0-DF89-4FD1-BECD-7EA43530E0B0}"/>
                  </a:ext>
                </a:extLst>
              </p:cNvPr>
              <p:cNvSpPr/>
              <p:nvPr/>
            </p:nvSpPr>
            <p:spPr>
              <a:xfrm rot="5400000">
                <a:off x="-3589830" y="2344504"/>
                <a:ext cx="585705" cy="507206"/>
              </a:xfrm>
              <a:prstGeom prst="arc">
                <a:avLst/>
              </a:prstGeom>
              <a:ln w="254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Titolo 1">
                <a:extLst>
                  <a:ext uri="{FF2B5EF4-FFF2-40B4-BE49-F238E27FC236}">
                    <a16:creationId xmlns="" xmlns:a16="http://schemas.microsoft.com/office/drawing/2014/main" id="{2D7E2EA5-3839-4F39-8607-904226D841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3057376" y="3352763"/>
                <a:ext cx="1073406" cy="53949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1600" b="1" dirty="0"/>
                  <a:t>Golden</a:t>
                </a:r>
                <a:br>
                  <a:rPr lang="en-GB" sz="1600" b="1" dirty="0"/>
                </a:br>
                <a:r>
                  <a:rPr lang="en-GB" sz="1600" b="1" dirty="0" err="1"/>
                  <a:t>NanoRods</a:t>
                </a:r>
                <a:endParaRPr lang="en-GB" sz="1600" b="1" dirty="0"/>
              </a:p>
            </p:txBody>
          </p:sp>
          <p:sp>
            <p:nvSpPr>
              <p:cNvPr id="73" name="Titolo 1">
                <a:extLst>
                  <a:ext uri="{FF2B5EF4-FFF2-40B4-BE49-F238E27FC236}">
                    <a16:creationId xmlns="" xmlns:a16="http://schemas.microsoft.com/office/drawing/2014/main" id="{2D7E2EA5-3839-4F39-8607-904226D841C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040027" y="2970581"/>
                <a:ext cx="717444" cy="37398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vert="horz" lIns="91440" tIns="45720" rIns="91440" bIns="45720" rtlCol="0" anchor="ctr">
                <a:normAutofit fontScale="70000" lnSpcReduction="20000"/>
              </a:bodyPr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bg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ctr"/>
                <a:r>
                  <a:rPr lang="en-GB" sz="1600" b="1" dirty="0"/>
                  <a:t>WGM</a:t>
                </a:r>
              </a:p>
            </p:txBody>
          </p:sp>
        </p:grpSp>
        <p:sp>
          <p:nvSpPr>
            <p:cNvPr id="74" name="Titolo 1">
              <a:extLst>
                <a:ext uri="{FF2B5EF4-FFF2-40B4-BE49-F238E27FC236}">
                  <a16:creationId xmlns="" xmlns:a16="http://schemas.microsoft.com/office/drawing/2014/main" id="{2D7E2EA5-3839-4F39-8607-904226D841C5}"/>
                </a:ext>
              </a:extLst>
            </p:cNvPr>
            <p:cNvSpPr txBox="1">
              <a:spLocks/>
            </p:cNvSpPr>
            <p:nvPr/>
          </p:nvSpPr>
          <p:spPr>
            <a:xfrm>
              <a:off x="1552136" y="4746061"/>
              <a:ext cx="1032506" cy="660499"/>
            </a:xfrm>
            <a:prstGeom prst="rect">
              <a:avLst/>
            </a:prstGeom>
            <a:noFill/>
            <a:ln w="25400">
              <a:noFill/>
            </a:ln>
          </p:spPr>
          <p:txBody>
            <a:bodyPr vert="horz" lIns="91440" tIns="45720" rIns="91440" bIns="45720" rtlCol="0" anchor="ctr">
              <a:normAutofit fontScale="775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600" b="1" dirty="0"/>
                <a:t>Silica</a:t>
              </a:r>
            </a:p>
            <a:p>
              <a:pPr algn="ctr"/>
              <a:r>
                <a:rPr lang="en-GB" sz="1600" b="1" dirty="0"/>
                <a:t>capillary </a:t>
              </a:r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698951" y="4455367"/>
            <a:ext cx="8371476" cy="1866873"/>
            <a:chOff x="2556560" y="4455366"/>
            <a:chExt cx="9337311" cy="1866873"/>
          </a:xfrm>
        </p:grpSpPr>
        <p:sp>
          <p:nvSpPr>
            <p:cNvPr id="78" name="Subtitle 2"/>
            <p:cNvSpPr txBox="1">
              <a:spLocks/>
            </p:cNvSpPr>
            <p:nvPr/>
          </p:nvSpPr>
          <p:spPr>
            <a:xfrm>
              <a:off x="4268145" y="5401770"/>
              <a:ext cx="7444372" cy="8295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F</a:t>
              </a:r>
              <a:r>
                <a:rPr lang="en-US" sz="1600" b="1" dirty="0">
                  <a:solidFill>
                    <a:prstClr val="black"/>
                  </a:solidFill>
                </a:rPr>
                <a:t>low-cytometry</a:t>
              </a:r>
              <a:r>
                <a:rPr lang="en-US" sz="1600" dirty="0">
                  <a:solidFill>
                    <a:prstClr val="black"/>
                  </a:solidFill>
                </a:rPr>
                <a:t>: MBR is easy to connect to a microfluidic circuit in order to perform measurements while particles move through. Example: estimate hemoglobin level in a biological sample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Subtitle 2"/>
            <p:cNvSpPr txBox="1">
              <a:spLocks/>
            </p:cNvSpPr>
            <p:nvPr/>
          </p:nvSpPr>
          <p:spPr>
            <a:xfrm>
              <a:off x="4268144" y="4478126"/>
              <a:ext cx="7625727" cy="100217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Characterization of nanoparticles by photoacoustic (PA) response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:  nanoparticles can be excited by different wavelengths (absorption spectroscopy) or 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</a:rPr>
                <a:t>fluences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 (</a:t>
              </a:r>
              <a:r>
                <a:rPr lang="en-US" sz="1600" dirty="0" err="1">
                  <a:solidFill>
                    <a:prstClr val="black"/>
                  </a:solidFill>
                  <a:latin typeface="Calibri"/>
                </a:rPr>
                <a:t>photostability</a:t>
              </a:r>
              <a:r>
                <a:rPr lang="en-US" sz="1600" dirty="0">
                  <a:solidFill>
                    <a:prstClr val="black"/>
                  </a:solidFill>
                  <a:latin typeface="Calibri"/>
                </a:rPr>
                <a:t>) while reading the WGM signal</a:t>
              </a:r>
            </a:p>
          </p:txBody>
        </p:sp>
        <p:sp>
          <p:nvSpPr>
            <p:cNvPr id="3" name="Parentesi graffa aperta 2"/>
            <p:cNvSpPr/>
            <p:nvPr/>
          </p:nvSpPr>
          <p:spPr>
            <a:xfrm>
              <a:off x="3993689" y="4455366"/>
              <a:ext cx="246743" cy="1866873"/>
            </a:xfrm>
            <a:prstGeom prst="leftBrace">
              <a:avLst>
                <a:gd name="adj1" fmla="val 100980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Subtitle 2"/>
            <p:cNvSpPr txBox="1">
              <a:spLocks/>
            </p:cNvSpPr>
            <p:nvPr/>
          </p:nvSpPr>
          <p:spPr>
            <a:xfrm>
              <a:off x="2556560" y="5071522"/>
              <a:ext cx="1387252" cy="67469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Application range</a:t>
              </a:r>
              <a:endParaRPr lang="en-US" sz="1600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79956"/>
            <a:ext cx="2895600" cy="365125"/>
          </a:xfrm>
        </p:spPr>
        <p:txBody>
          <a:bodyPr/>
          <a:lstStyle/>
          <a:p>
            <a:r>
              <a:rPr lang="es-ES" dirty="0"/>
              <a:t>Roma, </a:t>
            </a:r>
            <a:r>
              <a:rPr lang="es-ES" dirty="0" err="1"/>
              <a:t>December</a:t>
            </a:r>
            <a:r>
              <a:rPr lang="es-ES" dirty="0"/>
              <a:t> 11-12,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9956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5</a:t>
            </a:fld>
            <a:endParaRPr lang="en-US" dirty="0"/>
          </a:p>
        </p:txBody>
      </p:sp>
      <p:pic>
        <p:nvPicPr>
          <p:cNvPr id="32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33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48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2643154" y="90342"/>
            <a:ext cx="5381730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Calibri"/>
              </a:rPr>
              <a:t>@ IFAC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US" sz="2800" dirty="0" err="1">
                <a:solidFill>
                  <a:prstClr val="black"/>
                </a:solidFill>
                <a:latin typeface="Calibri"/>
              </a:rPr>
              <a:t>photoacoustics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 (III)</a:t>
            </a: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514353" y="1286906"/>
            <a:ext cx="5592680" cy="27208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Proof-of-concept experiment: </a:t>
            </a:r>
          </a:p>
          <a:p>
            <a:pPr marL="342900" indent="-342900" algn="just">
              <a:buAutoNum type="arabicParenBoth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detection of PA signal generated by golden </a:t>
            </a:r>
            <a:r>
              <a:rPr lang="en-US" sz="1600" dirty="0" err="1">
                <a:solidFill>
                  <a:prstClr val="black"/>
                </a:solidFill>
                <a:latin typeface="Calibri"/>
              </a:rPr>
              <a:t>nano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-rods (known contrast agents) </a:t>
            </a:r>
          </a:p>
          <a:p>
            <a:pPr marL="342900" indent="-342900" algn="just">
              <a:buFont typeface="Arial"/>
              <a:buAutoNum type="arabicParenBoth"/>
            </a:pPr>
            <a:r>
              <a:rPr lang="en-US" sz="1600" dirty="0">
                <a:solidFill>
                  <a:prstClr val="black"/>
                </a:solidFill>
              </a:rPr>
              <a:t>reconstruction of </a:t>
            </a:r>
            <a:r>
              <a:rPr lang="en-US" sz="1600" dirty="0" err="1">
                <a:solidFill>
                  <a:prstClr val="black"/>
                </a:solidFill>
              </a:rPr>
              <a:t>photostability</a:t>
            </a:r>
            <a:r>
              <a:rPr lang="en-US" sz="1600" dirty="0">
                <a:solidFill>
                  <a:prstClr val="black"/>
                </a:solidFill>
              </a:rPr>
              <a:t> curve via different excitation </a:t>
            </a:r>
            <a:r>
              <a:rPr lang="en-US" sz="1600" dirty="0" err="1">
                <a:solidFill>
                  <a:prstClr val="black"/>
                </a:solidFill>
              </a:rPr>
              <a:t>fluences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r>
              <a:rPr lang="en-US" sz="1600" i="1" dirty="0">
                <a:solidFill>
                  <a:prstClr val="black"/>
                </a:solidFill>
              </a:rPr>
              <a:t>(confirms </a:t>
            </a:r>
            <a:r>
              <a:rPr lang="en-US" sz="1600" i="1" dirty="0" err="1">
                <a:solidFill>
                  <a:prstClr val="black"/>
                </a:solidFill>
              </a:rPr>
              <a:t>photostability</a:t>
            </a:r>
            <a:r>
              <a:rPr lang="en-US" sz="1600" i="1" dirty="0">
                <a:solidFill>
                  <a:prstClr val="black"/>
                </a:solidFill>
              </a:rPr>
              <a:t> characterization)</a:t>
            </a:r>
            <a:endParaRPr lang="en-US" sz="1600" dirty="0">
              <a:solidFill>
                <a:prstClr val="black"/>
              </a:solidFill>
            </a:endParaRPr>
          </a:p>
          <a:p>
            <a:pPr marL="342900" indent="-342900" algn="just">
              <a:buFont typeface="Arial"/>
              <a:buAutoNum type="arabicParenBoth"/>
            </a:pPr>
            <a:r>
              <a:rPr lang="en-US" sz="1600" dirty="0">
                <a:solidFill>
                  <a:prstClr val="black"/>
                </a:solidFill>
              </a:rPr>
              <a:t>ab-</a:t>
            </a:r>
            <a:r>
              <a:rPr lang="en-US" sz="1600" dirty="0" err="1">
                <a:solidFill>
                  <a:prstClr val="black"/>
                </a:solidFill>
              </a:rPr>
              <a:t>inizio</a:t>
            </a:r>
            <a:r>
              <a:rPr lang="en-US" sz="1600" dirty="0">
                <a:solidFill>
                  <a:prstClr val="black"/>
                </a:solidFill>
              </a:rPr>
              <a:t> COMSOL simulation confirms WGM read-out signal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/>
              <a:buAutoNum type="arabicParenBoth"/>
            </a:pPr>
            <a:r>
              <a:rPr lang="en-US" sz="1600" dirty="0">
                <a:solidFill>
                  <a:prstClr val="black"/>
                </a:solidFill>
              </a:rPr>
              <a:t>in-flow detection via spectral fingerprint analysis [article in preparation] </a:t>
            </a:r>
            <a:r>
              <a:rPr lang="en-US" sz="1600" i="1" dirty="0">
                <a:solidFill>
                  <a:prstClr val="black"/>
                </a:solidFill>
              </a:rPr>
              <a:t>(confirms cytometry feasibility)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  <a:endParaRPr lang="en-US" sz="16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55" y="1096190"/>
            <a:ext cx="3266749" cy="2806737"/>
          </a:xfrm>
          <a:prstGeom prst="rect">
            <a:avLst/>
          </a:prstGeom>
        </p:spPr>
      </p:pic>
      <p:grpSp>
        <p:nvGrpSpPr>
          <p:cNvPr id="6" name="Gruppo 5"/>
          <p:cNvGrpSpPr/>
          <p:nvPr/>
        </p:nvGrpSpPr>
        <p:grpSpPr>
          <a:xfrm>
            <a:off x="557072" y="3989767"/>
            <a:ext cx="2321781" cy="2295761"/>
            <a:chOff x="133524" y="4255293"/>
            <a:chExt cx="2780953" cy="2237583"/>
          </a:xfrm>
        </p:grpSpPr>
        <p:pic>
          <p:nvPicPr>
            <p:cNvPr id="23" name="Immagine 2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03" r="30715"/>
            <a:stretch/>
          </p:blipFill>
          <p:spPr>
            <a:xfrm>
              <a:off x="133524" y="4594785"/>
              <a:ext cx="2780953" cy="1898091"/>
            </a:xfrm>
            <a:prstGeom prst="rect">
              <a:avLst/>
            </a:prstGeom>
            <a:ln w="25400">
              <a:solidFill>
                <a:schemeClr val="tx1"/>
              </a:solidFill>
            </a:ln>
          </p:spPr>
        </p:pic>
        <p:sp>
          <p:nvSpPr>
            <p:cNvPr id="29" name="Subtitle 2"/>
            <p:cNvSpPr txBox="1">
              <a:spLocks/>
            </p:cNvSpPr>
            <p:nvPr/>
          </p:nvSpPr>
          <p:spPr>
            <a:xfrm>
              <a:off x="185951" y="4255293"/>
              <a:ext cx="2543110" cy="39754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Time domain signal</a:t>
              </a:r>
              <a:endParaRPr lang="en-US" sz="16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" name="Subtitle 2"/>
          <p:cNvSpPr txBox="1">
            <a:spLocks/>
          </p:cNvSpPr>
          <p:nvPr/>
        </p:nvSpPr>
        <p:spPr>
          <a:xfrm>
            <a:off x="6209863" y="4651870"/>
            <a:ext cx="2793910" cy="1238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G. </a:t>
            </a:r>
            <a:r>
              <a:rPr lang="en-US" sz="1400" dirty="0" err="1" smtClean="0">
                <a:solidFill>
                  <a:prstClr val="black"/>
                </a:solidFill>
                <a:latin typeface="Calibri"/>
              </a:rPr>
              <a:t>Frigenti</a:t>
            </a:r>
            <a:r>
              <a:rPr lang="en-US" sz="1400" dirty="0" smtClean="0">
                <a:solidFill>
                  <a:prstClr val="black"/>
                </a:solidFill>
                <a:latin typeface="Calibri"/>
              </a:rPr>
              <a:t>, et al., (</a:t>
            </a:r>
            <a:r>
              <a:rPr lang="en-US" sz="1400" dirty="0">
                <a:solidFill>
                  <a:prstClr val="black"/>
                </a:solidFill>
                <a:latin typeface="Calibri"/>
              </a:rPr>
              <a:t>APS journal): </a:t>
            </a:r>
            <a:r>
              <a:rPr lang="en-GB" sz="1400" i="1" dirty="0">
                <a:solidFill>
                  <a:schemeClr val="tx1"/>
                </a:solidFill>
              </a:rPr>
              <a:t>Resonant Microbubble as a Microfluidic Stage for All-Optical Photoacoustic Sensing, </a:t>
            </a:r>
            <a:r>
              <a:rPr lang="en-US" sz="1400" dirty="0">
                <a:solidFill>
                  <a:prstClr val="black"/>
                </a:solidFill>
              </a:rPr>
              <a:t>Physical Review Applied </a:t>
            </a:r>
            <a:r>
              <a:rPr lang="en-GB" sz="1400" dirty="0" smtClean="0">
                <a:solidFill>
                  <a:schemeClr val="tx1"/>
                </a:solidFill>
              </a:rPr>
              <a:t>12.014062 </a:t>
            </a:r>
            <a:r>
              <a:rPr lang="en-GB" sz="1400" dirty="0">
                <a:solidFill>
                  <a:schemeClr val="tx1"/>
                </a:solidFill>
              </a:rPr>
              <a:t>(2019)</a:t>
            </a:r>
            <a:endParaRPr lang="en-US" sz="14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3519418" y="4007737"/>
            <a:ext cx="2595113" cy="2277791"/>
            <a:chOff x="3084334" y="4255293"/>
            <a:chExt cx="3132864" cy="2237583"/>
          </a:xfrm>
        </p:grpSpPr>
        <p:sp>
          <p:nvSpPr>
            <p:cNvPr id="25" name="Subtitle 2"/>
            <p:cNvSpPr txBox="1">
              <a:spLocks/>
            </p:cNvSpPr>
            <p:nvPr/>
          </p:nvSpPr>
          <p:spPr>
            <a:xfrm>
              <a:off x="3237186" y="4255293"/>
              <a:ext cx="2732044" cy="35048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buFont typeface="Arial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en-US" sz="1600" b="1" dirty="0">
                  <a:solidFill>
                    <a:prstClr val="black"/>
                  </a:solidFill>
                  <a:latin typeface="Calibri"/>
                </a:rPr>
                <a:t>Fourier spectrum</a:t>
              </a:r>
              <a:endParaRPr lang="en-US" sz="16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1" name="Immagine 5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3" r="19533" b="-2457"/>
            <a:stretch/>
          </p:blipFill>
          <p:spPr>
            <a:xfrm>
              <a:off x="3084334" y="4594785"/>
              <a:ext cx="3132864" cy="1898091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</p:pic>
        <p:sp>
          <p:nvSpPr>
            <p:cNvPr id="52" name="Titolo 1">
              <a:extLst>
                <a:ext uri="{FF2B5EF4-FFF2-40B4-BE49-F238E27FC236}">
                  <a16:creationId xmlns="" xmlns:a16="http://schemas.microsoft.com/office/drawing/2014/main" id="{2F5662FB-DA2F-4DA1-B76E-AC4DC1FA4EFC}"/>
                </a:ext>
              </a:extLst>
            </p:cNvPr>
            <p:cNvSpPr txBox="1">
              <a:spLocks/>
            </p:cNvSpPr>
            <p:nvPr/>
          </p:nvSpPr>
          <p:spPr>
            <a:xfrm>
              <a:off x="5154195" y="4605778"/>
              <a:ext cx="1013968" cy="498280"/>
            </a:xfrm>
            <a:prstGeom prst="rect">
              <a:avLst/>
            </a:prstGeom>
            <a:solidFill>
              <a:schemeClr val="bg1"/>
            </a:solidFill>
            <a:ln w="38100">
              <a:noFill/>
            </a:ln>
          </p:spPr>
          <p:txBody>
            <a:bodyPr vert="horz" lIns="91440" tIns="45720" rIns="91440" bIns="45720" rtlCol="0" anchor="ctr">
              <a:normAutofit fontScale="85000" lnSpcReduction="1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bg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GB" sz="1300" dirty="0">
                  <a:solidFill>
                    <a:srgbClr val="FF0000"/>
                  </a:solidFill>
                  <a:latin typeface="+mn-lt"/>
                </a:rPr>
                <a:t>Simulation</a:t>
              </a:r>
              <a:endParaRPr lang="en-GB" sz="1300" dirty="0">
                <a:solidFill>
                  <a:schemeClr val="tx1"/>
                </a:solidFill>
                <a:latin typeface="+mn-lt"/>
              </a:endParaRPr>
            </a:p>
            <a:p>
              <a:pPr algn="ctr"/>
              <a:r>
                <a:rPr lang="en-GB" sz="1300" dirty="0">
                  <a:solidFill>
                    <a:srgbClr val="002060"/>
                  </a:solidFill>
                  <a:latin typeface="+mn-lt"/>
                </a:rPr>
                <a:t>Experiment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92825" y="6500979"/>
            <a:ext cx="2895600" cy="365125"/>
          </a:xfrm>
        </p:spPr>
        <p:txBody>
          <a:bodyPr/>
          <a:lstStyle/>
          <a:p>
            <a:r>
              <a:rPr lang="es-ES" dirty="0"/>
              <a:t>Roma, </a:t>
            </a:r>
            <a:r>
              <a:rPr lang="es-ES" dirty="0" err="1"/>
              <a:t>December</a:t>
            </a:r>
            <a:r>
              <a:rPr lang="es-ES" dirty="0"/>
              <a:t> 11-12,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20232" y="6500978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6</a:t>
            </a:fld>
            <a:endParaRPr lang="en-US" dirty="0"/>
          </a:p>
        </p:txBody>
      </p:sp>
      <p:pic>
        <p:nvPicPr>
          <p:cNvPr id="21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22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01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87060" y="332291"/>
            <a:ext cx="6852745" cy="781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dirty="0" err="1">
                <a:solidFill>
                  <a:prstClr val="black"/>
                </a:solidFill>
                <a:latin typeface="Calibri"/>
              </a:rPr>
              <a:t>MiFo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 @ IFAC: from </a:t>
            </a:r>
            <a:r>
              <a:rPr lang="en-US" sz="2600" dirty="0" err="1">
                <a:solidFill>
                  <a:prstClr val="black"/>
                </a:solidFill>
                <a:latin typeface="Calibri"/>
              </a:rPr>
              <a:t>photoacoustics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en-US" sz="2600" dirty="0" err="1" smtClean="0">
                <a:solidFill>
                  <a:prstClr val="black"/>
                </a:solidFill>
                <a:latin typeface="Calibri"/>
              </a:rPr>
              <a:t>photothermometry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3898489" y="1247034"/>
            <a:ext cx="4741011" cy="30631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Experiment goal: 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measure absorption spectrum via PA response using a supercontinuum source</a:t>
            </a:r>
          </a:p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</a:rPr>
              <a:t>Challenge</a:t>
            </a:r>
            <a:r>
              <a:rPr lang="en-US" sz="1600" dirty="0">
                <a:solidFill>
                  <a:prstClr val="black"/>
                </a:solidFill>
                <a:latin typeface="Calibri"/>
              </a:rPr>
              <a:t>: single pulse detection needs very high sensitivity </a:t>
            </a:r>
            <a:r>
              <a:rPr lang="en-US" sz="1600" dirty="0">
                <a:solidFill>
                  <a:prstClr val="black"/>
                </a:solidFill>
              </a:rPr>
              <a:t>due to low energy pulses from our supercontinuum source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  <a:p>
            <a:pPr algn="just"/>
            <a:r>
              <a:rPr lang="en-US" sz="16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Alternative approach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: study cumulative response  of the system (high repetition rate instead of single pulse), switching from </a:t>
            </a:r>
            <a:r>
              <a:rPr lang="en-US" sz="1600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photoacoustics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to </a:t>
            </a:r>
            <a:r>
              <a:rPr lang="en-US" sz="1600" i="1" dirty="0" err="1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photothermometry</a:t>
            </a:r>
            <a:endParaRPr lang="en-US" sz="1600" i="1" dirty="0">
              <a:solidFill>
                <a:prstClr val="black"/>
              </a:solidFill>
              <a:latin typeface="Calibri"/>
              <a:cs typeface="Arial" panose="020B0604020202020204" pitchFamily="34" charset="0"/>
            </a:endParaRPr>
          </a:p>
          <a:p>
            <a:pPr algn="just"/>
            <a:r>
              <a:rPr lang="en-US" sz="16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  <a:sym typeface="Wingdings" panose="05000000000000000000" pitchFamily="2" charset="2"/>
              </a:rPr>
              <a:t> </a:t>
            </a:r>
            <a:r>
              <a:rPr lang="en-US" sz="1600" i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Resonance shift is due to thermal heating of the cavity after NP absorption!</a:t>
            </a:r>
            <a:r>
              <a:rPr lang="en-US" sz="1600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  </a:t>
            </a:r>
          </a:p>
        </p:txBody>
      </p:sp>
      <p:grpSp>
        <p:nvGrpSpPr>
          <p:cNvPr id="11" name="Gruppo 10"/>
          <p:cNvGrpSpPr>
            <a:grpSpLocks noChangeAspect="1"/>
          </p:cNvGrpSpPr>
          <p:nvPr/>
        </p:nvGrpSpPr>
        <p:grpSpPr>
          <a:xfrm>
            <a:off x="287247" y="1455390"/>
            <a:ext cx="3354587" cy="2703933"/>
            <a:chOff x="171265" y="1218261"/>
            <a:chExt cx="3659118" cy="2866132"/>
          </a:xfrm>
        </p:grpSpPr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84" y="1218261"/>
              <a:ext cx="3199799" cy="2866132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265" y="1466299"/>
              <a:ext cx="1545340" cy="1103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3" r="5916"/>
          <a:stretch/>
        </p:blipFill>
        <p:spPr>
          <a:xfrm>
            <a:off x="1759520" y="4213688"/>
            <a:ext cx="4091368" cy="2133902"/>
          </a:xfrm>
          <a:prstGeom prst="rect">
            <a:avLst/>
          </a:prstGeom>
        </p:spPr>
      </p:pic>
      <p:sp>
        <p:nvSpPr>
          <p:cNvPr id="25" name="Subtitle 2"/>
          <p:cNvSpPr txBox="1">
            <a:spLocks/>
          </p:cNvSpPr>
          <p:nvPr/>
        </p:nvSpPr>
        <p:spPr>
          <a:xfrm>
            <a:off x="5957914" y="4591682"/>
            <a:ext cx="2954857" cy="84216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prstClr val="black"/>
                </a:solidFill>
                <a:cs typeface="Arial" panose="020B0604020202020204" pitchFamily="34" charset="0"/>
              </a:rPr>
              <a:t>Preliminary results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: </a:t>
            </a:r>
            <a:r>
              <a:rPr lang="en-US" sz="1600" dirty="0" err="1">
                <a:solidFill>
                  <a:prstClr val="black"/>
                </a:solidFill>
                <a:cs typeface="Arial" panose="020B0604020202020204" pitchFamily="34" charset="0"/>
              </a:rPr>
              <a:t>photothermometry</a:t>
            </a:r>
            <a:r>
              <a:rPr lang="en-US" sz="1600" dirty="0">
                <a:solidFill>
                  <a:prstClr val="black"/>
                </a:solidFill>
                <a:cs typeface="Arial" panose="020B0604020202020204" pitchFamily="34" charset="0"/>
              </a:rPr>
              <a:t> seems promising and enough sensitive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62315" y="6492875"/>
            <a:ext cx="2895600" cy="365125"/>
          </a:xfrm>
        </p:spPr>
        <p:txBody>
          <a:bodyPr/>
          <a:lstStyle/>
          <a:p>
            <a:r>
              <a:rPr lang="es-ES" dirty="0"/>
              <a:t>Roma, </a:t>
            </a:r>
            <a:r>
              <a:rPr lang="es-ES" dirty="0" err="1"/>
              <a:t>December</a:t>
            </a:r>
            <a:r>
              <a:rPr lang="es-ES" dirty="0"/>
              <a:t> 11-12, 2019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79956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7</a:t>
            </a:fld>
            <a:endParaRPr lang="en-US" dirty="0"/>
          </a:p>
        </p:txBody>
      </p:sp>
      <p:pic>
        <p:nvPicPr>
          <p:cNvPr id="19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20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9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06089" y="6492875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74773" y="6492875"/>
            <a:ext cx="3429000" cy="365125"/>
          </a:xfrm>
        </p:spPr>
        <p:txBody>
          <a:bodyPr/>
          <a:lstStyle/>
          <a:p>
            <a:r>
              <a:rPr lang="es-ES">
                <a:solidFill>
                  <a:schemeClr val="tx1"/>
                </a:solidFill>
              </a:rPr>
              <a:t>Roma, December 11-12, 2019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31" descr="C:\Programmi\Qualcomm\Eudora Pro\Attach\logoIFAC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024" y="0"/>
            <a:ext cx="827976" cy="46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15" y="0"/>
            <a:ext cx="505116" cy="469758"/>
          </a:xfrm>
          <a:prstGeom prst="rect">
            <a:avLst/>
          </a:prstGeom>
        </p:spPr>
      </p:pic>
      <p:sp>
        <p:nvSpPr>
          <p:cNvPr id="14" name="Subtitle 2"/>
          <p:cNvSpPr txBox="1">
            <a:spLocks/>
          </p:cNvSpPr>
          <p:nvPr/>
        </p:nvSpPr>
        <p:spPr>
          <a:xfrm>
            <a:off x="568960" y="1031360"/>
            <a:ext cx="8006080" cy="4973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1338" indent="-541338" algn="l">
              <a:buFont typeface="+mj-lt"/>
              <a:buAutoNum type="arabicPeriod"/>
            </a:pPr>
            <a:r>
              <a:rPr lang="it-IT" sz="1800" i="1" dirty="0">
                <a:solidFill>
                  <a:schemeClr val="tx1"/>
                </a:solidFill>
              </a:rPr>
              <a:t>Analisi di </a:t>
            </a:r>
            <a:r>
              <a:rPr lang="it-IT" sz="1800" i="1" dirty="0" err="1">
                <a:solidFill>
                  <a:schemeClr val="tx1"/>
                </a:solidFill>
              </a:rPr>
              <a:t>nanoparticelle</a:t>
            </a:r>
            <a:r>
              <a:rPr lang="it-IT" sz="1800" i="1" dirty="0">
                <a:solidFill>
                  <a:schemeClr val="tx1"/>
                </a:solidFill>
              </a:rPr>
              <a:t> mediante spettroscopia di eccitazione fototermica con una sorgente </a:t>
            </a:r>
            <a:r>
              <a:rPr lang="it-IT" sz="1800" i="1" dirty="0" err="1">
                <a:solidFill>
                  <a:schemeClr val="tx1"/>
                </a:solidFill>
              </a:rPr>
              <a:t>supercontinua</a:t>
            </a:r>
            <a:endParaRPr lang="it-IT" sz="1800" i="1" dirty="0">
              <a:solidFill>
                <a:schemeClr val="tx1"/>
              </a:solidFill>
            </a:endParaRPr>
          </a:p>
          <a:p>
            <a:pPr marL="539750" indent="-539750" algn="l">
              <a:spcBef>
                <a:spcPts val="300"/>
              </a:spcBef>
            </a:pPr>
            <a:r>
              <a:rPr lang="it-IT" sz="1800" dirty="0">
                <a:solidFill>
                  <a:schemeClr val="tx1"/>
                </a:solidFill>
              </a:rPr>
              <a:t>	Analysis of NP suspensions by using photothermal excitation spectroscopy with a </a:t>
            </a:r>
            <a:r>
              <a:rPr lang="it-IT" sz="1800" dirty="0" err="1">
                <a:solidFill>
                  <a:schemeClr val="tx1"/>
                </a:solidFill>
              </a:rPr>
              <a:t>supercontinuum</a:t>
            </a:r>
            <a:r>
              <a:rPr lang="it-IT" sz="1800" dirty="0">
                <a:solidFill>
                  <a:schemeClr val="tx1"/>
                </a:solidFill>
              </a:rPr>
              <a:t> source</a:t>
            </a:r>
          </a:p>
          <a:p>
            <a:pPr marL="539750" indent="-539750" algn="l">
              <a:spcBef>
                <a:spcPts val="300"/>
              </a:spcBef>
            </a:pPr>
            <a:endParaRPr lang="it-IT" sz="18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539750" indent="-539750" algn="l">
              <a:spcBef>
                <a:spcPts val="300"/>
              </a:spcBef>
              <a:buFont typeface="+mj-lt"/>
              <a:buAutoNum type="arabicPeriod" startAt="2"/>
            </a:pPr>
            <a:r>
              <a:rPr lang="it-IT" sz="1800" i="1" dirty="0">
                <a:solidFill>
                  <a:schemeClr val="tx1"/>
                </a:solidFill>
              </a:rPr>
              <a:t>Studio dell’accoppiamento tra modi ottici e meccanici in “hollow resonators” con particolare riferimento al trasferimento di moto caotico tra due campi ottici di pump and probe</a:t>
            </a:r>
          </a:p>
          <a:p>
            <a:pPr marL="539750" indent="-539750" algn="l">
              <a:spcBef>
                <a:spcPts val="300"/>
              </a:spcBef>
            </a:pPr>
            <a:r>
              <a:rPr lang="it-IT" sz="1800" dirty="0">
                <a:solidFill>
                  <a:schemeClr val="tx1"/>
                </a:solidFill>
              </a:rPr>
              <a:t>	Study of the coupling between mechanical and optical modes in hollow resonators focusing on 	chaotic mode tranfer between optical pump and probes</a:t>
            </a:r>
          </a:p>
          <a:p>
            <a:pPr marL="539750" indent="-539750" algn="l">
              <a:spcBef>
                <a:spcPts val="300"/>
              </a:spcBef>
            </a:pPr>
            <a:endParaRPr lang="it-IT" sz="1800" dirty="0">
              <a:solidFill>
                <a:schemeClr val="tx1"/>
              </a:solidFill>
            </a:endParaRPr>
          </a:p>
          <a:p>
            <a:pPr marL="539750" indent="-539750" algn="l">
              <a:spcBef>
                <a:spcPts val="300"/>
              </a:spcBef>
              <a:buFont typeface="+mj-lt"/>
              <a:buAutoNum type="arabicPeriod" startAt="3"/>
            </a:pPr>
            <a:r>
              <a:rPr lang="it-IT" sz="1800" i="1" dirty="0">
                <a:solidFill>
                  <a:schemeClr val="tx1"/>
                </a:solidFill>
              </a:rPr>
              <a:t>Sviluppo di processi di deposizione di film vetrosi su substrati flessibili polimerici e vetrosi con l’obiettivo di dimostrare la fattibilità di fotonica flessibile in vetro</a:t>
            </a:r>
            <a:endParaRPr lang="it-IT" sz="1800" i="1" baseline="-25000" dirty="0">
              <a:solidFill>
                <a:schemeClr val="tx1"/>
              </a:solidFill>
            </a:endParaRPr>
          </a:p>
          <a:p>
            <a:pPr marL="539750" indent="-539750" algn="l">
              <a:spcBef>
                <a:spcPts val="300"/>
              </a:spcBef>
            </a:pPr>
            <a:r>
              <a:rPr lang="it-IT" sz="1800" dirty="0">
                <a:solidFill>
                  <a:schemeClr val="tx1"/>
                </a:solidFill>
              </a:rPr>
              <a:t>	Development of thin film glass deposition techniques on polimeric flexible substrates </a:t>
            </a:r>
            <a:r>
              <a:rPr lang="it-IT" sz="1800" dirty="0" smtClean="0">
                <a:solidFill>
                  <a:schemeClr val="tx1"/>
                </a:solidFill>
              </a:rPr>
              <a:t>aiming demonstrating </a:t>
            </a:r>
            <a:r>
              <a:rPr lang="it-IT" sz="1800" dirty="0">
                <a:solidFill>
                  <a:schemeClr val="tx1"/>
                </a:solidFill>
              </a:rPr>
              <a:t>the feasibility of glass flexible photonics</a:t>
            </a:r>
          </a:p>
          <a:p>
            <a:pPr algn="l">
              <a:spcBef>
                <a:spcPts val="300"/>
              </a:spcBef>
            </a:pP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74800" y="234879"/>
            <a:ext cx="6195215" cy="6112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MiFo</a:t>
            </a:r>
            <a:r>
              <a:rPr lang="en-US" sz="2800" dirty="0"/>
              <a:t>: milestones 2020</a:t>
            </a:r>
          </a:p>
        </p:txBody>
      </p:sp>
    </p:spTree>
    <p:extLst>
      <p:ext uri="{BB962C8B-B14F-4D97-AF65-F5344CB8AC3E}">
        <p14:creationId xmlns:p14="http://schemas.microsoft.com/office/powerpoint/2010/main" val="6893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CB6F12C8-1A42-4FC0-BF17-E5D0BB4AC265}"/>
              </a:ext>
            </a:extLst>
          </p:cNvPr>
          <p:cNvSpPr txBox="1"/>
          <p:nvPr/>
        </p:nvSpPr>
        <p:spPr>
          <a:xfrm>
            <a:off x="304120" y="1443148"/>
            <a:ext cx="8535760" cy="4247317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Objective</a:t>
            </a:r>
            <a:r>
              <a:rPr lang="it-IT" dirty="0">
                <a:solidFill>
                  <a:srgbClr val="FF0000"/>
                </a:solidFill>
              </a:rPr>
              <a:t>:</a:t>
            </a:r>
            <a:r>
              <a:rPr lang="it-IT" dirty="0"/>
              <a:t> </a:t>
            </a:r>
            <a:r>
              <a:rPr lang="en-US" dirty="0">
                <a:solidFill>
                  <a:srgbClr val="2414BD"/>
                </a:solidFill>
              </a:rPr>
              <a:t>fabrication of new flexible photonic devices by means of RF sputtering and sol-gel deposition techniques to provide a technological solution for transforming intrinsically rigid or fragile materials into a mechanically flexible and optically functional geometry</a:t>
            </a:r>
            <a:r>
              <a:rPr lang="it-IT" dirty="0">
                <a:solidFill>
                  <a:srgbClr val="2414BD"/>
                </a:solidFill>
              </a:rPr>
              <a:t>.</a:t>
            </a:r>
          </a:p>
          <a:p>
            <a:pPr algn="just"/>
            <a:endParaRPr lang="en-US" dirty="0">
              <a:solidFill>
                <a:srgbClr val="002060"/>
              </a:solidFill>
            </a:endParaRP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Applications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smtClean="0">
                <a:solidFill>
                  <a:srgbClr val="2414BD"/>
                </a:solidFill>
              </a:rPr>
              <a:t>optical interconnection, infrastructural </a:t>
            </a:r>
            <a:r>
              <a:rPr lang="en-US" dirty="0">
                <a:solidFill>
                  <a:srgbClr val="2414BD"/>
                </a:solidFill>
              </a:rPr>
              <a:t>and civil environments sensors, </a:t>
            </a:r>
            <a:r>
              <a:rPr lang="en-US" dirty="0" smtClean="0">
                <a:solidFill>
                  <a:srgbClr val="2414BD"/>
                </a:solidFill>
              </a:rPr>
              <a:t>coherent </a:t>
            </a:r>
            <a:r>
              <a:rPr lang="en-US" dirty="0">
                <a:solidFill>
                  <a:srgbClr val="2414BD"/>
                </a:solidFill>
              </a:rPr>
              <a:t>and incoherent light </a:t>
            </a:r>
            <a:r>
              <a:rPr lang="en-US" dirty="0" smtClean="0">
                <a:solidFill>
                  <a:srgbClr val="2414BD"/>
                </a:solidFill>
              </a:rPr>
              <a:t>sources, functional </a:t>
            </a:r>
            <a:r>
              <a:rPr lang="en-US" dirty="0">
                <a:solidFill>
                  <a:srgbClr val="2414BD"/>
                </a:solidFill>
              </a:rPr>
              <a:t>biomedical materials and devices</a:t>
            </a:r>
            <a:r>
              <a:rPr lang="it-IT" dirty="0">
                <a:solidFill>
                  <a:srgbClr val="2414BD"/>
                </a:solidFill>
              </a:rPr>
              <a:t>. </a:t>
            </a:r>
          </a:p>
          <a:p>
            <a:pPr algn="just"/>
            <a:endParaRPr lang="en-US" dirty="0" smtClean="0">
              <a:solidFill>
                <a:srgbClr val="2414BD"/>
              </a:solidFill>
            </a:endParaRP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activity will be developed along the following lines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  <a:p>
            <a:pPr marL="400050" indent="-400050" algn="just">
              <a:buAutoNum type="romanLcParenR"/>
            </a:pPr>
            <a:r>
              <a:rPr lang="en-US" dirty="0"/>
              <a:t>design and manufacture of suitable flexible substrates exploiting the opportunities offered by the sol-gel technology to go beyond standard polymers</a:t>
            </a:r>
            <a:r>
              <a:rPr lang="it-IT" dirty="0"/>
              <a:t>; </a:t>
            </a:r>
          </a:p>
          <a:p>
            <a:pPr marL="400050" indent="-400050" algn="just">
              <a:buAutoNum type="romanLcParenR"/>
            </a:pPr>
            <a:r>
              <a:rPr lang="en-US" dirty="0"/>
              <a:t>realization of planar waveguides and photonic crystals deposited on flexible substrates reducing radiative losses and maintaining constant adhesion under mechanical deformation</a:t>
            </a:r>
            <a:r>
              <a:rPr lang="it-IT" dirty="0"/>
              <a:t>;</a:t>
            </a:r>
          </a:p>
          <a:p>
            <a:pPr marL="400050" indent="-400050" algn="just">
              <a:buAutoNum type="romanLcParenR"/>
            </a:pPr>
            <a:r>
              <a:rPr lang="en-US" dirty="0"/>
              <a:t>develop a predictive model of optical dependence of the flexible photonic device on the mechanical behavior</a:t>
            </a:r>
            <a:r>
              <a:rPr lang="it-IT" dirty="0"/>
              <a:t>.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0EFCBBBB-5B63-4EF7-8C8C-8753CA9EAFF3}"/>
              </a:ext>
            </a:extLst>
          </p:cNvPr>
          <p:cNvSpPr txBox="1"/>
          <p:nvPr/>
        </p:nvSpPr>
        <p:spPr>
          <a:xfrm>
            <a:off x="1863627" y="569695"/>
            <a:ext cx="6434211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MiFo</a:t>
            </a:r>
            <a:r>
              <a:rPr lang="en-US" sz="2400" b="1" dirty="0">
                <a:solidFill>
                  <a:srgbClr val="FF0000"/>
                </a:solidFill>
              </a:rPr>
              <a:t> Project @ IFN-CNR Trento (2020-2022)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9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17963" cy="1031360"/>
          </a:xfrm>
          <a:prstGeom prst="rect">
            <a:avLst/>
          </a:prstGeom>
        </p:spPr>
      </p:pic>
      <p:pic>
        <p:nvPicPr>
          <p:cNvPr id="10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57" y="0"/>
            <a:ext cx="505116" cy="46975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72801"/>
            <a:ext cx="2895600" cy="365125"/>
          </a:xfrm>
        </p:spPr>
        <p:txBody>
          <a:bodyPr/>
          <a:lstStyle/>
          <a:p>
            <a:r>
              <a:rPr lang="es-ES" dirty="0"/>
              <a:t>Roma, </a:t>
            </a:r>
            <a:r>
              <a:rPr lang="es-ES" dirty="0" err="1"/>
              <a:t>December</a:t>
            </a:r>
            <a:r>
              <a:rPr lang="es-ES" dirty="0"/>
              <a:t> 11-12, 2019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77922"/>
            <a:ext cx="2133600" cy="365125"/>
          </a:xfrm>
        </p:spPr>
        <p:txBody>
          <a:bodyPr/>
          <a:lstStyle/>
          <a:p>
            <a:fld id="{FAAF7FDE-11B9-AF4A-8390-A43FBA897EA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5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11657</TotalTime>
  <Words>1133</Words>
  <Application>Microsoft Office PowerPoint</Application>
  <PresentationFormat>On-screen Show (4:3)</PresentationFormat>
  <Paragraphs>154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Centro Fermi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 Progetto</dc:title>
  <dc:creator>Giancarlo Righini</dc:creator>
  <cp:lastModifiedBy>Gualtiero Nunzi Conti</cp:lastModifiedBy>
  <cp:revision>284</cp:revision>
  <dcterms:created xsi:type="dcterms:W3CDTF">2015-11-27T18:27:11Z</dcterms:created>
  <dcterms:modified xsi:type="dcterms:W3CDTF">2019-12-11T22:36:43Z</dcterms:modified>
</cp:coreProperties>
</file>