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3" r:id="rId3"/>
    <p:sldId id="293" r:id="rId4"/>
    <p:sldId id="281" r:id="rId5"/>
    <p:sldId id="284" r:id="rId6"/>
    <p:sldId id="290" r:id="rId7"/>
    <p:sldId id="286" r:id="rId8"/>
    <p:sldId id="287" r:id="rId9"/>
    <p:sldId id="288" r:id="rId10"/>
    <p:sldId id="291" r:id="rId11"/>
    <p:sldId id="292" r:id="rId12"/>
    <p:sldId id="283" r:id="rId13"/>
    <p:sldId id="294" r:id="rId14"/>
    <p:sldId id="282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98"/>
    <p:restoredTop sz="94398" autoAdjust="0"/>
  </p:normalViewPr>
  <p:slideViewPr>
    <p:cSldViewPr snapToGrid="0" snapToObjects="1">
      <p:cViewPr varScale="1">
        <p:scale>
          <a:sx n="97" d="100"/>
          <a:sy n="97" d="100"/>
        </p:scale>
        <p:origin x="12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32D89-5B8B-844D-A566-28A609AC6300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7228-39BA-3B4C-B27B-78661E7C80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5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FA55A-0C9B-5D47-83C6-FACF955D7B32}" type="datetimeFigureOut">
              <a:rPr lang="en-US" smtClean="0"/>
              <a:pPr/>
              <a:t>12/11/19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C8BD-884C-794B-8D86-35C2719A19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3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Here, we present the detailed analysis of a projectile impact mark, found on a rib of </a:t>
            </a:r>
            <a:r>
              <a:rPr lang="en-US" dirty="0" err="1"/>
              <a:t>Ursus</a:t>
            </a:r>
            <a:r>
              <a:rPr lang="en-US" dirty="0"/>
              <a:t> </a:t>
            </a:r>
            <a:r>
              <a:rPr lang="en-US" dirty="0" err="1"/>
              <a:t>arctos</a:t>
            </a:r>
            <a:r>
              <a:rPr lang="en-US" dirty="0"/>
              <a:t> from the Late </a:t>
            </a:r>
            <a:r>
              <a:rPr lang="en-US" dirty="0" err="1"/>
              <a:t>Epigravettian</a:t>
            </a:r>
            <a:r>
              <a:rPr lang="en-US" dirty="0"/>
              <a:t> site of </a:t>
            </a:r>
            <a:r>
              <a:rPr lang="en-US" dirty="0" err="1"/>
              <a:t>Cornafessa</a:t>
            </a:r>
            <a:r>
              <a:rPr lang="en-US" dirty="0"/>
              <a:t> rock shelter (about 12ky). The injury, located on the rib’s external surface, consists of a drag with several</a:t>
            </a:r>
            <a:r>
              <a:rPr lang="en-US" baseline="0" dirty="0"/>
              <a:t> f</a:t>
            </a:r>
            <a:r>
              <a:rPr lang="it-IT" dirty="0" err="1"/>
              <a:t>lint</a:t>
            </a:r>
            <a:r>
              <a:rPr lang="it-IT" dirty="0"/>
              <a:t> </a:t>
            </a:r>
            <a:r>
              <a:rPr lang="it-IT" dirty="0" err="1"/>
              <a:t>fragments</a:t>
            </a:r>
            <a:r>
              <a:rPr lang="it-IT" dirty="0"/>
              <a:t> </a:t>
            </a:r>
            <a:r>
              <a:rPr lang="it-IT" dirty="0" err="1"/>
              <a:t>embedded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7183A4-E4D3-4490-B42F-8D1B00C9C79A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4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C1FA3-C961-4B2F-B3AB-5C0C6EB428C9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3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CE043-E093-4C23-BA1A-1F7DCB451883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15D5-2941-49B1-9469-3B6B800EC714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0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E55-52AE-4D5F-B213-69C8531F761D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2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D2F3-9C3D-46A0-98C1-B2688827F5AF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3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7BB7-4D19-4773-8FE7-C5C63DA20B23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6736-39FB-4F98-9CF0-FED49BFD54B9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7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63C1-2537-4E6A-95B3-0633044E6C03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0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2F36-73F2-4D93-8A63-ADBFF843A5E1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4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13AA-F911-45AC-9ACE-279363B9F345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0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EF96-8475-4CE9-99BC-A17AAF43BA96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E19DC-2196-4B55-ABF6-F375FA7A1F57}" type="datetime1">
              <a:rPr lang="it-IT" smtClean="0"/>
              <a:pPr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7FDE-11B9-AF4A-8390-A43FBA897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zoolinnean/zly082" TargetMode="External"/><Relationship Id="rId2" Type="http://schemas.openxmlformats.org/officeDocument/2006/relationships/hyperlink" Target="https://doi.org/10.1007/s41513-018-0064-4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80/17445647.2019.1659866" TargetMode="External"/><Relationship Id="rId4" Type="http://schemas.openxmlformats.org/officeDocument/2006/relationships/hyperlink" Target="https://doi.org/10.1016/j.earscirev.2019.10298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31" y="1324030"/>
            <a:ext cx="8643938" cy="5144517"/>
          </a:xfrm>
        </p:spPr>
        <p:txBody>
          <a:bodyPr>
            <a:normAutofit lnSpcReduction="10000"/>
          </a:bodyPr>
          <a:lstStyle/>
          <a:p>
            <a:pPr lvl="0" algn="l"/>
            <a:r>
              <a:rPr lang="en-US" sz="2000" b="1" dirty="0">
                <a:solidFill>
                  <a:prstClr val="black"/>
                </a:solidFill>
                <a:latin typeface="Arial"/>
                <a:cs typeface="Arial"/>
              </a:rPr>
              <a:t>Leader: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Claudio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Tuniz 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l"/>
            <a:r>
              <a:rPr lang="en-US" sz="2000" b="1" dirty="0">
                <a:solidFill>
                  <a:prstClr val="black"/>
                </a:solidFill>
                <a:latin typeface="Arial"/>
                <a:cs typeface="Arial"/>
              </a:rPr>
              <a:t>Coordinator: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Sandro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Scandolo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l"/>
            <a:endParaRPr lang="en-US" sz="20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l"/>
            <a:r>
              <a:rPr lang="en-US" sz="2000" b="1" dirty="0">
                <a:solidFill>
                  <a:prstClr val="black"/>
                </a:solidFill>
                <a:latin typeface="Arial"/>
                <a:cs typeface="Arial"/>
              </a:rPr>
              <a:t>Participants: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Federico Bernardini</a:t>
            </a:r>
          </a:p>
          <a:p>
            <a:pPr lvl="0" algn="l"/>
            <a:endParaRPr lang="it-IT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Place of Work &amp; Collaborations:  </a:t>
            </a:r>
          </a:p>
          <a:p>
            <a:pPr lvl="0" algn="l"/>
            <a:r>
              <a:rPr lang="en-US" sz="2000" i="1" dirty="0">
                <a:solidFill>
                  <a:schemeClr val="tx1"/>
                </a:solidFill>
                <a:latin typeface="Arial"/>
                <a:cs typeface="Arial"/>
              </a:rPr>
              <a:t>Abdus Salam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International Centre for Theoretical Physics</a:t>
            </a:r>
          </a:p>
          <a:p>
            <a:pPr lvl="0" algn="l"/>
            <a:r>
              <a:rPr lang="en-US" sz="1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Elettra</a:t>
            </a:r>
            <a:r>
              <a:rPr lang="en-US" sz="18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Sincrotrone</a:t>
            </a:r>
            <a:r>
              <a:rPr lang="en-US" sz="18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 Trieste</a:t>
            </a:r>
            <a:endParaRPr lang="en-US" sz="1800" b="1" dirty="0">
              <a:solidFill>
                <a:prstClr val="black">
                  <a:lumMod val="95000"/>
                  <a:lumOff val="5000"/>
                </a:prstClr>
              </a:solidFill>
              <a:latin typeface="Arial"/>
              <a:cs typeface="Arial"/>
            </a:endParaRPr>
          </a:p>
          <a:p>
            <a:pPr lvl="0" algn="l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University of Trieste, Roma, Chieti, Torino, Siena, Bologna</a:t>
            </a:r>
          </a:p>
          <a:p>
            <a:pPr lvl="0" algn="l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INFN: LANDIS-LNS</a:t>
            </a:r>
          </a:p>
          <a:p>
            <a:pPr algn="l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Institute for Anthropological Research, Rudjer Boskovic Institute - Croatia</a:t>
            </a:r>
          </a:p>
          <a:p>
            <a:pPr lvl="0" algn="l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U. of California Irvine; U. Arizona - USA</a:t>
            </a:r>
          </a:p>
          <a:p>
            <a:pPr lvl="0" algn="l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U. Wollongong; ANU; Griffith; ANSTO – Australia</a:t>
            </a:r>
          </a:p>
          <a:p>
            <a:pPr lvl="0" algn="l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Budapest Neutron Centre</a:t>
            </a:r>
          </a:p>
          <a:p>
            <a:pPr lvl="0" algn="l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Institut Català de Paleontologia Miquel Crusafont, Barcellona</a:t>
            </a:r>
          </a:p>
          <a:p>
            <a:pPr lvl="0" algn="l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Museums: Trieste, Udine, Trento (MUSE), Pigorini, San Daniele del Po</a:t>
            </a:r>
            <a:endParaRPr lang="en-US" sz="18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5088" y="194053"/>
            <a:ext cx="119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rgbClr val="FF0000"/>
                </a:solidFill>
              </a:rPr>
              <a:t>Other Logo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1" y="6492875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December 2019 -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66180" y="210994"/>
            <a:ext cx="4387020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SAPIENS</a:t>
            </a:r>
            <a:br>
              <a:rPr lang="en-US" sz="2400" b="1" dirty="0"/>
            </a:br>
            <a:r>
              <a:rPr lang="en-US" sz="1800" b="1" dirty="0"/>
              <a:t>Microtomografia per l’Archeologia e la Paleoanthropologia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22225"/>
            <a:ext cx="212248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14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158875"/>
            <a:ext cx="5903912" cy="55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ttangolo 5"/>
          <p:cNvSpPr>
            <a:spLocks noChangeArrowheads="1"/>
          </p:cNvSpPr>
          <p:nvPr/>
        </p:nvSpPr>
        <p:spPr bwMode="auto">
          <a:xfrm>
            <a:off x="179388" y="1906438"/>
            <a:ext cx="316865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 dirty="0" err="1"/>
              <a:t>Ursus</a:t>
            </a:r>
            <a:r>
              <a:rPr lang="it-IT" sz="1600" dirty="0"/>
              <a:t> </a:t>
            </a:r>
            <a:r>
              <a:rPr lang="it-IT" sz="1600" dirty="0" err="1"/>
              <a:t>arctos</a:t>
            </a:r>
            <a:r>
              <a:rPr lang="it-IT" sz="1600" dirty="0"/>
              <a:t> </a:t>
            </a:r>
            <a:r>
              <a:rPr lang="it-IT" sz="1600" dirty="0" err="1"/>
              <a:t>rib</a:t>
            </a:r>
            <a:r>
              <a:rPr lang="it-IT" sz="1600" dirty="0"/>
              <a:t> </a:t>
            </a:r>
            <a:r>
              <a:rPr lang="it-IT" sz="1600" dirty="0" err="1"/>
              <a:t>from</a:t>
            </a:r>
            <a:r>
              <a:rPr lang="it-IT" sz="1600" dirty="0"/>
              <a:t> </a:t>
            </a:r>
            <a:r>
              <a:rPr lang="it-IT" sz="1600" dirty="0" err="1"/>
              <a:t>Cornafessa</a:t>
            </a:r>
            <a:r>
              <a:rPr lang="it-IT" sz="1600" dirty="0"/>
              <a:t> rock </a:t>
            </a:r>
            <a:r>
              <a:rPr lang="it-IT" sz="1600" dirty="0" err="1"/>
              <a:t>shelter</a:t>
            </a:r>
            <a:r>
              <a:rPr lang="it-IT" sz="1600" dirty="0"/>
              <a:t> </a:t>
            </a:r>
            <a:r>
              <a:rPr lang="it-IT" sz="1600" dirty="0" err="1"/>
              <a:t>with</a:t>
            </a:r>
            <a:r>
              <a:rPr lang="it-IT" sz="1600" dirty="0"/>
              <a:t> taphonomic </a:t>
            </a:r>
            <a:r>
              <a:rPr lang="it-IT" sz="1600" dirty="0" err="1"/>
              <a:t>features</a:t>
            </a:r>
            <a:r>
              <a:rPr lang="it-IT" sz="1600" dirty="0"/>
              <a:t> </a:t>
            </a:r>
            <a:r>
              <a:rPr lang="it-IT" sz="1600" dirty="0" err="1"/>
              <a:t>highlighted</a:t>
            </a:r>
            <a:r>
              <a:rPr lang="it-IT" sz="1600" dirty="0"/>
              <a:t>. </a:t>
            </a:r>
            <a:r>
              <a:rPr lang="en-US" sz="1600" dirty="0"/>
              <a:t>Green lines: roots marks; red lines: scraping marks; blue lines: </a:t>
            </a:r>
            <a:r>
              <a:rPr lang="it-IT" sz="1600" dirty="0" err="1"/>
              <a:t>trampling</a:t>
            </a:r>
            <a:r>
              <a:rPr lang="it-IT" sz="1600" dirty="0"/>
              <a:t> </a:t>
            </a:r>
            <a:r>
              <a:rPr lang="it-IT" sz="1600" dirty="0" err="1"/>
              <a:t>marks</a:t>
            </a:r>
            <a:r>
              <a:rPr lang="it-IT" sz="1600" dirty="0"/>
              <a:t>; </a:t>
            </a:r>
            <a:r>
              <a:rPr lang="it-IT" sz="1600" dirty="0" err="1"/>
              <a:t>black</a:t>
            </a:r>
            <a:r>
              <a:rPr lang="it-IT" sz="1600" dirty="0"/>
              <a:t> </a:t>
            </a:r>
            <a:r>
              <a:rPr lang="it-IT" sz="1600" dirty="0" err="1"/>
              <a:t>arrow</a:t>
            </a:r>
            <a:r>
              <a:rPr lang="it-IT" sz="1600" dirty="0"/>
              <a:t>: </a:t>
            </a:r>
            <a:r>
              <a:rPr lang="en-US" sz="1600" dirty="0"/>
              <a:t>PIM. a: PIM and root etchings; b: </a:t>
            </a:r>
            <a:r>
              <a:rPr lang="it-IT" sz="1600" dirty="0" err="1"/>
              <a:t>scraping</a:t>
            </a:r>
            <a:r>
              <a:rPr lang="it-IT" sz="1600" dirty="0"/>
              <a:t> </a:t>
            </a:r>
            <a:r>
              <a:rPr lang="it-IT" sz="1600" dirty="0" err="1"/>
              <a:t>marks</a:t>
            </a:r>
            <a:r>
              <a:rPr lang="it-IT" sz="1600" dirty="0"/>
              <a:t>.</a:t>
            </a:r>
          </a:p>
        </p:txBody>
      </p:sp>
      <p:sp>
        <p:nvSpPr>
          <p:cNvPr id="24581" name="Rettangolo 9"/>
          <p:cNvSpPr>
            <a:spLocks noChangeArrowheads="1"/>
          </p:cNvSpPr>
          <p:nvPr/>
        </p:nvSpPr>
        <p:spPr bwMode="auto">
          <a:xfrm>
            <a:off x="4572000" y="149225"/>
            <a:ext cx="40561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Projectile impact mark, found on a rib of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Ursus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arctos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from the Late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Epigravettian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site of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Cornafessa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rock shelter (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Trentino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).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334980"/>
            <a:ext cx="2519362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166558" cy="152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3375"/>
            <a:ext cx="4103687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573463"/>
            <a:ext cx="86471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ttangolo 5"/>
          <p:cNvSpPr>
            <a:spLocks noChangeArrowheads="1"/>
          </p:cNvSpPr>
          <p:nvPr/>
        </p:nvSpPr>
        <p:spPr bwMode="auto">
          <a:xfrm>
            <a:off x="5867400" y="404813"/>
            <a:ext cx="33131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The drag’s </a:t>
            </a:r>
            <a:r>
              <a:rPr lang="en-US" dirty="0" err="1"/>
              <a:t>morphometric</a:t>
            </a:r>
            <a:r>
              <a:rPr lang="en-US" dirty="0"/>
              <a:t> features are consistent with the experimental ones, connecting this mark to Late </a:t>
            </a:r>
            <a:r>
              <a:rPr lang="en-US" dirty="0" err="1"/>
              <a:t>Epigravettian</a:t>
            </a:r>
            <a:r>
              <a:rPr lang="en-US" dirty="0"/>
              <a:t> composite projectiles and declaring this evidence as the first direct proof of a bear hunted by using bow and arrow.</a:t>
            </a:r>
            <a:endParaRPr lang="it-IT" dirty="0"/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404813"/>
            <a:ext cx="15843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326436" cy="5144517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2020 - 2022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Instrument development  </a:t>
            </a:r>
          </a:p>
          <a:p>
            <a:pPr indent="-285750" algn="l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- Test of the upgraded microCT system (new detector, new x-ray tube and new computer), in collaboration with ELETTRA sincrotrone Trieste</a:t>
            </a:r>
          </a:p>
          <a:p>
            <a:pPr indent="-285750" algn="l">
              <a:lnSpc>
                <a:spcPct val="12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en-US" sz="1800" b="1" dirty="0">
                <a:solidFill>
                  <a:prstClr val="black"/>
                </a:solidFill>
                <a:latin typeface="Arial"/>
                <a:cs typeface="Arial"/>
              </a:rPr>
              <a:t>Archaeology</a:t>
            </a:r>
          </a:p>
          <a:p>
            <a:pPr lvl="0" indent="-285750" algn="l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- Development of new non-destructive protocols to study archaeological materials, mainly pottery and wood, through combined use of microCT and chemical methods, such as PGAA (in collaboration with Budapest Neutron Centre)</a:t>
            </a:r>
          </a:p>
          <a:p>
            <a:pPr lvl="0" indent="-285750" algn="l"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Study of ancient landscapes through geophysical and remote sensing techniques in Italy and Croatia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-285750" algn="l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- Field work in two Roman camps (Trieste) and in Croatia</a:t>
            </a:r>
          </a:p>
          <a:p>
            <a:pPr lvl="0" indent="-285750" algn="l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- Exhibition in London about Istrian landscape (at Croatian Embassy)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b="1" dirty="0" err="1">
                <a:solidFill>
                  <a:schemeClr val="tx1"/>
                </a:solidFill>
                <a:latin typeface="Arial"/>
                <a:cs typeface="Arial"/>
              </a:rPr>
              <a:t>Palaeoanthroplogy</a:t>
            </a:r>
            <a:endParaRPr lang="en-US"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indent="-285750" algn="l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- New collaborations with Australian National University and Arizona State University (project proposals submitted to Australian Research Council and National Science Foundation)</a:t>
            </a:r>
          </a:p>
          <a:p>
            <a:pPr indent="-285750" algn="l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- Radiocarbon dating and DNA analysis of Bronze Age population in Croatian Istria</a:t>
            </a:r>
          </a:p>
          <a:p>
            <a:pPr indent="-285750" algn="l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- MicroCT study of various samples in collaboration with national and international institutes</a:t>
            </a:r>
          </a:p>
          <a:p>
            <a:pPr indent="-285750" algn="l"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 indent="-285750" algn="l">
              <a:lnSpc>
                <a:spcPct val="12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Paleontology</a:t>
            </a:r>
          </a:p>
          <a:p>
            <a:pPr indent="-285750" algn="l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- microCT study of various samples on collaboration with MUSE and other institutes</a:t>
            </a: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indent="-285750" algn="l">
              <a:lnSpc>
                <a:spcPct val="120000"/>
              </a:lnSpc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indent="-285750" algn="l">
              <a:lnSpc>
                <a:spcPct val="12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S.A.P.I.E.N.S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cienze per l'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rcheologia e la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aleoantropologia: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nterpretare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ostra 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toria 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Roma, December 2019 -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7585088" y="194053"/>
            <a:ext cx="119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rgbClr val="FF0000"/>
                </a:solidFill>
              </a:rPr>
              <a:t>Other Logo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22225"/>
            <a:ext cx="212248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464" y="18918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95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17CBE-A0FE-D345-85DD-D5F5D04F9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December 2019 - PTA  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5E799-B828-BF47-B3EA-6E2F883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FE54DC-529A-FE4E-AA94-16C57C08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" y="-1784349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BE98F4BE-36F2-5C42-9FDB-E985CF953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-48578"/>
            <a:ext cx="411480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D7E662-AF36-AC42-9287-9836D5446DD5}"/>
              </a:ext>
            </a:extLst>
          </p:cNvPr>
          <p:cNvSpPr/>
          <p:nvPr/>
        </p:nvSpPr>
        <p:spPr>
          <a:xfrm>
            <a:off x="0" y="4307164"/>
            <a:ext cx="6377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This panel discussion will provide a new emerging perspective which requires a multidisciplinary approach based on comparative neuroanatomy, cognitive science, archaeology and paleoanthropology, psychology, informatics and engineering.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6907E-89B1-9148-B1BB-1B5B296FF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574" y="2056117"/>
            <a:ext cx="7095546" cy="1885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4CC23-17EE-064F-BED2-38843BC55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820" y="224912"/>
            <a:ext cx="2311400" cy="61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228" y="1580967"/>
            <a:ext cx="8615362" cy="348157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Milestones 2020 </a:t>
            </a:r>
          </a:p>
          <a:p>
            <a:pPr algn="l"/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l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Publication: paper on microCT application to the study of ancient pottery, combined with non-destructive chemical analysis.</a:t>
            </a:r>
          </a:p>
          <a:p>
            <a:pPr marL="342900" indent="-342900" algn="l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Publicatio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paper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microCT study of a medioeval sword</a:t>
            </a:r>
          </a:p>
          <a:p>
            <a:pPr marL="342900" indent="-342900" algn="l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Publication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paper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study of the ancient Istrian landscapes using geophysical and LIDAR analyses</a:t>
            </a:r>
          </a:p>
          <a:p>
            <a:pPr marL="342900" indent="-342900" algn="l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Publication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other study in palaeoanthropology, palaeontology and archaeology</a:t>
            </a:r>
          </a:p>
          <a:p>
            <a:pPr algn="l"/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S.A.P.I.E.N.S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cienze per l'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rcheologia e la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aleoantropologia: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nterpretare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ostra 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toria 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9" name="TextBox 4"/>
          <p:cNvSpPr txBox="1"/>
          <p:nvPr/>
        </p:nvSpPr>
        <p:spPr>
          <a:xfrm>
            <a:off x="7585088" y="194053"/>
            <a:ext cx="119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rgbClr val="FF0000"/>
                </a:solidFill>
              </a:rPr>
              <a:t>Other Logo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22225"/>
            <a:ext cx="212248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Roma, December 2019 - PTA 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1519522"/>
            <a:ext cx="8441690" cy="4758049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Expected funding in the 3-year period:</a:t>
            </a:r>
          </a:p>
          <a:p>
            <a:pPr algn="l"/>
            <a:endParaRPr lang="en-US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l">
              <a:buFontTx/>
              <a:buChar char="-"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Request of funding by Centro Fermi</a:t>
            </a:r>
          </a:p>
          <a:p>
            <a:pPr algn="l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One </a:t>
            </a:r>
            <a:r>
              <a:rPr lang="en-US" sz="2200" dirty="0" err="1">
                <a:solidFill>
                  <a:schemeClr val="tx1"/>
                </a:solidFill>
                <a:latin typeface="Arial"/>
                <a:cs typeface="Arial"/>
              </a:rPr>
              <a:t>Assegno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/>
                <a:cs typeface="Arial"/>
              </a:rPr>
              <a:t>di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/>
                <a:cs typeface="Arial"/>
              </a:rPr>
              <a:t>Ricerca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 grant, 3 years</a:t>
            </a:r>
          </a:p>
          <a:p>
            <a:pPr algn="l"/>
            <a:r>
              <a:rPr lang="it-IT" sz="2200" dirty="0" err="1">
                <a:solidFill>
                  <a:schemeClr val="tx1"/>
                </a:solidFill>
                <a:latin typeface="Arial"/>
                <a:cs typeface="Arial"/>
              </a:rPr>
              <a:t>Specific</a:t>
            </a:r>
            <a:r>
              <a:rPr lang="it-IT" sz="2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2200" dirty="0" err="1">
                <a:solidFill>
                  <a:schemeClr val="tx1"/>
                </a:solidFill>
                <a:latin typeface="Arial"/>
                <a:cs typeface="Arial"/>
              </a:rPr>
              <a:t>Consumables</a:t>
            </a:r>
            <a:r>
              <a:rPr lang="it-IT" sz="22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it-IT" sz="2200" dirty="0" err="1">
                <a:solidFill>
                  <a:schemeClr val="tx1"/>
                </a:solidFill>
                <a:latin typeface="Arial"/>
                <a:cs typeface="Arial"/>
              </a:rPr>
              <a:t>Inventory</a:t>
            </a:r>
            <a:r>
              <a:rPr lang="it-IT" sz="2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2200" u="sng" dirty="0">
                <a:solidFill>
                  <a:schemeClr val="tx1"/>
                </a:solidFill>
                <a:latin typeface="Arial"/>
                <a:cs typeface="Arial"/>
              </a:rPr>
              <a:t>per </a:t>
            </a:r>
            <a:r>
              <a:rPr lang="it-IT" sz="2200" u="sng" dirty="0" err="1">
                <a:solidFill>
                  <a:schemeClr val="tx1"/>
                </a:solidFill>
                <a:latin typeface="Arial"/>
                <a:cs typeface="Arial"/>
              </a:rPr>
              <a:t>year</a:t>
            </a:r>
            <a:r>
              <a:rPr lang="it-IT" sz="2200" dirty="0">
                <a:solidFill>
                  <a:schemeClr val="tx1"/>
                </a:solidFill>
                <a:latin typeface="Arial"/>
                <a:cs typeface="Arial"/>
              </a:rPr>
              <a:t> Euro10.000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en-US" i="1" dirty="0">
              <a:latin typeface="Arial"/>
              <a:cs typeface="Arial"/>
            </a:endParaRPr>
          </a:p>
          <a:p>
            <a:pPr marL="342900" indent="-342900" algn="l">
              <a:buFontTx/>
              <a:buChar char="-"/>
            </a:pPr>
            <a:r>
              <a:rPr lang="en-US" sz="3600" b="1" dirty="0">
                <a:solidFill>
                  <a:schemeClr val="tx1"/>
                </a:solidFill>
                <a:latin typeface="Arial"/>
                <a:cs typeface="Arial"/>
              </a:rPr>
              <a:t>External funding</a:t>
            </a: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Consorzio regione FVG Advanced Technology Lab for Cultural Heitage (40 kilo euro)</a:t>
            </a: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Monton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MMS, Croatia (private, 50 kilo euro)</a:t>
            </a: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ICTP-OGS-SAG AVATR project (10 kilo euro)</a:t>
            </a: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Croatian Science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Fundation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(2 kilo euro)</a:t>
            </a: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Australian Reserch Council (Australia)</a:t>
            </a: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Science Fundation (USA)</a:t>
            </a: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spcBef>
                <a:spcPts val="300"/>
              </a:spcBef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 algn="l">
              <a:buFontTx/>
              <a:buChar char="-"/>
            </a:pP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72809" y="186669"/>
            <a:ext cx="3230964" cy="653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S.A.P.I.E.N.S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cienze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per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l'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rcheologia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e la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aleoantropologia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nterpretare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ostra 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toria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3200" dirty="0"/>
          </a:p>
        </p:txBody>
      </p:sp>
      <p:sp>
        <p:nvSpPr>
          <p:cNvPr id="11" name="TextBox 4"/>
          <p:cNvSpPr txBox="1"/>
          <p:nvPr/>
        </p:nvSpPr>
        <p:spPr>
          <a:xfrm>
            <a:off x="7585088" y="194053"/>
            <a:ext cx="119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rgbClr val="FF0000"/>
                </a:solidFill>
              </a:rPr>
              <a:t>Other Logo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2225"/>
            <a:ext cx="21224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Roma, December 2019 - PTA 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7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143440"/>
            <a:ext cx="8484552" cy="2414528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Project main goals and results achieved in 2019</a:t>
            </a:r>
          </a:p>
          <a:p>
            <a:pPr algn="l"/>
            <a:endParaRPr lang="it-IT" sz="4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3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Contribute to the development and application of advanced physical methods (including 3D neutron and x-ray imaging, remote sensing, dating, isotope characterisation) in archaeological and palaeoanthropological studies.</a:t>
            </a:r>
          </a:p>
          <a:p>
            <a:pPr algn="l"/>
            <a:endParaRPr lang="en-US" sz="3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3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During 2019 the lab has been included in the </a:t>
            </a:r>
            <a:r>
              <a:rPr lang="en-GB" sz="3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Advanced Technology Lab For Cultural Heritage </a:t>
            </a:r>
            <a:r>
              <a:rPr lang="en-US" sz="3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(ATLACH), a consortium including also the Universities of Udine and Trieste and </a:t>
            </a:r>
            <a:r>
              <a:rPr lang="en-US" sz="3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Elettra</a:t>
            </a:r>
            <a:r>
              <a:rPr lang="en-US" sz="3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Sincrotrone</a:t>
            </a:r>
            <a:r>
              <a:rPr lang="en-US" sz="3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Trieste and other institutions of FVG region. The consortium has funded a new X-ray tube and a reconstruction PC (40 kilo euro).</a:t>
            </a:r>
            <a:endParaRPr lang="it-IT" sz="3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S.A.P.I.E.N.S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cienze per l'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rcheologia e la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aleoantropologia: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nterpretare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ostra 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toria </a:t>
            </a:r>
            <a:endParaRPr lang="en-US" sz="3200" dirty="0"/>
          </a:p>
        </p:txBody>
      </p:sp>
      <p:sp>
        <p:nvSpPr>
          <p:cNvPr id="12" name="TextBox 4"/>
          <p:cNvSpPr txBox="1"/>
          <p:nvPr/>
        </p:nvSpPr>
        <p:spPr>
          <a:xfrm>
            <a:off x="7585088" y="194053"/>
            <a:ext cx="119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rgbClr val="FF0000"/>
                </a:solidFill>
              </a:rPr>
              <a:t>Other Logo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22225"/>
            <a:ext cx="212248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G:\Desktop_ICTP_1_11_2010\tomografo\P5091239.JPG">
            <a:extLst>
              <a:ext uri="{FF2B5EF4-FFF2-40B4-BE49-F238E27FC236}">
                <a16:creationId xmlns:a16="http://schemas.microsoft.com/office/drawing/2014/main" id="{E45A88CF-0719-BA49-8C57-7D4A1B64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4" y="3480333"/>
            <a:ext cx="3715957" cy="278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0BA1E2-975C-4747-9949-D5D4215552B7}"/>
              </a:ext>
            </a:extLst>
          </p:cNvPr>
          <p:cNvSpPr txBox="1"/>
          <p:nvPr/>
        </p:nvSpPr>
        <p:spPr>
          <a:xfrm>
            <a:off x="971203" y="6414433"/>
            <a:ext cx="2202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x-ray microCT – ICTP Trieste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85156-7D91-7940-A1A8-8E600BF0C9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8707" y="3489616"/>
            <a:ext cx="4170132" cy="2786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CA1C59-5E1A-5548-BD49-6E388844896E}"/>
              </a:ext>
            </a:extLst>
          </p:cNvPr>
          <p:cNvSpPr txBox="1"/>
          <p:nvPr/>
        </p:nvSpPr>
        <p:spPr>
          <a:xfrm>
            <a:off x="5084156" y="6455489"/>
            <a:ext cx="2334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SR microCT – ELETTRA Trieste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55612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626" y="69008"/>
            <a:ext cx="8776669" cy="6493565"/>
          </a:xfrm>
        </p:spPr>
        <p:txBody>
          <a:bodyPr>
            <a:normAutofit fontScale="25000" lnSpcReduction="20000"/>
          </a:bodyPr>
          <a:lstStyle/>
          <a:p>
            <a:pPr lvl="0" algn="l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6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6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Papers (2019)</a:t>
            </a:r>
          </a:p>
          <a:p>
            <a:pPr lvl="0" algn="l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6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l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Journals</a:t>
            </a:r>
            <a:endParaRPr lang="it-IT" sz="4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F. Bernardini F. et al. 2019, X-ray computed microtomography of Late Copper Age decorated bowls with cross-shaped foots from central Slovenia and the Trieste Karst (North-Eastern Italy): technology and paste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characterisation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Archaeological and  Anthropological Sciences 11: 4711-4728. DOI: 10.1007/s12520-019-00811-w.</a:t>
            </a:r>
            <a:endParaRPr lang="it-IT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Fernández-Coll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T.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Arbez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F. Bernardini, J.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Fortuny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2019, Cranial anatomy of the Early Triassic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trematosaurine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Angusaurus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Temnospondyli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Stereospondyli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): 3D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endocranial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insights and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phylogenetic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implications,  Journal of Iberian Geology 45, 269–286. </a:t>
            </a:r>
            <a:r>
              <a:rPr lang="en-US" sz="48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"/>
              </a:rPr>
              <a:t>https://doi.org/10.1007/s41513-018-0064-4</a:t>
            </a:r>
            <a:r>
              <a:rPr lang="en-US" sz="48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t-IT" sz="4800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Duches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2019, Archeological bone injuries by lithic backed projectiles: new evidence on bear hunting from the Late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Epigravettian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site of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Cornafessa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rock shelter (Italy). Archaeological and Anthropological Sciences n11, 2249–2270.  DOI: 10.1007/s12520-018-0674-y.</a:t>
            </a:r>
            <a:endParaRPr lang="it-IT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F. Bernardini  et al. 2019, Polished stone axes from Varna/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Nössingbühel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Castelrotto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Grondlboden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South Tyrol (Italy). Archaeological and Anthropological Sciences 11,  1519–1531. DOI:  10.1007/s12520-018-0612-z.</a:t>
            </a:r>
            <a:endParaRPr lang="it-IT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Villa et al. 2019, Comparative cranial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osteology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Blanus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Squamata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Amphisbaenia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Zoological Journal of the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Linnean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Society 185,  693–716.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https://doi.org/10.1093/zoolinnean/zly082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t-IT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Baucon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 2019,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Ethology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the trace fossil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Chondrites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form, function and environment. Earth-Science Reviews.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https://doi.org/10.1016/j.earscirev.2019.102989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t-IT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P.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Cruzado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-Caballero et al. 2019, First nearly complete skull of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Gallotia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auaritae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(lower-middle Pleistocene,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Squamata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Gallotiinae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and a morphological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phylogenetic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analysis of the genus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Gallotia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Scientific Reports 9, article number 16629. https://doi.org/10.1038/s41598-019-52244-z (2019).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9.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G. Vinci, F. Bernardini, S.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Furlani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2019, Geo-archaeology of the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Grozzana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area (N-E Italy), J. of Maps, 15, 697-707.</a:t>
            </a:r>
            <a:r>
              <a:rPr lang="it-IT" sz="4800" dirty="0">
                <a:latin typeface="Arial" pitchFamily="34" charset="0"/>
                <a:cs typeface="Arial" pitchFamily="34" charset="0"/>
                <a:hlinkClick r:id="rId5"/>
              </a:rPr>
              <a:t> </a:t>
            </a:r>
            <a:r>
              <a:rPr lang="it-IT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https://doi.org/10.1080/17445647.2019.1659866</a:t>
            </a:r>
            <a:r>
              <a:rPr lang="it-IT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4800" b="1" dirty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l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4800" b="1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Books or Book chapters</a:t>
            </a:r>
          </a:p>
          <a:p>
            <a:pPr lvl="0" algn="l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it-IT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F. Bernardini, C. Tuniz, F. Zanini 2019, </a:t>
            </a:r>
            <a:r>
              <a:rPr lang="it-IT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Chapter</a:t>
            </a:r>
            <a:r>
              <a:rPr lang="it-IT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it-IT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X-ray</a:t>
            </a:r>
            <a:r>
              <a:rPr lang="it-IT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Computed Microtomography for Paleoanthropology, Archaeology, and Cultural Heritage. Nanotechnologies and Nanomaterials for Diagnostic, Conservation and Restoration of Cultural Heritage, 25-45, Elsevier. DOI: 10.1016/B978-0-12-813910-3.00002-1.</a:t>
            </a:r>
          </a:p>
          <a:p>
            <a:pPr lvl="0" algn="l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it-IT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F. Bernardini 2019, Fortificazioni militari repubblicane nell’area di Trieste (Italia</a:t>
            </a:r>
            <a:r>
              <a:rPr lang="it-IT" sz="4800" cap="smal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nord-orientale): materiali archeologici da Grociana piccola</a:t>
            </a:r>
            <a:r>
              <a:rPr lang="it-IT" sz="4800" cap="smal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San Rocco rinvenuti nel corso della prima campagna di ricognizioni, in: Accampamenti, guarnigioni e assedi durante la Seconda Guerra Punica e la conquista romana (secoli III-I </a:t>
            </a:r>
            <a:r>
              <a:rPr lang="it-IT" sz="4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</a:t>
            </a:r>
            <a:r>
              <a:rPr lang="it-IT" sz="4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): prospettive archeologiche, Quasar.</a:t>
            </a:r>
          </a:p>
          <a:p>
            <a:pPr lvl="0" algn="l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4800" b="1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3 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C.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Tuniz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 P.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Tiberi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Vipraio</a:t>
            </a:r>
            <a:r>
              <a:rPr lang="en-US" sz="4800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 From apes to cyborgs. New perspecives in human evolution</a:t>
            </a:r>
            <a:r>
              <a:rPr lang="en-US" sz="48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 Springer/Nature and Praxis, 2020.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9035" y="6538912"/>
            <a:ext cx="3429000" cy="365125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Roma, December 2019 -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11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228" y="1580967"/>
            <a:ext cx="8615362" cy="3481572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Milestones 2019 </a:t>
            </a:r>
          </a:p>
          <a:p>
            <a:pPr algn="l"/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l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Publication: paper on microCT application to the study of ancient pottery</a:t>
            </a:r>
          </a:p>
          <a:p>
            <a:pPr marL="342900" indent="-342900" algn="l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Publication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paper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dog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domestication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Italy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during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Upper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Palaeolithic</a:t>
            </a:r>
            <a:endParaRPr lang="it-IT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Publication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palaeomedical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paper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Ceprano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skull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another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paleoanthropological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paper</a:t>
            </a:r>
            <a:endParaRPr lang="it-IT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Publication</a:t>
            </a:r>
            <a:r>
              <a:rPr lang="it-IT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other study in palaeoanthropology, palaeontology and </a:t>
            </a:r>
            <a:r>
              <a:rPr lang="it-IT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archaeology</a:t>
            </a:r>
            <a:endParaRPr lang="it-IT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S.A.P.I.E.N.S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cienze per l'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rcheologia e la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aleoantropologia: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nterpretare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ostra  </a:t>
            </a:r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toria 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9" name="TextBox 4"/>
          <p:cNvSpPr txBox="1"/>
          <p:nvPr/>
        </p:nvSpPr>
        <p:spPr>
          <a:xfrm>
            <a:off x="7585088" y="194053"/>
            <a:ext cx="119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rgbClr val="FF0000"/>
                </a:solidFill>
              </a:rPr>
              <a:t>Other Logo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22225"/>
            <a:ext cx="212248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070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vaso_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881" y="1449834"/>
            <a:ext cx="3564396" cy="296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figura vertebr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34477" y="4872414"/>
            <a:ext cx="5017424" cy="169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vaso trasparente_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7092" y="1402124"/>
            <a:ext cx="3586994" cy="300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83248" cy="140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F:\FEDERICO\TRASCAND FILES SUPERSTITI E RECUPERATI E NUOVI\ICTP\congressi 2017\Technart\images Technart 20117\coppa B193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4287" y="3980262"/>
            <a:ext cx="2665412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CA new.jpg"/>
          <p:cNvPicPr>
            <a:picLocks noChangeAspect="1"/>
          </p:cNvPicPr>
          <p:nvPr/>
        </p:nvPicPr>
        <p:blipFill>
          <a:blip r:embed="rId2" cstate="print"/>
          <a:srcRect t="51050"/>
          <a:stretch>
            <a:fillRect/>
          </a:stretch>
        </p:blipFill>
        <p:spPr>
          <a:xfrm>
            <a:off x="5148263" y="0"/>
            <a:ext cx="4011504" cy="2783054"/>
          </a:xfrm>
          <a:prstGeom prst="rect">
            <a:avLst/>
          </a:prstGeom>
        </p:spPr>
      </p:pic>
      <p:sp>
        <p:nvSpPr>
          <p:cNvPr id="16386" name="CasellaDiTesto 4"/>
          <p:cNvSpPr txBox="1">
            <a:spLocks noChangeArrowheads="1"/>
          </p:cNvSpPr>
          <p:nvPr/>
        </p:nvSpPr>
        <p:spPr bwMode="auto">
          <a:xfrm>
            <a:off x="250825" y="107262"/>
            <a:ext cx="5905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3D Paste characterization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2" descr="Q:\RECONSTRUCTIONS\archaeology\Pottery_Hungary\BUK_2_80um_HE\BUK2_Cl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" y="560388"/>
            <a:ext cx="3722688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Q:\RECONSTRUCTIONS\archaeology\Pottery_Hungary\BUK_2_80um_HE\BUK2_Clay_Trasnparent_Void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9250" y="1638300"/>
            <a:ext cx="37973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Q:\RECONSTRUCTIONS\archaeology\Pottery_Hungary\BUK_2_80um_HE\BUK2_Inclusion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5600" y="3205163"/>
            <a:ext cx="37084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ttangolo 7"/>
          <p:cNvSpPr>
            <a:spLocks noChangeArrowheads="1"/>
          </p:cNvSpPr>
          <p:nvPr/>
        </p:nvSpPr>
        <p:spPr bwMode="auto">
          <a:xfrm>
            <a:off x="179388" y="5084763"/>
            <a:ext cx="49688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/>
              <a:t>MicroCT-derived images: rendering</a:t>
            </a:r>
            <a:r>
              <a:rPr lang="en-GB"/>
              <a:t> of a late Copper Age vessel (a), rendering of the same vessel with clay in transparency, lithic inclusions in green and pores in red (b) and  virtual extraction of lithic inclusions (c).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3" name="Picture 5" descr="C:\Users\fbernard\Desktop\foto per simon\roma farm_kuku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8382" y="1337096"/>
            <a:ext cx="6578692" cy="539338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73260" cy="118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bernard\Desktop\foto per simon\Grociana Piccola\HOUK0889.jpg"/>
          <p:cNvPicPr>
            <a:picLocks noChangeAspect="1" noChangeArrowheads="1"/>
          </p:cNvPicPr>
          <p:nvPr/>
        </p:nvPicPr>
        <p:blipFill>
          <a:blip r:embed="rId2" cstate="print"/>
          <a:srcRect b="6802"/>
          <a:stretch>
            <a:fillRect/>
          </a:stretch>
        </p:blipFill>
        <p:spPr bwMode="auto">
          <a:xfrm>
            <a:off x="0" y="0"/>
            <a:ext cx="9144000" cy="2199736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112144" y="150962"/>
            <a:ext cx="6305909" cy="3019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2144" y="181160"/>
            <a:ext cx="6553200" cy="3019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Archaeological excavations in the Trieste Roman military camps</a:t>
            </a:r>
            <a:endParaRPr kumimoji="0" lang="it-IT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Immagine 9" descr="GRO2_pianta2_struttur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144" y="2386926"/>
            <a:ext cx="4286076" cy="4334549"/>
          </a:xfrm>
          <a:prstGeom prst="rect">
            <a:avLst/>
          </a:prstGeom>
        </p:spPr>
      </p:pic>
      <p:pic>
        <p:nvPicPr>
          <p:cNvPr id="3076" name="Picture 4" descr="R:\BACKUP\TRASCAND FILES SUPERSTITI E RECUPERATI E NUOVI\ICTP\FERMI\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56185" y="2855343"/>
            <a:ext cx="4218317" cy="2631057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5160380" y="5608774"/>
            <a:ext cx="3009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Greco-italic amphora rim, II century BC</a:t>
            </a:r>
            <a:endParaRPr lang="it-IT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28" y="120770"/>
            <a:ext cx="5722512" cy="124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72528" y="1466491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submitted to Scientific Reports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755" y="1466491"/>
            <a:ext cx="4993977" cy="466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Roma, December 2019 - PTA  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16166</TotalTime>
  <Words>1470</Words>
  <Application>Microsoft Macintosh PowerPoint</Application>
  <PresentationFormat>On-screen Show (4:3)</PresentationFormat>
  <Paragraphs>133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Centro Fermi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 Progetto</dc:title>
  <dc:creator>Giancarlo Righini</dc:creator>
  <cp:lastModifiedBy>Claudio Zinut</cp:lastModifiedBy>
  <cp:revision>156</cp:revision>
  <dcterms:created xsi:type="dcterms:W3CDTF">2015-11-27T18:27:11Z</dcterms:created>
  <dcterms:modified xsi:type="dcterms:W3CDTF">2019-12-11T11:19:25Z</dcterms:modified>
</cp:coreProperties>
</file>