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57" r:id="rId2"/>
    <p:sldId id="261" r:id="rId3"/>
    <p:sldId id="394" r:id="rId4"/>
    <p:sldId id="395" r:id="rId5"/>
    <p:sldId id="396" r:id="rId6"/>
    <p:sldId id="272" r:id="rId7"/>
    <p:sldId id="281" r:id="rId8"/>
    <p:sldId id="273" r:id="rId9"/>
    <p:sldId id="279" r:id="rId10"/>
    <p:sldId id="274" r:id="rId11"/>
    <p:sldId id="275" r:id="rId12"/>
    <p:sldId id="276" r:id="rId13"/>
    <p:sldId id="278" r:id="rId14"/>
    <p:sldId id="393" r:id="rId15"/>
    <p:sldId id="283" r:id="rId16"/>
  </p:sldIdLst>
  <p:sldSz cx="9144000" cy="6858000" type="screen4x3"/>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224">
          <p15:clr>
            <a:srgbClr val="A4A3A4"/>
          </p15:clr>
        </p15:guide>
        <p15:guide id="4"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o Senesi" initials="RS" lastIdx="1" clrIdx="0"/>
  <p:cmAuthor id="1" name="Giulia Festa" initials="GF"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5CEFF"/>
    <a:srgbClr val="BBD3FF"/>
    <a:srgbClr val="000099"/>
    <a:srgbClr val="FFFFCC"/>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1" autoAdjust="0"/>
    <p:restoredTop sz="90421" autoAdjust="0"/>
  </p:normalViewPr>
  <p:slideViewPr>
    <p:cSldViewPr snapToGrid="0" snapToObjects="1">
      <p:cViewPr>
        <p:scale>
          <a:sx n="70" d="100"/>
          <a:sy n="70" d="100"/>
        </p:scale>
        <p:origin x="1090" y="211"/>
      </p:cViewPr>
      <p:guideLst>
        <p:guide orient="horz" pos="2160"/>
        <p:guide pos="2880"/>
      </p:guideLst>
    </p:cSldViewPr>
  </p:slideViewPr>
  <p:outlineViewPr>
    <p:cViewPr>
      <p:scale>
        <a:sx n="33" d="100"/>
        <a:sy n="33" d="100"/>
      </p:scale>
      <p:origin x="0" y="-13074"/>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67" d="100"/>
          <a:sy n="67" d="100"/>
        </p:scale>
        <p:origin x="-1254" y="-102"/>
      </p:cViewPr>
      <p:guideLst>
        <p:guide orient="horz" pos="2880"/>
        <p:guide pos="2160"/>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1300"/>
            </a:lvl1pPr>
          </a:lstStyle>
          <a:p>
            <a:endParaRPr lang="en-US"/>
          </a:p>
        </p:txBody>
      </p:sp>
      <p:sp>
        <p:nvSpPr>
          <p:cNvPr id="3" name="Date Placeholder 2"/>
          <p:cNvSpPr>
            <a:spLocks noGrp="1"/>
          </p:cNvSpPr>
          <p:nvPr>
            <p:ph type="dt" sz="quarter" idx="1"/>
          </p:nvPr>
        </p:nvSpPr>
        <p:spPr>
          <a:xfrm>
            <a:off x="4023092" y="0"/>
            <a:ext cx="3077739" cy="511731"/>
          </a:xfrm>
          <a:prstGeom prst="rect">
            <a:avLst/>
          </a:prstGeom>
        </p:spPr>
        <p:txBody>
          <a:bodyPr vert="horz" lIns="99066" tIns="49533" rIns="99066" bIns="49533" rtlCol="0"/>
          <a:lstStyle>
            <a:lvl1pPr algn="r">
              <a:defRPr sz="1300"/>
            </a:lvl1pPr>
          </a:lstStyle>
          <a:p>
            <a:fld id="{F4E32D89-5B8B-844D-A566-28A609AC6300}" type="datetimeFigureOut">
              <a:rPr lang="en-US" smtClean="0"/>
              <a:pPr/>
              <a:t>12/11/2019</a:t>
            </a:fld>
            <a:endParaRPr lang="en-US"/>
          </a:p>
        </p:txBody>
      </p:sp>
      <p:sp>
        <p:nvSpPr>
          <p:cNvPr id="4" name="Footer Placeholder 3"/>
          <p:cNvSpPr>
            <a:spLocks noGrp="1"/>
          </p:cNvSpPr>
          <p:nvPr>
            <p:ph type="ftr" sz="quarter" idx="2"/>
          </p:nvPr>
        </p:nvSpPr>
        <p:spPr>
          <a:xfrm>
            <a:off x="0" y="9721106"/>
            <a:ext cx="3077739" cy="511731"/>
          </a:xfrm>
          <a:prstGeom prst="rect">
            <a:avLst/>
          </a:prstGeom>
        </p:spPr>
        <p:txBody>
          <a:bodyPr vert="horz" lIns="99066" tIns="49533" rIns="99066" bIns="49533" rtlCol="0" anchor="b"/>
          <a:lstStyle>
            <a:lvl1pPr algn="l">
              <a:defRPr sz="1300"/>
            </a:lvl1pPr>
          </a:lstStyle>
          <a:p>
            <a:endParaRPr lang="en-US"/>
          </a:p>
        </p:txBody>
      </p:sp>
      <p:sp>
        <p:nvSpPr>
          <p:cNvPr id="5" name="Slide Number Placeholder 4"/>
          <p:cNvSpPr>
            <a:spLocks noGrp="1"/>
          </p:cNvSpPr>
          <p:nvPr>
            <p:ph type="sldNum" sz="quarter" idx="3"/>
          </p:nvPr>
        </p:nvSpPr>
        <p:spPr>
          <a:xfrm>
            <a:off x="4023092" y="9721106"/>
            <a:ext cx="3077739" cy="511731"/>
          </a:xfrm>
          <a:prstGeom prst="rect">
            <a:avLst/>
          </a:prstGeom>
        </p:spPr>
        <p:txBody>
          <a:bodyPr vert="horz" lIns="99066" tIns="49533" rIns="99066" bIns="49533" rtlCol="0" anchor="b"/>
          <a:lstStyle>
            <a:lvl1pPr algn="r">
              <a:defRPr sz="1300"/>
            </a:lvl1pPr>
          </a:lstStyle>
          <a:p>
            <a:fld id="{A9F97228-39BA-3B4C-B27B-78661E7C8050}" type="slidenum">
              <a:rPr lang="en-US" smtClean="0"/>
              <a:pPr/>
              <a:t>‹N›</a:t>
            </a:fld>
            <a:endParaRPr lang="en-US"/>
          </a:p>
        </p:txBody>
      </p:sp>
    </p:spTree>
    <p:extLst>
      <p:ext uri="{BB962C8B-B14F-4D97-AF65-F5344CB8AC3E}">
        <p14:creationId xmlns:p14="http://schemas.microsoft.com/office/powerpoint/2010/main" val="5451954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1300"/>
            </a:lvl1pPr>
          </a:lstStyle>
          <a:p>
            <a:endParaRPr lang="en-US"/>
          </a:p>
        </p:txBody>
      </p:sp>
      <p:sp>
        <p:nvSpPr>
          <p:cNvPr id="3" name="Date Placeholder 2"/>
          <p:cNvSpPr>
            <a:spLocks noGrp="1"/>
          </p:cNvSpPr>
          <p:nvPr>
            <p:ph type="dt" idx="1"/>
          </p:nvPr>
        </p:nvSpPr>
        <p:spPr>
          <a:xfrm>
            <a:off x="4023092" y="0"/>
            <a:ext cx="3077739" cy="511731"/>
          </a:xfrm>
          <a:prstGeom prst="rect">
            <a:avLst/>
          </a:prstGeom>
        </p:spPr>
        <p:txBody>
          <a:bodyPr vert="horz" lIns="99066" tIns="49533" rIns="99066" bIns="49533" rtlCol="0"/>
          <a:lstStyle>
            <a:lvl1pPr algn="r">
              <a:defRPr sz="1300"/>
            </a:lvl1pPr>
          </a:lstStyle>
          <a:p>
            <a:fld id="{416FA55A-0C9B-5D47-83C6-FACF955D7B32}" type="datetimeFigureOut">
              <a:rPr lang="en-US" smtClean="0"/>
              <a:pPr/>
              <a:t>12/11/2019</a:t>
            </a:fld>
            <a:endParaRPr lang="en-US"/>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9066" tIns="49533" rIns="99066" bIns="49533" rtlCol="0" anchor="ctr"/>
          <a:lstStyle/>
          <a:p>
            <a:endParaRPr lang="en-US"/>
          </a:p>
        </p:txBody>
      </p:sp>
      <p:sp>
        <p:nvSpPr>
          <p:cNvPr id="5" name="Notes Placeholder 4"/>
          <p:cNvSpPr>
            <a:spLocks noGrp="1"/>
          </p:cNvSpPr>
          <p:nvPr>
            <p:ph type="body" sz="quarter" idx="3"/>
          </p:nvPr>
        </p:nvSpPr>
        <p:spPr>
          <a:xfrm>
            <a:off x="710248" y="4861441"/>
            <a:ext cx="5681980" cy="4605576"/>
          </a:xfrm>
          <a:prstGeom prst="rect">
            <a:avLst/>
          </a:prstGeom>
        </p:spPr>
        <p:txBody>
          <a:bodyPr vert="horz" lIns="99066" tIns="49533" rIns="99066" bIns="49533" rtlCol="0"/>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6" name="Footer Placeholder 5"/>
          <p:cNvSpPr>
            <a:spLocks noGrp="1"/>
          </p:cNvSpPr>
          <p:nvPr>
            <p:ph type="ftr" sz="quarter" idx="4"/>
          </p:nvPr>
        </p:nvSpPr>
        <p:spPr>
          <a:xfrm>
            <a:off x="0" y="9721106"/>
            <a:ext cx="3077739" cy="511731"/>
          </a:xfrm>
          <a:prstGeom prst="rect">
            <a:avLst/>
          </a:prstGeom>
        </p:spPr>
        <p:txBody>
          <a:bodyPr vert="horz" lIns="99066" tIns="49533" rIns="99066" bIns="49533"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21106"/>
            <a:ext cx="3077739" cy="511731"/>
          </a:xfrm>
          <a:prstGeom prst="rect">
            <a:avLst/>
          </a:prstGeom>
        </p:spPr>
        <p:txBody>
          <a:bodyPr vert="horz" lIns="99066" tIns="49533" rIns="99066" bIns="49533" rtlCol="0" anchor="b"/>
          <a:lstStyle>
            <a:lvl1pPr algn="r">
              <a:defRPr sz="1300"/>
            </a:lvl1pPr>
          </a:lstStyle>
          <a:p>
            <a:fld id="{DD8DC8BD-884C-794B-8D86-35C2719A19FA}" type="slidenum">
              <a:rPr lang="en-US" smtClean="0"/>
              <a:pPr/>
              <a:t>‹N›</a:t>
            </a:fld>
            <a:endParaRPr lang="en-US"/>
          </a:p>
        </p:txBody>
      </p:sp>
    </p:spTree>
    <p:extLst>
      <p:ext uri="{BB962C8B-B14F-4D97-AF65-F5344CB8AC3E}">
        <p14:creationId xmlns:p14="http://schemas.microsoft.com/office/powerpoint/2010/main" val="37155237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8DC8BD-884C-794B-8D86-35C2719A19FA}" type="slidenum">
              <a:rPr lang="en-US" smtClean="0"/>
              <a:pPr/>
              <a:t>1</a:t>
            </a:fld>
            <a:endParaRPr lang="en-US"/>
          </a:p>
        </p:txBody>
      </p:sp>
    </p:spTree>
    <p:extLst>
      <p:ext uri="{BB962C8B-B14F-4D97-AF65-F5344CB8AC3E}">
        <p14:creationId xmlns:p14="http://schemas.microsoft.com/office/powerpoint/2010/main" val="237970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10</a:t>
            </a:fld>
            <a:endParaRPr lang="en-US"/>
          </a:p>
        </p:txBody>
      </p:sp>
    </p:spTree>
    <p:extLst>
      <p:ext uri="{BB962C8B-B14F-4D97-AF65-F5344CB8AC3E}">
        <p14:creationId xmlns:p14="http://schemas.microsoft.com/office/powerpoint/2010/main" val="190385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11</a:t>
            </a:fld>
            <a:endParaRPr lang="en-US"/>
          </a:p>
        </p:txBody>
      </p:sp>
    </p:spTree>
    <p:extLst>
      <p:ext uri="{BB962C8B-B14F-4D97-AF65-F5344CB8AC3E}">
        <p14:creationId xmlns:p14="http://schemas.microsoft.com/office/powerpoint/2010/main" val="1903855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12</a:t>
            </a:fld>
            <a:endParaRPr lang="en-US"/>
          </a:p>
        </p:txBody>
      </p:sp>
    </p:spTree>
    <p:extLst>
      <p:ext uri="{BB962C8B-B14F-4D97-AF65-F5344CB8AC3E}">
        <p14:creationId xmlns:p14="http://schemas.microsoft.com/office/powerpoint/2010/main" val="1903855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13</a:t>
            </a:fld>
            <a:endParaRPr lang="en-US"/>
          </a:p>
        </p:txBody>
      </p:sp>
    </p:spTree>
    <p:extLst>
      <p:ext uri="{BB962C8B-B14F-4D97-AF65-F5344CB8AC3E}">
        <p14:creationId xmlns:p14="http://schemas.microsoft.com/office/powerpoint/2010/main" val="190385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1063" y="842963"/>
            <a:ext cx="3030537" cy="22748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6E8ADE-748B-491F-84CA-AC7CD9E44D5D}" type="slidenum">
              <a:rPr lang="en-GB" smtClean="0"/>
              <a:t>15</a:t>
            </a:fld>
            <a:endParaRPr lang="en-GB"/>
          </a:p>
        </p:txBody>
      </p:sp>
    </p:spTree>
    <p:extLst>
      <p:ext uri="{BB962C8B-B14F-4D97-AF65-F5344CB8AC3E}">
        <p14:creationId xmlns:p14="http://schemas.microsoft.com/office/powerpoint/2010/main" val="42833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2</a:t>
            </a:fld>
            <a:endParaRPr lang="en-US"/>
          </a:p>
        </p:txBody>
      </p:sp>
    </p:spTree>
    <p:extLst>
      <p:ext uri="{BB962C8B-B14F-4D97-AF65-F5344CB8AC3E}">
        <p14:creationId xmlns:p14="http://schemas.microsoft.com/office/powerpoint/2010/main" val="190385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3</a:t>
            </a:fld>
            <a:endParaRPr lang="en-US"/>
          </a:p>
        </p:txBody>
      </p:sp>
    </p:spTree>
    <p:extLst>
      <p:ext uri="{BB962C8B-B14F-4D97-AF65-F5344CB8AC3E}">
        <p14:creationId xmlns:p14="http://schemas.microsoft.com/office/powerpoint/2010/main" val="160056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4</a:t>
            </a:fld>
            <a:endParaRPr lang="en-US"/>
          </a:p>
        </p:txBody>
      </p:sp>
    </p:spTree>
    <p:extLst>
      <p:ext uri="{BB962C8B-B14F-4D97-AF65-F5344CB8AC3E}">
        <p14:creationId xmlns:p14="http://schemas.microsoft.com/office/powerpoint/2010/main" val="350257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5</a:t>
            </a:fld>
            <a:endParaRPr lang="en-US"/>
          </a:p>
        </p:txBody>
      </p:sp>
    </p:spTree>
    <p:extLst>
      <p:ext uri="{BB962C8B-B14F-4D97-AF65-F5344CB8AC3E}">
        <p14:creationId xmlns:p14="http://schemas.microsoft.com/office/powerpoint/2010/main" val="3400162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6</a:t>
            </a:fld>
            <a:endParaRPr lang="en-US"/>
          </a:p>
        </p:txBody>
      </p:sp>
    </p:spTree>
    <p:extLst>
      <p:ext uri="{BB962C8B-B14F-4D97-AF65-F5344CB8AC3E}">
        <p14:creationId xmlns:p14="http://schemas.microsoft.com/office/powerpoint/2010/main" val="190385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7</a:t>
            </a:fld>
            <a:endParaRPr lang="en-US"/>
          </a:p>
        </p:txBody>
      </p:sp>
    </p:spTree>
    <p:extLst>
      <p:ext uri="{BB962C8B-B14F-4D97-AF65-F5344CB8AC3E}">
        <p14:creationId xmlns:p14="http://schemas.microsoft.com/office/powerpoint/2010/main" val="2294854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8</a:t>
            </a:fld>
            <a:endParaRPr lang="en-US"/>
          </a:p>
        </p:txBody>
      </p:sp>
    </p:spTree>
    <p:extLst>
      <p:ext uri="{BB962C8B-B14F-4D97-AF65-F5344CB8AC3E}">
        <p14:creationId xmlns:p14="http://schemas.microsoft.com/office/powerpoint/2010/main" val="1903855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65" indent="-247665">
              <a:buAutoNum type="arabicParenR"/>
            </a:pPr>
            <a:endParaRPr lang="it-IT" dirty="0"/>
          </a:p>
        </p:txBody>
      </p:sp>
      <p:sp>
        <p:nvSpPr>
          <p:cNvPr id="4" name="Segnaposto numero diapositiva 3"/>
          <p:cNvSpPr>
            <a:spLocks noGrp="1"/>
          </p:cNvSpPr>
          <p:nvPr>
            <p:ph type="sldNum" sz="quarter" idx="10"/>
          </p:nvPr>
        </p:nvSpPr>
        <p:spPr/>
        <p:txBody>
          <a:bodyPr/>
          <a:lstStyle/>
          <a:p>
            <a:fld id="{DD8DC8BD-884C-794B-8D86-35C2719A19FA}" type="slidenum">
              <a:rPr lang="en-US" smtClean="0"/>
              <a:pPr/>
              <a:t>9</a:t>
            </a:fld>
            <a:endParaRPr lang="en-US"/>
          </a:p>
        </p:txBody>
      </p:sp>
    </p:spTree>
    <p:extLst>
      <p:ext uri="{BB962C8B-B14F-4D97-AF65-F5344CB8AC3E}">
        <p14:creationId xmlns:p14="http://schemas.microsoft.com/office/powerpoint/2010/main" val="190385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it-IT" dirty="0"/>
              <a:t>Click </a:t>
            </a:r>
            <a:r>
              <a:rPr lang="it-IT" dirty="0" err="1"/>
              <a:t>to</a:t>
            </a:r>
            <a:r>
              <a:rPr lang="it-IT" dirty="0"/>
              <a:t> </a:t>
            </a:r>
            <a:r>
              <a:rPr lang="it-IT" dirty="0" err="1"/>
              <a:t>edit</a:t>
            </a:r>
            <a:r>
              <a:rPr lang="it-IT" dirty="0"/>
              <a:t> Master </a:t>
            </a:r>
            <a:r>
              <a:rPr lang="it-IT" dirty="0" err="1"/>
              <a:t>title</a:t>
            </a:r>
            <a:r>
              <a:rPr lang="it-IT" dirty="0"/>
              <a:t>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lang="en-US"/>
          </a:p>
        </p:txBody>
      </p:sp>
      <p:sp>
        <p:nvSpPr>
          <p:cNvPr id="6" name="Slide Number Placeholder 5"/>
          <p:cNvSpPr>
            <a:spLocks noGrp="1"/>
          </p:cNvSpPr>
          <p:nvPr>
            <p:ph type="sldNum" sz="quarter" idx="12"/>
          </p:nvPr>
        </p:nvSpPr>
        <p:spPr/>
        <p:txBody>
          <a:bodyPr/>
          <a:lstStyle/>
          <a:p>
            <a:fld id="{FAAF7FDE-11B9-AF4A-8390-A43FBA897EAE}" type="slidenum">
              <a:rPr lang="en-US" smtClean="0"/>
              <a:pPr/>
              <a:t>‹N›</a:t>
            </a:fld>
            <a:endParaRPr lang="en-US"/>
          </a:p>
        </p:txBody>
      </p:sp>
      <p:sp>
        <p:nvSpPr>
          <p:cNvPr id="7" name="Footer Placeholder 4"/>
          <p:cNvSpPr>
            <a:spLocks noGrp="1"/>
          </p:cNvSpPr>
          <p:nvPr>
            <p:ph type="ftr" sz="quarter" idx="3"/>
          </p:nvPr>
        </p:nvSpPr>
        <p:spPr>
          <a:xfrm>
            <a:off x="3253292"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Roma, March 2017 - PTA</a:t>
            </a:r>
            <a:endParaRPr lang="en-US" dirty="0"/>
          </a:p>
        </p:txBody>
      </p:sp>
    </p:spTree>
    <p:extLst>
      <p:ext uri="{BB962C8B-B14F-4D97-AF65-F5344CB8AC3E}">
        <p14:creationId xmlns:p14="http://schemas.microsoft.com/office/powerpoint/2010/main" val="103563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6ACC284-A818-4FBA-B1B7-CA0BCC208777}" type="datetime1">
              <a:rPr lang="it-IT" smtClean="0"/>
              <a:t>11/12/2019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FB92AF9-FE23-4711-8472-8A6F5CD7E989}" type="slidenum">
              <a:rPr lang="it-IT" smtClean="0"/>
              <a:pPr/>
              <a:t>‹N›</a:t>
            </a:fld>
            <a:endParaRPr lang="it-IT"/>
          </a:p>
        </p:txBody>
      </p:sp>
    </p:spTree>
    <p:extLst>
      <p:ext uri="{BB962C8B-B14F-4D97-AF65-F5344CB8AC3E}">
        <p14:creationId xmlns:p14="http://schemas.microsoft.com/office/powerpoint/2010/main" val="3397902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AD7B8C-6067-4E35-A5EB-3AC0B8AC6A37}" type="datetime1">
              <a:rPr lang="it-IT" smtClean="0"/>
              <a:t>11/12/2019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1813FCA-B017-4765-9CDB-2157CF44D84A}" type="slidenum">
              <a:rPr lang="it-IT" smtClean="0"/>
              <a:pPr/>
              <a:t>‹N›</a:t>
            </a:fld>
            <a:endParaRPr lang="it-IT"/>
          </a:p>
        </p:txBody>
      </p:sp>
    </p:spTree>
    <p:extLst>
      <p:ext uri="{BB962C8B-B14F-4D97-AF65-F5344CB8AC3E}">
        <p14:creationId xmlns:p14="http://schemas.microsoft.com/office/powerpoint/2010/main" val="3909426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5" name="Footer Placeholder 4"/>
          <p:cNvSpPr>
            <a:spLocks noGrp="1"/>
          </p:cNvSpPr>
          <p:nvPr>
            <p:ph type="ftr" sz="quarter" idx="3"/>
          </p:nvPr>
        </p:nvSpPr>
        <p:spPr>
          <a:xfrm>
            <a:off x="3253292"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Roma, March 2017 - PTA</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F7FDE-11B9-AF4A-8390-A43FBA897EAE}" type="slidenum">
              <a:rPr lang="en-US" smtClean="0"/>
              <a:pPr/>
              <a:t>‹N›</a:t>
            </a:fld>
            <a:endParaRPr lang="en-US"/>
          </a:p>
        </p:txBody>
      </p:sp>
      <p:pic>
        <p:nvPicPr>
          <p:cNvPr id="7" name="Immagine 7" descr="Logo-Tor-Vergata.jpg"/>
          <p:cNvPicPr>
            <a:picLocks noChangeAspect="1"/>
          </p:cNvPicPr>
          <p:nvPr userDrawn="1"/>
        </p:nvPicPr>
        <p:blipFill>
          <a:blip r:embed="rId5"/>
          <a:stretch>
            <a:fillRect/>
          </a:stretch>
        </p:blipFill>
        <p:spPr>
          <a:xfrm>
            <a:off x="7916333" y="0"/>
            <a:ext cx="991319" cy="1006930"/>
          </a:xfrm>
          <a:prstGeom prst="rect">
            <a:avLst/>
          </a:prstGeom>
        </p:spPr>
      </p:pic>
      <p:pic>
        <p:nvPicPr>
          <p:cNvPr id="8" name="Picture 7" descr="Logo_CF_def.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Tree>
    <p:extLst>
      <p:ext uri="{BB962C8B-B14F-4D97-AF65-F5344CB8AC3E}">
        <p14:creationId xmlns:p14="http://schemas.microsoft.com/office/powerpoint/2010/main" val="2484915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eaha-cdt.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tif"/><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gi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t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5.JP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082842"/>
            <a:ext cx="9144000" cy="5775158"/>
          </a:xfrm>
          <a:solidFill>
            <a:srgbClr val="C5CEFF">
              <a:alpha val="26000"/>
            </a:srgbClr>
          </a:solidFill>
        </p:spPr>
        <p:txBody>
          <a:bodyPr>
            <a:noAutofit/>
          </a:bodyPr>
          <a:lstStyle/>
          <a:p>
            <a:pPr marL="1171575" indent="-1171575" algn="l">
              <a:lnSpc>
                <a:spcPct val="120000"/>
              </a:lnSpc>
            </a:pPr>
            <a:r>
              <a:rPr lang="en-US" sz="1700" b="1" dirty="0">
                <a:solidFill>
                  <a:srgbClr val="000090"/>
                </a:solidFill>
                <a:latin typeface="Arial" panose="020B0604020202020204" pitchFamily="34" charset="0"/>
                <a:cs typeface="Arial" panose="020B0604020202020204" pitchFamily="34" charset="0"/>
              </a:rPr>
              <a:t>Coordinator: Roberto Senesi, </a:t>
            </a:r>
            <a:r>
              <a:rPr lang="en-US" sz="1700" b="1" dirty="0" err="1">
                <a:solidFill>
                  <a:srgbClr val="000090"/>
                </a:solidFill>
                <a:latin typeface="Arial" panose="020B0604020202020204" pitchFamily="34" charset="0"/>
                <a:cs typeface="Arial" panose="020B0604020202020204" pitchFamily="34" charset="0"/>
              </a:rPr>
              <a:t>Università</a:t>
            </a:r>
            <a:r>
              <a:rPr lang="en-US" sz="1700" b="1" dirty="0">
                <a:solidFill>
                  <a:srgbClr val="000090"/>
                </a:solidFill>
                <a:latin typeface="Arial" panose="020B0604020202020204" pitchFamily="34" charset="0"/>
                <a:cs typeface="Arial" panose="020B0604020202020204" pitchFamily="34" charset="0"/>
              </a:rPr>
              <a:t> </a:t>
            </a:r>
            <a:r>
              <a:rPr lang="en-US" sz="1700" b="1" dirty="0" err="1">
                <a:solidFill>
                  <a:srgbClr val="000090"/>
                </a:solidFill>
                <a:latin typeface="Arial" panose="020B0604020202020204" pitchFamily="34" charset="0"/>
                <a:cs typeface="Arial" panose="020B0604020202020204" pitchFamily="34" charset="0"/>
              </a:rPr>
              <a:t>degli</a:t>
            </a:r>
            <a:r>
              <a:rPr lang="en-US" sz="1700" b="1" dirty="0">
                <a:solidFill>
                  <a:srgbClr val="000090"/>
                </a:solidFill>
                <a:latin typeface="Arial" panose="020B0604020202020204" pitchFamily="34" charset="0"/>
                <a:cs typeface="Arial" panose="020B0604020202020204" pitchFamily="34" charset="0"/>
              </a:rPr>
              <a:t> </a:t>
            </a:r>
            <a:r>
              <a:rPr lang="en-US" sz="1700" b="1" dirty="0" err="1">
                <a:solidFill>
                  <a:srgbClr val="000090"/>
                </a:solidFill>
                <a:latin typeface="Arial" panose="020B0604020202020204" pitchFamily="34" charset="0"/>
                <a:cs typeface="Arial" panose="020B0604020202020204" pitchFamily="34" charset="0"/>
              </a:rPr>
              <a:t>Studi</a:t>
            </a:r>
            <a:r>
              <a:rPr lang="en-US" sz="1700" b="1" dirty="0">
                <a:solidFill>
                  <a:srgbClr val="000090"/>
                </a:solidFill>
                <a:latin typeface="Arial" panose="020B0604020202020204" pitchFamily="34" charset="0"/>
                <a:cs typeface="Arial" panose="020B0604020202020204" pitchFamily="34" charset="0"/>
              </a:rPr>
              <a:t> di Roma Tor Vergata, Centro NAST</a:t>
            </a:r>
          </a:p>
          <a:p>
            <a:pPr marL="1171575" indent="-1171575" algn="l">
              <a:lnSpc>
                <a:spcPct val="120000"/>
              </a:lnSpc>
            </a:pPr>
            <a:r>
              <a:rPr lang="en-GB" sz="1700" b="1" dirty="0">
                <a:solidFill>
                  <a:srgbClr val="000090"/>
                </a:solidFill>
                <a:latin typeface="Franklin Gothic Book" panose="020B0503020102020204" pitchFamily="34" charset="0"/>
                <a:cs typeface="Arial" panose="020B0604020202020204" pitchFamily="34" charset="0"/>
              </a:rPr>
              <a:t>Participants:</a:t>
            </a:r>
            <a:endParaRPr lang="it-IT" sz="1700" dirty="0">
              <a:solidFill>
                <a:srgbClr val="000090"/>
              </a:solidFill>
              <a:latin typeface="Franklin Gothic Book" panose="020B0503020102020204" pitchFamily="34" charset="0"/>
              <a:cs typeface="Arial" panose="020B0604020202020204" pitchFamily="34" charset="0"/>
            </a:endParaRPr>
          </a:p>
          <a:p>
            <a:pPr algn="just"/>
            <a:r>
              <a:rPr lang="it-IT" sz="1400" b="1" dirty="0">
                <a:solidFill>
                  <a:srgbClr val="000090"/>
                </a:solidFill>
                <a:latin typeface="Franklin Gothic Book" panose="020B0503020102020204" pitchFamily="34" charset="0"/>
                <a:cs typeface="Arial" panose="020B0604020202020204" pitchFamily="34" charset="0"/>
              </a:rPr>
              <a:t>Università Tor Vergata </a:t>
            </a:r>
            <a:r>
              <a:rPr lang="it-IT" sz="1400" dirty="0">
                <a:solidFill>
                  <a:srgbClr val="000090"/>
                </a:solidFill>
                <a:latin typeface="Franklin Gothic Book" panose="020B0503020102020204" pitchFamily="34" charset="0"/>
                <a:cs typeface="Arial" panose="020B0604020202020204" pitchFamily="34" charset="0"/>
              </a:rPr>
              <a:t>–</a:t>
            </a:r>
            <a:r>
              <a:rPr lang="it-IT" sz="1400" i="1" dirty="0">
                <a:solidFill>
                  <a:srgbClr val="000090"/>
                </a:solidFill>
                <a:latin typeface="Franklin Gothic Book" panose="020B0503020102020204" pitchFamily="34" charset="0"/>
                <a:cs typeface="Arial" panose="020B0604020202020204" pitchFamily="34" charset="0"/>
              </a:rPr>
              <a:t> </a:t>
            </a:r>
            <a:r>
              <a:rPr lang="it-IT" sz="1400" i="1" u="sng" dirty="0">
                <a:solidFill>
                  <a:srgbClr val="000090"/>
                </a:solidFill>
                <a:latin typeface="Franklin Gothic Book" panose="020B0503020102020204" pitchFamily="34" charset="0"/>
                <a:cs typeface="Arial" panose="020B0604020202020204" pitchFamily="34" charset="0"/>
              </a:rPr>
              <a:t>C. Andreani, R. Senesi</a:t>
            </a:r>
            <a:r>
              <a:rPr lang="it-IT" sz="1400" i="1" dirty="0">
                <a:solidFill>
                  <a:srgbClr val="000090"/>
                </a:solidFill>
                <a:latin typeface="Franklin Gothic Book" panose="020B0503020102020204" pitchFamily="34" charset="0"/>
                <a:cs typeface="Arial" panose="020B0604020202020204" pitchFamily="34" charset="0"/>
              </a:rPr>
              <a:t>, </a:t>
            </a:r>
            <a:r>
              <a:rPr lang="en-US" sz="1400" i="1" dirty="0">
                <a:solidFill>
                  <a:srgbClr val="000090"/>
                </a:solidFill>
                <a:latin typeface="Franklin Gothic Book" panose="020B0503020102020204" pitchFamily="34" charset="0"/>
                <a:cs typeface="Arial" panose="020B0604020202020204" pitchFamily="34" charset="0"/>
              </a:rPr>
              <a:t>C. M. </a:t>
            </a:r>
            <a:r>
              <a:rPr lang="en-US" sz="1400" i="1" dirty="0" err="1">
                <a:solidFill>
                  <a:srgbClr val="000090"/>
                </a:solidFill>
                <a:latin typeface="Franklin Gothic Book" panose="020B0503020102020204" pitchFamily="34" charset="0"/>
                <a:cs typeface="Arial" panose="020B0604020202020204" pitchFamily="34" charset="0"/>
              </a:rPr>
              <a:t>Labarga</a:t>
            </a:r>
            <a:r>
              <a:rPr lang="en-US" sz="1400" i="1" dirty="0">
                <a:solidFill>
                  <a:srgbClr val="000090"/>
                </a:solidFill>
                <a:latin typeface="Franklin Gothic Book" panose="020B0503020102020204" pitchFamily="34" charset="0"/>
                <a:cs typeface="Arial" panose="020B0604020202020204" pitchFamily="34" charset="0"/>
              </a:rPr>
              <a:t>, </a:t>
            </a:r>
            <a:r>
              <a:rPr lang="it-IT" sz="1400" i="1" dirty="0">
                <a:solidFill>
                  <a:srgbClr val="000090"/>
                </a:solidFill>
                <a:latin typeface="Franklin Gothic Book" panose="020B0503020102020204" pitchFamily="34" charset="0"/>
                <a:cs typeface="Arial" panose="020B0604020202020204" pitchFamily="34" charset="0"/>
              </a:rPr>
              <a:t>O. Rickards </a:t>
            </a:r>
            <a:r>
              <a:rPr lang="it-IT" sz="1400" i="1" u="sng" dirty="0">
                <a:solidFill>
                  <a:srgbClr val="000090"/>
                </a:solidFill>
                <a:latin typeface="Franklin Gothic Book" panose="020B0503020102020204" pitchFamily="34" charset="0"/>
                <a:cs typeface="Arial" panose="020B0604020202020204" pitchFamily="34" charset="0"/>
              </a:rPr>
              <a:t>L. </a:t>
            </a:r>
            <a:r>
              <a:rPr lang="it-IT" sz="1400" i="1" u="sng" dirty="0">
                <a:solidFill>
                  <a:srgbClr val="000099"/>
                </a:solidFill>
                <a:latin typeface="Franklin Gothic Book" panose="020B0503020102020204" pitchFamily="34" charset="0"/>
                <a:cs typeface="Arial" panose="020B0604020202020204" pitchFamily="34" charset="0"/>
              </a:rPr>
              <a:t>Arcidiacono </a:t>
            </a:r>
            <a:r>
              <a:rPr lang="it-IT" sz="1400" i="1" dirty="0">
                <a:solidFill>
                  <a:srgbClr val="000090"/>
                </a:solidFill>
                <a:latin typeface="Franklin Gothic Book" panose="020B0503020102020204" pitchFamily="34" charset="0"/>
                <a:cs typeface="Arial" panose="020B0604020202020204" pitchFamily="34" charset="0"/>
              </a:rPr>
              <a:t>(Centro NAST).</a:t>
            </a:r>
          </a:p>
          <a:p>
            <a:pPr algn="just"/>
            <a:r>
              <a:rPr lang="it-IT" sz="1400" b="1" dirty="0">
                <a:solidFill>
                  <a:srgbClr val="000090"/>
                </a:solidFill>
                <a:latin typeface="Franklin Gothic Book" panose="020B0503020102020204" pitchFamily="34" charset="0"/>
                <a:cs typeface="Arial" panose="020B0604020202020204" pitchFamily="34" charset="0"/>
              </a:rPr>
              <a:t>Centro Fermi </a:t>
            </a:r>
            <a:r>
              <a:rPr lang="it-IT" sz="1400" b="1" i="1" dirty="0">
                <a:solidFill>
                  <a:srgbClr val="000090"/>
                </a:solidFill>
                <a:latin typeface="Franklin Gothic Book" panose="020B0503020102020204" pitchFamily="34" charset="0"/>
                <a:cs typeface="Arial" panose="020B0604020202020204" pitchFamily="34" charset="0"/>
              </a:rPr>
              <a:t>–</a:t>
            </a:r>
            <a:r>
              <a:rPr lang="it-IT" sz="1400" i="1" dirty="0">
                <a:solidFill>
                  <a:srgbClr val="000090"/>
                </a:solidFill>
                <a:latin typeface="Franklin Gothic Book" panose="020B0503020102020204" pitchFamily="34" charset="0"/>
                <a:cs typeface="Arial" panose="020B0604020202020204" pitchFamily="34" charset="0"/>
              </a:rPr>
              <a:t> </a:t>
            </a:r>
            <a:r>
              <a:rPr lang="it-IT" sz="1400" i="1" u="sng" dirty="0">
                <a:solidFill>
                  <a:srgbClr val="000090"/>
                </a:solidFill>
                <a:latin typeface="Franklin Gothic Book" panose="020B0503020102020204" pitchFamily="34" charset="0"/>
                <a:cs typeface="Arial" panose="020B0604020202020204" pitchFamily="34" charset="0"/>
              </a:rPr>
              <a:t>G. Festa, C. Scatigno </a:t>
            </a:r>
            <a:r>
              <a:rPr lang="it-IT" sz="1400" i="1" dirty="0">
                <a:solidFill>
                  <a:srgbClr val="000099"/>
                </a:solidFill>
                <a:latin typeface="Franklin Gothic Book" panose="020B0503020102020204" pitchFamily="34" charset="0"/>
                <a:cs typeface="Arial" panose="020B0604020202020204" pitchFamily="34" charset="0"/>
              </a:rPr>
              <a:t>(since November 2019)</a:t>
            </a:r>
          </a:p>
          <a:p>
            <a:pPr algn="just"/>
            <a:r>
              <a:rPr lang="it-IT" sz="1400" b="1" dirty="0">
                <a:solidFill>
                  <a:srgbClr val="000090"/>
                </a:solidFill>
                <a:latin typeface="Franklin Gothic Book" panose="020B0503020102020204" pitchFamily="34" charset="0"/>
                <a:cs typeface="Arial" panose="020B0604020202020204" pitchFamily="34" charset="0"/>
              </a:rPr>
              <a:t>Università di Firenze -</a:t>
            </a:r>
            <a:r>
              <a:rPr lang="it-IT" sz="1400" i="1" dirty="0">
                <a:solidFill>
                  <a:srgbClr val="000090"/>
                </a:solidFill>
                <a:latin typeface="Franklin Gothic Book" panose="020B0503020102020204" pitchFamily="34" charset="0"/>
                <a:cs typeface="Arial" panose="020B0604020202020204" pitchFamily="34" charset="0"/>
              </a:rPr>
              <a:t> </a:t>
            </a:r>
            <a:r>
              <a:rPr lang="it-IT" sz="1400" i="1" u="sng" dirty="0">
                <a:solidFill>
                  <a:srgbClr val="000099"/>
                </a:solidFill>
                <a:latin typeface="Franklin Gothic Book" panose="020B0503020102020204" pitchFamily="34" charset="0"/>
                <a:cs typeface="Arial" panose="020B0604020202020204" pitchFamily="34" charset="0"/>
              </a:rPr>
              <a:t>P. Baglioni; </a:t>
            </a:r>
            <a:r>
              <a:rPr lang="it-IT" sz="1400" b="1" dirty="0">
                <a:solidFill>
                  <a:srgbClr val="000090"/>
                </a:solidFill>
                <a:latin typeface="Franklin Gothic Book" panose="020B0503020102020204" pitchFamily="34" charset="0"/>
                <a:cs typeface="Arial" panose="020B0604020202020204" pitchFamily="34" charset="0"/>
              </a:rPr>
              <a:t>Università di Milano-Bicocca – </a:t>
            </a:r>
            <a:r>
              <a:rPr lang="it-IT" sz="1400" i="1" u="sng" dirty="0">
                <a:solidFill>
                  <a:srgbClr val="000090"/>
                </a:solidFill>
                <a:latin typeface="Franklin Gothic Book" panose="020B0503020102020204" pitchFamily="34" charset="0"/>
                <a:cs typeface="Arial" panose="020B0604020202020204" pitchFamily="34" charset="0"/>
              </a:rPr>
              <a:t>G. Gorini </a:t>
            </a:r>
            <a:r>
              <a:rPr lang="it-IT" sz="1400" u="sng" dirty="0">
                <a:solidFill>
                  <a:srgbClr val="000090"/>
                </a:solidFill>
                <a:latin typeface="Franklin Gothic Book" panose="020B0503020102020204" pitchFamily="34" charset="0"/>
                <a:cs typeface="Arial" panose="020B0604020202020204" pitchFamily="34" charset="0"/>
              </a:rPr>
              <a:t>;</a:t>
            </a:r>
            <a:r>
              <a:rPr lang="it-IT" sz="1400" dirty="0">
                <a:solidFill>
                  <a:srgbClr val="000090"/>
                </a:solidFill>
                <a:latin typeface="Franklin Gothic Book" panose="020B0503020102020204" pitchFamily="34" charset="0"/>
                <a:cs typeface="Arial" panose="020B0604020202020204" pitchFamily="34" charset="0"/>
              </a:rPr>
              <a:t> </a:t>
            </a:r>
            <a:r>
              <a:rPr lang="it-IT" sz="1400" b="1" dirty="0">
                <a:solidFill>
                  <a:srgbClr val="000090"/>
                </a:solidFill>
                <a:latin typeface="Franklin Gothic Book" panose="020B0503020102020204" pitchFamily="34" charset="0"/>
                <a:cs typeface="Arial" panose="020B0604020202020204" pitchFamily="34" charset="0"/>
              </a:rPr>
              <a:t>Università di Teramo – </a:t>
            </a:r>
            <a:r>
              <a:rPr lang="it-IT" sz="1400" i="1" u="sng" dirty="0">
                <a:solidFill>
                  <a:srgbClr val="000090"/>
                </a:solidFill>
                <a:latin typeface="Franklin Gothic Book" panose="020B0503020102020204" pitchFamily="34" charset="0"/>
                <a:cs typeface="Arial" panose="020B0604020202020204" pitchFamily="34" charset="0"/>
              </a:rPr>
              <a:t>C. Piperno</a:t>
            </a:r>
          </a:p>
          <a:p>
            <a:pPr algn="just"/>
            <a:r>
              <a:rPr lang="en-GB" sz="1400" b="1" dirty="0">
                <a:solidFill>
                  <a:srgbClr val="000090"/>
                </a:solidFill>
                <a:latin typeface="Franklin Gothic Book" panose="020B0503020102020204" pitchFamily="34" charset="0"/>
                <a:cs typeface="Arial" panose="020B0604020202020204" pitchFamily="34" charset="0"/>
              </a:rPr>
              <a:t>University College London (</a:t>
            </a:r>
            <a:r>
              <a:rPr lang="en-GB" sz="1400" dirty="0">
                <a:solidFill>
                  <a:srgbClr val="000090"/>
                </a:solidFill>
                <a:latin typeface="Franklin Gothic Book" panose="020B0503020102020204" pitchFamily="34" charset="0"/>
                <a:cs typeface="Arial" panose="020B0604020202020204" pitchFamily="34" charset="0"/>
              </a:rPr>
              <a:t>UK</a:t>
            </a:r>
            <a:r>
              <a:rPr lang="en-GB" sz="1400" b="1" dirty="0">
                <a:solidFill>
                  <a:srgbClr val="000090"/>
                </a:solidFill>
                <a:latin typeface="Franklin Gothic Book" panose="020B0503020102020204" pitchFamily="34" charset="0"/>
                <a:cs typeface="Arial" panose="020B0604020202020204" pitchFamily="34" charset="0"/>
              </a:rPr>
              <a:t>) </a:t>
            </a:r>
            <a:r>
              <a:rPr lang="en-GB" sz="1400" dirty="0">
                <a:solidFill>
                  <a:srgbClr val="000090"/>
                </a:solidFill>
                <a:latin typeface="Franklin Gothic Book" panose="020B0503020102020204" pitchFamily="34" charset="0"/>
                <a:cs typeface="Arial" panose="020B0604020202020204" pitchFamily="34" charset="0"/>
              </a:rPr>
              <a:t>Science and Engineering in Art, Heritage and Archaeology (SEAHA) Centre for Doctoral Training</a:t>
            </a:r>
            <a:r>
              <a:rPr lang="it-IT" sz="1400" dirty="0">
                <a:solidFill>
                  <a:srgbClr val="000090"/>
                </a:solidFill>
                <a:latin typeface="Franklin Gothic Book" panose="020B0503020102020204" pitchFamily="34" charset="0"/>
                <a:cs typeface="Arial" panose="020B0604020202020204" pitchFamily="34" charset="0"/>
              </a:rPr>
              <a:t> -</a:t>
            </a:r>
            <a:r>
              <a:rPr lang="it-IT" sz="1400" i="1" dirty="0">
                <a:solidFill>
                  <a:srgbClr val="000090"/>
                </a:solidFill>
                <a:latin typeface="Franklin Gothic Book" panose="020B0503020102020204" pitchFamily="34" charset="0"/>
                <a:cs typeface="Arial" panose="020B0604020202020204" pitchFamily="34" charset="0"/>
              </a:rPr>
              <a:t> </a:t>
            </a:r>
            <a:r>
              <a:rPr lang="it-IT" sz="1400" i="1" u="sng" dirty="0">
                <a:solidFill>
                  <a:srgbClr val="000090"/>
                </a:solidFill>
                <a:latin typeface="Franklin Gothic Book" panose="020B0503020102020204" pitchFamily="34" charset="0"/>
                <a:cs typeface="Arial" panose="020B0604020202020204" pitchFamily="34" charset="0"/>
              </a:rPr>
              <a:t>Marcos </a:t>
            </a:r>
            <a:r>
              <a:rPr lang="it-IT" sz="1400" i="1" u="sng" dirty="0" err="1">
                <a:solidFill>
                  <a:srgbClr val="000090"/>
                </a:solidFill>
                <a:latin typeface="Franklin Gothic Book" panose="020B0503020102020204" pitchFamily="34" charset="0"/>
                <a:cs typeface="Arial" panose="020B0604020202020204" pitchFamily="34" charset="0"/>
              </a:rPr>
              <a:t>Martinon</a:t>
            </a:r>
            <a:r>
              <a:rPr lang="it-IT" sz="1400" i="1" u="sng" dirty="0">
                <a:solidFill>
                  <a:srgbClr val="000090"/>
                </a:solidFill>
                <a:latin typeface="Franklin Gothic Book" panose="020B0503020102020204" pitchFamily="34" charset="0"/>
                <a:cs typeface="Arial" panose="020B0604020202020204" pitchFamily="34" charset="0"/>
              </a:rPr>
              <a:t>-Torres</a:t>
            </a:r>
          </a:p>
          <a:p>
            <a:pPr algn="just"/>
            <a:r>
              <a:rPr lang="en-US" sz="1700" b="1" dirty="0">
                <a:solidFill>
                  <a:srgbClr val="000090"/>
                </a:solidFill>
                <a:latin typeface="Arial" panose="020B0604020202020204" pitchFamily="34" charset="0"/>
                <a:cs typeface="Arial" panose="020B0604020202020204" pitchFamily="34" charset="0"/>
              </a:rPr>
              <a:t>Place of work &amp; Collaborations:  </a:t>
            </a:r>
          </a:p>
          <a:p>
            <a:pPr marL="355600" indent="-266700" algn="l" defTabSz="266700"/>
            <a:r>
              <a:rPr lang="en-US" sz="1500" b="1" dirty="0">
                <a:solidFill>
                  <a:srgbClr val="000090"/>
                </a:solidFill>
                <a:latin typeface="Arial" panose="020B0604020202020204" pitchFamily="34" charset="0"/>
                <a:cs typeface="Arial" panose="020B0604020202020204" pitchFamily="34" charset="0"/>
              </a:rPr>
              <a:t>Place of Work</a:t>
            </a:r>
            <a:endParaRPr lang="en-US" sz="1500" dirty="0">
              <a:solidFill>
                <a:schemeClr val="bg1">
                  <a:lumMod val="50000"/>
                </a:schemeClr>
              </a:solidFill>
              <a:latin typeface="Arial" panose="020B0604020202020204" pitchFamily="34" charset="0"/>
              <a:cs typeface="Arial" panose="020B0604020202020204" pitchFamily="34" charset="0"/>
            </a:endParaRPr>
          </a:p>
          <a:p>
            <a:pPr marL="355600" indent="-266700" algn="l" defTabSz="266700">
              <a:buFont typeface="Wingdings" charset="2"/>
              <a:buChar char="v"/>
            </a:pPr>
            <a:r>
              <a:rPr lang="en-US" sz="1200" dirty="0">
                <a:solidFill>
                  <a:schemeClr val="tx1"/>
                </a:solidFill>
                <a:latin typeface="Arial" panose="020B0604020202020204" pitchFamily="34" charset="0"/>
                <a:cs typeface="Arial" panose="020B0604020202020204" pitchFamily="34" charset="0"/>
              </a:rPr>
              <a:t>Centro Fermi - </a:t>
            </a:r>
            <a:r>
              <a:rPr lang="en-US" sz="1200" b="1" dirty="0">
                <a:solidFill>
                  <a:srgbClr val="000090"/>
                </a:solidFill>
                <a:latin typeface="Arial" panose="020B0604020202020204" pitchFamily="34" charset="0"/>
                <a:cs typeface="Arial" panose="020B0604020202020204" pitchFamily="34" charset="0"/>
              </a:rPr>
              <a:t>Research and Heritage Institution</a:t>
            </a:r>
          </a:p>
          <a:p>
            <a:pPr marL="355600" indent="-266700" algn="l" defTabSz="266700">
              <a:buFont typeface="Wingdings" charset="2"/>
              <a:buChar char="v"/>
            </a:pPr>
            <a:r>
              <a:rPr lang="en-US" sz="1200" dirty="0">
                <a:solidFill>
                  <a:schemeClr val="tx1"/>
                </a:solidFill>
                <a:latin typeface="Arial" panose="020B0604020202020204" pitchFamily="34" charset="0"/>
                <a:cs typeface="Arial" panose="020B0604020202020204" pitchFamily="34" charset="0"/>
              </a:rPr>
              <a:t>ISIS Spallation Neutron Source (Harwell, UK)</a:t>
            </a:r>
            <a:r>
              <a:rPr lang="en-US" sz="1200" dirty="0">
                <a:solidFill>
                  <a:srgbClr val="008000"/>
                </a:solidFill>
                <a:latin typeface="Arial" panose="020B0604020202020204" pitchFamily="34" charset="0"/>
                <a:cs typeface="Arial" panose="020B0604020202020204" pitchFamily="34" charset="0"/>
              </a:rPr>
              <a:t> </a:t>
            </a:r>
            <a:r>
              <a:rPr lang="en-US" sz="1200" b="1" dirty="0">
                <a:solidFill>
                  <a:srgbClr val="000090"/>
                </a:solidFill>
                <a:latin typeface="Arial" panose="020B0604020202020204" pitchFamily="34" charset="0"/>
                <a:cs typeface="Arial" panose="020B0604020202020204" pitchFamily="34" charset="0"/>
              </a:rPr>
              <a:t>– Research Institution</a:t>
            </a:r>
          </a:p>
          <a:p>
            <a:pPr marL="355600" indent="-266700" algn="l" defTabSz="266700">
              <a:buFont typeface="Wingdings" charset="2"/>
              <a:buChar char="v"/>
            </a:pPr>
            <a:r>
              <a:rPr lang="en-US" sz="1200" dirty="0">
                <a:solidFill>
                  <a:schemeClr val="tx1"/>
                </a:solidFill>
                <a:latin typeface="Arial" panose="020B0604020202020204" pitchFamily="34" charset="0"/>
                <a:cs typeface="Arial" panose="020B0604020202020204" pitchFamily="34" charset="0"/>
              </a:rPr>
              <a:t>University College London (UK) – SEAHA</a:t>
            </a:r>
            <a:r>
              <a:rPr lang="en-US" sz="1200" dirty="0">
                <a:solidFill>
                  <a:srgbClr val="008000"/>
                </a:solidFill>
                <a:latin typeface="Arial" panose="020B0604020202020204" pitchFamily="34" charset="0"/>
                <a:cs typeface="Arial" panose="020B0604020202020204" pitchFamily="34" charset="0"/>
              </a:rPr>
              <a:t>, </a:t>
            </a:r>
            <a:r>
              <a:rPr lang="en-US" sz="1200" dirty="0">
                <a:solidFill>
                  <a:srgbClr val="008000"/>
                </a:solidFill>
                <a:latin typeface="Arial" panose="020B0604020202020204" pitchFamily="34" charset="0"/>
                <a:cs typeface="Arial" panose="020B0604020202020204" pitchFamily="34" charset="0"/>
                <a:hlinkClick r:id="rId3"/>
              </a:rPr>
              <a:t>http://www.seaha-cdt.ac.uk</a:t>
            </a:r>
            <a:r>
              <a:rPr lang="en-US" sz="1200" dirty="0">
                <a:solidFill>
                  <a:srgbClr val="008000"/>
                </a:solidFill>
                <a:latin typeface="Arial" panose="020B0604020202020204" pitchFamily="34" charset="0"/>
                <a:cs typeface="Arial" panose="020B0604020202020204" pitchFamily="34" charset="0"/>
              </a:rPr>
              <a:t>  - </a:t>
            </a:r>
            <a:r>
              <a:rPr lang="en-US" sz="1200" b="1" dirty="0">
                <a:solidFill>
                  <a:srgbClr val="000090"/>
                </a:solidFill>
                <a:latin typeface="Arial" panose="020B0604020202020204" pitchFamily="34" charset="0"/>
                <a:cs typeface="Arial" panose="020B0604020202020204" pitchFamily="34" charset="0"/>
              </a:rPr>
              <a:t>Research Institution</a:t>
            </a:r>
          </a:p>
          <a:p>
            <a:pPr marL="355600" indent="-266700" algn="l" defTabSz="266700">
              <a:buFont typeface="Wingdings" charset="2"/>
              <a:buChar char="v"/>
            </a:pPr>
            <a:r>
              <a:rPr lang="en-US" sz="1200" dirty="0" err="1">
                <a:solidFill>
                  <a:schemeClr val="tx1"/>
                </a:solidFill>
                <a:latin typeface="Arial" panose="020B0604020202020204" pitchFamily="34" charset="0"/>
                <a:cs typeface="Arial" panose="020B0604020202020204" pitchFamily="34" charset="0"/>
              </a:rPr>
              <a:t>Università</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degli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Studi</a:t>
            </a:r>
            <a:r>
              <a:rPr lang="en-US" sz="1200" dirty="0">
                <a:solidFill>
                  <a:schemeClr val="tx1"/>
                </a:solidFill>
                <a:latin typeface="Arial" panose="020B0604020202020204" pitchFamily="34" charset="0"/>
                <a:cs typeface="Arial" panose="020B0604020202020204" pitchFamily="34" charset="0"/>
              </a:rPr>
              <a:t> di Roma Tor </a:t>
            </a:r>
            <a:r>
              <a:rPr lang="en-US" sz="1200" dirty="0" err="1">
                <a:solidFill>
                  <a:schemeClr val="tx1"/>
                </a:solidFill>
                <a:latin typeface="Arial" panose="020B0604020202020204" pitchFamily="34" charset="0"/>
                <a:cs typeface="Arial" panose="020B0604020202020204" pitchFamily="34" charset="0"/>
              </a:rPr>
              <a:t>Vergata</a:t>
            </a:r>
            <a:r>
              <a:rPr lang="en-US" sz="1200" dirty="0">
                <a:solidFill>
                  <a:schemeClr val="tx1"/>
                </a:solidFill>
                <a:latin typeface="Arial" panose="020B0604020202020204" pitchFamily="34" charset="0"/>
                <a:cs typeface="Arial" panose="020B0604020202020204" pitchFamily="34" charset="0"/>
              </a:rPr>
              <a:t> -</a:t>
            </a:r>
            <a:r>
              <a:rPr lang="en-US" sz="1200" dirty="0">
                <a:solidFill>
                  <a:srgbClr val="008000"/>
                </a:solidFill>
                <a:latin typeface="Arial" panose="020B0604020202020204" pitchFamily="34" charset="0"/>
                <a:cs typeface="Arial" panose="020B0604020202020204" pitchFamily="34" charset="0"/>
              </a:rPr>
              <a:t> </a:t>
            </a:r>
            <a:r>
              <a:rPr lang="en-US" sz="1200" b="1" dirty="0">
                <a:solidFill>
                  <a:srgbClr val="000090"/>
                </a:solidFill>
                <a:latin typeface="Arial" panose="020B0604020202020204" pitchFamily="34" charset="0"/>
                <a:cs typeface="Arial" panose="020B0604020202020204" pitchFamily="34" charset="0"/>
              </a:rPr>
              <a:t>Research Institution </a:t>
            </a:r>
            <a:endParaRPr lang="en-US" sz="1200" dirty="0">
              <a:solidFill>
                <a:srgbClr val="008000"/>
              </a:solidFill>
              <a:latin typeface="Arial" panose="020B0604020202020204" pitchFamily="34" charset="0"/>
              <a:cs typeface="Arial" panose="020B0604020202020204" pitchFamily="34" charset="0"/>
            </a:endParaRPr>
          </a:p>
          <a:p>
            <a:pPr marL="355600" indent="-266700" algn="l" defTabSz="266700">
              <a:lnSpc>
                <a:spcPct val="120000"/>
              </a:lnSpc>
              <a:tabLst>
                <a:tab pos="352425" algn="l"/>
              </a:tabLst>
            </a:pPr>
            <a:r>
              <a:rPr lang="en-US" sz="1500" b="1" dirty="0">
                <a:solidFill>
                  <a:srgbClr val="000090"/>
                </a:solidFill>
                <a:latin typeface="Arial" panose="020B0604020202020204" pitchFamily="34" charset="0"/>
                <a:cs typeface="Arial" panose="020B0604020202020204" pitchFamily="34" charset="0"/>
              </a:rPr>
              <a:t>Collaborations</a:t>
            </a:r>
          </a:p>
          <a:p>
            <a:pPr marL="355600" lvl="1" indent="-266700" algn="l" defTabSz="266700">
              <a:buFont typeface="Wingdings" charset="2"/>
              <a:buChar char="v"/>
            </a:pPr>
            <a:r>
              <a:rPr lang="en-US" sz="1200" b="1" dirty="0">
                <a:solidFill>
                  <a:srgbClr val="000090"/>
                </a:solidFill>
                <a:latin typeface="Arial" panose="020B0604020202020204" pitchFamily="34" charset="0"/>
                <a:cs typeface="Arial" panose="020B0604020202020204" pitchFamily="34" charset="0"/>
              </a:rPr>
              <a:t>Research Institutions: </a:t>
            </a:r>
            <a:r>
              <a:rPr lang="en-US" sz="1200" dirty="0" err="1">
                <a:solidFill>
                  <a:schemeClr val="tx1"/>
                </a:solidFill>
                <a:latin typeface="Arial" panose="020B0604020202020204" pitchFamily="34" charset="0"/>
                <a:cs typeface="Arial" panose="020B0604020202020204" pitchFamily="34" charset="0"/>
              </a:rPr>
              <a:t>Consiglio</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Nazionale</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delle</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Ricerche</a:t>
            </a:r>
            <a:r>
              <a:rPr lang="en-US" sz="1200" dirty="0">
                <a:solidFill>
                  <a:schemeClr val="tx1"/>
                </a:solidFill>
                <a:latin typeface="Arial" panose="020B0604020202020204" pitchFamily="34" charset="0"/>
                <a:cs typeface="Arial" panose="020B0604020202020204" pitchFamily="34" charset="0"/>
              </a:rPr>
              <a:t> (CNR-IBAM Catania and CNR-IPCF Messina) ; MOLAB (I), Oak Ridge National Laboratory (USA), Helmholtz-</a:t>
            </a:r>
            <a:r>
              <a:rPr lang="en-US" sz="1200" dirty="0" err="1">
                <a:solidFill>
                  <a:schemeClr val="tx1"/>
                </a:solidFill>
                <a:latin typeface="Arial" panose="020B0604020202020204" pitchFamily="34" charset="0"/>
                <a:cs typeface="Arial" panose="020B0604020202020204" pitchFamily="34" charset="0"/>
              </a:rPr>
              <a:t>Zentrum</a:t>
            </a:r>
            <a:r>
              <a:rPr lang="en-US" sz="1200" dirty="0">
                <a:solidFill>
                  <a:schemeClr val="tx1"/>
                </a:solidFill>
                <a:latin typeface="Arial" panose="020B0604020202020204" pitchFamily="34" charset="0"/>
                <a:cs typeface="Arial" panose="020B0604020202020204" pitchFamily="34" charset="0"/>
              </a:rPr>
              <a:t> Berlin (G), Argonne National Laboratory (USA); </a:t>
            </a:r>
            <a:r>
              <a:rPr lang="en-US" sz="1200" dirty="0" err="1">
                <a:solidFill>
                  <a:schemeClr val="tx1"/>
                </a:solidFill>
                <a:latin typeface="Arial" panose="020B0604020202020204" pitchFamily="34" charset="0"/>
                <a:cs typeface="Arial" panose="020B0604020202020204" pitchFamily="34" charset="0"/>
              </a:rPr>
              <a:t>Sapienza</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Università</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di</a:t>
            </a:r>
            <a:r>
              <a:rPr lang="en-US" sz="1200" dirty="0">
                <a:solidFill>
                  <a:schemeClr val="tx1"/>
                </a:solidFill>
                <a:latin typeface="Arial" panose="020B0604020202020204" pitchFamily="34" charset="0"/>
                <a:cs typeface="Arial" panose="020B0604020202020204" pitchFamily="34" charset="0"/>
              </a:rPr>
              <a:t> Roma (I); </a:t>
            </a:r>
            <a:r>
              <a:rPr lang="en-US" sz="1200" dirty="0" err="1">
                <a:solidFill>
                  <a:schemeClr val="tx1"/>
                </a:solidFill>
                <a:latin typeface="Arial" panose="020B0604020202020204" pitchFamily="34" charset="0"/>
                <a:cs typeface="Arial" panose="020B0604020202020204" pitchFamily="34" charset="0"/>
              </a:rPr>
              <a:t>Universita</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di</a:t>
            </a:r>
            <a:r>
              <a:rPr lang="en-US" sz="1200" dirty="0">
                <a:solidFill>
                  <a:schemeClr val="tx1"/>
                </a:solidFill>
                <a:latin typeface="Arial" panose="020B0604020202020204" pitchFamily="34" charset="0"/>
                <a:cs typeface="Arial" panose="020B0604020202020204" pitchFamily="34" charset="0"/>
              </a:rPr>
              <a:t> Milano </a:t>
            </a:r>
            <a:r>
              <a:rPr lang="en-US" sz="1200" dirty="0" err="1">
                <a:solidFill>
                  <a:schemeClr val="tx1"/>
                </a:solidFill>
                <a:latin typeface="Arial" panose="020B0604020202020204" pitchFamily="34" charset="0"/>
                <a:cs typeface="Arial" panose="020B0604020202020204" pitchFamily="34" charset="0"/>
              </a:rPr>
              <a:t>Bicocca</a:t>
            </a:r>
            <a:r>
              <a:rPr lang="en-US" sz="1200" dirty="0">
                <a:solidFill>
                  <a:schemeClr val="tx1"/>
                </a:solidFill>
                <a:latin typeface="Arial" panose="020B0604020202020204" pitchFamily="34" charset="0"/>
                <a:cs typeface="Arial" panose="020B0604020202020204" pitchFamily="34" charset="0"/>
              </a:rPr>
              <a:t> (I) ;  </a:t>
            </a:r>
            <a:r>
              <a:rPr lang="en-US" sz="1200" dirty="0" err="1">
                <a:solidFill>
                  <a:schemeClr val="tx1"/>
                </a:solidFill>
                <a:latin typeface="Arial" panose="020B0604020202020204" pitchFamily="34" charset="0"/>
                <a:cs typeface="Arial" panose="020B0604020202020204" pitchFamily="34" charset="0"/>
              </a:rPr>
              <a:t>Scuola</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Normale</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Superiore</a:t>
            </a:r>
            <a:r>
              <a:rPr lang="en-US" sz="1200" dirty="0">
                <a:solidFill>
                  <a:schemeClr val="tx1"/>
                </a:solidFill>
                <a:latin typeface="Arial" panose="020B0604020202020204" pitchFamily="34" charset="0"/>
                <a:cs typeface="Arial" panose="020B0604020202020204" pitchFamily="34" charset="0"/>
              </a:rPr>
              <a:t> (I); </a:t>
            </a:r>
            <a:r>
              <a:rPr lang="en-US" sz="1200" dirty="0" err="1">
                <a:solidFill>
                  <a:schemeClr val="tx1"/>
                </a:solidFill>
                <a:latin typeface="Arial" panose="020B0604020202020204" pitchFamily="34" charset="0"/>
                <a:cs typeface="Arial" panose="020B0604020202020204" pitchFamily="34" charset="0"/>
              </a:rPr>
              <a:t>Universita</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di</a:t>
            </a:r>
            <a:r>
              <a:rPr lang="en-US" sz="1200" dirty="0">
                <a:solidFill>
                  <a:schemeClr val="tx1"/>
                </a:solidFill>
                <a:latin typeface="Arial" panose="020B0604020202020204" pitchFamily="34" charset="0"/>
                <a:cs typeface="Arial" panose="020B0604020202020204" pitchFamily="34" charset="0"/>
              </a:rPr>
              <a:t> Palermo (I); </a:t>
            </a:r>
            <a:r>
              <a:rPr lang="en-GB" sz="1200" dirty="0">
                <a:solidFill>
                  <a:schemeClr val="tx1"/>
                </a:solidFill>
                <a:latin typeface="Arial" panose="020B0604020202020204" pitchFamily="34" charset="0"/>
                <a:cs typeface="Arial" panose="020B0604020202020204" pitchFamily="34" charset="0"/>
              </a:rPr>
              <a:t>University of Coimbra  (PT);  </a:t>
            </a:r>
            <a:r>
              <a:rPr lang="en-GB" sz="1200" dirty="0" err="1">
                <a:solidFill>
                  <a:schemeClr val="tx1"/>
                </a:solidFill>
                <a:latin typeface="Arial" panose="020B0604020202020204" pitchFamily="34" charset="0"/>
                <a:cs typeface="Arial" panose="020B0604020202020204" pitchFamily="34" charset="0"/>
              </a:rPr>
              <a:t>Università</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degli</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Studi</a:t>
            </a:r>
            <a:r>
              <a:rPr lang="en-GB" sz="1200" dirty="0">
                <a:solidFill>
                  <a:schemeClr val="tx1"/>
                </a:solidFill>
                <a:latin typeface="Arial" panose="020B0604020202020204" pitchFamily="34" charset="0"/>
                <a:cs typeface="Arial" panose="020B0604020202020204" pitchFamily="34" charset="0"/>
              </a:rPr>
              <a:t> </a:t>
            </a:r>
            <a:r>
              <a:rPr lang="en-GB" sz="1200" dirty="0" err="1">
                <a:solidFill>
                  <a:schemeClr val="tx1"/>
                </a:solidFill>
                <a:latin typeface="Arial" panose="020B0604020202020204" pitchFamily="34" charset="0"/>
                <a:cs typeface="Arial" panose="020B0604020202020204" pitchFamily="34" charset="0"/>
              </a:rPr>
              <a:t>di</a:t>
            </a:r>
            <a:r>
              <a:rPr lang="en-GB" sz="1200" dirty="0">
                <a:solidFill>
                  <a:schemeClr val="tx1"/>
                </a:solidFill>
                <a:latin typeface="Arial" panose="020B0604020202020204" pitchFamily="34" charset="0"/>
                <a:cs typeface="Arial" panose="020B0604020202020204" pitchFamily="34" charset="0"/>
              </a:rPr>
              <a:t> Firenze (I).</a:t>
            </a:r>
          </a:p>
          <a:p>
            <a:pPr marL="355600" lvl="1" indent="-266700" algn="l" defTabSz="266700">
              <a:buFont typeface="Wingdings" charset="2"/>
              <a:buChar char="v"/>
            </a:pPr>
            <a:r>
              <a:rPr lang="en-US" sz="1200" b="1" dirty="0">
                <a:solidFill>
                  <a:srgbClr val="000090"/>
                </a:solidFill>
                <a:latin typeface="Arial" panose="020B0604020202020204" pitchFamily="34" charset="0"/>
                <a:cs typeface="Arial" panose="020B0604020202020204" pitchFamily="34" charset="0"/>
              </a:rPr>
              <a:t>Heritage Institutions: </a:t>
            </a:r>
            <a:r>
              <a:rPr lang="it-IT" sz="1200" dirty="0" err="1">
                <a:solidFill>
                  <a:schemeClr val="tx1"/>
                </a:solidFill>
                <a:latin typeface="Arial" panose="020B0604020202020204" pitchFamily="34" charset="0"/>
                <a:cs typeface="Arial" panose="020B0604020202020204" pitchFamily="34" charset="0"/>
              </a:rPr>
              <a:t>Anthropological</a:t>
            </a:r>
            <a:r>
              <a:rPr lang="it-IT" sz="1200" dirty="0">
                <a:solidFill>
                  <a:schemeClr val="tx1"/>
                </a:solidFill>
                <a:latin typeface="Arial" panose="020B0604020202020204" pitchFamily="34" charset="0"/>
                <a:cs typeface="Arial" panose="020B0604020202020204" pitchFamily="34" charset="0"/>
              </a:rPr>
              <a:t> Service, Soprintendenza Archeologia del Lazio e dell‘Etruria Meridionale - (MIBACT, I) M</a:t>
            </a:r>
            <a:r>
              <a:rPr lang="en-US" sz="1200" dirty="0" err="1">
                <a:solidFill>
                  <a:schemeClr val="tx1"/>
                </a:solidFill>
                <a:latin typeface="Arial" panose="020B0604020202020204" pitchFamily="34" charset="0"/>
                <a:cs typeface="Arial" panose="020B0604020202020204" pitchFamily="34" charset="0"/>
              </a:rPr>
              <a:t>useo</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Egizio</a:t>
            </a:r>
            <a:r>
              <a:rPr lang="en-US" sz="1200" dirty="0">
                <a:solidFill>
                  <a:schemeClr val="tx1"/>
                </a:solidFill>
                <a:latin typeface="Arial" panose="020B0604020202020204" pitchFamily="34" charset="0"/>
                <a:cs typeface="Arial" panose="020B0604020202020204" pitchFamily="34" charset="0"/>
              </a:rPr>
              <a:t>, Torino (I) ; </a:t>
            </a:r>
            <a:r>
              <a:rPr lang="en-US" sz="1200" dirty="0" err="1">
                <a:solidFill>
                  <a:schemeClr val="tx1"/>
                </a:solidFill>
                <a:latin typeface="Arial" panose="020B0604020202020204" pitchFamily="34" charset="0"/>
                <a:cs typeface="Arial" panose="020B0604020202020204" pitchFamily="34" charset="0"/>
              </a:rPr>
              <a:t>Tarisio</a:t>
            </a:r>
            <a:r>
              <a:rPr lang="en-US" sz="1200" dirty="0">
                <a:solidFill>
                  <a:schemeClr val="tx1"/>
                </a:solidFill>
                <a:latin typeface="Arial" panose="020B0604020202020204" pitchFamily="34" charset="0"/>
                <a:cs typeface="Arial" panose="020B0604020202020204" pitchFamily="34" charset="0"/>
              </a:rPr>
              <a:t> – Fine Instrumentations &amp; Bows (UK)</a:t>
            </a:r>
            <a:r>
              <a:rPr lang="en-US" sz="1200" b="1" dirty="0">
                <a:solidFill>
                  <a:schemeClr val="tx1"/>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Fondazione Pro </a:t>
            </a:r>
            <a:r>
              <a:rPr lang="en-US" sz="1200" dirty="0" err="1">
                <a:solidFill>
                  <a:schemeClr val="tx1"/>
                </a:solidFill>
                <a:latin typeface="Arial" panose="020B0604020202020204" pitchFamily="34" charset="0"/>
                <a:cs typeface="Arial" panose="020B0604020202020204" pitchFamily="34" charset="0"/>
              </a:rPr>
              <a:t>Canale</a:t>
            </a:r>
            <a:r>
              <a:rPr lang="en-US" sz="1200" b="1" dirty="0">
                <a:solidFill>
                  <a:schemeClr val="tx1"/>
                </a:solidFill>
                <a:latin typeface="Arial" panose="020B0604020202020204" pitchFamily="34" charset="0"/>
                <a:cs typeface="Arial" panose="020B0604020202020204" pitchFamily="34" charset="0"/>
              </a:rPr>
              <a:t> (I); </a:t>
            </a:r>
            <a:r>
              <a:rPr lang="en-GB" sz="1200" dirty="0">
                <a:solidFill>
                  <a:schemeClr val="tx1"/>
                </a:solidFill>
                <a:latin typeface="Arial" panose="020B0604020202020204" pitchFamily="34" charset="0"/>
                <a:cs typeface="Arial" panose="020B0604020202020204" pitchFamily="34" charset="0"/>
              </a:rPr>
              <a:t>University of Coimbra  (PT);</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Scuola</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Normale</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Superiore</a:t>
            </a:r>
            <a:r>
              <a:rPr lang="en-US" sz="1200" dirty="0">
                <a:solidFill>
                  <a:schemeClr val="tx1"/>
                </a:solidFill>
                <a:latin typeface="Arial" panose="020B0604020202020204" pitchFamily="34" charset="0"/>
                <a:cs typeface="Arial" panose="020B0604020202020204" pitchFamily="34" charset="0"/>
              </a:rPr>
              <a:t> (I).</a:t>
            </a:r>
            <a:endParaRPr lang="en-US" sz="1200" b="1" dirty="0">
              <a:solidFill>
                <a:schemeClr val="tx1"/>
              </a:solidFill>
              <a:latin typeface="Arial"/>
              <a:cs typeface="Arial"/>
            </a:endParaRPr>
          </a:p>
          <a:p>
            <a:pPr algn="l">
              <a:lnSpc>
                <a:spcPct val="120000"/>
              </a:lnSpc>
            </a:pPr>
            <a:endParaRPr lang="en-US" sz="2000" b="1" dirty="0">
              <a:solidFill>
                <a:srgbClr val="0070C0"/>
              </a:solidFill>
              <a:latin typeface="Arial"/>
              <a:cs typeface="Arial"/>
            </a:endParaRPr>
          </a:p>
          <a:p>
            <a:pPr algn="l"/>
            <a:endParaRPr lang="en-US" sz="2000" dirty="0">
              <a:solidFill>
                <a:schemeClr val="bg1">
                  <a:lumMod val="50000"/>
                </a:schemeClr>
              </a:solidFill>
              <a:latin typeface="Arial"/>
              <a:cs typeface="Arial"/>
            </a:endParaRPr>
          </a:p>
          <a:p>
            <a:pPr algn="l"/>
            <a:endParaRPr lang="en-US" sz="2000" dirty="0">
              <a:solidFill>
                <a:srgbClr val="000000"/>
              </a:solidFill>
              <a:latin typeface="Arial"/>
              <a:cs typeface="Arial"/>
            </a:endParaRPr>
          </a:p>
        </p:txBody>
      </p:sp>
      <p:sp>
        <p:nvSpPr>
          <p:cNvPr id="6" name="Title 1"/>
          <p:cNvSpPr txBox="1">
            <a:spLocks/>
          </p:cNvSpPr>
          <p:nvPr/>
        </p:nvSpPr>
        <p:spPr>
          <a:xfrm>
            <a:off x="1196625" y="69997"/>
            <a:ext cx="7134578"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1600" b="1" dirty="0">
                <a:latin typeface="Arial" panose="020B0604020202020204" pitchFamily="34" charset="0"/>
                <a:cs typeface="Arial" panose="020B0604020202020204" pitchFamily="34" charset="0"/>
              </a:rPr>
              <a:t>TNAAF – Neutron </a:t>
            </a:r>
            <a:r>
              <a:rPr lang="it-IT" sz="1600" b="1" dirty="0" err="1">
                <a:latin typeface="Arial" panose="020B0604020202020204" pitchFamily="34" charset="0"/>
                <a:cs typeface="Arial" panose="020B0604020202020204" pitchFamily="34" charset="0"/>
              </a:rPr>
              <a:t>techniques</a:t>
            </a:r>
            <a:r>
              <a:rPr lang="it-IT" sz="1600" b="1" dirty="0">
                <a:latin typeface="Arial" panose="020B0604020202020204" pitchFamily="34" charset="0"/>
                <a:cs typeface="Arial" panose="020B0604020202020204" pitchFamily="34" charset="0"/>
              </a:rPr>
              <a:t> </a:t>
            </a:r>
            <a:r>
              <a:rPr lang="it-IT" sz="1600" b="1" dirty="0" err="1">
                <a:latin typeface="Arial" panose="020B0604020202020204" pitchFamily="34" charset="0"/>
                <a:cs typeface="Arial" panose="020B0604020202020204" pitchFamily="34" charset="0"/>
              </a:rPr>
              <a:t>for</a:t>
            </a:r>
            <a:r>
              <a:rPr lang="it-IT" sz="1600" b="1" dirty="0">
                <a:latin typeface="Arial" panose="020B0604020202020204" pitchFamily="34" charset="0"/>
                <a:cs typeface="Arial" panose="020B0604020202020204" pitchFamily="34" charset="0"/>
              </a:rPr>
              <a:t> </a:t>
            </a:r>
          </a:p>
          <a:p>
            <a:r>
              <a:rPr lang="it-IT" sz="1600" b="1" dirty="0">
                <a:latin typeface="Arial" panose="020B0604020202020204" pitchFamily="34" charset="0"/>
                <a:cs typeface="Arial" panose="020B0604020202020204" pitchFamily="34" charset="0"/>
              </a:rPr>
              <a:t>Archaeology and Forensic Science; ISIS@MACH infrastructure </a:t>
            </a:r>
            <a:endParaRPr lang="en-US" sz="1600" b="1" dirty="0">
              <a:latin typeface="Arial" panose="020B0604020202020204" pitchFamily="34" charset="0"/>
              <a:cs typeface="Arial" panose="020B0604020202020204" pitchFamily="34" charset="0"/>
            </a:endParaRPr>
          </a:p>
          <a:p>
            <a:r>
              <a:rPr lang="it-IT" sz="1600" b="1" dirty="0">
                <a:latin typeface="Arial" panose="020B0604020202020204" pitchFamily="34" charset="0"/>
                <a:cs typeface="Arial" panose="020B0604020202020204" pitchFamily="34" charset="0"/>
              </a:rPr>
              <a:t>Tecniche Neutroniche per Archeologia ed Analisi Forense </a:t>
            </a:r>
          </a:p>
        </p:txBody>
      </p:sp>
      <p:sp>
        <p:nvSpPr>
          <p:cNvPr id="5" name="Footer Placeholder 5"/>
          <p:cNvSpPr>
            <a:spLocks noGrp="1"/>
          </p:cNvSpPr>
          <p:nvPr>
            <p:ph type="ftr" sz="quarter" idx="4294967295"/>
          </p:nvPr>
        </p:nvSpPr>
        <p:spPr>
          <a:xfrm>
            <a:off x="3043585" y="6492875"/>
            <a:ext cx="3429000"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Tree>
    <p:extLst>
      <p:ext uri="{BB962C8B-B14F-4D97-AF65-F5344CB8AC3E}">
        <p14:creationId xmlns:p14="http://schemas.microsoft.com/office/powerpoint/2010/main" val="3616314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10</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2025748" y="6492875"/>
            <a:ext cx="4276578"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
        <p:nvSpPr>
          <p:cNvPr id="17" name="Rettangolo 16"/>
          <p:cNvSpPr/>
          <p:nvPr/>
        </p:nvSpPr>
        <p:spPr>
          <a:xfrm>
            <a:off x="2670560" y="1031360"/>
            <a:ext cx="3882640" cy="523220"/>
          </a:xfrm>
          <a:prstGeom prst="rect">
            <a:avLst/>
          </a:prstGeom>
        </p:spPr>
        <p:txBody>
          <a:bodyPr wrap="square">
            <a:spAutoFit/>
          </a:bodyPr>
          <a:lstStyle/>
          <a:p>
            <a:r>
              <a:rPr lang="en-US" sz="2800" b="1" dirty="0">
                <a:latin typeface="Arial"/>
                <a:cs typeface="Arial"/>
              </a:rPr>
              <a:t>Milestones 2019</a:t>
            </a:r>
          </a:p>
        </p:txBody>
      </p:sp>
      <p:sp>
        <p:nvSpPr>
          <p:cNvPr id="22" name="CasellaDiTesto 21"/>
          <p:cNvSpPr txBox="1"/>
          <p:nvPr/>
        </p:nvSpPr>
        <p:spPr>
          <a:xfrm>
            <a:off x="135700" y="1800665"/>
            <a:ext cx="8797285" cy="3508653"/>
          </a:xfrm>
          <a:prstGeom prst="rect">
            <a:avLst/>
          </a:prstGeom>
          <a:noFill/>
        </p:spPr>
        <p:txBody>
          <a:bodyPr wrap="square" rtlCol="0">
            <a:spAutoFit/>
          </a:bodyPr>
          <a:lstStyle/>
          <a:p>
            <a:r>
              <a:rPr lang="it-IT" sz="2200" dirty="0">
                <a:latin typeface="Century Gothic" panose="020B0502020202020204" pitchFamily="34" charset="0"/>
                <a:cs typeface="Arial" pitchFamily="34" charset="0"/>
              </a:rPr>
              <a:t>1) Compton suppression and background optimization systems for T-PGAA (</a:t>
            </a:r>
            <a:r>
              <a:rPr lang="it-IT" sz="2200" dirty="0">
                <a:solidFill>
                  <a:srgbClr val="00B0F0"/>
                </a:solidFill>
                <a:latin typeface="Century Gothic" panose="020B0502020202020204" pitchFamily="34" charset="0"/>
                <a:cs typeface="Arial" pitchFamily="34" charset="0"/>
              </a:rPr>
              <a:t>90%  completion- Design completed, implementation to be completed</a:t>
            </a:r>
            <a:r>
              <a:rPr lang="it-IT" sz="2200" dirty="0">
                <a:latin typeface="Century Gothic" panose="020B0502020202020204" pitchFamily="34" charset="0"/>
                <a:cs typeface="Arial" pitchFamily="34" charset="0"/>
              </a:rPr>
              <a:t>)</a:t>
            </a:r>
          </a:p>
          <a:p>
            <a:r>
              <a:rPr lang="it-IT" sz="2200" dirty="0">
                <a:latin typeface="Century Gothic" panose="020B0502020202020204" pitchFamily="34" charset="0"/>
                <a:cs typeface="Arial" pitchFamily="34" charset="0"/>
              </a:rPr>
              <a:t>2) 3 Articles on the project results (</a:t>
            </a:r>
            <a:r>
              <a:rPr lang="it-IT" sz="2200" dirty="0">
                <a:solidFill>
                  <a:srgbClr val="00B0F0"/>
                </a:solidFill>
                <a:latin typeface="Century Gothic" panose="020B0502020202020204" pitchFamily="34" charset="0"/>
                <a:cs typeface="Arial" pitchFamily="34" charset="0"/>
              </a:rPr>
              <a:t>100% completion-, 5 published</a:t>
            </a:r>
            <a:r>
              <a:rPr lang="it-IT" sz="2200" dirty="0">
                <a:latin typeface="Century Gothic" panose="020B0502020202020204" pitchFamily="34" charset="0"/>
                <a:cs typeface="Arial" pitchFamily="34" charset="0"/>
              </a:rPr>
              <a:t>)</a:t>
            </a:r>
          </a:p>
          <a:p>
            <a:r>
              <a:rPr lang="it-IT" sz="2200" dirty="0">
                <a:latin typeface="Century Gothic" panose="020B0502020202020204" pitchFamily="34" charset="0"/>
                <a:cs typeface="Arial" pitchFamily="34" charset="0"/>
              </a:rPr>
              <a:t>3) T-PGAA interface(</a:t>
            </a:r>
            <a:r>
              <a:rPr lang="it-IT" sz="2200" dirty="0">
                <a:solidFill>
                  <a:srgbClr val="00B0F0"/>
                </a:solidFill>
                <a:latin typeface="Century Gothic" panose="020B0502020202020204" pitchFamily="34" charset="0"/>
                <a:cs typeface="Arial" pitchFamily="34" charset="0"/>
              </a:rPr>
              <a:t>100% completion-</a:t>
            </a:r>
            <a:r>
              <a:rPr lang="it-IT" sz="2200" dirty="0">
                <a:latin typeface="Century Gothic" panose="020B0502020202020204" pitchFamily="34" charset="0"/>
                <a:cs typeface="Arial" pitchFamily="34" charset="0"/>
              </a:rPr>
              <a:t>)</a:t>
            </a:r>
          </a:p>
          <a:p>
            <a:r>
              <a:rPr lang="it-IT" sz="2200" dirty="0">
                <a:latin typeface="Century Gothic" panose="020B0502020202020204" pitchFamily="34" charset="0"/>
                <a:cs typeface="Arial" pitchFamily="34" charset="0"/>
              </a:rPr>
              <a:t>4) Three (at </a:t>
            </a:r>
            <a:r>
              <a:rPr lang="it-IT" sz="2200" dirty="0" err="1">
                <a:latin typeface="Century Gothic" panose="020B0502020202020204" pitchFamily="34" charset="0"/>
                <a:cs typeface="Arial" pitchFamily="34" charset="0"/>
              </a:rPr>
              <a:t>least</a:t>
            </a:r>
            <a:r>
              <a:rPr lang="it-IT" sz="2200" dirty="0">
                <a:latin typeface="Century Gothic" panose="020B0502020202020204" pitchFamily="34" charset="0"/>
                <a:cs typeface="Arial" pitchFamily="34" charset="0"/>
              </a:rPr>
              <a:t>) </a:t>
            </a:r>
            <a:r>
              <a:rPr lang="it-IT" sz="2200" dirty="0" err="1">
                <a:latin typeface="Century Gothic" panose="020B0502020202020204" pitchFamily="34" charset="0"/>
                <a:cs typeface="Arial" pitchFamily="34" charset="0"/>
              </a:rPr>
              <a:t>experiment</a:t>
            </a:r>
            <a:r>
              <a:rPr lang="it-IT" sz="2200" dirty="0">
                <a:latin typeface="Century Gothic" panose="020B0502020202020204" pitchFamily="34" charset="0"/>
                <a:cs typeface="Arial" pitchFamily="34" charset="0"/>
              </a:rPr>
              <a:t> </a:t>
            </a:r>
            <a:r>
              <a:rPr lang="it-IT" sz="2200" dirty="0" err="1">
                <a:latin typeface="Century Gothic" panose="020B0502020202020204" pitchFamily="34" charset="0"/>
                <a:cs typeface="Arial" pitchFamily="34" charset="0"/>
              </a:rPr>
              <a:t>proposals</a:t>
            </a:r>
            <a:r>
              <a:rPr lang="it-IT" sz="2200" dirty="0">
                <a:latin typeface="Century Gothic" panose="020B0502020202020204" pitchFamily="34" charset="0"/>
                <a:cs typeface="Arial" pitchFamily="34" charset="0"/>
              </a:rPr>
              <a:t> to be </a:t>
            </a:r>
            <a:r>
              <a:rPr lang="it-IT" sz="2200" dirty="0" err="1">
                <a:latin typeface="Century Gothic" panose="020B0502020202020204" pitchFamily="34" charset="0"/>
                <a:cs typeface="Arial" pitchFamily="34" charset="0"/>
              </a:rPr>
              <a:t>submitted</a:t>
            </a:r>
            <a:r>
              <a:rPr lang="it-IT" sz="2200" dirty="0">
                <a:latin typeface="Century Gothic" panose="020B0502020202020204" pitchFamily="34" charset="0"/>
                <a:cs typeface="Arial" pitchFamily="34" charset="0"/>
              </a:rPr>
              <a:t> to the ISIS </a:t>
            </a:r>
            <a:r>
              <a:rPr lang="it-IT" sz="2200" dirty="0" err="1">
                <a:latin typeface="Century Gothic" panose="020B0502020202020204" pitchFamily="34" charset="0"/>
                <a:cs typeface="Arial" pitchFamily="34" charset="0"/>
              </a:rPr>
              <a:t>Facility</a:t>
            </a:r>
            <a:r>
              <a:rPr lang="it-IT" sz="2200" dirty="0">
                <a:latin typeface="Century Gothic" panose="020B0502020202020204" pitchFamily="34" charset="0"/>
                <a:cs typeface="Arial" pitchFamily="34" charset="0"/>
              </a:rPr>
              <a:t> Access procedure on </a:t>
            </a:r>
            <a:r>
              <a:rPr lang="it-IT" sz="2200" dirty="0" err="1">
                <a:latin typeface="Century Gothic" panose="020B0502020202020204" pitchFamily="34" charset="0"/>
                <a:cs typeface="Arial" pitchFamily="34" charset="0"/>
              </a:rPr>
              <a:t>archaeometric</a:t>
            </a:r>
            <a:r>
              <a:rPr lang="it-IT" sz="2200" dirty="0">
                <a:latin typeface="Century Gothic" panose="020B0502020202020204" pitchFamily="34" charset="0"/>
                <a:cs typeface="Arial" pitchFamily="34" charset="0"/>
              </a:rPr>
              <a:t> </a:t>
            </a:r>
            <a:r>
              <a:rPr lang="it-IT" sz="2200" dirty="0" err="1">
                <a:latin typeface="Century Gothic" panose="020B0502020202020204" pitchFamily="34" charset="0"/>
                <a:cs typeface="Arial" pitchFamily="34" charset="0"/>
              </a:rPr>
              <a:t>standards</a:t>
            </a:r>
            <a:r>
              <a:rPr lang="it-IT" sz="2200" dirty="0">
                <a:latin typeface="Century Gothic" panose="020B0502020202020204" pitchFamily="34" charset="0"/>
                <a:cs typeface="Arial" pitchFamily="34" charset="0"/>
              </a:rPr>
              <a:t>, </a:t>
            </a:r>
            <a:r>
              <a:rPr lang="it-IT" sz="2200" dirty="0" err="1">
                <a:latin typeface="Century Gothic" panose="020B0502020202020204" pitchFamily="34" charset="0"/>
                <a:cs typeface="Arial" pitchFamily="34" charset="0"/>
              </a:rPr>
              <a:t>ancient</a:t>
            </a:r>
            <a:r>
              <a:rPr lang="it-IT" sz="2200" dirty="0">
                <a:latin typeface="Century Gothic" panose="020B0502020202020204" pitchFamily="34" charset="0"/>
                <a:cs typeface="Arial" pitchFamily="34" charset="0"/>
              </a:rPr>
              <a:t> books, </a:t>
            </a:r>
            <a:r>
              <a:rPr lang="it-IT" sz="2200" dirty="0" err="1">
                <a:latin typeface="Century Gothic" panose="020B0502020202020204" pitchFamily="34" charset="0"/>
                <a:cs typeface="Arial" pitchFamily="34" charset="0"/>
              </a:rPr>
              <a:t>oricalchos</a:t>
            </a:r>
            <a:r>
              <a:rPr lang="it-IT" sz="2200" dirty="0">
                <a:latin typeface="Century Gothic" panose="020B0502020202020204" pitchFamily="34" charset="0"/>
                <a:cs typeface="Arial" pitchFamily="34" charset="0"/>
              </a:rPr>
              <a:t>. (</a:t>
            </a:r>
            <a:r>
              <a:rPr lang="it-IT" sz="2200" dirty="0">
                <a:solidFill>
                  <a:srgbClr val="00B0F0"/>
                </a:solidFill>
                <a:latin typeface="Century Gothic" panose="020B0502020202020204" pitchFamily="34" charset="0"/>
                <a:cs typeface="Arial" pitchFamily="34" charset="0"/>
              </a:rPr>
              <a:t>100%</a:t>
            </a:r>
            <a:r>
              <a:rPr lang="it-IT" sz="2200" dirty="0">
                <a:latin typeface="Century Gothic" panose="020B0502020202020204" pitchFamily="34" charset="0"/>
                <a:cs typeface="Arial" pitchFamily="34" charset="0"/>
              </a:rPr>
              <a:t>)</a:t>
            </a:r>
          </a:p>
          <a:p>
            <a:endParaRPr lang="it-IT" sz="2400" dirty="0">
              <a:latin typeface="Arial" pitchFamily="34" charset="0"/>
              <a:cs typeface="Arial" pitchFamily="34" charset="0"/>
            </a:endParaRPr>
          </a:p>
        </p:txBody>
      </p:sp>
    </p:spTree>
    <p:extLst>
      <p:ext uri="{BB962C8B-B14F-4D97-AF65-F5344CB8AC3E}">
        <p14:creationId xmlns:p14="http://schemas.microsoft.com/office/powerpoint/2010/main" val="288121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11</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2025748" y="6492875"/>
            <a:ext cx="4276578"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
        <p:nvSpPr>
          <p:cNvPr id="17" name="Rettangolo 16"/>
          <p:cNvSpPr/>
          <p:nvPr/>
        </p:nvSpPr>
        <p:spPr>
          <a:xfrm>
            <a:off x="888053" y="1031360"/>
            <a:ext cx="7503056" cy="523220"/>
          </a:xfrm>
          <a:prstGeom prst="rect">
            <a:avLst/>
          </a:prstGeom>
        </p:spPr>
        <p:txBody>
          <a:bodyPr wrap="square">
            <a:spAutoFit/>
          </a:bodyPr>
          <a:lstStyle/>
          <a:p>
            <a:r>
              <a:rPr lang="en-US" sz="2800" b="1" dirty="0">
                <a:solidFill>
                  <a:srgbClr val="000000"/>
                </a:solidFill>
                <a:latin typeface="Arial"/>
                <a:cs typeface="Arial"/>
              </a:rPr>
              <a:t>Plan of activities 2020 – 2022 (Milestones) </a:t>
            </a:r>
          </a:p>
        </p:txBody>
      </p:sp>
      <p:sp>
        <p:nvSpPr>
          <p:cNvPr id="22" name="CasellaDiTesto 21"/>
          <p:cNvSpPr txBox="1"/>
          <p:nvPr/>
        </p:nvSpPr>
        <p:spPr>
          <a:xfrm>
            <a:off x="349832" y="1844010"/>
            <a:ext cx="8336968" cy="769441"/>
          </a:xfrm>
          <a:prstGeom prst="rect">
            <a:avLst/>
          </a:prstGeom>
          <a:noFill/>
        </p:spPr>
        <p:txBody>
          <a:bodyPr wrap="square" rtlCol="0">
            <a:spAutoFit/>
          </a:bodyPr>
          <a:lstStyle/>
          <a:p>
            <a:pPr marL="457200" indent="-457200">
              <a:buFont typeface="+mj-lt"/>
              <a:buAutoNum type="arabicPeriod"/>
            </a:pPr>
            <a:r>
              <a:rPr lang="it-IT" sz="2200" b="1" i="1" dirty="0">
                <a:solidFill>
                  <a:srgbClr val="0070C0"/>
                </a:solidFill>
                <a:latin typeface="Century Gothic" panose="020B0502020202020204" pitchFamily="34" charset="0"/>
                <a:cs typeface="Arial" pitchFamily="34" charset="0"/>
              </a:rPr>
              <a:t>Instrumentation procurement and commissioning  within ISIS@MACH infrastructure for VIEWLAB</a:t>
            </a:r>
          </a:p>
        </p:txBody>
      </p:sp>
      <p:sp>
        <p:nvSpPr>
          <p:cNvPr id="2" name="TextBox 1">
            <a:extLst>
              <a:ext uri="{FF2B5EF4-FFF2-40B4-BE49-F238E27FC236}">
                <a16:creationId xmlns:a16="http://schemas.microsoft.com/office/drawing/2014/main" id="{A9133346-22E2-4FCC-8B7D-C7514DD56ECB}"/>
              </a:ext>
            </a:extLst>
          </p:cNvPr>
          <p:cNvSpPr txBox="1"/>
          <p:nvPr/>
        </p:nvSpPr>
        <p:spPr>
          <a:xfrm>
            <a:off x="485299" y="3201510"/>
            <a:ext cx="6421951" cy="2062103"/>
          </a:xfrm>
          <a:prstGeom prst="rect">
            <a:avLst/>
          </a:prstGeom>
          <a:noFill/>
        </p:spPr>
        <p:txBody>
          <a:bodyPr wrap="none" rtlCol="0">
            <a:spAutoFit/>
          </a:bodyPr>
          <a:lstStyle/>
          <a:p>
            <a:pPr marL="285750" indent="-285750">
              <a:buFont typeface="Arial" panose="020B0604020202020204" pitchFamily="34" charset="0"/>
              <a:buChar char="•"/>
            </a:pPr>
            <a:r>
              <a:rPr lang="it-IT" sz="2800" dirty="0">
                <a:latin typeface="Century Gothic" panose="020B0502020202020204" pitchFamily="34" charset="0"/>
              </a:rPr>
              <a:t>Detector/cabinet for Tomography</a:t>
            </a:r>
          </a:p>
          <a:p>
            <a:pPr marL="285750" indent="-285750">
              <a:buFont typeface="Arial" panose="020B0604020202020204" pitchFamily="34" charset="0"/>
              <a:buChar char="•"/>
            </a:pPr>
            <a:r>
              <a:rPr lang="it-IT" sz="2800" dirty="0">
                <a:latin typeface="Century Gothic" panose="020B0502020202020204" pitchFamily="34" charset="0"/>
              </a:rPr>
              <a:t>Portable FTIR</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2881216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12</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2025748" y="6492875"/>
            <a:ext cx="4276578"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
        <p:nvSpPr>
          <p:cNvPr id="17" name="Rettangolo 16"/>
          <p:cNvSpPr/>
          <p:nvPr/>
        </p:nvSpPr>
        <p:spPr>
          <a:xfrm>
            <a:off x="1717963" y="1031360"/>
            <a:ext cx="5920793" cy="523220"/>
          </a:xfrm>
          <a:prstGeom prst="rect">
            <a:avLst/>
          </a:prstGeom>
        </p:spPr>
        <p:txBody>
          <a:bodyPr wrap="square">
            <a:spAutoFit/>
          </a:bodyPr>
          <a:lstStyle/>
          <a:p>
            <a:r>
              <a:rPr lang="en-US" sz="2800" b="1" dirty="0">
                <a:solidFill>
                  <a:srgbClr val="000000"/>
                </a:solidFill>
                <a:latin typeface="Arial"/>
                <a:cs typeface="Arial"/>
              </a:rPr>
              <a:t>Plan of activities 2020 - 2022 </a:t>
            </a:r>
          </a:p>
        </p:txBody>
      </p:sp>
      <p:sp>
        <p:nvSpPr>
          <p:cNvPr id="22" name="CasellaDiTesto 21"/>
          <p:cNvSpPr txBox="1"/>
          <p:nvPr/>
        </p:nvSpPr>
        <p:spPr>
          <a:xfrm>
            <a:off x="135701" y="1800665"/>
            <a:ext cx="5579300" cy="1938992"/>
          </a:xfrm>
          <a:prstGeom prst="rect">
            <a:avLst/>
          </a:prstGeom>
          <a:noFill/>
        </p:spPr>
        <p:txBody>
          <a:bodyPr wrap="square" rtlCol="0">
            <a:spAutoFit/>
          </a:bodyPr>
          <a:lstStyle/>
          <a:p>
            <a:pPr marL="457200" indent="-457200"/>
            <a:r>
              <a:rPr lang="it-IT" sz="2400" b="1" i="1" dirty="0">
                <a:solidFill>
                  <a:srgbClr val="0070C0"/>
                </a:solidFill>
                <a:latin typeface="Century Gothic" panose="020B0502020202020204" pitchFamily="34" charset="0"/>
                <a:cs typeface="Arial" pitchFamily="34" charset="0"/>
              </a:rPr>
              <a:t>2a) Limit Of </a:t>
            </a:r>
            <a:r>
              <a:rPr lang="it-IT" sz="2400" b="1" i="1" dirty="0" err="1">
                <a:solidFill>
                  <a:srgbClr val="0070C0"/>
                </a:solidFill>
                <a:latin typeface="Century Gothic" panose="020B0502020202020204" pitchFamily="34" charset="0"/>
                <a:cs typeface="Arial" pitchFamily="34" charset="0"/>
              </a:rPr>
              <a:t>Detection</a:t>
            </a:r>
            <a:r>
              <a:rPr lang="it-IT" sz="2400" b="1" i="1" dirty="0">
                <a:solidFill>
                  <a:srgbClr val="0070C0"/>
                </a:solidFill>
                <a:latin typeface="Century Gothic" panose="020B0502020202020204" pitchFamily="34" charset="0"/>
                <a:cs typeface="Arial" pitchFamily="34" charset="0"/>
              </a:rPr>
              <a:t> and Limit Of Quantification for the </a:t>
            </a:r>
            <a:r>
              <a:rPr lang="it-IT" sz="2400" b="1" i="1" dirty="0" err="1">
                <a:solidFill>
                  <a:srgbClr val="0070C0"/>
                </a:solidFill>
                <a:latin typeface="Century Gothic" panose="020B0502020202020204" pitchFamily="34" charset="0"/>
                <a:cs typeface="Arial" pitchFamily="34" charset="0"/>
              </a:rPr>
              <a:t>Xraman</a:t>
            </a:r>
            <a:r>
              <a:rPr lang="it-IT" sz="2400" b="1" i="1" dirty="0">
                <a:solidFill>
                  <a:srgbClr val="0070C0"/>
                </a:solidFill>
                <a:latin typeface="Century Gothic" panose="020B0502020202020204" pitchFamily="34" charset="0"/>
                <a:cs typeface="Arial" pitchFamily="34" charset="0"/>
              </a:rPr>
              <a:t> (</a:t>
            </a:r>
            <a:r>
              <a:rPr lang="it-IT" sz="2400" b="1" i="1" dirty="0" err="1">
                <a:solidFill>
                  <a:srgbClr val="0070C0"/>
                </a:solidFill>
                <a:latin typeface="Century Gothic" panose="020B0502020202020204" pitchFamily="34" charset="0"/>
                <a:cs typeface="Arial" pitchFamily="34" charset="0"/>
              </a:rPr>
              <a:t>collaboration</a:t>
            </a:r>
            <a:r>
              <a:rPr lang="it-IT" sz="2400" b="1" i="1" dirty="0">
                <a:solidFill>
                  <a:srgbClr val="0070C0"/>
                </a:solidFill>
                <a:latin typeface="Century Gothic" panose="020B0502020202020204" pitchFamily="34" charset="0"/>
                <a:cs typeface="Arial" pitchFamily="34" charset="0"/>
              </a:rPr>
              <a:t> to VIEWLAB)</a:t>
            </a:r>
          </a:p>
          <a:p>
            <a:pPr marL="457200" indent="-457200"/>
            <a:r>
              <a:rPr lang="it-IT" sz="2400" b="1" i="1" dirty="0">
                <a:solidFill>
                  <a:srgbClr val="0070C0"/>
                </a:solidFill>
                <a:latin typeface="Century Gothic" panose="020B0502020202020204" pitchFamily="34" charset="0"/>
                <a:cs typeface="Arial" pitchFamily="34" charset="0"/>
              </a:rPr>
              <a:t>2b) Hardware completion for the T-PGAA system</a:t>
            </a:r>
            <a:endParaRPr lang="it-IT" sz="2400" dirty="0">
              <a:latin typeface="Century Gothic" panose="020B0502020202020204" pitchFamily="34" charset="0"/>
              <a:cs typeface="Arial" pitchFamily="34" charset="0"/>
            </a:endParaRPr>
          </a:p>
        </p:txBody>
      </p:sp>
      <p:sp>
        <p:nvSpPr>
          <p:cNvPr id="3" name="Rettangolo 2"/>
          <p:cNvSpPr/>
          <p:nvPr/>
        </p:nvSpPr>
        <p:spPr>
          <a:xfrm>
            <a:off x="36719" y="4437993"/>
            <a:ext cx="8229367" cy="461665"/>
          </a:xfrm>
          <a:prstGeom prst="rect">
            <a:avLst/>
          </a:prstGeom>
        </p:spPr>
        <p:txBody>
          <a:bodyPr wrap="square">
            <a:spAutoFit/>
          </a:bodyPr>
          <a:lstStyle/>
          <a:p>
            <a:r>
              <a:rPr lang="it-IT" sz="2400" b="1" i="1" dirty="0">
                <a:solidFill>
                  <a:srgbClr val="0070C0"/>
                </a:solidFill>
                <a:latin typeface="Century Gothic" panose="020B0502020202020204" pitchFamily="34" charset="0"/>
                <a:cs typeface="Arial" pitchFamily="34" charset="0"/>
              </a:rPr>
              <a:t>3) Three experiments at large scale infrastructures</a:t>
            </a:r>
            <a:endParaRPr lang="it-IT" sz="2400" dirty="0">
              <a:latin typeface="Century Gothic" panose="020B0502020202020204" pitchFamily="34" charset="0"/>
              <a:cs typeface="Arial" pitchFamily="34" charset="0"/>
            </a:endParaRPr>
          </a:p>
        </p:txBody>
      </p:sp>
      <p:sp>
        <p:nvSpPr>
          <p:cNvPr id="11" name="Rettangolo 2">
            <a:extLst>
              <a:ext uri="{FF2B5EF4-FFF2-40B4-BE49-F238E27FC236}">
                <a16:creationId xmlns:a16="http://schemas.microsoft.com/office/drawing/2014/main" id="{C9950FD5-E33C-4DD0-B86E-9762086BF0E8}"/>
              </a:ext>
            </a:extLst>
          </p:cNvPr>
          <p:cNvSpPr/>
          <p:nvPr/>
        </p:nvSpPr>
        <p:spPr>
          <a:xfrm>
            <a:off x="49353" y="5057397"/>
            <a:ext cx="8229367" cy="461665"/>
          </a:xfrm>
          <a:prstGeom prst="rect">
            <a:avLst/>
          </a:prstGeom>
        </p:spPr>
        <p:txBody>
          <a:bodyPr wrap="square">
            <a:spAutoFit/>
          </a:bodyPr>
          <a:lstStyle/>
          <a:p>
            <a:r>
              <a:rPr lang="it-IT" sz="2400" b="1" i="1" dirty="0">
                <a:solidFill>
                  <a:srgbClr val="0070C0"/>
                </a:solidFill>
                <a:latin typeface="Century Gothic" panose="020B0502020202020204" pitchFamily="34" charset="0"/>
                <a:cs typeface="Arial" pitchFamily="34" charset="0"/>
              </a:rPr>
              <a:t>4) Four articles on the project results</a:t>
            </a:r>
            <a:endParaRPr lang="it-IT" sz="2400" dirty="0">
              <a:latin typeface="Century Gothic" panose="020B0502020202020204" pitchFamily="34" charset="0"/>
              <a:cs typeface="Arial" pitchFamily="34" charset="0"/>
            </a:endParaRPr>
          </a:p>
        </p:txBody>
      </p:sp>
      <p:pic>
        <p:nvPicPr>
          <p:cNvPr id="14" name="Picture 21" descr="A screenshot of a cell phone&#10;&#10;Description automatically generated">
            <a:extLst>
              <a:ext uri="{FF2B5EF4-FFF2-40B4-BE49-F238E27FC236}">
                <a16:creationId xmlns:a16="http://schemas.microsoft.com/office/drawing/2014/main" id="{66C74281-C36D-4F90-9E9F-E2B901B49FB9}"/>
              </a:ext>
            </a:extLst>
          </p:cNvPr>
          <p:cNvPicPr/>
          <p:nvPr/>
        </p:nvPicPr>
        <p:blipFill rotWithShape="1">
          <a:blip r:embed="rId5">
            <a:extLst>
              <a:ext uri="{28A0092B-C50C-407E-A947-70E740481C1C}">
                <a14:useLocalDpi xmlns:a14="http://schemas.microsoft.com/office/drawing/2010/main" val="0"/>
              </a:ext>
            </a:extLst>
          </a:blip>
          <a:srcRect l="7106"/>
          <a:stretch/>
        </p:blipFill>
        <p:spPr>
          <a:xfrm>
            <a:off x="5845629" y="1741884"/>
            <a:ext cx="2758258" cy="2183765"/>
          </a:xfrm>
          <a:prstGeom prst="rect">
            <a:avLst/>
          </a:prstGeom>
          <a:scene3d>
            <a:camera prst="orthographicFront"/>
            <a:lightRig rig="sunset" dir="t"/>
          </a:scene3d>
          <a:sp3d>
            <a:bevelT/>
          </a:sp3d>
        </p:spPr>
      </p:pic>
    </p:spTree>
    <p:extLst>
      <p:ext uri="{BB962C8B-B14F-4D97-AF65-F5344CB8AC3E}">
        <p14:creationId xmlns:p14="http://schemas.microsoft.com/office/powerpoint/2010/main" val="2881216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13</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2025748" y="6492875"/>
            <a:ext cx="4276578"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
        <p:nvSpPr>
          <p:cNvPr id="17" name="Rettangolo 16"/>
          <p:cNvSpPr/>
          <p:nvPr/>
        </p:nvSpPr>
        <p:spPr>
          <a:xfrm>
            <a:off x="400322" y="1031360"/>
            <a:ext cx="8286478" cy="523220"/>
          </a:xfrm>
          <a:prstGeom prst="rect">
            <a:avLst/>
          </a:prstGeom>
        </p:spPr>
        <p:txBody>
          <a:bodyPr wrap="square">
            <a:spAutoFit/>
          </a:bodyPr>
          <a:lstStyle/>
          <a:p>
            <a:r>
              <a:rPr lang="en-US" sz="2800" b="1" dirty="0">
                <a:latin typeface="Arial"/>
                <a:cs typeface="Arial"/>
              </a:rPr>
              <a:t>Requested funding in the 3-year period:</a:t>
            </a:r>
          </a:p>
        </p:txBody>
      </p:sp>
      <p:sp>
        <p:nvSpPr>
          <p:cNvPr id="15" name="CasellaDiTesto 14"/>
          <p:cNvSpPr txBox="1"/>
          <p:nvPr/>
        </p:nvSpPr>
        <p:spPr>
          <a:xfrm>
            <a:off x="400322" y="1500889"/>
            <a:ext cx="7713866" cy="1323439"/>
          </a:xfrm>
          <a:prstGeom prst="rect">
            <a:avLst/>
          </a:prstGeom>
          <a:noFill/>
        </p:spPr>
        <p:txBody>
          <a:bodyPr wrap="square" rtlCol="0">
            <a:spAutoFit/>
          </a:bodyPr>
          <a:lstStyle/>
          <a:p>
            <a:r>
              <a:rPr lang="it-IT" sz="2000" dirty="0">
                <a:latin typeface="Century Gothic" panose="020B0502020202020204" pitchFamily="34" charset="0"/>
              </a:rPr>
              <a:t>Grants:  1 grant for 2022 (assegno di ricerca, 25 keuro); Consumables (15keuro), 1 detector (30keuro for Compton suppression completion)</a:t>
            </a:r>
          </a:p>
          <a:p>
            <a:r>
              <a:rPr lang="it-IT" sz="2000" dirty="0">
                <a:latin typeface="Century Gothic" panose="020B0502020202020204" pitchFamily="34" charset="0"/>
              </a:rPr>
              <a:t>Travel/missions: 15 keuro/year for  the </a:t>
            </a:r>
            <a:r>
              <a:rPr lang="it-IT" sz="2000" dirty="0" err="1">
                <a:latin typeface="Century Gothic" panose="020B0502020202020204" pitchFamily="34" charset="0"/>
              </a:rPr>
              <a:t>years</a:t>
            </a:r>
            <a:r>
              <a:rPr lang="it-IT" sz="2000" dirty="0">
                <a:latin typeface="Century Gothic" panose="020B0502020202020204" pitchFamily="34" charset="0"/>
              </a:rPr>
              <a:t> 2020,2021,2022</a:t>
            </a:r>
          </a:p>
        </p:txBody>
      </p:sp>
      <p:pic>
        <p:nvPicPr>
          <p:cNvPr id="5" name="Picture 4" descr="A close up of a machine&#10;&#10;Description automatically generated">
            <a:extLst>
              <a:ext uri="{FF2B5EF4-FFF2-40B4-BE49-F238E27FC236}">
                <a16:creationId xmlns:a16="http://schemas.microsoft.com/office/drawing/2014/main" id="{2DE20A06-0350-43AA-B417-CCBAF93E5BDC}"/>
              </a:ext>
            </a:extLst>
          </p:cNvPr>
          <p:cNvPicPr>
            <a:picLocks noChangeAspect="1"/>
          </p:cNvPicPr>
          <p:nvPr/>
        </p:nvPicPr>
        <p:blipFill>
          <a:blip r:embed="rId5"/>
          <a:stretch>
            <a:fillRect/>
          </a:stretch>
        </p:blipFill>
        <p:spPr>
          <a:xfrm rot="5400000">
            <a:off x="-2529" y="3296311"/>
            <a:ext cx="3460515" cy="2595386"/>
          </a:xfrm>
          <a:prstGeom prst="rect">
            <a:avLst/>
          </a:prstGeom>
        </p:spPr>
      </p:pic>
      <p:pic>
        <p:nvPicPr>
          <p:cNvPr id="8" name="Picture 7" descr="A picture containing indoor, table, equipment, sitting&#10;&#10;Description automatically generated">
            <a:extLst>
              <a:ext uri="{FF2B5EF4-FFF2-40B4-BE49-F238E27FC236}">
                <a16:creationId xmlns:a16="http://schemas.microsoft.com/office/drawing/2014/main" id="{B8F05F12-F524-4CDB-A606-925A795AF586}"/>
              </a:ext>
            </a:extLst>
          </p:cNvPr>
          <p:cNvPicPr>
            <a:picLocks noChangeAspect="1"/>
          </p:cNvPicPr>
          <p:nvPr/>
        </p:nvPicPr>
        <p:blipFill>
          <a:blip r:embed="rId6"/>
          <a:stretch>
            <a:fillRect/>
          </a:stretch>
        </p:blipFill>
        <p:spPr>
          <a:xfrm>
            <a:off x="5642879" y="2785424"/>
            <a:ext cx="2722183" cy="3644764"/>
          </a:xfrm>
          <a:prstGeom prst="rect">
            <a:avLst/>
          </a:prstGeom>
        </p:spPr>
      </p:pic>
      <p:pic>
        <p:nvPicPr>
          <p:cNvPr id="10" name="Picture 9">
            <a:extLst>
              <a:ext uri="{FF2B5EF4-FFF2-40B4-BE49-F238E27FC236}">
                <a16:creationId xmlns:a16="http://schemas.microsoft.com/office/drawing/2014/main" id="{E953E7C1-4CAD-46B2-9233-EA7A1ECEFF65}"/>
              </a:ext>
            </a:extLst>
          </p:cNvPr>
          <p:cNvPicPr>
            <a:picLocks noChangeAspect="1"/>
          </p:cNvPicPr>
          <p:nvPr/>
        </p:nvPicPr>
        <p:blipFill>
          <a:blip r:embed="rId7"/>
          <a:stretch>
            <a:fillRect/>
          </a:stretch>
        </p:blipFill>
        <p:spPr>
          <a:xfrm>
            <a:off x="3185918" y="2887015"/>
            <a:ext cx="2296465" cy="3119365"/>
          </a:xfrm>
          <a:prstGeom prst="rect">
            <a:avLst/>
          </a:prstGeom>
        </p:spPr>
      </p:pic>
    </p:spTree>
    <p:extLst>
      <p:ext uri="{BB962C8B-B14F-4D97-AF65-F5344CB8AC3E}">
        <p14:creationId xmlns:p14="http://schemas.microsoft.com/office/powerpoint/2010/main" val="2881216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C5320F-5777-4B92-86A7-8DA7729C0B43}"/>
              </a:ext>
            </a:extLst>
          </p:cNvPr>
          <p:cNvSpPr>
            <a:spLocks noGrp="1"/>
          </p:cNvSpPr>
          <p:nvPr>
            <p:ph type="sldNum" sz="quarter" idx="12"/>
          </p:nvPr>
        </p:nvSpPr>
        <p:spPr/>
        <p:txBody>
          <a:bodyPr/>
          <a:lstStyle/>
          <a:p>
            <a:fld id="{9FB92AF9-FE23-4711-8472-8A6F5CD7E989}" type="slidenum">
              <a:rPr lang="it-IT" smtClean="0"/>
              <a:pPr/>
              <a:t>14</a:t>
            </a:fld>
            <a:endParaRPr lang="it-IT"/>
          </a:p>
        </p:txBody>
      </p:sp>
      <p:sp>
        <p:nvSpPr>
          <p:cNvPr id="5" name="Rectangle 4">
            <a:extLst>
              <a:ext uri="{FF2B5EF4-FFF2-40B4-BE49-F238E27FC236}">
                <a16:creationId xmlns:a16="http://schemas.microsoft.com/office/drawing/2014/main" id="{21CCD710-8AB1-45B8-959E-5A56C99A8786}"/>
              </a:ext>
            </a:extLst>
          </p:cNvPr>
          <p:cNvSpPr/>
          <p:nvPr/>
        </p:nvSpPr>
        <p:spPr>
          <a:xfrm>
            <a:off x="361619" y="701693"/>
            <a:ext cx="8291264" cy="1323439"/>
          </a:xfrm>
          <a:prstGeom prst="rect">
            <a:avLst/>
          </a:prstGeom>
        </p:spPr>
        <p:txBody>
          <a:bodyPr wrap="square">
            <a:spAutoFit/>
          </a:bodyPr>
          <a:lstStyle/>
          <a:p>
            <a:endParaRPr lang="it-IT" sz="2000" dirty="0">
              <a:solidFill>
                <a:srgbClr val="000000"/>
              </a:solidFill>
              <a:latin typeface="Times New Roman" panose="02020603050405020304" pitchFamily="18" charset="0"/>
            </a:endParaRPr>
          </a:p>
          <a:p>
            <a:pPr algn="ctr"/>
            <a:r>
              <a:rPr lang="en-US" sz="2000" dirty="0">
                <a:solidFill>
                  <a:srgbClr val="000000"/>
                </a:solidFill>
                <a:latin typeface="Century Gothic" panose="020B0502020202020204" pitchFamily="34" charset="0"/>
              </a:rPr>
              <a:t> Research Infrastructure from the alliance of Centro FERMI and  the University of Rome Tor </a:t>
            </a:r>
            <a:r>
              <a:rPr lang="en-US" sz="2000" dirty="0" err="1">
                <a:solidFill>
                  <a:srgbClr val="000000"/>
                </a:solidFill>
                <a:latin typeface="Century Gothic" panose="020B0502020202020204" pitchFamily="34" charset="0"/>
              </a:rPr>
              <a:t>Vergata</a:t>
            </a:r>
            <a:endParaRPr lang="en-US" sz="2000" dirty="0">
              <a:solidFill>
                <a:srgbClr val="000000"/>
              </a:solidFill>
              <a:latin typeface="Century Gothic" panose="020B0502020202020204" pitchFamily="34" charset="0"/>
            </a:endParaRPr>
          </a:p>
          <a:p>
            <a:pPr algn="ctr"/>
            <a:r>
              <a:rPr lang="en-US" sz="2000" dirty="0">
                <a:solidFill>
                  <a:srgbClr val="000000"/>
                </a:solidFill>
                <a:latin typeface="Century Gothic" panose="020B0502020202020204" pitchFamily="34" charset="0"/>
              </a:rPr>
              <a:t>A node of the Global Infrastructure ISIS</a:t>
            </a:r>
            <a:endParaRPr lang="it-IT" sz="2000" dirty="0">
              <a:latin typeface="Century Gothic" panose="020B0502020202020204" pitchFamily="34" charset="0"/>
            </a:endParaRPr>
          </a:p>
        </p:txBody>
      </p:sp>
      <p:sp>
        <p:nvSpPr>
          <p:cNvPr id="8" name="Rectangle 7">
            <a:extLst>
              <a:ext uri="{FF2B5EF4-FFF2-40B4-BE49-F238E27FC236}">
                <a16:creationId xmlns:a16="http://schemas.microsoft.com/office/drawing/2014/main" id="{D667FE61-066A-44D3-AACE-CAD3989E3F62}"/>
              </a:ext>
            </a:extLst>
          </p:cNvPr>
          <p:cNvSpPr/>
          <p:nvPr/>
        </p:nvSpPr>
        <p:spPr>
          <a:xfrm>
            <a:off x="3033868" y="192235"/>
            <a:ext cx="3595856" cy="369332"/>
          </a:xfrm>
          <a:prstGeom prst="rect">
            <a:avLst/>
          </a:prstGeom>
        </p:spPr>
        <p:txBody>
          <a:bodyPr wrap="none">
            <a:spAutoFit/>
          </a:bodyPr>
          <a:lstStyle/>
          <a:p>
            <a:r>
              <a:rPr lang="en-US" b="1" dirty="0">
                <a:latin typeface="Century Gothic" panose="020B0502020202020204" pitchFamily="34" charset="0"/>
              </a:rPr>
              <a:t>Activities set within ISIS@MACH</a:t>
            </a:r>
            <a:endParaRPr lang="it-IT" dirty="0">
              <a:latin typeface="Century Gothic" panose="020B0502020202020204" pitchFamily="34" charset="0"/>
            </a:endParaRPr>
          </a:p>
        </p:txBody>
      </p:sp>
      <p:sp>
        <p:nvSpPr>
          <p:cNvPr id="9" name="Rectangle 8">
            <a:extLst>
              <a:ext uri="{FF2B5EF4-FFF2-40B4-BE49-F238E27FC236}">
                <a16:creationId xmlns:a16="http://schemas.microsoft.com/office/drawing/2014/main" id="{EA2CD119-10CF-48BE-B802-D15C21E69F74}"/>
              </a:ext>
            </a:extLst>
          </p:cNvPr>
          <p:cNvSpPr/>
          <p:nvPr/>
        </p:nvSpPr>
        <p:spPr>
          <a:xfrm>
            <a:off x="539552" y="2061592"/>
            <a:ext cx="8291264" cy="1785104"/>
          </a:xfrm>
          <a:custGeom>
            <a:avLst/>
            <a:gdLst>
              <a:gd name="connsiteX0" fmla="*/ 0 w 8291264"/>
              <a:gd name="connsiteY0" fmla="*/ 0 h 1785104"/>
              <a:gd name="connsiteX1" fmla="*/ 758058 w 8291264"/>
              <a:gd name="connsiteY1" fmla="*/ 0 h 1785104"/>
              <a:gd name="connsiteX2" fmla="*/ 1184466 w 8291264"/>
              <a:gd name="connsiteY2" fmla="*/ 0 h 1785104"/>
              <a:gd name="connsiteX3" fmla="*/ 1776699 w 8291264"/>
              <a:gd name="connsiteY3" fmla="*/ 0 h 1785104"/>
              <a:gd name="connsiteX4" fmla="*/ 2451845 w 8291264"/>
              <a:gd name="connsiteY4" fmla="*/ 0 h 1785104"/>
              <a:gd name="connsiteX5" fmla="*/ 2795340 w 8291264"/>
              <a:gd name="connsiteY5" fmla="*/ 0 h 1785104"/>
              <a:gd name="connsiteX6" fmla="*/ 3138836 w 8291264"/>
              <a:gd name="connsiteY6" fmla="*/ 0 h 1785104"/>
              <a:gd name="connsiteX7" fmla="*/ 3896894 w 8291264"/>
              <a:gd name="connsiteY7" fmla="*/ 0 h 1785104"/>
              <a:gd name="connsiteX8" fmla="*/ 4489127 w 8291264"/>
              <a:gd name="connsiteY8" fmla="*/ 0 h 1785104"/>
              <a:gd name="connsiteX9" fmla="*/ 4832622 w 8291264"/>
              <a:gd name="connsiteY9" fmla="*/ 0 h 1785104"/>
              <a:gd name="connsiteX10" fmla="*/ 5424856 w 8291264"/>
              <a:gd name="connsiteY10" fmla="*/ 0 h 1785104"/>
              <a:gd name="connsiteX11" fmla="*/ 6182914 w 8291264"/>
              <a:gd name="connsiteY11" fmla="*/ 0 h 1785104"/>
              <a:gd name="connsiteX12" fmla="*/ 6692235 w 8291264"/>
              <a:gd name="connsiteY12" fmla="*/ 0 h 1785104"/>
              <a:gd name="connsiteX13" fmla="*/ 7201555 w 8291264"/>
              <a:gd name="connsiteY13" fmla="*/ 0 h 1785104"/>
              <a:gd name="connsiteX14" fmla="*/ 8291264 w 8291264"/>
              <a:gd name="connsiteY14" fmla="*/ 0 h 1785104"/>
              <a:gd name="connsiteX15" fmla="*/ 8291264 w 8291264"/>
              <a:gd name="connsiteY15" fmla="*/ 612886 h 1785104"/>
              <a:gd name="connsiteX16" fmla="*/ 8291264 w 8291264"/>
              <a:gd name="connsiteY16" fmla="*/ 1207920 h 1785104"/>
              <a:gd name="connsiteX17" fmla="*/ 8291264 w 8291264"/>
              <a:gd name="connsiteY17" fmla="*/ 1785104 h 1785104"/>
              <a:gd name="connsiteX18" fmla="*/ 7781943 w 8291264"/>
              <a:gd name="connsiteY18" fmla="*/ 1785104 h 1785104"/>
              <a:gd name="connsiteX19" fmla="*/ 7355536 w 8291264"/>
              <a:gd name="connsiteY19" fmla="*/ 1785104 h 1785104"/>
              <a:gd name="connsiteX20" fmla="*/ 6597477 w 8291264"/>
              <a:gd name="connsiteY20" fmla="*/ 1785104 h 1785104"/>
              <a:gd name="connsiteX21" fmla="*/ 6005244 w 8291264"/>
              <a:gd name="connsiteY21" fmla="*/ 1785104 h 1785104"/>
              <a:gd name="connsiteX22" fmla="*/ 5661749 w 8291264"/>
              <a:gd name="connsiteY22" fmla="*/ 1785104 h 1785104"/>
              <a:gd name="connsiteX23" fmla="*/ 5069516 w 8291264"/>
              <a:gd name="connsiteY23" fmla="*/ 1785104 h 1785104"/>
              <a:gd name="connsiteX24" fmla="*/ 4560195 w 8291264"/>
              <a:gd name="connsiteY24" fmla="*/ 1785104 h 1785104"/>
              <a:gd name="connsiteX25" fmla="*/ 4050875 w 8291264"/>
              <a:gd name="connsiteY25" fmla="*/ 1785104 h 1785104"/>
              <a:gd name="connsiteX26" fmla="*/ 3541554 w 8291264"/>
              <a:gd name="connsiteY26" fmla="*/ 1785104 h 1785104"/>
              <a:gd name="connsiteX27" fmla="*/ 3032234 w 8291264"/>
              <a:gd name="connsiteY27" fmla="*/ 1785104 h 1785104"/>
              <a:gd name="connsiteX28" fmla="*/ 2357088 w 8291264"/>
              <a:gd name="connsiteY28" fmla="*/ 1785104 h 1785104"/>
              <a:gd name="connsiteX29" fmla="*/ 1764855 w 8291264"/>
              <a:gd name="connsiteY29" fmla="*/ 1785104 h 1785104"/>
              <a:gd name="connsiteX30" fmla="*/ 1421360 w 8291264"/>
              <a:gd name="connsiteY30" fmla="*/ 1785104 h 1785104"/>
              <a:gd name="connsiteX31" fmla="*/ 912039 w 8291264"/>
              <a:gd name="connsiteY31" fmla="*/ 1785104 h 1785104"/>
              <a:gd name="connsiteX32" fmla="*/ 0 w 8291264"/>
              <a:gd name="connsiteY32" fmla="*/ 1785104 h 1785104"/>
              <a:gd name="connsiteX33" fmla="*/ 0 w 8291264"/>
              <a:gd name="connsiteY33" fmla="*/ 1225771 h 1785104"/>
              <a:gd name="connsiteX34" fmla="*/ 0 w 8291264"/>
              <a:gd name="connsiteY34" fmla="*/ 684290 h 1785104"/>
              <a:gd name="connsiteX35" fmla="*/ 0 w 8291264"/>
              <a:gd name="connsiteY35" fmla="*/ 0 h 17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91264" h="1785104" fill="none" extrusionOk="0">
                <a:moveTo>
                  <a:pt x="0" y="0"/>
                </a:moveTo>
                <a:cubicBezTo>
                  <a:pt x="332198" y="-29877"/>
                  <a:pt x="464459" y="64558"/>
                  <a:pt x="758058" y="0"/>
                </a:cubicBezTo>
                <a:cubicBezTo>
                  <a:pt x="1051657" y="-64558"/>
                  <a:pt x="1058600" y="35695"/>
                  <a:pt x="1184466" y="0"/>
                </a:cubicBezTo>
                <a:cubicBezTo>
                  <a:pt x="1310332" y="-35695"/>
                  <a:pt x="1604344" y="41573"/>
                  <a:pt x="1776699" y="0"/>
                </a:cubicBezTo>
                <a:cubicBezTo>
                  <a:pt x="1949054" y="-41573"/>
                  <a:pt x="2217940" y="20517"/>
                  <a:pt x="2451845" y="0"/>
                </a:cubicBezTo>
                <a:cubicBezTo>
                  <a:pt x="2685750" y="-20517"/>
                  <a:pt x="2721511" y="35372"/>
                  <a:pt x="2795340" y="0"/>
                </a:cubicBezTo>
                <a:cubicBezTo>
                  <a:pt x="2869169" y="-35372"/>
                  <a:pt x="2982512" y="38721"/>
                  <a:pt x="3138836" y="0"/>
                </a:cubicBezTo>
                <a:cubicBezTo>
                  <a:pt x="3295160" y="-38721"/>
                  <a:pt x="3653362" y="47840"/>
                  <a:pt x="3896894" y="0"/>
                </a:cubicBezTo>
                <a:cubicBezTo>
                  <a:pt x="4140426" y="-47840"/>
                  <a:pt x="4280337" y="68838"/>
                  <a:pt x="4489127" y="0"/>
                </a:cubicBezTo>
                <a:cubicBezTo>
                  <a:pt x="4697917" y="-68838"/>
                  <a:pt x="4679125" y="32713"/>
                  <a:pt x="4832622" y="0"/>
                </a:cubicBezTo>
                <a:cubicBezTo>
                  <a:pt x="4986119" y="-32713"/>
                  <a:pt x="5293490" y="29963"/>
                  <a:pt x="5424856" y="0"/>
                </a:cubicBezTo>
                <a:cubicBezTo>
                  <a:pt x="5556222" y="-29963"/>
                  <a:pt x="6030186" y="30052"/>
                  <a:pt x="6182914" y="0"/>
                </a:cubicBezTo>
                <a:cubicBezTo>
                  <a:pt x="6335642" y="-30052"/>
                  <a:pt x="6542367" y="37043"/>
                  <a:pt x="6692235" y="0"/>
                </a:cubicBezTo>
                <a:cubicBezTo>
                  <a:pt x="6842103" y="-37043"/>
                  <a:pt x="7016574" y="54891"/>
                  <a:pt x="7201555" y="0"/>
                </a:cubicBezTo>
                <a:cubicBezTo>
                  <a:pt x="7386536" y="-54891"/>
                  <a:pt x="7972733" y="105764"/>
                  <a:pt x="8291264" y="0"/>
                </a:cubicBezTo>
                <a:cubicBezTo>
                  <a:pt x="8329124" y="270072"/>
                  <a:pt x="8222955" y="363545"/>
                  <a:pt x="8291264" y="612886"/>
                </a:cubicBezTo>
                <a:cubicBezTo>
                  <a:pt x="8359573" y="862227"/>
                  <a:pt x="8268543" y="1081423"/>
                  <a:pt x="8291264" y="1207920"/>
                </a:cubicBezTo>
                <a:cubicBezTo>
                  <a:pt x="8313985" y="1334417"/>
                  <a:pt x="8241520" y="1618529"/>
                  <a:pt x="8291264" y="1785104"/>
                </a:cubicBezTo>
                <a:cubicBezTo>
                  <a:pt x="8106252" y="1809501"/>
                  <a:pt x="8011479" y="1738430"/>
                  <a:pt x="7781943" y="1785104"/>
                </a:cubicBezTo>
                <a:cubicBezTo>
                  <a:pt x="7552407" y="1831778"/>
                  <a:pt x="7459483" y="1757622"/>
                  <a:pt x="7355536" y="1785104"/>
                </a:cubicBezTo>
                <a:cubicBezTo>
                  <a:pt x="7251589" y="1812586"/>
                  <a:pt x="6775305" y="1747105"/>
                  <a:pt x="6597477" y="1785104"/>
                </a:cubicBezTo>
                <a:cubicBezTo>
                  <a:pt x="6419649" y="1823103"/>
                  <a:pt x="6193068" y="1776152"/>
                  <a:pt x="6005244" y="1785104"/>
                </a:cubicBezTo>
                <a:cubicBezTo>
                  <a:pt x="5817420" y="1794056"/>
                  <a:pt x="5791657" y="1752717"/>
                  <a:pt x="5661749" y="1785104"/>
                </a:cubicBezTo>
                <a:cubicBezTo>
                  <a:pt x="5531841" y="1817491"/>
                  <a:pt x="5317532" y="1778628"/>
                  <a:pt x="5069516" y="1785104"/>
                </a:cubicBezTo>
                <a:cubicBezTo>
                  <a:pt x="4821500" y="1791580"/>
                  <a:pt x="4713859" y="1745635"/>
                  <a:pt x="4560195" y="1785104"/>
                </a:cubicBezTo>
                <a:cubicBezTo>
                  <a:pt x="4406531" y="1824573"/>
                  <a:pt x="4154066" y="1749496"/>
                  <a:pt x="4050875" y="1785104"/>
                </a:cubicBezTo>
                <a:cubicBezTo>
                  <a:pt x="3947684" y="1820712"/>
                  <a:pt x="3793245" y="1768544"/>
                  <a:pt x="3541554" y="1785104"/>
                </a:cubicBezTo>
                <a:cubicBezTo>
                  <a:pt x="3289863" y="1801664"/>
                  <a:pt x="3194071" y="1725225"/>
                  <a:pt x="3032234" y="1785104"/>
                </a:cubicBezTo>
                <a:cubicBezTo>
                  <a:pt x="2870397" y="1844983"/>
                  <a:pt x="2643316" y="1737058"/>
                  <a:pt x="2357088" y="1785104"/>
                </a:cubicBezTo>
                <a:cubicBezTo>
                  <a:pt x="2070860" y="1833150"/>
                  <a:pt x="1894497" y="1775050"/>
                  <a:pt x="1764855" y="1785104"/>
                </a:cubicBezTo>
                <a:cubicBezTo>
                  <a:pt x="1635213" y="1795158"/>
                  <a:pt x="1574271" y="1756183"/>
                  <a:pt x="1421360" y="1785104"/>
                </a:cubicBezTo>
                <a:cubicBezTo>
                  <a:pt x="1268449" y="1814025"/>
                  <a:pt x="1049653" y="1738665"/>
                  <a:pt x="912039" y="1785104"/>
                </a:cubicBezTo>
                <a:cubicBezTo>
                  <a:pt x="774425" y="1831543"/>
                  <a:pt x="185370" y="1704136"/>
                  <a:pt x="0" y="1785104"/>
                </a:cubicBezTo>
                <a:cubicBezTo>
                  <a:pt x="-46738" y="1634511"/>
                  <a:pt x="33037" y="1341256"/>
                  <a:pt x="0" y="1225771"/>
                </a:cubicBezTo>
                <a:cubicBezTo>
                  <a:pt x="-33037" y="1110286"/>
                  <a:pt x="9576" y="891041"/>
                  <a:pt x="0" y="684290"/>
                </a:cubicBezTo>
                <a:cubicBezTo>
                  <a:pt x="-9576" y="477539"/>
                  <a:pt x="44808" y="225332"/>
                  <a:pt x="0" y="0"/>
                </a:cubicBezTo>
                <a:close/>
              </a:path>
              <a:path w="8291264" h="1785104" stroke="0" extrusionOk="0">
                <a:moveTo>
                  <a:pt x="0" y="0"/>
                </a:moveTo>
                <a:cubicBezTo>
                  <a:pt x="107757" y="-15641"/>
                  <a:pt x="324468" y="28005"/>
                  <a:pt x="509321" y="0"/>
                </a:cubicBezTo>
                <a:cubicBezTo>
                  <a:pt x="694174" y="-28005"/>
                  <a:pt x="724092" y="14910"/>
                  <a:pt x="852816" y="0"/>
                </a:cubicBezTo>
                <a:cubicBezTo>
                  <a:pt x="981540" y="-14910"/>
                  <a:pt x="1421413" y="73474"/>
                  <a:pt x="1610874" y="0"/>
                </a:cubicBezTo>
                <a:cubicBezTo>
                  <a:pt x="1800335" y="-73474"/>
                  <a:pt x="2017902" y="55191"/>
                  <a:pt x="2120195" y="0"/>
                </a:cubicBezTo>
                <a:cubicBezTo>
                  <a:pt x="2222488" y="-55191"/>
                  <a:pt x="2457227" y="932"/>
                  <a:pt x="2629515" y="0"/>
                </a:cubicBezTo>
                <a:cubicBezTo>
                  <a:pt x="2801803" y="-932"/>
                  <a:pt x="3087198" y="52622"/>
                  <a:pt x="3387574" y="0"/>
                </a:cubicBezTo>
                <a:cubicBezTo>
                  <a:pt x="3687950" y="-52622"/>
                  <a:pt x="3654467" y="804"/>
                  <a:pt x="3813981" y="0"/>
                </a:cubicBezTo>
                <a:cubicBezTo>
                  <a:pt x="3973495" y="-804"/>
                  <a:pt x="4249321" y="72695"/>
                  <a:pt x="4572040" y="0"/>
                </a:cubicBezTo>
                <a:cubicBezTo>
                  <a:pt x="4894759" y="-72695"/>
                  <a:pt x="5108588" y="67225"/>
                  <a:pt x="5330098" y="0"/>
                </a:cubicBezTo>
                <a:cubicBezTo>
                  <a:pt x="5551608" y="-67225"/>
                  <a:pt x="5713457" y="44076"/>
                  <a:pt x="5922331" y="0"/>
                </a:cubicBezTo>
                <a:cubicBezTo>
                  <a:pt x="6131205" y="-44076"/>
                  <a:pt x="6429784" y="17498"/>
                  <a:pt x="6680390" y="0"/>
                </a:cubicBezTo>
                <a:cubicBezTo>
                  <a:pt x="6930996" y="-17498"/>
                  <a:pt x="6993735" y="47069"/>
                  <a:pt x="7189710" y="0"/>
                </a:cubicBezTo>
                <a:cubicBezTo>
                  <a:pt x="7385685" y="-47069"/>
                  <a:pt x="7468347" y="33386"/>
                  <a:pt x="7699031" y="0"/>
                </a:cubicBezTo>
                <a:cubicBezTo>
                  <a:pt x="7929715" y="-33386"/>
                  <a:pt x="8102628" y="4373"/>
                  <a:pt x="8291264" y="0"/>
                </a:cubicBezTo>
                <a:cubicBezTo>
                  <a:pt x="8307966" y="235436"/>
                  <a:pt x="8272850" y="345755"/>
                  <a:pt x="8291264" y="577184"/>
                </a:cubicBezTo>
                <a:cubicBezTo>
                  <a:pt x="8309678" y="808613"/>
                  <a:pt x="8266846" y="1011695"/>
                  <a:pt x="8291264" y="1172218"/>
                </a:cubicBezTo>
                <a:cubicBezTo>
                  <a:pt x="8315682" y="1332741"/>
                  <a:pt x="8248195" y="1499173"/>
                  <a:pt x="8291264" y="1785104"/>
                </a:cubicBezTo>
                <a:cubicBezTo>
                  <a:pt x="8002453" y="1789945"/>
                  <a:pt x="7850225" y="1780616"/>
                  <a:pt x="7616118" y="1785104"/>
                </a:cubicBezTo>
                <a:cubicBezTo>
                  <a:pt x="7382011" y="1789592"/>
                  <a:pt x="7391719" y="1771950"/>
                  <a:pt x="7272623" y="1785104"/>
                </a:cubicBezTo>
                <a:cubicBezTo>
                  <a:pt x="7153527" y="1798258"/>
                  <a:pt x="6942114" y="1764374"/>
                  <a:pt x="6846215" y="1785104"/>
                </a:cubicBezTo>
                <a:cubicBezTo>
                  <a:pt x="6750316" y="1805834"/>
                  <a:pt x="6304718" y="1729324"/>
                  <a:pt x="6088157" y="1785104"/>
                </a:cubicBezTo>
                <a:cubicBezTo>
                  <a:pt x="5871596" y="1840884"/>
                  <a:pt x="5627111" y="1746248"/>
                  <a:pt x="5495924" y="1785104"/>
                </a:cubicBezTo>
                <a:cubicBezTo>
                  <a:pt x="5364737" y="1823960"/>
                  <a:pt x="5265495" y="1748701"/>
                  <a:pt x="5069516" y="1785104"/>
                </a:cubicBezTo>
                <a:cubicBezTo>
                  <a:pt x="4873537" y="1821507"/>
                  <a:pt x="4763488" y="1716058"/>
                  <a:pt x="4477283" y="1785104"/>
                </a:cubicBezTo>
                <a:cubicBezTo>
                  <a:pt x="4191078" y="1854150"/>
                  <a:pt x="4303293" y="1762960"/>
                  <a:pt x="4133787" y="1785104"/>
                </a:cubicBezTo>
                <a:cubicBezTo>
                  <a:pt x="3964281" y="1807248"/>
                  <a:pt x="3874804" y="1772991"/>
                  <a:pt x="3790292" y="1785104"/>
                </a:cubicBezTo>
                <a:cubicBezTo>
                  <a:pt x="3705780" y="1797217"/>
                  <a:pt x="3449598" y="1778734"/>
                  <a:pt x="3198059" y="1785104"/>
                </a:cubicBezTo>
                <a:cubicBezTo>
                  <a:pt x="2946520" y="1791474"/>
                  <a:pt x="2928001" y="1759726"/>
                  <a:pt x="2771651" y="1785104"/>
                </a:cubicBezTo>
                <a:cubicBezTo>
                  <a:pt x="2615301" y="1810482"/>
                  <a:pt x="2383003" y="1784431"/>
                  <a:pt x="2096505" y="1785104"/>
                </a:cubicBezTo>
                <a:cubicBezTo>
                  <a:pt x="1810007" y="1785777"/>
                  <a:pt x="1833321" y="1757223"/>
                  <a:pt x="1670097" y="1785104"/>
                </a:cubicBezTo>
                <a:cubicBezTo>
                  <a:pt x="1506873" y="1812985"/>
                  <a:pt x="1254878" y="1714496"/>
                  <a:pt x="994952" y="1785104"/>
                </a:cubicBezTo>
                <a:cubicBezTo>
                  <a:pt x="735027" y="1855712"/>
                  <a:pt x="739025" y="1761904"/>
                  <a:pt x="651456" y="1785104"/>
                </a:cubicBezTo>
                <a:cubicBezTo>
                  <a:pt x="563887" y="1808304"/>
                  <a:pt x="192497" y="1763748"/>
                  <a:pt x="0" y="1785104"/>
                </a:cubicBezTo>
                <a:cubicBezTo>
                  <a:pt x="-61793" y="1608450"/>
                  <a:pt x="56405" y="1393342"/>
                  <a:pt x="0" y="1225771"/>
                </a:cubicBezTo>
                <a:cubicBezTo>
                  <a:pt x="-56405" y="1058200"/>
                  <a:pt x="43582" y="780056"/>
                  <a:pt x="0" y="595035"/>
                </a:cubicBezTo>
                <a:cubicBezTo>
                  <a:pt x="-43582" y="410014"/>
                  <a:pt x="55617" y="124294"/>
                  <a:pt x="0" y="0"/>
                </a:cubicBezTo>
                <a:close/>
              </a:path>
            </a:pathLst>
          </a:custGeom>
          <a:ln>
            <a:solidFill>
              <a:schemeClr val="accent1">
                <a:shade val="95000"/>
                <a:satMod val="10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US" sz="2200" dirty="0">
                <a:latin typeface="Century Gothic" panose="020B0502020202020204" pitchFamily="34" charset="0"/>
              </a:rPr>
              <a:t>ISIS@MACH will provide essential tools for comprehensive multidisciplinary projects from nano-</a:t>
            </a:r>
            <a:r>
              <a:rPr lang="en-US" sz="2200" dirty="0" err="1">
                <a:latin typeface="Century Gothic" panose="020B0502020202020204" pitchFamily="34" charset="0"/>
              </a:rPr>
              <a:t>characterisation</a:t>
            </a:r>
            <a:r>
              <a:rPr lang="en-US" sz="2200" dirty="0">
                <a:latin typeface="Century Gothic" panose="020B0502020202020204" pitchFamily="34" charset="0"/>
              </a:rPr>
              <a:t> to synthesis and technique development , to strengthen links between Italian researchers and the wider neutron and muon communities. </a:t>
            </a:r>
            <a:r>
              <a:rPr lang="en-US" sz="2200" i="1" dirty="0">
                <a:latin typeface="Century Gothic" panose="020B0502020202020204" pitchFamily="34" charset="0"/>
              </a:rPr>
              <a:t>This is the first ISIS hub outside of the UK</a:t>
            </a:r>
            <a:endParaRPr lang="it-IT" sz="2200" i="1" dirty="0">
              <a:latin typeface="Century Gothic" panose="020B0502020202020204" pitchFamily="34" charset="0"/>
            </a:endParaRPr>
          </a:p>
        </p:txBody>
      </p:sp>
      <p:sp>
        <p:nvSpPr>
          <p:cNvPr id="10" name="Rectangle 9">
            <a:extLst>
              <a:ext uri="{FF2B5EF4-FFF2-40B4-BE49-F238E27FC236}">
                <a16:creationId xmlns:a16="http://schemas.microsoft.com/office/drawing/2014/main" id="{77B34F2B-70E2-475D-89AD-731E933CC982}"/>
              </a:ext>
            </a:extLst>
          </p:cNvPr>
          <p:cNvSpPr/>
          <p:nvPr/>
        </p:nvSpPr>
        <p:spPr>
          <a:xfrm>
            <a:off x="556120" y="4025974"/>
            <a:ext cx="6912768" cy="769441"/>
          </a:xfrm>
          <a:custGeom>
            <a:avLst/>
            <a:gdLst>
              <a:gd name="connsiteX0" fmla="*/ 0 w 6912768"/>
              <a:gd name="connsiteY0" fmla="*/ 0 h 769441"/>
              <a:gd name="connsiteX1" fmla="*/ 714319 w 6912768"/>
              <a:gd name="connsiteY1" fmla="*/ 0 h 769441"/>
              <a:gd name="connsiteX2" fmla="*/ 1428639 w 6912768"/>
              <a:gd name="connsiteY2" fmla="*/ 0 h 769441"/>
              <a:gd name="connsiteX3" fmla="*/ 2004703 w 6912768"/>
              <a:gd name="connsiteY3" fmla="*/ 0 h 769441"/>
              <a:gd name="connsiteX4" fmla="*/ 2649894 w 6912768"/>
              <a:gd name="connsiteY4" fmla="*/ 0 h 769441"/>
              <a:gd name="connsiteX5" fmla="*/ 3156831 w 6912768"/>
              <a:gd name="connsiteY5" fmla="*/ 0 h 769441"/>
              <a:gd name="connsiteX6" fmla="*/ 3732895 w 6912768"/>
              <a:gd name="connsiteY6" fmla="*/ 0 h 769441"/>
              <a:gd name="connsiteX7" fmla="*/ 4447214 w 6912768"/>
              <a:gd name="connsiteY7" fmla="*/ 0 h 769441"/>
              <a:gd name="connsiteX8" fmla="*/ 4885023 w 6912768"/>
              <a:gd name="connsiteY8" fmla="*/ 0 h 769441"/>
              <a:gd name="connsiteX9" fmla="*/ 5530214 w 6912768"/>
              <a:gd name="connsiteY9" fmla="*/ 0 h 769441"/>
              <a:gd name="connsiteX10" fmla="*/ 5968023 w 6912768"/>
              <a:gd name="connsiteY10" fmla="*/ 0 h 769441"/>
              <a:gd name="connsiteX11" fmla="*/ 6912768 w 6912768"/>
              <a:gd name="connsiteY11" fmla="*/ 0 h 769441"/>
              <a:gd name="connsiteX12" fmla="*/ 6912768 w 6912768"/>
              <a:gd name="connsiteY12" fmla="*/ 392415 h 769441"/>
              <a:gd name="connsiteX13" fmla="*/ 6912768 w 6912768"/>
              <a:gd name="connsiteY13" fmla="*/ 769441 h 769441"/>
              <a:gd name="connsiteX14" fmla="*/ 6198449 w 6912768"/>
              <a:gd name="connsiteY14" fmla="*/ 769441 h 769441"/>
              <a:gd name="connsiteX15" fmla="*/ 5622385 w 6912768"/>
              <a:gd name="connsiteY15" fmla="*/ 769441 h 769441"/>
              <a:gd name="connsiteX16" fmla="*/ 5046321 w 6912768"/>
              <a:gd name="connsiteY16" fmla="*/ 769441 h 769441"/>
              <a:gd name="connsiteX17" fmla="*/ 4470257 w 6912768"/>
              <a:gd name="connsiteY17" fmla="*/ 769441 h 769441"/>
              <a:gd name="connsiteX18" fmla="*/ 3894193 w 6912768"/>
              <a:gd name="connsiteY18" fmla="*/ 769441 h 769441"/>
              <a:gd name="connsiteX19" fmla="*/ 3387256 w 6912768"/>
              <a:gd name="connsiteY19" fmla="*/ 769441 h 769441"/>
              <a:gd name="connsiteX20" fmla="*/ 2742065 w 6912768"/>
              <a:gd name="connsiteY20" fmla="*/ 769441 h 769441"/>
              <a:gd name="connsiteX21" fmla="*/ 2166001 w 6912768"/>
              <a:gd name="connsiteY21" fmla="*/ 769441 h 769441"/>
              <a:gd name="connsiteX22" fmla="*/ 1451681 w 6912768"/>
              <a:gd name="connsiteY22" fmla="*/ 769441 h 769441"/>
              <a:gd name="connsiteX23" fmla="*/ 737362 w 6912768"/>
              <a:gd name="connsiteY23" fmla="*/ 769441 h 769441"/>
              <a:gd name="connsiteX24" fmla="*/ 0 w 6912768"/>
              <a:gd name="connsiteY24" fmla="*/ 769441 h 769441"/>
              <a:gd name="connsiteX25" fmla="*/ 0 w 6912768"/>
              <a:gd name="connsiteY25" fmla="*/ 377026 h 769441"/>
              <a:gd name="connsiteX26" fmla="*/ 0 w 6912768"/>
              <a:gd name="connsiteY26"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12768" h="769441" fill="none" extrusionOk="0">
                <a:moveTo>
                  <a:pt x="0" y="0"/>
                </a:moveTo>
                <a:cubicBezTo>
                  <a:pt x="265579" y="-237"/>
                  <a:pt x="365261" y="29083"/>
                  <a:pt x="714319" y="0"/>
                </a:cubicBezTo>
                <a:cubicBezTo>
                  <a:pt x="1063377" y="-29083"/>
                  <a:pt x="1165463" y="39275"/>
                  <a:pt x="1428639" y="0"/>
                </a:cubicBezTo>
                <a:cubicBezTo>
                  <a:pt x="1691815" y="-39275"/>
                  <a:pt x="1832558" y="63269"/>
                  <a:pt x="2004703" y="0"/>
                </a:cubicBezTo>
                <a:cubicBezTo>
                  <a:pt x="2176848" y="-63269"/>
                  <a:pt x="2486436" y="39063"/>
                  <a:pt x="2649894" y="0"/>
                </a:cubicBezTo>
                <a:cubicBezTo>
                  <a:pt x="2813352" y="-39063"/>
                  <a:pt x="2999599" y="286"/>
                  <a:pt x="3156831" y="0"/>
                </a:cubicBezTo>
                <a:cubicBezTo>
                  <a:pt x="3314063" y="-286"/>
                  <a:pt x="3484567" y="28897"/>
                  <a:pt x="3732895" y="0"/>
                </a:cubicBezTo>
                <a:cubicBezTo>
                  <a:pt x="3981223" y="-28897"/>
                  <a:pt x="4304264" y="74623"/>
                  <a:pt x="4447214" y="0"/>
                </a:cubicBezTo>
                <a:cubicBezTo>
                  <a:pt x="4590164" y="-74623"/>
                  <a:pt x="4695598" y="17374"/>
                  <a:pt x="4885023" y="0"/>
                </a:cubicBezTo>
                <a:cubicBezTo>
                  <a:pt x="5074448" y="-17374"/>
                  <a:pt x="5311871" y="67951"/>
                  <a:pt x="5530214" y="0"/>
                </a:cubicBezTo>
                <a:cubicBezTo>
                  <a:pt x="5748557" y="-67951"/>
                  <a:pt x="5832347" y="32532"/>
                  <a:pt x="5968023" y="0"/>
                </a:cubicBezTo>
                <a:cubicBezTo>
                  <a:pt x="6103699" y="-32532"/>
                  <a:pt x="6526448" y="41320"/>
                  <a:pt x="6912768" y="0"/>
                </a:cubicBezTo>
                <a:cubicBezTo>
                  <a:pt x="6938532" y="157412"/>
                  <a:pt x="6901480" y="224478"/>
                  <a:pt x="6912768" y="392415"/>
                </a:cubicBezTo>
                <a:cubicBezTo>
                  <a:pt x="6924056" y="560352"/>
                  <a:pt x="6891823" y="623186"/>
                  <a:pt x="6912768" y="769441"/>
                </a:cubicBezTo>
                <a:cubicBezTo>
                  <a:pt x="6631600" y="811955"/>
                  <a:pt x="6513478" y="695007"/>
                  <a:pt x="6198449" y="769441"/>
                </a:cubicBezTo>
                <a:cubicBezTo>
                  <a:pt x="5883420" y="843875"/>
                  <a:pt x="5745573" y="739327"/>
                  <a:pt x="5622385" y="769441"/>
                </a:cubicBezTo>
                <a:cubicBezTo>
                  <a:pt x="5499197" y="799555"/>
                  <a:pt x="5330417" y="722939"/>
                  <a:pt x="5046321" y="769441"/>
                </a:cubicBezTo>
                <a:cubicBezTo>
                  <a:pt x="4762225" y="815943"/>
                  <a:pt x="4656288" y="727584"/>
                  <a:pt x="4470257" y="769441"/>
                </a:cubicBezTo>
                <a:cubicBezTo>
                  <a:pt x="4284226" y="811298"/>
                  <a:pt x="4148936" y="764286"/>
                  <a:pt x="3894193" y="769441"/>
                </a:cubicBezTo>
                <a:cubicBezTo>
                  <a:pt x="3639450" y="774596"/>
                  <a:pt x="3566491" y="726951"/>
                  <a:pt x="3387256" y="769441"/>
                </a:cubicBezTo>
                <a:cubicBezTo>
                  <a:pt x="3208021" y="811931"/>
                  <a:pt x="3010392" y="751993"/>
                  <a:pt x="2742065" y="769441"/>
                </a:cubicBezTo>
                <a:cubicBezTo>
                  <a:pt x="2473738" y="786889"/>
                  <a:pt x="2423277" y="717477"/>
                  <a:pt x="2166001" y="769441"/>
                </a:cubicBezTo>
                <a:cubicBezTo>
                  <a:pt x="1908725" y="821405"/>
                  <a:pt x="1712535" y="685775"/>
                  <a:pt x="1451681" y="769441"/>
                </a:cubicBezTo>
                <a:cubicBezTo>
                  <a:pt x="1190827" y="853107"/>
                  <a:pt x="1019877" y="746269"/>
                  <a:pt x="737362" y="769441"/>
                </a:cubicBezTo>
                <a:cubicBezTo>
                  <a:pt x="454847" y="792613"/>
                  <a:pt x="361084" y="726831"/>
                  <a:pt x="0" y="769441"/>
                </a:cubicBezTo>
                <a:cubicBezTo>
                  <a:pt x="-10524" y="640157"/>
                  <a:pt x="14624" y="519812"/>
                  <a:pt x="0" y="377026"/>
                </a:cubicBezTo>
                <a:cubicBezTo>
                  <a:pt x="-14624" y="234241"/>
                  <a:pt x="27369" y="175333"/>
                  <a:pt x="0" y="0"/>
                </a:cubicBezTo>
                <a:close/>
              </a:path>
              <a:path w="6912768" h="769441" stroke="0" extrusionOk="0">
                <a:moveTo>
                  <a:pt x="0" y="0"/>
                </a:moveTo>
                <a:cubicBezTo>
                  <a:pt x="170945" y="-25345"/>
                  <a:pt x="297046" y="45431"/>
                  <a:pt x="506936" y="0"/>
                </a:cubicBezTo>
                <a:cubicBezTo>
                  <a:pt x="716826" y="-45431"/>
                  <a:pt x="748043" y="3429"/>
                  <a:pt x="875617" y="0"/>
                </a:cubicBezTo>
                <a:cubicBezTo>
                  <a:pt x="1003191" y="-3429"/>
                  <a:pt x="1439003" y="83189"/>
                  <a:pt x="1589937" y="0"/>
                </a:cubicBezTo>
                <a:cubicBezTo>
                  <a:pt x="1740871" y="-83189"/>
                  <a:pt x="1874214" y="44157"/>
                  <a:pt x="2096873" y="0"/>
                </a:cubicBezTo>
                <a:cubicBezTo>
                  <a:pt x="2319532" y="-44157"/>
                  <a:pt x="2498574" y="56972"/>
                  <a:pt x="2603809" y="0"/>
                </a:cubicBezTo>
                <a:cubicBezTo>
                  <a:pt x="2709044" y="-56972"/>
                  <a:pt x="3126704" y="14676"/>
                  <a:pt x="3318129" y="0"/>
                </a:cubicBezTo>
                <a:cubicBezTo>
                  <a:pt x="3509554" y="-14676"/>
                  <a:pt x="3655597" y="33516"/>
                  <a:pt x="3755937" y="0"/>
                </a:cubicBezTo>
                <a:cubicBezTo>
                  <a:pt x="3856277" y="-33516"/>
                  <a:pt x="4196544" y="76445"/>
                  <a:pt x="4470257" y="0"/>
                </a:cubicBezTo>
                <a:cubicBezTo>
                  <a:pt x="4743970" y="-76445"/>
                  <a:pt x="5019817" y="79852"/>
                  <a:pt x="5184576" y="0"/>
                </a:cubicBezTo>
                <a:cubicBezTo>
                  <a:pt x="5349335" y="-79852"/>
                  <a:pt x="5556727" y="54316"/>
                  <a:pt x="5760640" y="0"/>
                </a:cubicBezTo>
                <a:cubicBezTo>
                  <a:pt x="5964553" y="-54316"/>
                  <a:pt x="6603765" y="124656"/>
                  <a:pt x="6912768" y="0"/>
                </a:cubicBezTo>
                <a:cubicBezTo>
                  <a:pt x="6915846" y="115975"/>
                  <a:pt x="6908113" y="232307"/>
                  <a:pt x="6912768" y="377026"/>
                </a:cubicBezTo>
                <a:cubicBezTo>
                  <a:pt x="6917423" y="521745"/>
                  <a:pt x="6884804" y="573319"/>
                  <a:pt x="6912768" y="769441"/>
                </a:cubicBezTo>
                <a:cubicBezTo>
                  <a:pt x="6732201" y="829629"/>
                  <a:pt x="6568753" y="759172"/>
                  <a:pt x="6336704" y="769441"/>
                </a:cubicBezTo>
                <a:cubicBezTo>
                  <a:pt x="6104655" y="779710"/>
                  <a:pt x="6043179" y="753049"/>
                  <a:pt x="5898895" y="769441"/>
                </a:cubicBezTo>
                <a:cubicBezTo>
                  <a:pt x="5754611" y="785833"/>
                  <a:pt x="5530151" y="713768"/>
                  <a:pt x="5322831" y="769441"/>
                </a:cubicBezTo>
                <a:cubicBezTo>
                  <a:pt x="5115511" y="825114"/>
                  <a:pt x="4759058" y="745074"/>
                  <a:pt x="4608512" y="769441"/>
                </a:cubicBezTo>
                <a:cubicBezTo>
                  <a:pt x="4457966" y="793808"/>
                  <a:pt x="4312355" y="718194"/>
                  <a:pt x="4032448" y="769441"/>
                </a:cubicBezTo>
                <a:cubicBezTo>
                  <a:pt x="3752541" y="820688"/>
                  <a:pt x="3758016" y="753414"/>
                  <a:pt x="3663767" y="769441"/>
                </a:cubicBezTo>
                <a:cubicBezTo>
                  <a:pt x="3569518" y="785468"/>
                  <a:pt x="3404818" y="763775"/>
                  <a:pt x="3225958" y="769441"/>
                </a:cubicBezTo>
                <a:cubicBezTo>
                  <a:pt x="3047098" y="775107"/>
                  <a:pt x="2691282" y="719948"/>
                  <a:pt x="2511639" y="769441"/>
                </a:cubicBezTo>
                <a:cubicBezTo>
                  <a:pt x="2331996" y="818934"/>
                  <a:pt x="2198668" y="749871"/>
                  <a:pt x="1935575" y="769441"/>
                </a:cubicBezTo>
                <a:cubicBezTo>
                  <a:pt x="1672482" y="789011"/>
                  <a:pt x="1675273" y="724518"/>
                  <a:pt x="1497766" y="769441"/>
                </a:cubicBezTo>
                <a:cubicBezTo>
                  <a:pt x="1320259" y="814364"/>
                  <a:pt x="1099075" y="766136"/>
                  <a:pt x="921702" y="769441"/>
                </a:cubicBezTo>
                <a:cubicBezTo>
                  <a:pt x="744329" y="772746"/>
                  <a:pt x="655210" y="755285"/>
                  <a:pt x="553021" y="769441"/>
                </a:cubicBezTo>
                <a:cubicBezTo>
                  <a:pt x="450832" y="783597"/>
                  <a:pt x="183278" y="719761"/>
                  <a:pt x="0" y="769441"/>
                </a:cubicBezTo>
                <a:cubicBezTo>
                  <a:pt x="-14730" y="606804"/>
                  <a:pt x="1967" y="465103"/>
                  <a:pt x="0" y="384721"/>
                </a:cubicBezTo>
                <a:cubicBezTo>
                  <a:pt x="-1967" y="304339"/>
                  <a:pt x="25382" y="81988"/>
                  <a:pt x="0" y="0"/>
                </a:cubicBezTo>
                <a:close/>
              </a:path>
            </a:pathLst>
          </a:custGeom>
          <a:ln>
            <a:solidFill>
              <a:schemeClr val="accent1">
                <a:shade val="95000"/>
                <a:satMod val="10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r>
              <a:rPr lang="it-IT" sz="2200" dirty="0">
                <a:latin typeface="Century Gothic" panose="020B0502020202020204" pitchFamily="34" charset="0"/>
              </a:rPr>
              <a:t>The users’ access at ISIS@MACH includes a “network of instrumentation" </a:t>
            </a:r>
          </a:p>
        </p:txBody>
      </p:sp>
      <p:sp>
        <p:nvSpPr>
          <p:cNvPr id="11" name="Rectangle 10">
            <a:extLst>
              <a:ext uri="{FF2B5EF4-FFF2-40B4-BE49-F238E27FC236}">
                <a16:creationId xmlns:a16="http://schemas.microsoft.com/office/drawing/2014/main" id="{F6905CE5-4052-4527-B9F5-63240AABD39D}"/>
              </a:ext>
            </a:extLst>
          </p:cNvPr>
          <p:cNvSpPr/>
          <p:nvPr/>
        </p:nvSpPr>
        <p:spPr>
          <a:xfrm>
            <a:off x="556119" y="4922538"/>
            <a:ext cx="8096763" cy="1785104"/>
          </a:xfrm>
          <a:custGeom>
            <a:avLst/>
            <a:gdLst>
              <a:gd name="connsiteX0" fmla="*/ 0 w 8096763"/>
              <a:gd name="connsiteY0" fmla="*/ 0 h 1785104"/>
              <a:gd name="connsiteX1" fmla="*/ 659308 w 8096763"/>
              <a:gd name="connsiteY1" fmla="*/ 0 h 1785104"/>
              <a:gd name="connsiteX2" fmla="*/ 1318616 w 8096763"/>
              <a:gd name="connsiteY2" fmla="*/ 0 h 1785104"/>
              <a:gd name="connsiteX3" fmla="*/ 2058891 w 8096763"/>
              <a:gd name="connsiteY3" fmla="*/ 0 h 1785104"/>
              <a:gd name="connsiteX4" fmla="*/ 2718199 w 8096763"/>
              <a:gd name="connsiteY4" fmla="*/ 0 h 1785104"/>
              <a:gd name="connsiteX5" fmla="*/ 3296539 w 8096763"/>
              <a:gd name="connsiteY5" fmla="*/ 0 h 1785104"/>
              <a:gd name="connsiteX6" fmla="*/ 3874879 w 8096763"/>
              <a:gd name="connsiteY6" fmla="*/ 0 h 1785104"/>
              <a:gd name="connsiteX7" fmla="*/ 4291284 w 8096763"/>
              <a:gd name="connsiteY7" fmla="*/ 0 h 1785104"/>
              <a:gd name="connsiteX8" fmla="*/ 4950592 w 8096763"/>
              <a:gd name="connsiteY8" fmla="*/ 0 h 1785104"/>
              <a:gd name="connsiteX9" fmla="*/ 5690868 w 8096763"/>
              <a:gd name="connsiteY9" fmla="*/ 0 h 1785104"/>
              <a:gd name="connsiteX10" fmla="*/ 6431143 w 8096763"/>
              <a:gd name="connsiteY10" fmla="*/ 0 h 1785104"/>
              <a:gd name="connsiteX11" fmla="*/ 7171419 w 8096763"/>
              <a:gd name="connsiteY11" fmla="*/ 0 h 1785104"/>
              <a:gd name="connsiteX12" fmla="*/ 8096763 w 8096763"/>
              <a:gd name="connsiteY12" fmla="*/ 0 h 1785104"/>
              <a:gd name="connsiteX13" fmla="*/ 8096763 w 8096763"/>
              <a:gd name="connsiteY13" fmla="*/ 595035 h 1785104"/>
              <a:gd name="connsiteX14" fmla="*/ 8096763 w 8096763"/>
              <a:gd name="connsiteY14" fmla="*/ 1154367 h 1785104"/>
              <a:gd name="connsiteX15" fmla="*/ 8096763 w 8096763"/>
              <a:gd name="connsiteY15" fmla="*/ 1785104 h 1785104"/>
              <a:gd name="connsiteX16" fmla="*/ 7680358 w 8096763"/>
              <a:gd name="connsiteY16" fmla="*/ 1785104 h 1785104"/>
              <a:gd name="connsiteX17" fmla="*/ 7344921 w 8096763"/>
              <a:gd name="connsiteY17" fmla="*/ 1785104 h 1785104"/>
              <a:gd name="connsiteX18" fmla="*/ 7009483 w 8096763"/>
              <a:gd name="connsiteY18" fmla="*/ 1785104 h 1785104"/>
              <a:gd name="connsiteX19" fmla="*/ 6674046 w 8096763"/>
              <a:gd name="connsiteY19" fmla="*/ 1785104 h 1785104"/>
              <a:gd name="connsiteX20" fmla="*/ 5933771 w 8096763"/>
              <a:gd name="connsiteY20" fmla="*/ 1785104 h 1785104"/>
              <a:gd name="connsiteX21" fmla="*/ 5517366 w 8096763"/>
              <a:gd name="connsiteY21" fmla="*/ 1785104 h 1785104"/>
              <a:gd name="connsiteX22" fmla="*/ 5181928 w 8096763"/>
              <a:gd name="connsiteY22" fmla="*/ 1785104 h 1785104"/>
              <a:gd name="connsiteX23" fmla="*/ 4441653 w 8096763"/>
              <a:gd name="connsiteY23" fmla="*/ 1785104 h 1785104"/>
              <a:gd name="connsiteX24" fmla="*/ 4025248 w 8096763"/>
              <a:gd name="connsiteY24" fmla="*/ 1785104 h 1785104"/>
              <a:gd name="connsiteX25" fmla="*/ 3527875 w 8096763"/>
              <a:gd name="connsiteY25" fmla="*/ 1785104 h 1785104"/>
              <a:gd name="connsiteX26" fmla="*/ 3111470 w 8096763"/>
              <a:gd name="connsiteY26" fmla="*/ 1785104 h 1785104"/>
              <a:gd name="connsiteX27" fmla="*/ 2695065 w 8096763"/>
              <a:gd name="connsiteY27" fmla="*/ 1785104 h 1785104"/>
              <a:gd name="connsiteX28" fmla="*/ 2278660 w 8096763"/>
              <a:gd name="connsiteY28" fmla="*/ 1785104 h 1785104"/>
              <a:gd name="connsiteX29" fmla="*/ 1862255 w 8096763"/>
              <a:gd name="connsiteY29" fmla="*/ 1785104 h 1785104"/>
              <a:gd name="connsiteX30" fmla="*/ 1364883 w 8096763"/>
              <a:gd name="connsiteY30" fmla="*/ 1785104 h 1785104"/>
              <a:gd name="connsiteX31" fmla="*/ 867510 w 8096763"/>
              <a:gd name="connsiteY31" fmla="*/ 1785104 h 1785104"/>
              <a:gd name="connsiteX32" fmla="*/ 0 w 8096763"/>
              <a:gd name="connsiteY32" fmla="*/ 1785104 h 1785104"/>
              <a:gd name="connsiteX33" fmla="*/ 0 w 8096763"/>
              <a:gd name="connsiteY33" fmla="*/ 1243622 h 1785104"/>
              <a:gd name="connsiteX34" fmla="*/ 0 w 8096763"/>
              <a:gd name="connsiteY34" fmla="*/ 630737 h 1785104"/>
              <a:gd name="connsiteX35" fmla="*/ 0 w 8096763"/>
              <a:gd name="connsiteY35" fmla="*/ 0 h 17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96763" h="1785104" fill="none" extrusionOk="0">
                <a:moveTo>
                  <a:pt x="0" y="0"/>
                </a:moveTo>
                <a:cubicBezTo>
                  <a:pt x="294268" y="-7239"/>
                  <a:pt x="400791" y="33362"/>
                  <a:pt x="659308" y="0"/>
                </a:cubicBezTo>
                <a:cubicBezTo>
                  <a:pt x="917825" y="-33362"/>
                  <a:pt x="1133034" y="16972"/>
                  <a:pt x="1318616" y="0"/>
                </a:cubicBezTo>
                <a:cubicBezTo>
                  <a:pt x="1504198" y="-16972"/>
                  <a:pt x="1820370" y="52059"/>
                  <a:pt x="2058891" y="0"/>
                </a:cubicBezTo>
                <a:cubicBezTo>
                  <a:pt x="2297413" y="-52059"/>
                  <a:pt x="2547168" y="50830"/>
                  <a:pt x="2718199" y="0"/>
                </a:cubicBezTo>
                <a:cubicBezTo>
                  <a:pt x="2889230" y="-50830"/>
                  <a:pt x="3063781" y="31778"/>
                  <a:pt x="3296539" y="0"/>
                </a:cubicBezTo>
                <a:cubicBezTo>
                  <a:pt x="3529297" y="-31778"/>
                  <a:pt x="3688882" y="28327"/>
                  <a:pt x="3874879" y="0"/>
                </a:cubicBezTo>
                <a:cubicBezTo>
                  <a:pt x="4060876" y="-28327"/>
                  <a:pt x="4195385" y="304"/>
                  <a:pt x="4291284" y="0"/>
                </a:cubicBezTo>
                <a:cubicBezTo>
                  <a:pt x="4387183" y="-304"/>
                  <a:pt x="4749293" y="20811"/>
                  <a:pt x="4950592" y="0"/>
                </a:cubicBezTo>
                <a:cubicBezTo>
                  <a:pt x="5151891" y="-20811"/>
                  <a:pt x="5497511" y="42491"/>
                  <a:pt x="5690868" y="0"/>
                </a:cubicBezTo>
                <a:cubicBezTo>
                  <a:pt x="5884225" y="-42491"/>
                  <a:pt x="6241973" y="69863"/>
                  <a:pt x="6431143" y="0"/>
                </a:cubicBezTo>
                <a:cubicBezTo>
                  <a:pt x="6620313" y="-69863"/>
                  <a:pt x="6914527" y="1254"/>
                  <a:pt x="7171419" y="0"/>
                </a:cubicBezTo>
                <a:cubicBezTo>
                  <a:pt x="7428311" y="-1254"/>
                  <a:pt x="7895304" y="17972"/>
                  <a:pt x="8096763" y="0"/>
                </a:cubicBezTo>
                <a:cubicBezTo>
                  <a:pt x="8142323" y="295388"/>
                  <a:pt x="8038567" y="379606"/>
                  <a:pt x="8096763" y="595035"/>
                </a:cubicBezTo>
                <a:cubicBezTo>
                  <a:pt x="8154959" y="810465"/>
                  <a:pt x="8072300" y="905073"/>
                  <a:pt x="8096763" y="1154367"/>
                </a:cubicBezTo>
                <a:cubicBezTo>
                  <a:pt x="8121226" y="1403661"/>
                  <a:pt x="8044358" y="1585808"/>
                  <a:pt x="8096763" y="1785104"/>
                </a:cubicBezTo>
                <a:cubicBezTo>
                  <a:pt x="7992025" y="1791311"/>
                  <a:pt x="7869126" y="1737083"/>
                  <a:pt x="7680358" y="1785104"/>
                </a:cubicBezTo>
                <a:cubicBezTo>
                  <a:pt x="7491590" y="1833125"/>
                  <a:pt x="7462567" y="1772274"/>
                  <a:pt x="7344921" y="1785104"/>
                </a:cubicBezTo>
                <a:cubicBezTo>
                  <a:pt x="7227275" y="1797934"/>
                  <a:pt x="7099753" y="1779461"/>
                  <a:pt x="7009483" y="1785104"/>
                </a:cubicBezTo>
                <a:cubicBezTo>
                  <a:pt x="6919213" y="1790747"/>
                  <a:pt x="6834133" y="1748592"/>
                  <a:pt x="6674046" y="1785104"/>
                </a:cubicBezTo>
                <a:cubicBezTo>
                  <a:pt x="6513959" y="1821616"/>
                  <a:pt x="6277684" y="1724819"/>
                  <a:pt x="5933771" y="1785104"/>
                </a:cubicBezTo>
                <a:cubicBezTo>
                  <a:pt x="5589858" y="1845389"/>
                  <a:pt x="5614434" y="1737608"/>
                  <a:pt x="5517366" y="1785104"/>
                </a:cubicBezTo>
                <a:cubicBezTo>
                  <a:pt x="5420298" y="1832600"/>
                  <a:pt x="5343758" y="1783703"/>
                  <a:pt x="5181928" y="1785104"/>
                </a:cubicBezTo>
                <a:cubicBezTo>
                  <a:pt x="5020098" y="1786505"/>
                  <a:pt x="4606697" y="1775681"/>
                  <a:pt x="4441653" y="1785104"/>
                </a:cubicBezTo>
                <a:cubicBezTo>
                  <a:pt x="4276609" y="1794527"/>
                  <a:pt x="4198026" y="1766220"/>
                  <a:pt x="4025248" y="1785104"/>
                </a:cubicBezTo>
                <a:cubicBezTo>
                  <a:pt x="3852471" y="1803988"/>
                  <a:pt x="3687478" y="1730300"/>
                  <a:pt x="3527875" y="1785104"/>
                </a:cubicBezTo>
                <a:cubicBezTo>
                  <a:pt x="3368272" y="1839908"/>
                  <a:pt x="3315790" y="1747947"/>
                  <a:pt x="3111470" y="1785104"/>
                </a:cubicBezTo>
                <a:cubicBezTo>
                  <a:pt x="2907150" y="1822261"/>
                  <a:pt x="2829745" y="1780492"/>
                  <a:pt x="2695065" y="1785104"/>
                </a:cubicBezTo>
                <a:cubicBezTo>
                  <a:pt x="2560385" y="1789716"/>
                  <a:pt x="2458827" y="1738846"/>
                  <a:pt x="2278660" y="1785104"/>
                </a:cubicBezTo>
                <a:cubicBezTo>
                  <a:pt x="2098493" y="1831362"/>
                  <a:pt x="1950096" y="1745841"/>
                  <a:pt x="1862255" y="1785104"/>
                </a:cubicBezTo>
                <a:cubicBezTo>
                  <a:pt x="1774415" y="1824367"/>
                  <a:pt x="1606742" y="1744582"/>
                  <a:pt x="1364883" y="1785104"/>
                </a:cubicBezTo>
                <a:cubicBezTo>
                  <a:pt x="1123024" y="1825626"/>
                  <a:pt x="1064103" y="1753990"/>
                  <a:pt x="867510" y="1785104"/>
                </a:cubicBezTo>
                <a:cubicBezTo>
                  <a:pt x="670917" y="1816218"/>
                  <a:pt x="359835" y="1762719"/>
                  <a:pt x="0" y="1785104"/>
                </a:cubicBezTo>
                <a:cubicBezTo>
                  <a:pt x="-12017" y="1673685"/>
                  <a:pt x="60532" y="1430317"/>
                  <a:pt x="0" y="1243622"/>
                </a:cubicBezTo>
                <a:cubicBezTo>
                  <a:pt x="-60532" y="1056927"/>
                  <a:pt x="21663" y="929827"/>
                  <a:pt x="0" y="630737"/>
                </a:cubicBezTo>
                <a:cubicBezTo>
                  <a:pt x="-21663" y="331647"/>
                  <a:pt x="19667" y="255023"/>
                  <a:pt x="0" y="0"/>
                </a:cubicBezTo>
                <a:close/>
              </a:path>
              <a:path w="8096763" h="1785104" stroke="0" extrusionOk="0">
                <a:moveTo>
                  <a:pt x="0" y="0"/>
                </a:moveTo>
                <a:cubicBezTo>
                  <a:pt x="135667" y="-20013"/>
                  <a:pt x="265421" y="5249"/>
                  <a:pt x="335437" y="0"/>
                </a:cubicBezTo>
                <a:cubicBezTo>
                  <a:pt x="405453" y="-5249"/>
                  <a:pt x="684573" y="31997"/>
                  <a:pt x="913778" y="0"/>
                </a:cubicBezTo>
                <a:cubicBezTo>
                  <a:pt x="1142983" y="-31997"/>
                  <a:pt x="1347551" y="74557"/>
                  <a:pt x="1654053" y="0"/>
                </a:cubicBezTo>
                <a:cubicBezTo>
                  <a:pt x="1960555" y="-74557"/>
                  <a:pt x="1916794" y="51664"/>
                  <a:pt x="2151426" y="0"/>
                </a:cubicBezTo>
                <a:cubicBezTo>
                  <a:pt x="2386058" y="-51664"/>
                  <a:pt x="2435168" y="12999"/>
                  <a:pt x="2648798" y="0"/>
                </a:cubicBezTo>
                <a:cubicBezTo>
                  <a:pt x="2862428" y="-12999"/>
                  <a:pt x="3043301" y="62609"/>
                  <a:pt x="3308106" y="0"/>
                </a:cubicBezTo>
                <a:cubicBezTo>
                  <a:pt x="3572911" y="-62609"/>
                  <a:pt x="3548629" y="24333"/>
                  <a:pt x="3643543" y="0"/>
                </a:cubicBezTo>
                <a:cubicBezTo>
                  <a:pt x="3738457" y="-24333"/>
                  <a:pt x="3968883" y="2462"/>
                  <a:pt x="4221884" y="0"/>
                </a:cubicBezTo>
                <a:cubicBezTo>
                  <a:pt x="4474885" y="-2462"/>
                  <a:pt x="4639739" y="46393"/>
                  <a:pt x="4962159" y="0"/>
                </a:cubicBezTo>
                <a:cubicBezTo>
                  <a:pt x="5284579" y="-46393"/>
                  <a:pt x="5240423" y="59282"/>
                  <a:pt x="5459532" y="0"/>
                </a:cubicBezTo>
                <a:cubicBezTo>
                  <a:pt x="5678641" y="-59282"/>
                  <a:pt x="5733472" y="26944"/>
                  <a:pt x="5956904" y="0"/>
                </a:cubicBezTo>
                <a:cubicBezTo>
                  <a:pt x="6180336" y="-26944"/>
                  <a:pt x="6244767" y="26720"/>
                  <a:pt x="6373309" y="0"/>
                </a:cubicBezTo>
                <a:cubicBezTo>
                  <a:pt x="6501852" y="-26720"/>
                  <a:pt x="6646172" y="47762"/>
                  <a:pt x="6789714" y="0"/>
                </a:cubicBezTo>
                <a:cubicBezTo>
                  <a:pt x="6933256" y="-47762"/>
                  <a:pt x="7110472" y="36040"/>
                  <a:pt x="7206119" y="0"/>
                </a:cubicBezTo>
                <a:cubicBezTo>
                  <a:pt x="7301767" y="-36040"/>
                  <a:pt x="7472216" y="8760"/>
                  <a:pt x="7541556" y="0"/>
                </a:cubicBezTo>
                <a:cubicBezTo>
                  <a:pt x="7610896" y="-8760"/>
                  <a:pt x="7984955" y="41269"/>
                  <a:pt x="8096763" y="0"/>
                </a:cubicBezTo>
                <a:cubicBezTo>
                  <a:pt x="8112054" y="118097"/>
                  <a:pt x="8063925" y="423290"/>
                  <a:pt x="8096763" y="577184"/>
                </a:cubicBezTo>
                <a:cubicBezTo>
                  <a:pt x="8129601" y="731078"/>
                  <a:pt x="8058761" y="909606"/>
                  <a:pt x="8096763" y="1190069"/>
                </a:cubicBezTo>
                <a:cubicBezTo>
                  <a:pt x="8134765" y="1470533"/>
                  <a:pt x="8050160" y="1583741"/>
                  <a:pt x="8096763" y="1785104"/>
                </a:cubicBezTo>
                <a:cubicBezTo>
                  <a:pt x="7964723" y="1803355"/>
                  <a:pt x="7846565" y="1784498"/>
                  <a:pt x="7599390" y="1785104"/>
                </a:cubicBezTo>
                <a:cubicBezTo>
                  <a:pt x="7352215" y="1785710"/>
                  <a:pt x="7149581" y="1707732"/>
                  <a:pt x="6940083" y="1785104"/>
                </a:cubicBezTo>
                <a:cubicBezTo>
                  <a:pt x="6730585" y="1862476"/>
                  <a:pt x="6515502" y="1743022"/>
                  <a:pt x="6280775" y="1785104"/>
                </a:cubicBezTo>
                <a:cubicBezTo>
                  <a:pt x="6046048" y="1827186"/>
                  <a:pt x="6073096" y="1763341"/>
                  <a:pt x="5945337" y="1785104"/>
                </a:cubicBezTo>
                <a:cubicBezTo>
                  <a:pt x="5817578" y="1806867"/>
                  <a:pt x="5529655" y="1704247"/>
                  <a:pt x="5205062" y="1785104"/>
                </a:cubicBezTo>
                <a:cubicBezTo>
                  <a:pt x="4880469" y="1865961"/>
                  <a:pt x="4767809" y="1784989"/>
                  <a:pt x="4464786" y="1785104"/>
                </a:cubicBezTo>
                <a:cubicBezTo>
                  <a:pt x="4161763" y="1785219"/>
                  <a:pt x="4212923" y="1779608"/>
                  <a:pt x="4129349" y="1785104"/>
                </a:cubicBezTo>
                <a:cubicBezTo>
                  <a:pt x="4045775" y="1790600"/>
                  <a:pt x="3871806" y="1767199"/>
                  <a:pt x="3712944" y="1785104"/>
                </a:cubicBezTo>
                <a:cubicBezTo>
                  <a:pt x="3554082" y="1803009"/>
                  <a:pt x="3377307" y="1762886"/>
                  <a:pt x="3134604" y="1785104"/>
                </a:cubicBezTo>
                <a:cubicBezTo>
                  <a:pt x="2891901" y="1807322"/>
                  <a:pt x="2715411" y="1734278"/>
                  <a:pt x="2394328" y="1785104"/>
                </a:cubicBezTo>
                <a:cubicBezTo>
                  <a:pt x="2073245" y="1835930"/>
                  <a:pt x="2012328" y="1706114"/>
                  <a:pt x="1735021" y="1785104"/>
                </a:cubicBezTo>
                <a:cubicBezTo>
                  <a:pt x="1457714" y="1864094"/>
                  <a:pt x="1298562" y="1784592"/>
                  <a:pt x="1156680" y="1785104"/>
                </a:cubicBezTo>
                <a:cubicBezTo>
                  <a:pt x="1014798" y="1785616"/>
                  <a:pt x="862084" y="1752810"/>
                  <a:pt x="740275" y="1785104"/>
                </a:cubicBezTo>
                <a:cubicBezTo>
                  <a:pt x="618466" y="1817398"/>
                  <a:pt x="187877" y="1701573"/>
                  <a:pt x="0" y="1785104"/>
                </a:cubicBezTo>
                <a:cubicBezTo>
                  <a:pt x="-44593" y="1530638"/>
                  <a:pt x="47314" y="1373123"/>
                  <a:pt x="0" y="1243622"/>
                </a:cubicBezTo>
                <a:cubicBezTo>
                  <a:pt x="-47314" y="1114121"/>
                  <a:pt x="12532" y="884245"/>
                  <a:pt x="0" y="666439"/>
                </a:cubicBezTo>
                <a:cubicBezTo>
                  <a:pt x="-12532" y="448633"/>
                  <a:pt x="19127" y="201937"/>
                  <a:pt x="0" y="0"/>
                </a:cubicBezTo>
                <a:close/>
              </a:path>
            </a:pathLst>
          </a:custGeom>
          <a:ln>
            <a:solidFill>
              <a:schemeClr val="accent1">
                <a:shade val="95000"/>
                <a:satMod val="105000"/>
              </a:schemeClr>
            </a:solidFill>
            <a:extLst>
              <a:ext uri="{C807C97D-BFC1-408E-A445-0C87EB9F89A2}">
                <ask:lineSketchStyleProps xmlns:ask="http://schemas.microsoft.com/office/drawing/2018/sketchyshapes" sd="2606772867">
                  <a:prstGeom prst="rect">
                    <a:avLst/>
                  </a:prstGeom>
                  <ask:type>
                    <ask:lineSketchScribble/>
                  </ask:type>
                </ask:lineSketchStyleProps>
              </a:ext>
            </a:extLst>
          </a:ln>
        </p:spPr>
        <p:txBody>
          <a:bodyPr wrap="square">
            <a:spAutoFit/>
          </a:bodyPr>
          <a:lstStyle/>
          <a:p>
            <a:r>
              <a:rPr lang="it-IT" sz="2200" dirty="0">
                <a:latin typeface="Century Gothic" panose="020B0502020202020204" pitchFamily="34" charset="0"/>
              </a:rPr>
              <a:t>Approved user projects will have access to ISIS@MACH suite of instruments and support for performing services and analysis of materials (for Heath, Space, Environment, Energy, Cultural heritage, ICT) at both the Hub in the Region Lazio and STFC's ISIS neutron and muon source </a:t>
            </a:r>
          </a:p>
        </p:txBody>
      </p:sp>
      <p:pic>
        <p:nvPicPr>
          <p:cNvPr id="12" name="Immagine 15">
            <a:extLst>
              <a:ext uri="{FF2B5EF4-FFF2-40B4-BE49-F238E27FC236}">
                <a16:creationId xmlns:a16="http://schemas.microsoft.com/office/drawing/2014/main" id="{93EAC523-8B9E-47AC-9C06-F87160B2C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Tree>
    <p:extLst>
      <p:ext uri="{BB962C8B-B14F-4D97-AF65-F5344CB8AC3E}">
        <p14:creationId xmlns:p14="http://schemas.microsoft.com/office/powerpoint/2010/main" val="4011969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title"/>
          </p:nvPr>
        </p:nvSpPr>
        <p:spPr>
          <a:xfrm>
            <a:off x="1346496" y="389602"/>
            <a:ext cx="7327308" cy="808295"/>
          </a:xfrm>
        </p:spPr>
        <p:txBody>
          <a:bodyPr>
            <a:normAutofit fontScale="90000"/>
          </a:bodyPr>
          <a:lstStyle/>
          <a:p>
            <a:pPr>
              <a:spcBef>
                <a:spcPct val="50000"/>
              </a:spcBef>
            </a:pPr>
            <a:r>
              <a:rPr lang="en-GB" altLang="en-US" sz="3150" dirty="0">
                <a:solidFill>
                  <a:srgbClr val="8A7967"/>
                </a:solidFill>
                <a:latin typeface="Century Gothic" panose="020B0502020202020204" pitchFamily="34" charset="0"/>
                <a:cs typeface="Arial" panose="020B0604020202020204" pitchFamily="34" charset="0"/>
              </a:rPr>
              <a:t>What is ISIS@MACH Research and Innovation?</a:t>
            </a:r>
            <a:endParaRPr lang="en-US" altLang="en-US" sz="3150" dirty="0">
              <a:solidFill>
                <a:srgbClr val="8A7967"/>
              </a:solidFill>
              <a:latin typeface="Century Gothic" panose="020B0502020202020204" pitchFamily="34" charset="0"/>
              <a:cs typeface="Arial" panose="020B0604020202020204" pitchFamily="34" charset="0"/>
            </a:endParaRPr>
          </a:p>
        </p:txBody>
      </p:sp>
      <p:sp>
        <p:nvSpPr>
          <p:cNvPr id="14" name="Slide Number Placeholder 13"/>
          <p:cNvSpPr>
            <a:spLocks noGrp="1"/>
          </p:cNvSpPr>
          <p:nvPr>
            <p:ph type="sldNum" sz="quarter" idx="12"/>
          </p:nvPr>
        </p:nvSpPr>
        <p:spPr/>
        <p:txBody>
          <a:bodyPr/>
          <a:lstStyle/>
          <a:p>
            <a:fld id="{BF294685-C979-47E1-90B7-0063B2DF8FE0}" type="slidenum">
              <a:rPr lang="en-GB" smtClean="0"/>
              <a:t>15</a:t>
            </a:fld>
            <a:endParaRPr lang="en-GB" dirty="0"/>
          </a:p>
        </p:txBody>
      </p:sp>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8340" y="1404700"/>
            <a:ext cx="5295900" cy="52162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Oval 4"/>
          <p:cNvSpPr/>
          <p:nvPr/>
        </p:nvSpPr>
        <p:spPr>
          <a:xfrm>
            <a:off x="3365500" y="3644900"/>
            <a:ext cx="1308100" cy="1054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t>ISIS@MACH functions</a:t>
            </a:r>
          </a:p>
        </p:txBody>
      </p:sp>
      <p:sp>
        <p:nvSpPr>
          <p:cNvPr id="6" name="Rectangle 5"/>
          <p:cNvSpPr/>
          <p:nvPr/>
        </p:nvSpPr>
        <p:spPr>
          <a:xfrm>
            <a:off x="5836636" y="2700836"/>
            <a:ext cx="2050064" cy="3153864"/>
          </a:xfrm>
          <a:prstGeom prst="rect">
            <a:avLst/>
          </a:prstGeom>
          <a:solidFill>
            <a:srgbClr val="5EA4FF"/>
          </a:solidFill>
          <a:ln>
            <a:solidFill>
              <a:schemeClr val="bg2"/>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GB" dirty="0">
                <a:solidFill>
                  <a:schemeClr val="bg1"/>
                </a:solidFill>
              </a:rPr>
              <a:t>OBJECTIVES</a:t>
            </a:r>
          </a:p>
          <a:p>
            <a:pPr algn="ctr"/>
            <a:endParaRPr lang="en-GB" dirty="0">
              <a:solidFill>
                <a:schemeClr val="bg1"/>
              </a:solidFill>
            </a:endParaRPr>
          </a:p>
          <a:p>
            <a:pPr algn="ctr"/>
            <a:r>
              <a:rPr lang="en-GB" dirty="0">
                <a:solidFill>
                  <a:schemeClr val="bg1"/>
                </a:solidFill>
              </a:rPr>
              <a:t>Knowledge</a:t>
            </a:r>
          </a:p>
          <a:p>
            <a:pPr algn="ctr"/>
            <a:endParaRPr lang="en-GB" dirty="0">
              <a:solidFill>
                <a:schemeClr val="bg1"/>
              </a:solidFill>
            </a:endParaRPr>
          </a:p>
          <a:p>
            <a:pPr algn="ctr"/>
            <a:r>
              <a:rPr lang="en-GB" dirty="0">
                <a:solidFill>
                  <a:schemeClr val="bg1"/>
                </a:solidFill>
              </a:rPr>
              <a:t>Innovation</a:t>
            </a:r>
          </a:p>
          <a:p>
            <a:pPr algn="ctr"/>
            <a:endParaRPr lang="en-GB" dirty="0">
              <a:solidFill>
                <a:schemeClr val="bg1"/>
              </a:solidFill>
            </a:endParaRPr>
          </a:p>
          <a:p>
            <a:pPr algn="ctr"/>
            <a:r>
              <a:rPr lang="en-GB" dirty="0">
                <a:solidFill>
                  <a:schemeClr val="bg1"/>
                </a:solidFill>
              </a:rPr>
              <a:t>Economy</a:t>
            </a:r>
          </a:p>
          <a:p>
            <a:pPr algn="ctr"/>
            <a:endParaRPr lang="en-GB" dirty="0">
              <a:solidFill>
                <a:schemeClr val="bg1"/>
              </a:solidFill>
            </a:endParaRPr>
          </a:p>
          <a:p>
            <a:pPr algn="ctr"/>
            <a:r>
              <a:rPr lang="en-GB" dirty="0">
                <a:solidFill>
                  <a:schemeClr val="bg1"/>
                </a:solidFill>
              </a:rPr>
              <a:t>Society</a:t>
            </a:r>
          </a:p>
          <a:p>
            <a:pPr algn="ctr"/>
            <a:endParaRPr lang="en-GB" dirty="0">
              <a:solidFill>
                <a:schemeClr val="bg1">
                  <a:lumMod val="75000"/>
                </a:schemeClr>
              </a:solidFill>
            </a:endParaRPr>
          </a:p>
        </p:txBody>
      </p:sp>
      <p:sp>
        <p:nvSpPr>
          <p:cNvPr id="12" name="Oval 11"/>
          <p:cNvSpPr/>
          <p:nvPr/>
        </p:nvSpPr>
        <p:spPr>
          <a:xfrm>
            <a:off x="2908300" y="4851399"/>
            <a:ext cx="901700" cy="893241"/>
          </a:xfrm>
          <a:prstGeom prst="ellipse">
            <a:avLst/>
          </a:prstGeom>
          <a:solidFill>
            <a:srgbClr val="38AB7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dirty="0"/>
              <a:t>Cultural heritage</a:t>
            </a:r>
          </a:p>
        </p:txBody>
      </p:sp>
      <p:sp>
        <p:nvSpPr>
          <p:cNvPr id="13" name="Oval 12"/>
          <p:cNvSpPr/>
          <p:nvPr/>
        </p:nvSpPr>
        <p:spPr>
          <a:xfrm>
            <a:off x="3797300" y="5003800"/>
            <a:ext cx="850900" cy="825500"/>
          </a:xfrm>
          <a:prstGeom prst="ellipse">
            <a:avLst/>
          </a:prstGeom>
          <a:solidFill>
            <a:srgbClr val="38AB7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t>Space</a:t>
            </a:r>
          </a:p>
        </p:txBody>
      </p:sp>
      <p:sp>
        <p:nvSpPr>
          <p:cNvPr id="15" name="Oval 14"/>
          <p:cNvSpPr/>
          <p:nvPr/>
        </p:nvSpPr>
        <p:spPr>
          <a:xfrm>
            <a:off x="4584700" y="4572000"/>
            <a:ext cx="850900" cy="825500"/>
          </a:xfrm>
          <a:prstGeom prst="ellipse">
            <a:avLst/>
          </a:prstGeom>
          <a:solidFill>
            <a:srgbClr val="38AB7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t>Health</a:t>
            </a:r>
          </a:p>
        </p:txBody>
      </p:sp>
      <p:sp>
        <p:nvSpPr>
          <p:cNvPr id="16" name="Oval 15"/>
          <p:cNvSpPr/>
          <p:nvPr/>
        </p:nvSpPr>
        <p:spPr>
          <a:xfrm>
            <a:off x="4864100" y="3708400"/>
            <a:ext cx="927100" cy="863600"/>
          </a:xfrm>
          <a:prstGeom prst="ellipse">
            <a:avLst/>
          </a:prstGeom>
          <a:solidFill>
            <a:srgbClr val="F2652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700" dirty="0"/>
              <a:t>Artificial Intelligence</a:t>
            </a:r>
          </a:p>
        </p:txBody>
      </p:sp>
      <p:sp>
        <p:nvSpPr>
          <p:cNvPr id="17" name="Oval 16"/>
          <p:cNvSpPr/>
          <p:nvPr/>
        </p:nvSpPr>
        <p:spPr>
          <a:xfrm>
            <a:off x="2374900" y="4178300"/>
            <a:ext cx="850900" cy="825500"/>
          </a:xfrm>
          <a:prstGeom prst="ellipse">
            <a:avLst/>
          </a:prstGeom>
          <a:solidFill>
            <a:srgbClr val="38AB7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t>ICT</a:t>
            </a:r>
          </a:p>
        </p:txBody>
      </p:sp>
      <p:sp>
        <p:nvSpPr>
          <p:cNvPr id="18" name="Oval 17"/>
          <p:cNvSpPr/>
          <p:nvPr/>
        </p:nvSpPr>
        <p:spPr>
          <a:xfrm>
            <a:off x="2311400" y="3251572"/>
            <a:ext cx="850900" cy="875928"/>
          </a:xfrm>
          <a:prstGeom prst="ellipse">
            <a:avLst/>
          </a:prstGeom>
          <a:solidFill>
            <a:srgbClr val="38AB7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dirty="0"/>
              <a:t>Green Economy</a:t>
            </a:r>
          </a:p>
        </p:txBody>
      </p:sp>
      <p:sp>
        <p:nvSpPr>
          <p:cNvPr id="19" name="Oval 18"/>
          <p:cNvSpPr/>
          <p:nvPr/>
        </p:nvSpPr>
        <p:spPr>
          <a:xfrm>
            <a:off x="2895600" y="2561159"/>
            <a:ext cx="901700" cy="893241"/>
          </a:xfrm>
          <a:prstGeom prst="ellipse">
            <a:avLst/>
          </a:prstGeom>
          <a:solidFill>
            <a:srgbClr val="38AB7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dirty="0"/>
              <a:t>Energy</a:t>
            </a:r>
          </a:p>
        </p:txBody>
      </p:sp>
      <p:sp>
        <p:nvSpPr>
          <p:cNvPr id="20" name="Oval 19"/>
          <p:cNvSpPr/>
          <p:nvPr/>
        </p:nvSpPr>
        <p:spPr>
          <a:xfrm>
            <a:off x="3746500" y="2476500"/>
            <a:ext cx="936818" cy="850900"/>
          </a:xfrm>
          <a:prstGeom prst="ellipse">
            <a:avLst/>
          </a:prstGeom>
          <a:solidFill>
            <a:srgbClr val="38AB7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500" dirty="0"/>
              <a:t>Particle &amp; light probe Instrumentation</a:t>
            </a:r>
          </a:p>
        </p:txBody>
      </p:sp>
      <p:sp>
        <p:nvSpPr>
          <p:cNvPr id="21" name="Oval 20"/>
          <p:cNvSpPr/>
          <p:nvPr/>
        </p:nvSpPr>
        <p:spPr>
          <a:xfrm>
            <a:off x="4622800" y="2870200"/>
            <a:ext cx="850900" cy="825500"/>
          </a:xfrm>
          <a:prstGeom prst="ellipse">
            <a:avLst/>
          </a:prstGeom>
          <a:solidFill>
            <a:srgbClr val="38AB7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dirty="0"/>
              <a:t>USER OFFICE</a:t>
            </a:r>
          </a:p>
        </p:txBody>
      </p:sp>
      <p:cxnSp>
        <p:nvCxnSpPr>
          <p:cNvPr id="22" name="Straight Arrow Connector 21"/>
          <p:cNvCxnSpPr/>
          <p:nvPr/>
        </p:nvCxnSpPr>
        <p:spPr>
          <a:xfrm>
            <a:off x="7442200" y="4277768"/>
            <a:ext cx="952500" cy="213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C2ABA8A4-F73E-443C-AE8B-352D033CDA48}"/>
              </a:ext>
            </a:extLst>
          </p:cNvPr>
          <p:cNvSpPr/>
          <p:nvPr/>
        </p:nvSpPr>
        <p:spPr>
          <a:xfrm>
            <a:off x="230688" y="5744640"/>
            <a:ext cx="1727652" cy="369332"/>
          </a:xfrm>
          <a:prstGeom prst="rect">
            <a:avLst/>
          </a:prstGeom>
        </p:spPr>
        <p:txBody>
          <a:bodyPr wrap="none">
            <a:spAutoFit/>
          </a:bodyPr>
          <a:lstStyle/>
          <a:p>
            <a:r>
              <a:rPr lang="it-IT" i="1" dirty="0"/>
              <a:t>Courtesy of STFC</a:t>
            </a:r>
          </a:p>
        </p:txBody>
      </p:sp>
      <p:pic>
        <p:nvPicPr>
          <p:cNvPr id="23" name="Immagine 15">
            <a:extLst>
              <a:ext uri="{FF2B5EF4-FFF2-40B4-BE49-F238E27FC236}">
                <a16:creationId xmlns:a16="http://schemas.microsoft.com/office/drawing/2014/main" id="{BC4DDEB3-75F4-4B06-BBBD-7F7AF69F3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Tree>
    <p:extLst>
      <p:ext uri="{BB962C8B-B14F-4D97-AF65-F5344CB8AC3E}">
        <p14:creationId xmlns:p14="http://schemas.microsoft.com/office/powerpoint/2010/main" val="2875716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3"/>
          <a:srcRect t="17102" b="13122"/>
          <a:stretch/>
        </p:blipFill>
        <p:spPr>
          <a:xfrm>
            <a:off x="5173784" y="4137360"/>
            <a:ext cx="3805361" cy="2655213"/>
          </a:xfrm>
          <a:prstGeom prst="rect">
            <a:avLst/>
          </a:prstGeom>
        </p:spPr>
      </p:pic>
      <p:sp>
        <p:nvSpPr>
          <p:cNvPr id="3" name="Subtitle 2"/>
          <p:cNvSpPr>
            <a:spLocks noGrp="1"/>
          </p:cNvSpPr>
          <p:nvPr>
            <p:ph type="subTitle" idx="1"/>
          </p:nvPr>
        </p:nvSpPr>
        <p:spPr>
          <a:xfrm>
            <a:off x="156452" y="1539407"/>
            <a:ext cx="4246736" cy="5438484"/>
          </a:xfrm>
        </p:spPr>
        <p:txBody>
          <a:bodyPr>
            <a:normAutofit fontScale="55000" lnSpcReduction="20000"/>
          </a:bodyPr>
          <a:lstStyle/>
          <a:p>
            <a:pPr algn="l">
              <a:lnSpc>
                <a:spcPct val="120000"/>
              </a:lnSpc>
            </a:pPr>
            <a:r>
              <a:rPr lang="en-GB" sz="2700" dirty="0">
                <a:solidFill>
                  <a:srgbClr val="000090"/>
                </a:solidFill>
                <a:latin typeface="Century Gothic" panose="020B0502020202020204" pitchFamily="34" charset="0"/>
                <a:cs typeface="Arial"/>
              </a:rPr>
              <a:t>Project goals: </a:t>
            </a:r>
            <a:r>
              <a:rPr lang="en-GB" sz="2700" b="1" dirty="0">
                <a:solidFill>
                  <a:srgbClr val="0070C0"/>
                </a:solidFill>
                <a:latin typeface="Century Gothic" panose="020B0502020202020204" pitchFamily="34" charset="0"/>
                <a:cs typeface="Arial"/>
              </a:rPr>
              <a:t>Element/isotope analysis, microstructure and spectroscopy on samples of archaeological and forensic relevance</a:t>
            </a:r>
            <a:r>
              <a:rPr lang="en-GB" sz="2700" dirty="0">
                <a:solidFill>
                  <a:srgbClr val="000090"/>
                </a:solidFill>
                <a:latin typeface="Century Gothic" panose="020B0502020202020204" pitchFamily="34" charset="0"/>
                <a:cs typeface="Arial"/>
              </a:rPr>
              <a:t>.</a:t>
            </a:r>
            <a:endParaRPr lang="en-US" sz="2700" b="1" dirty="0">
              <a:solidFill>
                <a:srgbClr val="000090"/>
              </a:solidFill>
              <a:latin typeface="Century Gothic" panose="020B0502020202020204" pitchFamily="34" charset="0"/>
              <a:cs typeface="Arial"/>
            </a:endParaRPr>
          </a:p>
          <a:p>
            <a:pPr marL="457200" indent="-457200" algn="l">
              <a:lnSpc>
                <a:spcPct val="120000"/>
              </a:lnSpc>
              <a:buAutoNum type="arabicParenR"/>
            </a:pPr>
            <a:r>
              <a:rPr lang="en-US" sz="2700" dirty="0">
                <a:solidFill>
                  <a:srgbClr val="000090"/>
                </a:solidFill>
                <a:latin typeface="Century Gothic" panose="020B0502020202020204" pitchFamily="34" charset="0"/>
                <a:cs typeface="Arial"/>
              </a:rPr>
              <a:t>Instrumentation development: Time-Resolved Prompt Gamma Activation Analysis (T-PGAA) at Spallation Neutron Sources</a:t>
            </a:r>
            <a:r>
              <a:rPr lang="en-US" sz="2700" dirty="0">
                <a:solidFill>
                  <a:srgbClr val="000090"/>
                </a:solidFill>
                <a:latin typeface="Century Gothic" panose="020B0502020202020204" pitchFamily="34" charset="0"/>
                <a:cs typeface="Arial"/>
                <a:sym typeface="Wingdings"/>
              </a:rPr>
              <a:t></a:t>
            </a:r>
            <a:r>
              <a:rPr lang="en-US" sz="2700" dirty="0">
                <a:solidFill>
                  <a:srgbClr val="000090"/>
                </a:solidFill>
                <a:latin typeface="Century Gothic" panose="020B0502020202020204" pitchFamily="34" charset="0"/>
                <a:cs typeface="Arial"/>
              </a:rPr>
              <a:t> broaden the scope of chemical/isotope analysis for cultural heritage and forensic studies.</a:t>
            </a:r>
          </a:p>
          <a:p>
            <a:pPr marL="457200" indent="-457200" algn="l">
              <a:lnSpc>
                <a:spcPct val="120000"/>
              </a:lnSpc>
              <a:buAutoNum type="arabicParenR"/>
            </a:pPr>
            <a:r>
              <a:rPr lang="en-US" sz="2700" dirty="0">
                <a:solidFill>
                  <a:srgbClr val="000090"/>
                </a:solidFill>
                <a:latin typeface="Century Gothic" panose="020B0502020202020204" pitchFamily="34" charset="0"/>
                <a:cs typeface="Arial"/>
              </a:rPr>
              <a:t>To create an outpost in UK of the Centro Fermi - TNAAF team (under the CNR-STFC Agreement) for interdisciplinary research activities and projects: Harwell, London. </a:t>
            </a:r>
          </a:p>
          <a:p>
            <a:pPr marL="457200" indent="-457200" algn="l">
              <a:lnSpc>
                <a:spcPct val="120000"/>
              </a:lnSpc>
              <a:buAutoNum type="arabicParenR"/>
            </a:pPr>
            <a:r>
              <a:rPr lang="en-US" sz="2700" dirty="0">
                <a:solidFill>
                  <a:srgbClr val="000090"/>
                </a:solidFill>
                <a:latin typeface="Century Gothic" panose="020B0502020202020204" pitchFamily="34" charset="0"/>
                <a:cs typeface="Arial"/>
              </a:rPr>
              <a:t>To integrate advanced neutron techniques with molecular and atomic spectroscopy techniques for the study of cultural heritage artefacts, materials and forensic samples.</a:t>
            </a:r>
          </a:p>
          <a:p>
            <a:pPr marL="457200" indent="-457200" algn="l">
              <a:buAutoNum type="arabicParenR"/>
            </a:pPr>
            <a:endParaRPr lang="en-US" sz="1600" b="1" i="1" dirty="0">
              <a:solidFill>
                <a:srgbClr val="000090"/>
              </a:solidFill>
              <a:latin typeface="Arial"/>
              <a:cs typeface="Arial"/>
            </a:endParaRPr>
          </a:p>
        </p:txBody>
      </p:sp>
      <p:pic>
        <p:nvPicPr>
          <p:cNvPr id="4" name="Picture 3" descr="Logo_CF_de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2</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2212463" y="6435436"/>
            <a:ext cx="3429000"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
        <p:nvSpPr>
          <p:cNvPr id="17" name="Rettangolo 16"/>
          <p:cNvSpPr/>
          <p:nvPr/>
        </p:nvSpPr>
        <p:spPr>
          <a:xfrm>
            <a:off x="1406784" y="1031360"/>
            <a:ext cx="6443003" cy="369332"/>
          </a:xfrm>
          <a:prstGeom prst="rect">
            <a:avLst/>
          </a:prstGeom>
        </p:spPr>
        <p:txBody>
          <a:bodyPr wrap="square">
            <a:spAutoFit/>
          </a:bodyPr>
          <a:lstStyle/>
          <a:p>
            <a:r>
              <a:rPr lang="en-US" b="1" dirty="0">
                <a:solidFill>
                  <a:srgbClr val="002060"/>
                </a:solidFill>
                <a:latin typeface="Arial"/>
                <a:cs typeface="Arial"/>
              </a:rPr>
              <a:t>Project main goals and results achieved in 2019</a:t>
            </a:r>
          </a:p>
        </p:txBody>
      </p:sp>
      <p:pic>
        <p:nvPicPr>
          <p:cNvPr id="9" name="Picture 8" descr="A picture containing indoor, metal, chair, table&#10;&#10;Description automatically generated">
            <a:extLst>
              <a:ext uri="{FF2B5EF4-FFF2-40B4-BE49-F238E27FC236}">
                <a16:creationId xmlns:a16="http://schemas.microsoft.com/office/drawing/2014/main" id="{042EDBE6-7DA9-4BA4-9200-B1F4B63ADA30}"/>
              </a:ext>
            </a:extLst>
          </p:cNvPr>
          <p:cNvPicPr>
            <a:picLocks noChangeAspect="1"/>
          </p:cNvPicPr>
          <p:nvPr/>
        </p:nvPicPr>
        <p:blipFill rotWithShape="1">
          <a:blip r:embed="rId6"/>
          <a:srcRect t="6966"/>
          <a:stretch/>
        </p:blipFill>
        <p:spPr>
          <a:xfrm>
            <a:off x="5166423" y="1488782"/>
            <a:ext cx="3805360" cy="2655213"/>
          </a:xfrm>
          <a:prstGeom prst="rect">
            <a:avLst/>
          </a:prstGeom>
        </p:spPr>
      </p:pic>
    </p:spTree>
    <p:extLst>
      <p:ext uri="{BB962C8B-B14F-4D97-AF65-F5344CB8AC3E}">
        <p14:creationId xmlns:p14="http://schemas.microsoft.com/office/powerpoint/2010/main" val="2881216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452" y="1539407"/>
            <a:ext cx="4246736" cy="1526511"/>
          </a:xfrm>
        </p:spPr>
        <p:txBody>
          <a:bodyPr>
            <a:normAutofit/>
          </a:bodyPr>
          <a:lstStyle/>
          <a:p>
            <a:pPr marL="457200" indent="-457200" algn="l">
              <a:lnSpc>
                <a:spcPct val="120000"/>
              </a:lnSpc>
              <a:buAutoNum type="arabicParenR"/>
            </a:pPr>
            <a:r>
              <a:rPr lang="en-US" sz="1600" dirty="0">
                <a:solidFill>
                  <a:srgbClr val="000090"/>
                </a:solidFill>
                <a:latin typeface="Century Gothic" panose="020B0502020202020204" pitchFamily="34" charset="0"/>
                <a:cs typeface="Arial"/>
              </a:rPr>
              <a:t>Instrumentation development: Time-Resolved Prompt Gamma Activation Analysis (T-PGAA) at Spallation Neutron Sources</a:t>
            </a:r>
            <a:endParaRPr lang="en-US" sz="1600" b="1" i="1" dirty="0">
              <a:solidFill>
                <a:srgbClr val="000090"/>
              </a:solidFill>
              <a:latin typeface="Arial"/>
              <a:cs typeface="Arial"/>
            </a:endParaRPr>
          </a:p>
        </p:txBody>
      </p:sp>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3</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2212463" y="6435436"/>
            <a:ext cx="3429000"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pic>
        <p:nvPicPr>
          <p:cNvPr id="21506" name="Picture 2" descr="Risultati immagini per pgaa time of flight neutron isis"/>
          <p:cNvPicPr>
            <a:picLocks noChangeAspect="1" noChangeArrowheads="1"/>
          </p:cNvPicPr>
          <p:nvPr/>
        </p:nvPicPr>
        <p:blipFill>
          <a:blip r:embed="rId5"/>
          <a:srcRect/>
          <a:stretch>
            <a:fillRect/>
          </a:stretch>
        </p:blipFill>
        <p:spPr bwMode="auto">
          <a:xfrm>
            <a:off x="4302829" y="1398077"/>
            <a:ext cx="4740812" cy="2766128"/>
          </a:xfrm>
          <a:prstGeom prst="rect">
            <a:avLst/>
          </a:prstGeom>
          <a:noFill/>
        </p:spPr>
      </p:pic>
      <p:sp>
        <p:nvSpPr>
          <p:cNvPr id="17" name="Rettangolo 16"/>
          <p:cNvSpPr/>
          <p:nvPr/>
        </p:nvSpPr>
        <p:spPr>
          <a:xfrm>
            <a:off x="1406784" y="1031360"/>
            <a:ext cx="6443003" cy="369332"/>
          </a:xfrm>
          <a:prstGeom prst="rect">
            <a:avLst/>
          </a:prstGeom>
        </p:spPr>
        <p:txBody>
          <a:bodyPr wrap="square">
            <a:spAutoFit/>
          </a:bodyPr>
          <a:lstStyle/>
          <a:p>
            <a:r>
              <a:rPr lang="en-US" b="1" dirty="0">
                <a:solidFill>
                  <a:srgbClr val="002060"/>
                </a:solidFill>
                <a:latin typeface="Arial"/>
                <a:cs typeface="Arial"/>
              </a:rPr>
              <a:t>Project main goals and results achieved in 2019</a:t>
            </a:r>
          </a:p>
        </p:txBody>
      </p:sp>
      <p:pic>
        <p:nvPicPr>
          <p:cNvPr id="5" name="Immagine 4">
            <a:extLst>
              <a:ext uri="{FF2B5EF4-FFF2-40B4-BE49-F238E27FC236}">
                <a16:creationId xmlns:a16="http://schemas.microsoft.com/office/drawing/2014/main" id="{55426675-70A9-426B-B4AF-59A39C81EEDE}"/>
              </a:ext>
            </a:extLst>
          </p:cNvPr>
          <p:cNvPicPr>
            <a:picLocks noChangeAspect="1"/>
          </p:cNvPicPr>
          <p:nvPr/>
        </p:nvPicPr>
        <p:blipFill>
          <a:blip r:embed="rId6"/>
          <a:stretch>
            <a:fillRect/>
          </a:stretch>
        </p:blipFill>
        <p:spPr>
          <a:xfrm>
            <a:off x="0" y="0"/>
            <a:ext cx="9043641" cy="6782731"/>
          </a:xfrm>
          <a:prstGeom prst="rect">
            <a:avLst/>
          </a:prstGeom>
        </p:spPr>
      </p:pic>
    </p:spTree>
    <p:extLst>
      <p:ext uri="{BB962C8B-B14F-4D97-AF65-F5344CB8AC3E}">
        <p14:creationId xmlns:p14="http://schemas.microsoft.com/office/powerpoint/2010/main" val="101460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452" y="1539407"/>
            <a:ext cx="4246736" cy="1526511"/>
          </a:xfrm>
        </p:spPr>
        <p:txBody>
          <a:bodyPr>
            <a:normAutofit/>
          </a:bodyPr>
          <a:lstStyle/>
          <a:p>
            <a:pPr marL="457200" indent="-457200" algn="l">
              <a:lnSpc>
                <a:spcPct val="120000"/>
              </a:lnSpc>
              <a:buAutoNum type="arabicParenR"/>
            </a:pPr>
            <a:r>
              <a:rPr lang="en-US" sz="1600" dirty="0">
                <a:solidFill>
                  <a:srgbClr val="000090"/>
                </a:solidFill>
                <a:latin typeface="Century Gothic" panose="020B0502020202020204" pitchFamily="34" charset="0"/>
                <a:cs typeface="Arial"/>
              </a:rPr>
              <a:t>Instrumentation development: Time-Resolved Prompt Gamma Activation Analysis (T-PGAA) at Spallation Neutron Sources</a:t>
            </a:r>
            <a:endParaRPr lang="en-US" sz="1600" b="1" i="1" dirty="0">
              <a:solidFill>
                <a:srgbClr val="000090"/>
              </a:solidFill>
              <a:latin typeface="Arial"/>
              <a:cs typeface="Arial"/>
            </a:endParaRPr>
          </a:p>
        </p:txBody>
      </p:sp>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4</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2212463" y="6435436"/>
            <a:ext cx="3429000"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pic>
        <p:nvPicPr>
          <p:cNvPr id="21506" name="Picture 2" descr="Risultati immagini per pgaa time of flight neutron isis"/>
          <p:cNvPicPr>
            <a:picLocks noChangeAspect="1" noChangeArrowheads="1"/>
          </p:cNvPicPr>
          <p:nvPr/>
        </p:nvPicPr>
        <p:blipFill>
          <a:blip r:embed="rId5"/>
          <a:srcRect/>
          <a:stretch>
            <a:fillRect/>
          </a:stretch>
        </p:blipFill>
        <p:spPr bwMode="auto">
          <a:xfrm>
            <a:off x="328495" y="1398076"/>
            <a:ext cx="8715146" cy="5085038"/>
          </a:xfrm>
          <a:prstGeom prst="rect">
            <a:avLst/>
          </a:prstGeom>
          <a:noFill/>
        </p:spPr>
      </p:pic>
      <p:sp>
        <p:nvSpPr>
          <p:cNvPr id="17" name="Rettangolo 16"/>
          <p:cNvSpPr/>
          <p:nvPr/>
        </p:nvSpPr>
        <p:spPr>
          <a:xfrm>
            <a:off x="1406784" y="1031360"/>
            <a:ext cx="6443003" cy="369332"/>
          </a:xfrm>
          <a:prstGeom prst="rect">
            <a:avLst/>
          </a:prstGeom>
        </p:spPr>
        <p:txBody>
          <a:bodyPr wrap="square">
            <a:spAutoFit/>
          </a:bodyPr>
          <a:lstStyle/>
          <a:p>
            <a:r>
              <a:rPr lang="en-US" b="1" dirty="0">
                <a:solidFill>
                  <a:srgbClr val="002060"/>
                </a:solidFill>
                <a:latin typeface="Arial"/>
                <a:cs typeface="Arial"/>
              </a:rPr>
              <a:t>Project main goals and results achieved in 2019</a:t>
            </a:r>
          </a:p>
        </p:txBody>
      </p:sp>
    </p:spTree>
    <p:extLst>
      <p:ext uri="{BB962C8B-B14F-4D97-AF65-F5344CB8AC3E}">
        <p14:creationId xmlns:p14="http://schemas.microsoft.com/office/powerpoint/2010/main" val="989329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5</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2212463" y="6435436"/>
            <a:ext cx="3429000"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pic>
        <p:nvPicPr>
          <p:cNvPr id="14" name="Picture 4" descr="A close up of a map&#10;&#10;Description automatically generated">
            <a:extLst>
              <a:ext uri="{FF2B5EF4-FFF2-40B4-BE49-F238E27FC236}">
                <a16:creationId xmlns:a16="http://schemas.microsoft.com/office/drawing/2014/main" id="{841031B7-9325-4B79-BE43-62A0DD0DD9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09"/>
          <a:stretch/>
        </p:blipFill>
        <p:spPr>
          <a:xfrm>
            <a:off x="4735285" y="1056088"/>
            <a:ext cx="4238939" cy="5300262"/>
          </a:xfrm>
          <a:prstGeom prst="rect">
            <a:avLst/>
          </a:prstGeom>
        </p:spPr>
      </p:pic>
      <p:sp>
        <p:nvSpPr>
          <p:cNvPr id="6" name="Ovale 5">
            <a:extLst>
              <a:ext uri="{FF2B5EF4-FFF2-40B4-BE49-F238E27FC236}">
                <a16:creationId xmlns:a16="http://schemas.microsoft.com/office/drawing/2014/main" id="{10CBBBB1-B7A1-4CD4-BFB3-DB5C182EFFB3}"/>
              </a:ext>
            </a:extLst>
          </p:cNvPr>
          <p:cNvSpPr/>
          <p:nvPr/>
        </p:nvSpPr>
        <p:spPr>
          <a:xfrm>
            <a:off x="5965371" y="2351314"/>
            <a:ext cx="228600" cy="206829"/>
          </a:xfrm>
          <a:custGeom>
            <a:avLst/>
            <a:gdLst>
              <a:gd name="connsiteX0" fmla="*/ 0 w 228600"/>
              <a:gd name="connsiteY0" fmla="*/ 103415 h 206829"/>
              <a:gd name="connsiteX1" fmla="*/ 114300 w 228600"/>
              <a:gd name="connsiteY1" fmla="*/ 0 h 206829"/>
              <a:gd name="connsiteX2" fmla="*/ 228600 w 228600"/>
              <a:gd name="connsiteY2" fmla="*/ 103415 h 206829"/>
              <a:gd name="connsiteX3" fmla="*/ 114300 w 228600"/>
              <a:gd name="connsiteY3" fmla="*/ 206830 h 206829"/>
              <a:gd name="connsiteX4" fmla="*/ 0 w 228600"/>
              <a:gd name="connsiteY4" fmla="*/ 103415 h 20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06829" fill="none" extrusionOk="0">
                <a:moveTo>
                  <a:pt x="0" y="103415"/>
                </a:moveTo>
                <a:cubicBezTo>
                  <a:pt x="12706" y="47807"/>
                  <a:pt x="53069" y="-3900"/>
                  <a:pt x="114300" y="0"/>
                </a:cubicBezTo>
                <a:cubicBezTo>
                  <a:pt x="162895" y="-2225"/>
                  <a:pt x="219820" y="54566"/>
                  <a:pt x="228600" y="103415"/>
                </a:cubicBezTo>
                <a:cubicBezTo>
                  <a:pt x="227665" y="151614"/>
                  <a:pt x="176566" y="208025"/>
                  <a:pt x="114300" y="206830"/>
                </a:cubicBezTo>
                <a:cubicBezTo>
                  <a:pt x="66068" y="215168"/>
                  <a:pt x="13632" y="163808"/>
                  <a:pt x="0" y="103415"/>
                </a:cubicBezTo>
                <a:close/>
              </a:path>
              <a:path w="228600" h="206829" stroke="0" extrusionOk="0">
                <a:moveTo>
                  <a:pt x="0" y="103415"/>
                </a:moveTo>
                <a:cubicBezTo>
                  <a:pt x="-7763" y="41512"/>
                  <a:pt x="45999" y="1942"/>
                  <a:pt x="114300" y="0"/>
                </a:cubicBezTo>
                <a:cubicBezTo>
                  <a:pt x="191584" y="2981"/>
                  <a:pt x="224025" y="46445"/>
                  <a:pt x="228600" y="103415"/>
                </a:cubicBezTo>
                <a:cubicBezTo>
                  <a:pt x="216487" y="172359"/>
                  <a:pt x="176611" y="211336"/>
                  <a:pt x="114300" y="206830"/>
                </a:cubicBezTo>
                <a:cubicBezTo>
                  <a:pt x="43621" y="202698"/>
                  <a:pt x="13436" y="166950"/>
                  <a:pt x="0" y="103415"/>
                </a:cubicBezTo>
                <a:close/>
              </a:path>
            </a:pathLst>
          </a:custGeom>
          <a:gradFill>
            <a:gsLst>
              <a:gs pos="18000">
                <a:schemeClr val="dk1">
                  <a:tint val="100000"/>
                  <a:shade val="100000"/>
                  <a:satMod val="130000"/>
                </a:schemeClr>
              </a:gs>
              <a:gs pos="100000">
                <a:schemeClr val="dk1">
                  <a:tint val="50000"/>
                  <a:shade val="100000"/>
                  <a:satMod val="350000"/>
                </a:schemeClr>
              </a:gs>
            </a:gsLst>
          </a:gradFill>
          <a:ln>
            <a:solidFill>
              <a:srgbClr val="00B0F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dk1"/>
          </a:lnRef>
          <a:fillRef idx="3">
            <a:schemeClr val="dk1"/>
          </a:fillRef>
          <a:effectRef idx="2">
            <a:schemeClr val="dk1"/>
          </a:effectRef>
          <a:fontRef idx="minor">
            <a:schemeClr val="lt1"/>
          </a:fontRef>
        </p:style>
        <p:txBody>
          <a:bodyPr rtlCol="0" anchor="ctr"/>
          <a:lstStyle/>
          <a:p>
            <a:pPr algn="ctr"/>
            <a:endParaRPr lang="it-IT" dirty="0"/>
          </a:p>
        </p:txBody>
      </p:sp>
      <p:pic>
        <p:nvPicPr>
          <p:cNvPr id="9" name="Immagine 8">
            <a:extLst>
              <a:ext uri="{FF2B5EF4-FFF2-40B4-BE49-F238E27FC236}">
                <a16:creationId xmlns:a16="http://schemas.microsoft.com/office/drawing/2014/main" id="{11DCDEFE-733A-46F4-A808-A8BE7593433D}"/>
              </a:ext>
            </a:extLst>
          </p:cNvPr>
          <p:cNvPicPr>
            <a:picLocks noChangeAspect="1"/>
          </p:cNvPicPr>
          <p:nvPr/>
        </p:nvPicPr>
        <p:blipFill>
          <a:blip r:embed="rId6"/>
          <a:stretch>
            <a:fillRect/>
          </a:stretch>
        </p:blipFill>
        <p:spPr>
          <a:xfrm>
            <a:off x="169774" y="1224056"/>
            <a:ext cx="3429000" cy="5163993"/>
          </a:xfrm>
          <a:prstGeom prst="rect">
            <a:avLst/>
          </a:prstGeom>
        </p:spPr>
      </p:pic>
    </p:spTree>
    <p:extLst>
      <p:ext uri="{BB962C8B-B14F-4D97-AF65-F5344CB8AC3E}">
        <p14:creationId xmlns:p14="http://schemas.microsoft.com/office/powerpoint/2010/main" val="3189173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547" y="1300009"/>
            <a:ext cx="3513871" cy="369331"/>
          </a:xfrm>
        </p:spPr>
        <p:txBody>
          <a:bodyPr>
            <a:normAutofit fontScale="92500"/>
          </a:bodyPr>
          <a:lstStyle/>
          <a:p>
            <a:pPr marL="457200" indent="-457200"/>
            <a:r>
              <a:rPr lang="en-US" sz="1800" b="1" dirty="0">
                <a:solidFill>
                  <a:srgbClr val="000090"/>
                </a:solidFill>
                <a:latin typeface="Century Gothic" panose="020B0502020202020204" pitchFamily="34" charset="0"/>
                <a:cs typeface="Arial"/>
              </a:rPr>
              <a:t>1) Varnish, humidity and violins</a:t>
            </a:r>
          </a:p>
        </p:txBody>
      </p:sp>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6</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7174522" y="6492875"/>
            <a:ext cx="1512277"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
        <p:nvSpPr>
          <p:cNvPr id="17" name="Rettangolo 16"/>
          <p:cNvSpPr/>
          <p:nvPr/>
        </p:nvSpPr>
        <p:spPr>
          <a:xfrm>
            <a:off x="2630700" y="862544"/>
            <a:ext cx="6443003" cy="369332"/>
          </a:xfrm>
          <a:prstGeom prst="rect">
            <a:avLst/>
          </a:prstGeom>
        </p:spPr>
        <p:txBody>
          <a:bodyPr wrap="square">
            <a:spAutoFit/>
          </a:bodyPr>
          <a:lstStyle/>
          <a:p>
            <a:r>
              <a:rPr lang="en-US" b="1" dirty="0">
                <a:solidFill>
                  <a:srgbClr val="002060"/>
                </a:solidFill>
                <a:latin typeface="Arial"/>
                <a:cs typeface="Arial"/>
              </a:rPr>
              <a:t>Project results achieved in 2019</a:t>
            </a:r>
          </a:p>
        </p:txBody>
      </p:sp>
      <p:sp>
        <p:nvSpPr>
          <p:cNvPr id="8" name="CasellaDiTesto 7"/>
          <p:cNvSpPr txBox="1"/>
          <p:nvPr/>
        </p:nvSpPr>
        <p:spPr>
          <a:xfrm>
            <a:off x="345688" y="5832087"/>
            <a:ext cx="8728015" cy="923330"/>
          </a:xfrm>
          <a:prstGeom prst="rect">
            <a:avLst/>
          </a:prstGeom>
          <a:noFill/>
        </p:spPr>
        <p:txBody>
          <a:bodyPr wrap="square" rtlCol="0">
            <a:spAutoFit/>
          </a:bodyPr>
          <a:lstStyle/>
          <a:p>
            <a:r>
              <a:rPr lang="it-IT" dirty="0"/>
              <a:t>L. Arcidiacono, 2- nd year </a:t>
            </a:r>
            <a:r>
              <a:rPr lang="it-IT" dirty="0">
                <a:solidFill>
                  <a:srgbClr val="00B0F0"/>
                </a:solidFill>
              </a:rPr>
              <a:t>PhD Thesis </a:t>
            </a:r>
            <a:r>
              <a:rPr lang="it-IT" dirty="0"/>
              <a:t>at UCL </a:t>
            </a:r>
            <a:r>
              <a:rPr lang="en-US" dirty="0"/>
              <a:t>Centre for Doctoral Training in Science and Engineering in Arts, Heritage and Archaeology , </a:t>
            </a:r>
            <a:r>
              <a:rPr lang="it-IT" dirty="0"/>
              <a:t>within Centro FERMI- Tor Vergata-UCL agreement</a:t>
            </a:r>
          </a:p>
        </p:txBody>
      </p:sp>
      <p:pic>
        <p:nvPicPr>
          <p:cNvPr id="15" name="Picture 14" descr="A close up of a colorful background&#10;&#10;Description automatically generated">
            <a:extLst>
              <a:ext uri="{FF2B5EF4-FFF2-40B4-BE49-F238E27FC236}">
                <a16:creationId xmlns:a16="http://schemas.microsoft.com/office/drawing/2014/main" id="{2A24D258-4C65-4AE0-BF76-33519DD22251}"/>
              </a:ext>
            </a:extLst>
          </p:cNvPr>
          <p:cNvPicPr/>
          <p:nvPr/>
        </p:nvPicPr>
        <p:blipFill rotWithShape="1">
          <a:blip r:embed="rId5" cstate="screen">
            <a:extLst>
              <a:ext uri="{28A0092B-C50C-407E-A947-70E740481C1C}">
                <a14:useLocalDpi xmlns:a14="http://schemas.microsoft.com/office/drawing/2010/main"/>
              </a:ext>
            </a:extLst>
          </a:blip>
          <a:srcRect l="3214" t="12142" r="50000"/>
          <a:stretch/>
        </p:blipFill>
        <p:spPr>
          <a:xfrm>
            <a:off x="232012" y="2197289"/>
            <a:ext cx="3191112" cy="2006613"/>
          </a:xfrm>
          <a:prstGeom prst="rect">
            <a:avLst/>
          </a:prstGeom>
        </p:spPr>
      </p:pic>
      <p:sp>
        <p:nvSpPr>
          <p:cNvPr id="2" name="TextBox 1">
            <a:extLst>
              <a:ext uri="{FF2B5EF4-FFF2-40B4-BE49-F238E27FC236}">
                <a16:creationId xmlns:a16="http://schemas.microsoft.com/office/drawing/2014/main" id="{D3D9BF06-6456-4195-8FAD-7710DA23448D}"/>
              </a:ext>
            </a:extLst>
          </p:cNvPr>
          <p:cNvSpPr txBox="1"/>
          <p:nvPr/>
        </p:nvSpPr>
        <p:spPr>
          <a:xfrm>
            <a:off x="345688" y="4694830"/>
            <a:ext cx="8728015" cy="1200329"/>
          </a:xfrm>
          <a:custGeom>
            <a:avLst/>
            <a:gdLst>
              <a:gd name="connsiteX0" fmla="*/ 0 w 8728015"/>
              <a:gd name="connsiteY0" fmla="*/ 0 h 1200329"/>
              <a:gd name="connsiteX1" fmla="*/ 494588 w 8728015"/>
              <a:gd name="connsiteY1" fmla="*/ 0 h 1200329"/>
              <a:gd name="connsiteX2" fmla="*/ 814615 w 8728015"/>
              <a:gd name="connsiteY2" fmla="*/ 0 h 1200329"/>
              <a:gd name="connsiteX3" fmla="*/ 1571043 w 8728015"/>
              <a:gd name="connsiteY3" fmla="*/ 0 h 1200329"/>
              <a:gd name="connsiteX4" fmla="*/ 2065630 w 8728015"/>
              <a:gd name="connsiteY4" fmla="*/ 0 h 1200329"/>
              <a:gd name="connsiteX5" fmla="*/ 2560218 w 8728015"/>
              <a:gd name="connsiteY5" fmla="*/ 0 h 1200329"/>
              <a:gd name="connsiteX6" fmla="*/ 3316646 w 8728015"/>
              <a:gd name="connsiteY6" fmla="*/ 0 h 1200329"/>
              <a:gd name="connsiteX7" fmla="*/ 3723953 w 8728015"/>
              <a:gd name="connsiteY7" fmla="*/ 0 h 1200329"/>
              <a:gd name="connsiteX8" fmla="*/ 4480381 w 8728015"/>
              <a:gd name="connsiteY8" fmla="*/ 0 h 1200329"/>
              <a:gd name="connsiteX9" fmla="*/ 5236809 w 8728015"/>
              <a:gd name="connsiteY9" fmla="*/ 0 h 1200329"/>
              <a:gd name="connsiteX10" fmla="*/ 5818677 w 8728015"/>
              <a:gd name="connsiteY10" fmla="*/ 0 h 1200329"/>
              <a:gd name="connsiteX11" fmla="*/ 6575105 w 8728015"/>
              <a:gd name="connsiteY11" fmla="*/ 0 h 1200329"/>
              <a:gd name="connsiteX12" fmla="*/ 7069692 w 8728015"/>
              <a:gd name="connsiteY12" fmla="*/ 0 h 1200329"/>
              <a:gd name="connsiteX13" fmla="*/ 7564280 w 8728015"/>
              <a:gd name="connsiteY13" fmla="*/ 0 h 1200329"/>
              <a:gd name="connsiteX14" fmla="*/ 8233427 w 8728015"/>
              <a:gd name="connsiteY14" fmla="*/ 0 h 1200329"/>
              <a:gd name="connsiteX15" fmla="*/ 8728015 w 8728015"/>
              <a:gd name="connsiteY15" fmla="*/ 0 h 1200329"/>
              <a:gd name="connsiteX16" fmla="*/ 8728015 w 8728015"/>
              <a:gd name="connsiteY16" fmla="*/ 424116 h 1200329"/>
              <a:gd name="connsiteX17" fmla="*/ 8728015 w 8728015"/>
              <a:gd name="connsiteY17" fmla="*/ 836229 h 1200329"/>
              <a:gd name="connsiteX18" fmla="*/ 8728015 w 8728015"/>
              <a:gd name="connsiteY18" fmla="*/ 1200329 h 1200329"/>
              <a:gd name="connsiteX19" fmla="*/ 8058867 w 8728015"/>
              <a:gd name="connsiteY19" fmla="*/ 1200329 h 1200329"/>
              <a:gd name="connsiteX20" fmla="*/ 7651560 w 8728015"/>
              <a:gd name="connsiteY20" fmla="*/ 1200329 h 1200329"/>
              <a:gd name="connsiteX21" fmla="*/ 6895132 w 8728015"/>
              <a:gd name="connsiteY21" fmla="*/ 1200329 h 1200329"/>
              <a:gd name="connsiteX22" fmla="*/ 6313264 w 8728015"/>
              <a:gd name="connsiteY22" fmla="*/ 1200329 h 1200329"/>
              <a:gd name="connsiteX23" fmla="*/ 5905957 w 8728015"/>
              <a:gd name="connsiteY23" fmla="*/ 1200329 h 1200329"/>
              <a:gd name="connsiteX24" fmla="*/ 5324089 w 8728015"/>
              <a:gd name="connsiteY24" fmla="*/ 1200329 h 1200329"/>
              <a:gd name="connsiteX25" fmla="*/ 5004062 w 8728015"/>
              <a:gd name="connsiteY25" fmla="*/ 1200329 h 1200329"/>
              <a:gd name="connsiteX26" fmla="*/ 4684035 w 8728015"/>
              <a:gd name="connsiteY26" fmla="*/ 1200329 h 1200329"/>
              <a:gd name="connsiteX27" fmla="*/ 4102167 w 8728015"/>
              <a:gd name="connsiteY27" fmla="*/ 1200329 h 1200329"/>
              <a:gd name="connsiteX28" fmla="*/ 3694860 w 8728015"/>
              <a:gd name="connsiteY28" fmla="*/ 1200329 h 1200329"/>
              <a:gd name="connsiteX29" fmla="*/ 3025712 w 8728015"/>
              <a:gd name="connsiteY29" fmla="*/ 1200329 h 1200329"/>
              <a:gd name="connsiteX30" fmla="*/ 2618405 w 8728015"/>
              <a:gd name="connsiteY30" fmla="*/ 1200329 h 1200329"/>
              <a:gd name="connsiteX31" fmla="*/ 1949257 w 8728015"/>
              <a:gd name="connsiteY31" fmla="*/ 1200329 h 1200329"/>
              <a:gd name="connsiteX32" fmla="*/ 1629229 w 8728015"/>
              <a:gd name="connsiteY32" fmla="*/ 1200329 h 1200329"/>
              <a:gd name="connsiteX33" fmla="*/ 960082 w 8728015"/>
              <a:gd name="connsiteY33" fmla="*/ 1200329 h 1200329"/>
              <a:gd name="connsiteX34" fmla="*/ 552774 w 8728015"/>
              <a:gd name="connsiteY34" fmla="*/ 1200329 h 1200329"/>
              <a:gd name="connsiteX35" fmla="*/ 0 w 8728015"/>
              <a:gd name="connsiteY35" fmla="*/ 1200329 h 1200329"/>
              <a:gd name="connsiteX36" fmla="*/ 0 w 8728015"/>
              <a:gd name="connsiteY36" fmla="*/ 824226 h 1200329"/>
              <a:gd name="connsiteX37" fmla="*/ 0 w 8728015"/>
              <a:gd name="connsiteY37" fmla="*/ 400110 h 1200329"/>
              <a:gd name="connsiteX38" fmla="*/ 0 w 8728015"/>
              <a:gd name="connsiteY3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28015" h="1200329" extrusionOk="0">
                <a:moveTo>
                  <a:pt x="0" y="0"/>
                </a:moveTo>
                <a:cubicBezTo>
                  <a:pt x="142006" y="-28067"/>
                  <a:pt x="389382" y="15444"/>
                  <a:pt x="494588" y="0"/>
                </a:cubicBezTo>
                <a:cubicBezTo>
                  <a:pt x="599794" y="-15444"/>
                  <a:pt x="670760" y="15072"/>
                  <a:pt x="814615" y="0"/>
                </a:cubicBezTo>
                <a:cubicBezTo>
                  <a:pt x="958470" y="-15072"/>
                  <a:pt x="1269426" y="20786"/>
                  <a:pt x="1571043" y="0"/>
                </a:cubicBezTo>
                <a:cubicBezTo>
                  <a:pt x="1872660" y="-20786"/>
                  <a:pt x="1952895" y="6734"/>
                  <a:pt x="2065630" y="0"/>
                </a:cubicBezTo>
                <a:cubicBezTo>
                  <a:pt x="2178365" y="-6734"/>
                  <a:pt x="2408800" y="36437"/>
                  <a:pt x="2560218" y="0"/>
                </a:cubicBezTo>
                <a:cubicBezTo>
                  <a:pt x="2711636" y="-36437"/>
                  <a:pt x="3105503" y="88060"/>
                  <a:pt x="3316646" y="0"/>
                </a:cubicBezTo>
                <a:cubicBezTo>
                  <a:pt x="3527789" y="-88060"/>
                  <a:pt x="3641395" y="7172"/>
                  <a:pt x="3723953" y="0"/>
                </a:cubicBezTo>
                <a:cubicBezTo>
                  <a:pt x="3806511" y="-7172"/>
                  <a:pt x="4129530" y="61973"/>
                  <a:pt x="4480381" y="0"/>
                </a:cubicBezTo>
                <a:cubicBezTo>
                  <a:pt x="4831232" y="-61973"/>
                  <a:pt x="4894408" y="21978"/>
                  <a:pt x="5236809" y="0"/>
                </a:cubicBezTo>
                <a:cubicBezTo>
                  <a:pt x="5579210" y="-21978"/>
                  <a:pt x="5668900" y="54968"/>
                  <a:pt x="5818677" y="0"/>
                </a:cubicBezTo>
                <a:cubicBezTo>
                  <a:pt x="5968454" y="-54968"/>
                  <a:pt x="6404674" y="88811"/>
                  <a:pt x="6575105" y="0"/>
                </a:cubicBezTo>
                <a:cubicBezTo>
                  <a:pt x="6745536" y="-88811"/>
                  <a:pt x="6842008" y="29825"/>
                  <a:pt x="7069692" y="0"/>
                </a:cubicBezTo>
                <a:cubicBezTo>
                  <a:pt x="7297376" y="-29825"/>
                  <a:pt x="7442566" y="40377"/>
                  <a:pt x="7564280" y="0"/>
                </a:cubicBezTo>
                <a:cubicBezTo>
                  <a:pt x="7685994" y="-40377"/>
                  <a:pt x="8017398" y="71202"/>
                  <a:pt x="8233427" y="0"/>
                </a:cubicBezTo>
                <a:cubicBezTo>
                  <a:pt x="8449456" y="-71202"/>
                  <a:pt x="8490503" y="28148"/>
                  <a:pt x="8728015" y="0"/>
                </a:cubicBezTo>
                <a:cubicBezTo>
                  <a:pt x="8755138" y="116019"/>
                  <a:pt x="8692826" y="260745"/>
                  <a:pt x="8728015" y="424116"/>
                </a:cubicBezTo>
                <a:cubicBezTo>
                  <a:pt x="8763204" y="587487"/>
                  <a:pt x="8692555" y="691086"/>
                  <a:pt x="8728015" y="836229"/>
                </a:cubicBezTo>
                <a:cubicBezTo>
                  <a:pt x="8763475" y="981372"/>
                  <a:pt x="8711818" y="1047933"/>
                  <a:pt x="8728015" y="1200329"/>
                </a:cubicBezTo>
                <a:cubicBezTo>
                  <a:pt x="8532101" y="1210836"/>
                  <a:pt x="8262347" y="1179000"/>
                  <a:pt x="8058867" y="1200329"/>
                </a:cubicBezTo>
                <a:cubicBezTo>
                  <a:pt x="7855387" y="1221658"/>
                  <a:pt x="7786169" y="1163890"/>
                  <a:pt x="7651560" y="1200329"/>
                </a:cubicBezTo>
                <a:cubicBezTo>
                  <a:pt x="7516951" y="1236768"/>
                  <a:pt x="7107413" y="1193488"/>
                  <a:pt x="6895132" y="1200329"/>
                </a:cubicBezTo>
                <a:cubicBezTo>
                  <a:pt x="6682851" y="1207170"/>
                  <a:pt x="6508655" y="1168100"/>
                  <a:pt x="6313264" y="1200329"/>
                </a:cubicBezTo>
                <a:cubicBezTo>
                  <a:pt x="6117873" y="1232558"/>
                  <a:pt x="6101115" y="1155801"/>
                  <a:pt x="5905957" y="1200329"/>
                </a:cubicBezTo>
                <a:cubicBezTo>
                  <a:pt x="5710799" y="1244857"/>
                  <a:pt x="5529772" y="1185914"/>
                  <a:pt x="5324089" y="1200329"/>
                </a:cubicBezTo>
                <a:cubicBezTo>
                  <a:pt x="5118406" y="1214744"/>
                  <a:pt x="5137959" y="1194035"/>
                  <a:pt x="5004062" y="1200329"/>
                </a:cubicBezTo>
                <a:cubicBezTo>
                  <a:pt x="4870165" y="1206623"/>
                  <a:pt x="4778691" y="1186575"/>
                  <a:pt x="4684035" y="1200329"/>
                </a:cubicBezTo>
                <a:cubicBezTo>
                  <a:pt x="4589379" y="1214083"/>
                  <a:pt x="4331421" y="1186885"/>
                  <a:pt x="4102167" y="1200329"/>
                </a:cubicBezTo>
                <a:cubicBezTo>
                  <a:pt x="3872913" y="1213773"/>
                  <a:pt x="3860143" y="1178488"/>
                  <a:pt x="3694860" y="1200329"/>
                </a:cubicBezTo>
                <a:cubicBezTo>
                  <a:pt x="3529577" y="1222170"/>
                  <a:pt x="3351268" y="1136428"/>
                  <a:pt x="3025712" y="1200329"/>
                </a:cubicBezTo>
                <a:cubicBezTo>
                  <a:pt x="2700156" y="1264230"/>
                  <a:pt x="2714370" y="1172923"/>
                  <a:pt x="2618405" y="1200329"/>
                </a:cubicBezTo>
                <a:cubicBezTo>
                  <a:pt x="2522440" y="1227735"/>
                  <a:pt x="2252448" y="1178875"/>
                  <a:pt x="1949257" y="1200329"/>
                </a:cubicBezTo>
                <a:cubicBezTo>
                  <a:pt x="1646066" y="1221783"/>
                  <a:pt x="1728499" y="1195295"/>
                  <a:pt x="1629229" y="1200329"/>
                </a:cubicBezTo>
                <a:cubicBezTo>
                  <a:pt x="1529959" y="1205363"/>
                  <a:pt x="1105118" y="1172681"/>
                  <a:pt x="960082" y="1200329"/>
                </a:cubicBezTo>
                <a:cubicBezTo>
                  <a:pt x="815046" y="1227977"/>
                  <a:pt x="642182" y="1159788"/>
                  <a:pt x="552774" y="1200329"/>
                </a:cubicBezTo>
                <a:cubicBezTo>
                  <a:pt x="463366" y="1240870"/>
                  <a:pt x="240064" y="1137851"/>
                  <a:pt x="0" y="1200329"/>
                </a:cubicBezTo>
                <a:cubicBezTo>
                  <a:pt x="-13719" y="1060500"/>
                  <a:pt x="11821" y="940040"/>
                  <a:pt x="0" y="824226"/>
                </a:cubicBezTo>
                <a:cubicBezTo>
                  <a:pt x="-11821" y="708412"/>
                  <a:pt x="26203" y="589145"/>
                  <a:pt x="0" y="400110"/>
                </a:cubicBezTo>
                <a:cubicBezTo>
                  <a:pt x="-26203" y="211075"/>
                  <a:pt x="4682" y="186985"/>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it-IT" dirty="0"/>
              <a:t>Neutron imaging  at </a:t>
            </a:r>
            <a:r>
              <a:rPr lang="it-IT" b="1" dirty="0"/>
              <a:t>Paul Scherrer Institute </a:t>
            </a:r>
            <a:r>
              <a:rPr lang="it-IT" dirty="0"/>
              <a:t>on varnish treated maple components</a:t>
            </a:r>
          </a:p>
          <a:p>
            <a:r>
              <a:rPr lang="en-US" dirty="0"/>
              <a:t>Varnish recipes from 17</a:t>
            </a:r>
            <a:r>
              <a:rPr lang="en-US" baseline="30000" dirty="0"/>
              <a:t>th</a:t>
            </a:r>
            <a:r>
              <a:rPr lang="en-US" dirty="0"/>
              <a:t> – 18</a:t>
            </a:r>
            <a:r>
              <a:rPr lang="en-US" baseline="30000" dirty="0"/>
              <a:t>th</a:t>
            </a:r>
            <a:r>
              <a:rPr lang="en-US" dirty="0"/>
              <a:t> centuries for violin surface coatings </a:t>
            </a:r>
          </a:p>
          <a:p>
            <a:r>
              <a:rPr lang="en-US" dirty="0"/>
              <a:t>Varnish with casein-oil pre treatment and oil-based varnish is the most protective against moisture </a:t>
            </a:r>
            <a:endParaRPr lang="it-IT" dirty="0"/>
          </a:p>
        </p:txBody>
      </p:sp>
      <p:pic>
        <p:nvPicPr>
          <p:cNvPr id="9" name="Picture 8">
            <a:extLst>
              <a:ext uri="{FF2B5EF4-FFF2-40B4-BE49-F238E27FC236}">
                <a16:creationId xmlns:a16="http://schemas.microsoft.com/office/drawing/2014/main" id="{638F054C-935C-4883-B804-A2C5AED6A834}"/>
              </a:ext>
            </a:extLst>
          </p:cNvPr>
          <p:cNvPicPr>
            <a:picLocks noChangeAspect="1"/>
          </p:cNvPicPr>
          <p:nvPr/>
        </p:nvPicPr>
        <p:blipFill>
          <a:blip r:embed="rId6"/>
          <a:stretch>
            <a:fillRect/>
          </a:stretch>
        </p:blipFill>
        <p:spPr>
          <a:xfrm>
            <a:off x="3438880" y="1246334"/>
            <a:ext cx="4753060" cy="3448496"/>
          </a:xfrm>
          <a:prstGeom prst="rect">
            <a:avLst/>
          </a:prstGeom>
        </p:spPr>
      </p:pic>
      <p:sp>
        <p:nvSpPr>
          <p:cNvPr id="10" name="Freeform: Shape 9">
            <a:extLst>
              <a:ext uri="{FF2B5EF4-FFF2-40B4-BE49-F238E27FC236}">
                <a16:creationId xmlns:a16="http://schemas.microsoft.com/office/drawing/2014/main" id="{A58998D7-9C10-499C-AF0A-CBABE62750B5}"/>
              </a:ext>
            </a:extLst>
          </p:cNvPr>
          <p:cNvSpPr/>
          <p:nvPr/>
        </p:nvSpPr>
        <p:spPr>
          <a:xfrm>
            <a:off x="5199797" y="4189863"/>
            <a:ext cx="2497540" cy="1146412"/>
          </a:xfrm>
          <a:custGeom>
            <a:avLst/>
            <a:gdLst>
              <a:gd name="connsiteX0" fmla="*/ 0 w 2497540"/>
              <a:gd name="connsiteY0" fmla="*/ 0 h 1146412"/>
              <a:gd name="connsiteX1" fmla="*/ 136478 w 2497540"/>
              <a:gd name="connsiteY1" fmla="*/ 54591 h 1146412"/>
              <a:gd name="connsiteX2" fmla="*/ 272955 w 2497540"/>
              <a:gd name="connsiteY2" fmla="*/ 109182 h 1146412"/>
              <a:gd name="connsiteX3" fmla="*/ 368490 w 2497540"/>
              <a:gd name="connsiteY3" fmla="*/ 122830 h 1146412"/>
              <a:gd name="connsiteX4" fmla="*/ 491319 w 2497540"/>
              <a:gd name="connsiteY4" fmla="*/ 163773 h 1146412"/>
              <a:gd name="connsiteX5" fmla="*/ 532263 w 2497540"/>
              <a:gd name="connsiteY5" fmla="*/ 177421 h 1146412"/>
              <a:gd name="connsiteX6" fmla="*/ 627797 w 2497540"/>
              <a:gd name="connsiteY6" fmla="*/ 218364 h 1146412"/>
              <a:gd name="connsiteX7" fmla="*/ 709684 w 2497540"/>
              <a:gd name="connsiteY7" fmla="*/ 259307 h 1146412"/>
              <a:gd name="connsiteX8" fmla="*/ 846161 w 2497540"/>
              <a:gd name="connsiteY8" fmla="*/ 341194 h 1146412"/>
              <a:gd name="connsiteX9" fmla="*/ 955343 w 2497540"/>
              <a:gd name="connsiteY9" fmla="*/ 382137 h 1146412"/>
              <a:gd name="connsiteX10" fmla="*/ 1023582 w 2497540"/>
              <a:gd name="connsiteY10" fmla="*/ 423080 h 1146412"/>
              <a:gd name="connsiteX11" fmla="*/ 1105469 w 2497540"/>
              <a:gd name="connsiteY11" fmla="*/ 450376 h 1146412"/>
              <a:gd name="connsiteX12" fmla="*/ 1214651 w 2497540"/>
              <a:gd name="connsiteY12" fmla="*/ 491319 h 1146412"/>
              <a:gd name="connsiteX13" fmla="*/ 1282890 w 2497540"/>
              <a:gd name="connsiteY13" fmla="*/ 532262 h 1146412"/>
              <a:gd name="connsiteX14" fmla="*/ 1351128 w 2497540"/>
              <a:gd name="connsiteY14" fmla="*/ 559558 h 1146412"/>
              <a:gd name="connsiteX15" fmla="*/ 1405719 w 2497540"/>
              <a:gd name="connsiteY15" fmla="*/ 600501 h 1146412"/>
              <a:gd name="connsiteX16" fmla="*/ 1473958 w 2497540"/>
              <a:gd name="connsiteY16" fmla="*/ 641444 h 1146412"/>
              <a:gd name="connsiteX17" fmla="*/ 1583140 w 2497540"/>
              <a:gd name="connsiteY17" fmla="*/ 696036 h 1146412"/>
              <a:gd name="connsiteX18" fmla="*/ 1678675 w 2497540"/>
              <a:gd name="connsiteY18" fmla="*/ 723331 h 1146412"/>
              <a:gd name="connsiteX19" fmla="*/ 1815152 w 2497540"/>
              <a:gd name="connsiteY19" fmla="*/ 764274 h 1146412"/>
              <a:gd name="connsiteX20" fmla="*/ 1897039 w 2497540"/>
              <a:gd name="connsiteY20" fmla="*/ 791570 h 1146412"/>
              <a:gd name="connsiteX21" fmla="*/ 1937982 w 2497540"/>
              <a:gd name="connsiteY21" fmla="*/ 805218 h 1146412"/>
              <a:gd name="connsiteX22" fmla="*/ 1978925 w 2497540"/>
              <a:gd name="connsiteY22" fmla="*/ 846161 h 1146412"/>
              <a:gd name="connsiteX23" fmla="*/ 2060812 w 2497540"/>
              <a:gd name="connsiteY23" fmla="*/ 873456 h 1146412"/>
              <a:gd name="connsiteX24" fmla="*/ 2142699 w 2497540"/>
              <a:gd name="connsiteY24" fmla="*/ 928047 h 1146412"/>
              <a:gd name="connsiteX25" fmla="*/ 2183642 w 2497540"/>
              <a:gd name="connsiteY25" fmla="*/ 955343 h 1146412"/>
              <a:gd name="connsiteX26" fmla="*/ 2224585 w 2497540"/>
              <a:gd name="connsiteY26" fmla="*/ 968991 h 1146412"/>
              <a:gd name="connsiteX27" fmla="*/ 2265528 w 2497540"/>
              <a:gd name="connsiteY27" fmla="*/ 1009934 h 1146412"/>
              <a:gd name="connsiteX28" fmla="*/ 2306472 w 2497540"/>
              <a:gd name="connsiteY28" fmla="*/ 1023582 h 1146412"/>
              <a:gd name="connsiteX29" fmla="*/ 2347415 w 2497540"/>
              <a:gd name="connsiteY29" fmla="*/ 1050877 h 1146412"/>
              <a:gd name="connsiteX30" fmla="*/ 2388358 w 2497540"/>
              <a:gd name="connsiteY30" fmla="*/ 1064525 h 1146412"/>
              <a:gd name="connsiteX31" fmla="*/ 2497540 w 2497540"/>
              <a:gd name="connsiteY31" fmla="*/ 1146412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97540" h="1146412">
                <a:moveTo>
                  <a:pt x="0" y="0"/>
                </a:moveTo>
                <a:cubicBezTo>
                  <a:pt x="45493" y="18197"/>
                  <a:pt x="92654" y="32679"/>
                  <a:pt x="136478" y="54591"/>
                </a:cubicBezTo>
                <a:cubicBezTo>
                  <a:pt x="178641" y="75672"/>
                  <a:pt x="225738" y="102437"/>
                  <a:pt x="272955" y="109182"/>
                </a:cubicBezTo>
                <a:lnTo>
                  <a:pt x="368490" y="122830"/>
                </a:lnTo>
                <a:lnTo>
                  <a:pt x="491319" y="163773"/>
                </a:lnTo>
                <a:cubicBezTo>
                  <a:pt x="504967" y="168322"/>
                  <a:pt x="520293" y="169441"/>
                  <a:pt x="532263" y="177421"/>
                </a:cubicBezTo>
                <a:cubicBezTo>
                  <a:pt x="588813" y="215120"/>
                  <a:pt x="557293" y="200738"/>
                  <a:pt x="627797" y="218364"/>
                </a:cubicBezTo>
                <a:cubicBezTo>
                  <a:pt x="783799" y="322364"/>
                  <a:pt x="562762" y="180195"/>
                  <a:pt x="709684" y="259307"/>
                </a:cubicBezTo>
                <a:cubicBezTo>
                  <a:pt x="756395" y="284459"/>
                  <a:pt x="795830" y="324418"/>
                  <a:pt x="846161" y="341194"/>
                </a:cubicBezTo>
                <a:cubicBezTo>
                  <a:pt x="881602" y="353007"/>
                  <a:pt x="922697" y="365814"/>
                  <a:pt x="955343" y="382137"/>
                </a:cubicBezTo>
                <a:cubicBezTo>
                  <a:pt x="979069" y="394000"/>
                  <a:pt x="999433" y="412103"/>
                  <a:pt x="1023582" y="423080"/>
                </a:cubicBezTo>
                <a:cubicBezTo>
                  <a:pt x="1049775" y="434986"/>
                  <a:pt x="1078173" y="441277"/>
                  <a:pt x="1105469" y="450376"/>
                </a:cubicBezTo>
                <a:cubicBezTo>
                  <a:pt x="1140901" y="462187"/>
                  <a:pt x="1182019" y="475003"/>
                  <a:pt x="1214651" y="491319"/>
                </a:cubicBezTo>
                <a:cubicBezTo>
                  <a:pt x="1238377" y="503182"/>
                  <a:pt x="1259164" y="520399"/>
                  <a:pt x="1282890" y="532262"/>
                </a:cubicBezTo>
                <a:cubicBezTo>
                  <a:pt x="1304802" y="543218"/>
                  <a:pt x="1329713" y="547660"/>
                  <a:pt x="1351128" y="559558"/>
                </a:cubicBezTo>
                <a:cubicBezTo>
                  <a:pt x="1371012" y="570605"/>
                  <a:pt x="1386793" y="587884"/>
                  <a:pt x="1405719" y="600501"/>
                </a:cubicBezTo>
                <a:cubicBezTo>
                  <a:pt x="1427790" y="615215"/>
                  <a:pt x="1450602" y="628868"/>
                  <a:pt x="1473958" y="641444"/>
                </a:cubicBezTo>
                <a:cubicBezTo>
                  <a:pt x="1509784" y="660735"/>
                  <a:pt x="1543665" y="686168"/>
                  <a:pt x="1583140" y="696036"/>
                </a:cubicBezTo>
                <a:cubicBezTo>
                  <a:pt x="1753745" y="738685"/>
                  <a:pt x="1541660" y="684184"/>
                  <a:pt x="1678675" y="723331"/>
                </a:cubicBezTo>
                <a:cubicBezTo>
                  <a:pt x="1823059" y="764584"/>
                  <a:pt x="1620552" y="699408"/>
                  <a:pt x="1815152" y="764274"/>
                </a:cubicBezTo>
                <a:lnTo>
                  <a:pt x="1897039" y="791570"/>
                </a:lnTo>
                <a:lnTo>
                  <a:pt x="1937982" y="805218"/>
                </a:lnTo>
                <a:cubicBezTo>
                  <a:pt x="1951630" y="818866"/>
                  <a:pt x="1962053" y="836788"/>
                  <a:pt x="1978925" y="846161"/>
                </a:cubicBezTo>
                <a:cubicBezTo>
                  <a:pt x="2004076" y="860134"/>
                  <a:pt x="2060812" y="873456"/>
                  <a:pt x="2060812" y="873456"/>
                </a:cubicBezTo>
                <a:lnTo>
                  <a:pt x="2142699" y="928047"/>
                </a:lnTo>
                <a:cubicBezTo>
                  <a:pt x="2156347" y="937146"/>
                  <a:pt x="2168081" y="950156"/>
                  <a:pt x="2183642" y="955343"/>
                </a:cubicBezTo>
                <a:lnTo>
                  <a:pt x="2224585" y="968991"/>
                </a:lnTo>
                <a:cubicBezTo>
                  <a:pt x="2238233" y="982639"/>
                  <a:pt x="2249469" y="999228"/>
                  <a:pt x="2265528" y="1009934"/>
                </a:cubicBezTo>
                <a:cubicBezTo>
                  <a:pt x="2277498" y="1017914"/>
                  <a:pt x="2293605" y="1017148"/>
                  <a:pt x="2306472" y="1023582"/>
                </a:cubicBezTo>
                <a:cubicBezTo>
                  <a:pt x="2321143" y="1030917"/>
                  <a:pt x="2332744" y="1043542"/>
                  <a:pt x="2347415" y="1050877"/>
                </a:cubicBezTo>
                <a:cubicBezTo>
                  <a:pt x="2360282" y="1057311"/>
                  <a:pt x="2375782" y="1057539"/>
                  <a:pt x="2388358" y="1064525"/>
                </a:cubicBezTo>
                <a:cubicBezTo>
                  <a:pt x="2457806" y="1103107"/>
                  <a:pt x="2456127" y="1104997"/>
                  <a:pt x="2497540" y="1146412"/>
                </a:cubicBezTo>
              </a:path>
            </a:pathLst>
          </a:custGeom>
          <a:noFill/>
          <a:ln>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8121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7</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7777793" y="5982939"/>
            <a:ext cx="1512277"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
        <p:nvSpPr>
          <p:cNvPr id="17" name="Rettangolo 16"/>
          <p:cNvSpPr/>
          <p:nvPr/>
        </p:nvSpPr>
        <p:spPr>
          <a:xfrm>
            <a:off x="2630700" y="862544"/>
            <a:ext cx="6443003" cy="369332"/>
          </a:xfrm>
          <a:prstGeom prst="rect">
            <a:avLst/>
          </a:prstGeom>
        </p:spPr>
        <p:txBody>
          <a:bodyPr wrap="square">
            <a:spAutoFit/>
          </a:bodyPr>
          <a:lstStyle/>
          <a:p>
            <a:r>
              <a:rPr lang="en-US" b="1" dirty="0">
                <a:solidFill>
                  <a:srgbClr val="002060"/>
                </a:solidFill>
                <a:latin typeface="Arial"/>
                <a:cs typeface="Arial"/>
              </a:rPr>
              <a:t>Project results achieved in 2019</a:t>
            </a:r>
          </a:p>
        </p:txBody>
      </p:sp>
      <p:sp>
        <p:nvSpPr>
          <p:cNvPr id="18" name="Subtitle 2"/>
          <p:cNvSpPr txBox="1">
            <a:spLocks/>
          </p:cNvSpPr>
          <p:nvPr/>
        </p:nvSpPr>
        <p:spPr>
          <a:xfrm>
            <a:off x="191070" y="1348088"/>
            <a:ext cx="8703906" cy="200823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2000" b="1" dirty="0">
                <a:solidFill>
                  <a:srgbClr val="000090"/>
                </a:solidFill>
                <a:latin typeface="Century Gothic" panose="020B0502020202020204" pitchFamily="34" charset="0"/>
                <a:cs typeface="Arial"/>
              </a:rPr>
              <a:t>2)Time of flight resolved Prompt Gamma Activation Analysis</a:t>
            </a:r>
          </a:p>
        </p:txBody>
      </p:sp>
      <p:pic>
        <p:nvPicPr>
          <p:cNvPr id="8" name="Picture 7" descr="A close up of a map&#10;&#10;Description automatically generated">
            <a:extLst>
              <a:ext uri="{FF2B5EF4-FFF2-40B4-BE49-F238E27FC236}">
                <a16:creationId xmlns:a16="http://schemas.microsoft.com/office/drawing/2014/main" id="{F8E228CF-6D62-48FE-B1F5-5AE540FED06F}"/>
              </a:ext>
            </a:extLst>
          </p:cNvPr>
          <p:cNvPicPr>
            <a:picLocks noChangeAspect="1"/>
          </p:cNvPicPr>
          <p:nvPr/>
        </p:nvPicPr>
        <p:blipFill rotWithShape="1">
          <a:blip r:embed="rId5"/>
          <a:srcRect l="52388" t="19246"/>
          <a:stretch/>
        </p:blipFill>
        <p:spPr>
          <a:xfrm>
            <a:off x="6197868" y="1923340"/>
            <a:ext cx="2844263" cy="2713574"/>
          </a:xfrm>
          <a:prstGeom prst="rect">
            <a:avLst/>
          </a:prstGeom>
        </p:spPr>
      </p:pic>
      <p:pic>
        <p:nvPicPr>
          <p:cNvPr id="10" name="Picture 9" descr="A picture containing building, sitting, car, street&#10;&#10;Description automatically generated">
            <a:extLst>
              <a:ext uri="{FF2B5EF4-FFF2-40B4-BE49-F238E27FC236}">
                <a16:creationId xmlns:a16="http://schemas.microsoft.com/office/drawing/2014/main" id="{8E475BCF-952D-4F69-9CD6-4F75F0804A43}"/>
              </a:ext>
            </a:extLst>
          </p:cNvPr>
          <p:cNvPicPr>
            <a:picLocks noChangeAspect="1"/>
          </p:cNvPicPr>
          <p:nvPr/>
        </p:nvPicPr>
        <p:blipFill rotWithShape="1">
          <a:blip r:embed="rId6"/>
          <a:srcRect r="19995"/>
          <a:stretch/>
        </p:blipFill>
        <p:spPr>
          <a:xfrm>
            <a:off x="3135657" y="2002860"/>
            <a:ext cx="3043787" cy="2140014"/>
          </a:xfrm>
          <a:prstGeom prst="rect">
            <a:avLst/>
          </a:prstGeom>
        </p:spPr>
      </p:pic>
      <p:pic>
        <p:nvPicPr>
          <p:cNvPr id="14" name="Picture 13" descr="A picture containing screenshot&#10;&#10;Description automatically generated">
            <a:extLst>
              <a:ext uri="{FF2B5EF4-FFF2-40B4-BE49-F238E27FC236}">
                <a16:creationId xmlns:a16="http://schemas.microsoft.com/office/drawing/2014/main" id="{0A81BAD9-DF53-4D0B-9E39-3A02E97CE164}"/>
              </a:ext>
            </a:extLst>
          </p:cNvPr>
          <p:cNvPicPr>
            <a:picLocks noChangeAspect="1"/>
          </p:cNvPicPr>
          <p:nvPr/>
        </p:nvPicPr>
        <p:blipFill rotWithShape="1">
          <a:blip r:embed="rId7"/>
          <a:srcRect t="9544" r="49611" b="16476"/>
          <a:stretch/>
        </p:blipFill>
        <p:spPr>
          <a:xfrm>
            <a:off x="60716" y="1923341"/>
            <a:ext cx="3074941" cy="2539478"/>
          </a:xfrm>
          <a:prstGeom prst="rect">
            <a:avLst/>
          </a:prstGeom>
        </p:spPr>
      </p:pic>
      <p:sp>
        <p:nvSpPr>
          <p:cNvPr id="15" name="TextBox 14">
            <a:extLst>
              <a:ext uri="{FF2B5EF4-FFF2-40B4-BE49-F238E27FC236}">
                <a16:creationId xmlns:a16="http://schemas.microsoft.com/office/drawing/2014/main" id="{EA20F2B1-FDEE-43A4-B726-93D1448571DD}"/>
              </a:ext>
            </a:extLst>
          </p:cNvPr>
          <p:cNvSpPr txBox="1"/>
          <p:nvPr/>
        </p:nvSpPr>
        <p:spPr>
          <a:xfrm>
            <a:off x="508297" y="5145666"/>
            <a:ext cx="8565406" cy="1200329"/>
          </a:xfrm>
          <a:prstGeom prst="rect">
            <a:avLst/>
          </a:prstGeom>
          <a:noFill/>
        </p:spPr>
        <p:txBody>
          <a:bodyPr wrap="square" rtlCol="0">
            <a:spAutoFit/>
          </a:bodyPr>
          <a:lstStyle/>
          <a:p>
            <a:r>
              <a:rPr lang="it-IT" dirty="0"/>
              <a:t>Consolidation of quantitative analysis capability</a:t>
            </a:r>
          </a:p>
          <a:p>
            <a:r>
              <a:rPr lang="it-IT" dirty="0"/>
              <a:t>Assessment of software for data analysis using standard sources, low energy emissions recording</a:t>
            </a:r>
          </a:p>
          <a:p>
            <a:r>
              <a:rPr lang="it-IT" dirty="0"/>
              <a:t>Neutron measurements carried out at </a:t>
            </a:r>
            <a:r>
              <a:rPr lang="it-IT" b="1" dirty="0"/>
              <a:t>ISIS</a:t>
            </a:r>
          </a:p>
        </p:txBody>
      </p:sp>
      <p:sp>
        <p:nvSpPr>
          <p:cNvPr id="19" name="Freeform: Shape 18">
            <a:extLst>
              <a:ext uri="{FF2B5EF4-FFF2-40B4-BE49-F238E27FC236}">
                <a16:creationId xmlns:a16="http://schemas.microsoft.com/office/drawing/2014/main" id="{ADBDEEAA-5394-4977-BF8A-C150B78E42E7}"/>
              </a:ext>
            </a:extLst>
          </p:cNvPr>
          <p:cNvSpPr/>
          <p:nvPr/>
        </p:nvSpPr>
        <p:spPr>
          <a:xfrm rot="12096423">
            <a:off x="1227636" y="4432732"/>
            <a:ext cx="1159060" cy="534046"/>
          </a:xfrm>
          <a:custGeom>
            <a:avLst/>
            <a:gdLst>
              <a:gd name="connsiteX0" fmla="*/ 0 w 2497540"/>
              <a:gd name="connsiteY0" fmla="*/ 0 h 1146412"/>
              <a:gd name="connsiteX1" fmla="*/ 136478 w 2497540"/>
              <a:gd name="connsiteY1" fmla="*/ 54591 h 1146412"/>
              <a:gd name="connsiteX2" fmla="*/ 272955 w 2497540"/>
              <a:gd name="connsiteY2" fmla="*/ 109182 h 1146412"/>
              <a:gd name="connsiteX3" fmla="*/ 368490 w 2497540"/>
              <a:gd name="connsiteY3" fmla="*/ 122830 h 1146412"/>
              <a:gd name="connsiteX4" fmla="*/ 491319 w 2497540"/>
              <a:gd name="connsiteY4" fmla="*/ 163773 h 1146412"/>
              <a:gd name="connsiteX5" fmla="*/ 532263 w 2497540"/>
              <a:gd name="connsiteY5" fmla="*/ 177421 h 1146412"/>
              <a:gd name="connsiteX6" fmla="*/ 627797 w 2497540"/>
              <a:gd name="connsiteY6" fmla="*/ 218364 h 1146412"/>
              <a:gd name="connsiteX7" fmla="*/ 709684 w 2497540"/>
              <a:gd name="connsiteY7" fmla="*/ 259307 h 1146412"/>
              <a:gd name="connsiteX8" fmla="*/ 846161 w 2497540"/>
              <a:gd name="connsiteY8" fmla="*/ 341194 h 1146412"/>
              <a:gd name="connsiteX9" fmla="*/ 955343 w 2497540"/>
              <a:gd name="connsiteY9" fmla="*/ 382137 h 1146412"/>
              <a:gd name="connsiteX10" fmla="*/ 1023582 w 2497540"/>
              <a:gd name="connsiteY10" fmla="*/ 423080 h 1146412"/>
              <a:gd name="connsiteX11" fmla="*/ 1105469 w 2497540"/>
              <a:gd name="connsiteY11" fmla="*/ 450376 h 1146412"/>
              <a:gd name="connsiteX12" fmla="*/ 1214651 w 2497540"/>
              <a:gd name="connsiteY12" fmla="*/ 491319 h 1146412"/>
              <a:gd name="connsiteX13" fmla="*/ 1282890 w 2497540"/>
              <a:gd name="connsiteY13" fmla="*/ 532262 h 1146412"/>
              <a:gd name="connsiteX14" fmla="*/ 1351128 w 2497540"/>
              <a:gd name="connsiteY14" fmla="*/ 559558 h 1146412"/>
              <a:gd name="connsiteX15" fmla="*/ 1405719 w 2497540"/>
              <a:gd name="connsiteY15" fmla="*/ 600501 h 1146412"/>
              <a:gd name="connsiteX16" fmla="*/ 1473958 w 2497540"/>
              <a:gd name="connsiteY16" fmla="*/ 641444 h 1146412"/>
              <a:gd name="connsiteX17" fmla="*/ 1583140 w 2497540"/>
              <a:gd name="connsiteY17" fmla="*/ 696036 h 1146412"/>
              <a:gd name="connsiteX18" fmla="*/ 1678675 w 2497540"/>
              <a:gd name="connsiteY18" fmla="*/ 723331 h 1146412"/>
              <a:gd name="connsiteX19" fmla="*/ 1815152 w 2497540"/>
              <a:gd name="connsiteY19" fmla="*/ 764274 h 1146412"/>
              <a:gd name="connsiteX20" fmla="*/ 1897039 w 2497540"/>
              <a:gd name="connsiteY20" fmla="*/ 791570 h 1146412"/>
              <a:gd name="connsiteX21" fmla="*/ 1937982 w 2497540"/>
              <a:gd name="connsiteY21" fmla="*/ 805218 h 1146412"/>
              <a:gd name="connsiteX22" fmla="*/ 1978925 w 2497540"/>
              <a:gd name="connsiteY22" fmla="*/ 846161 h 1146412"/>
              <a:gd name="connsiteX23" fmla="*/ 2060812 w 2497540"/>
              <a:gd name="connsiteY23" fmla="*/ 873456 h 1146412"/>
              <a:gd name="connsiteX24" fmla="*/ 2142699 w 2497540"/>
              <a:gd name="connsiteY24" fmla="*/ 928047 h 1146412"/>
              <a:gd name="connsiteX25" fmla="*/ 2183642 w 2497540"/>
              <a:gd name="connsiteY25" fmla="*/ 955343 h 1146412"/>
              <a:gd name="connsiteX26" fmla="*/ 2224585 w 2497540"/>
              <a:gd name="connsiteY26" fmla="*/ 968991 h 1146412"/>
              <a:gd name="connsiteX27" fmla="*/ 2265528 w 2497540"/>
              <a:gd name="connsiteY27" fmla="*/ 1009934 h 1146412"/>
              <a:gd name="connsiteX28" fmla="*/ 2306472 w 2497540"/>
              <a:gd name="connsiteY28" fmla="*/ 1023582 h 1146412"/>
              <a:gd name="connsiteX29" fmla="*/ 2347415 w 2497540"/>
              <a:gd name="connsiteY29" fmla="*/ 1050877 h 1146412"/>
              <a:gd name="connsiteX30" fmla="*/ 2388358 w 2497540"/>
              <a:gd name="connsiteY30" fmla="*/ 1064525 h 1146412"/>
              <a:gd name="connsiteX31" fmla="*/ 2497540 w 2497540"/>
              <a:gd name="connsiteY31" fmla="*/ 1146412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97540" h="1146412">
                <a:moveTo>
                  <a:pt x="0" y="0"/>
                </a:moveTo>
                <a:cubicBezTo>
                  <a:pt x="45493" y="18197"/>
                  <a:pt x="92654" y="32679"/>
                  <a:pt x="136478" y="54591"/>
                </a:cubicBezTo>
                <a:cubicBezTo>
                  <a:pt x="178641" y="75672"/>
                  <a:pt x="225738" y="102437"/>
                  <a:pt x="272955" y="109182"/>
                </a:cubicBezTo>
                <a:lnTo>
                  <a:pt x="368490" y="122830"/>
                </a:lnTo>
                <a:lnTo>
                  <a:pt x="491319" y="163773"/>
                </a:lnTo>
                <a:cubicBezTo>
                  <a:pt x="504967" y="168322"/>
                  <a:pt x="520293" y="169441"/>
                  <a:pt x="532263" y="177421"/>
                </a:cubicBezTo>
                <a:cubicBezTo>
                  <a:pt x="588813" y="215120"/>
                  <a:pt x="557293" y="200738"/>
                  <a:pt x="627797" y="218364"/>
                </a:cubicBezTo>
                <a:cubicBezTo>
                  <a:pt x="783799" y="322364"/>
                  <a:pt x="562762" y="180195"/>
                  <a:pt x="709684" y="259307"/>
                </a:cubicBezTo>
                <a:cubicBezTo>
                  <a:pt x="756395" y="284459"/>
                  <a:pt x="795830" y="324418"/>
                  <a:pt x="846161" y="341194"/>
                </a:cubicBezTo>
                <a:cubicBezTo>
                  <a:pt x="881602" y="353007"/>
                  <a:pt x="922697" y="365814"/>
                  <a:pt x="955343" y="382137"/>
                </a:cubicBezTo>
                <a:cubicBezTo>
                  <a:pt x="979069" y="394000"/>
                  <a:pt x="999433" y="412103"/>
                  <a:pt x="1023582" y="423080"/>
                </a:cubicBezTo>
                <a:cubicBezTo>
                  <a:pt x="1049775" y="434986"/>
                  <a:pt x="1078173" y="441277"/>
                  <a:pt x="1105469" y="450376"/>
                </a:cubicBezTo>
                <a:cubicBezTo>
                  <a:pt x="1140901" y="462187"/>
                  <a:pt x="1182019" y="475003"/>
                  <a:pt x="1214651" y="491319"/>
                </a:cubicBezTo>
                <a:cubicBezTo>
                  <a:pt x="1238377" y="503182"/>
                  <a:pt x="1259164" y="520399"/>
                  <a:pt x="1282890" y="532262"/>
                </a:cubicBezTo>
                <a:cubicBezTo>
                  <a:pt x="1304802" y="543218"/>
                  <a:pt x="1329713" y="547660"/>
                  <a:pt x="1351128" y="559558"/>
                </a:cubicBezTo>
                <a:cubicBezTo>
                  <a:pt x="1371012" y="570605"/>
                  <a:pt x="1386793" y="587884"/>
                  <a:pt x="1405719" y="600501"/>
                </a:cubicBezTo>
                <a:cubicBezTo>
                  <a:pt x="1427790" y="615215"/>
                  <a:pt x="1450602" y="628868"/>
                  <a:pt x="1473958" y="641444"/>
                </a:cubicBezTo>
                <a:cubicBezTo>
                  <a:pt x="1509784" y="660735"/>
                  <a:pt x="1543665" y="686168"/>
                  <a:pt x="1583140" y="696036"/>
                </a:cubicBezTo>
                <a:cubicBezTo>
                  <a:pt x="1753745" y="738685"/>
                  <a:pt x="1541660" y="684184"/>
                  <a:pt x="1678675" y="723331"/>
                </a:cubicBezTo>
                <a:cubicBezTo>
                  <a:pt x="1823059" y="764584"/>
                  <a:pt x="1620552" y="699408"/>
                  <a:pt x="1815152" y="764274"/>
                </a:cubicBezTo>
                <a:lnTo>
                  <a:pt x="1897039" y="791570"/>
                </a:lnTo>
                <a:lnTo>
                  <a:pt x="1937982" y="805218"/>
                </a:lnTo>
                <a:cubicBezTo>
                  <a:pt x="1951630" y="818866"/>
                  <a:pt x="1962053" y="836788"/>
                  <a:pt x="1978925" y="846161"/>
                </a:cubicBezTo>
                <a:cubicBezTo>
                  <a:pt x="2004076" y="860134"/>
                  <a:pt x="2060812" y="873456"/>
                  <a:pt x="2060812" y="873456"/>
                </a:cubicBezTo>
                <a:lnTo>
                  <a:pt x="2142699" y="928047"/>
                </a:lnTo>
                <a:cubicBezTo>
                  <a:pt x="2156347" y="937146"/>
                  <a:pt x="2168081" y="950156"/>
                  <a:pt x="2183642" y="955343"/>
                </a:cubicBezTo>
                <a:lnTo>
                  <a:pt x="2224585" y="968991"/>
                </a:lnTo>
                <a:cubicBezTo>
                  <a:pt x="2238233" y="982639"/>
                  <a:pt x="2249469" y="999228"/>
                  <a:pt x="2265528" y="1009934"/>
                </a:cubicBezTo>
                <a:cubicBezTo>
                  <a:pt x="2277498" y="1017914"/>
                  <a:pt x="2293605" y="1017148"/>
                  <a:pt x="2306472" y="1023582"/>
                </a:cubicBezTo>
                <a:cubicBezTo>
                  <a:pt x="2321143" y="1030917"/>
                  <a:pt x="2332744" y="1043542"/>
                  <a:pt x="2347415" y="1050877"/>
                </a:cubicBezTo>
                <a:cubicBezTo>
                  <a:pt x="2360282" y="1057311"/>
                  <a:pt x="2375782" y="1057539"/>
                  <a:pt x="2388358" y="1064525"/>
                </a:cubicBezTo>
                <a:cubicBezTo>
                  <a:pt x="2457806" y="1103107"/>
                  <a:pt x="2456127" y="1104997"/>
                  <a:pt x="2497540" y="1146412"/>
                </a:cubicBezTo>
              </a:path>
            </a:pathLst>
          </a:custGeom>
          <a:noFill/>
          <a:ln w="25400">
            <a:tailEnd type="triangle"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Freeform: Shape 19">
            <a:extLst>
              <a:ext uri="{FF2B5EF4-FFF2-40B4-BE49-F238E27FC236}">
                <a16:creationId xmlns:a16="http://schemas.microsoft.com/office/drawing/2014/main" id="{497E7AFC-2E0C-47B9-8FDA-62CF62325D74}"/>
              </a:ext>
            </a:extLst>
          </p:cNvPr>
          <p:cNvSpPr/>
          <p:nvPr/>
        </p:nvSpPr>
        <p:spPr>
          <a:xfrm rot="16200000">
            <a:off x="6749967" y="4833827"/>
            <a:ext cx="848219" cy="404854"/>
          </a:xfrm>
          <a:custGeom>
            <a:avLst/>
            <a:gdLst>
              <a:gd name="connsiteX0" fmla="*/ 0 w 2497540"/>
              <a:gd name="connsiteY0" fmla="*/ 0 h 1146412"/>
              <a:gd name="connsiteX1" fmla="*/ 136478 w 2497540"/>
              <a:gd name="connsiteY1" fmla="*/ 54591 h 1146412"/>
              <a:gd name="connsiteX2" fmla="*/ 272955 w 2497540"/>
              <a:gd name="connsiteY2" fmla="*/ 109182 h 1146412"/>
              <a:gd name="connsiteX3" fmla="*/ 368490 w 2497540"/>
              <a:gd name="connsiteY3" fmla="*/ 122830 h 1146412"/>
              <a:gd name="connsiteX4" fmla="*/ 491319 w 2497540"/>
              <a:gd name="connsiteY4" fmla="*/ 163773 h 1146412"/>
              <a:gd name="connsiteX5" fmla="*/ 532263 w 2497540"/>
              <a:gd name="connsiteY5" fmla="*/ 177421 h 1146412"/>
              <a:gd name="connsiteX6" fmla="*/ 627797 w 2497540"/>
              <a:gd name="connsiteY6" fmla="*/ 218364 h 1146412"/>
              <a:gd name="connsiteX7" fmla="*/ 709684 w 2497540"/>
              <a:gd name="connsiteY7" fmla="*/ 259307 h 1146412"/>
              <a:gd name="connsiteX8" fmla="*/ 846161 w 2497540"/>
              <a:gd name="connsiteY8" fmla="*/ 341194 h 1146412"/>
              <a:gd name="connsiteX9" fmla="*/ 955343 w 2497540"/>
              <a:gd name="connsiteY9" fmla="*/ 382137 h 1146412"/>
              <a:gd name="connsiteX10" fmla="*/ 1023582 w 2497540"/>
              <a:gd name="connsiteY10" fmla="*/ 423080 h 1146412"/>
              <a:gd name="connsiteX11" fmla="*/ 1105469 w 2497540"/>
              <a:gd name="connsiteY11" fmla="*/ 450376 h 1146412"/>
              <a:gd name="connsiteX12" fmla="*/ 1214651 w 2497540"/>
              <a:gd name="connsiteY12" fmla="*/ 491319 h 1146412"/>
              <a:gd name="connsiteX13" fmla="*/ 1282890 w 2497540"/>
              <a:gd name="connsiteY13" fmla="*/ 532262 h 1146412"/>
              <a:gd name="connsiteX14" fmla="*/ 1351128 w 2497540"/>
              <a:gd name="connsiteY14" fmla="*/ 559558 h 1146412"/>
              <a:gd name="connsiteX15" fmla="*/ 1405719 w 2497540"/>
              <a:gd name="connsiteY15" fmla="*/ 600501 h 1146412"/>
              <a:gd name="connsiteX16" fmla="*/ 1473958 w 2497540"/>
              <a:gd name="connsiteY16" fmla="*/ 641444 h 1146412"/>
              <a:gd name="connsiteX17" fmla="*/ 1583140 w 2497540"/>
              <a:gd name="connsiteY17" fmla="*/ 696036 h 1146412"/>
              <a:gd name="connsiteX18" fmla="*/ 1678675 w 2497540"/>
              <a:gd name="connsiteY18" fmla="*/ 723331 h 1146412"/>
              <a:gd name="connsiteX19" fmla="*/ 1815152 w 2497540"/>
              <a:gd name="connsiteY19" fmla="*/ 764274 h 1146412"/>
              <a:gd name="connsiteX20" fmla="*/ 1897039 w 2497540"/>
              <a:gd name="connsiteY20" fmla="*/ 791570 h 1146412"/>
              <a:gd name="connsiteX21" fmla="*/ 1937982 w 2497540"/>
              <a:gd name="connsiteY21" fmla="*/ 805218 h 1146412"/>
              <a:gd name="connsiteX22" fmla="*/ 1978925 w 2497540"/>
              <a:gd name="connsiteY22" fmla="*/ 846161 h 1146412"/>
              <a:gd name="connsiteX23" fmla="*/ 2060812 w 2497540"/>
              <a:gd name="connsiteY23" fmla="*/ 873456 h 1146412"/>
              <a:gd name="connsiteX24" fmla="*/ 2142699 w 2497540"/>
              <a:gd name="connsiteY24" fmla="*/ 928047 h 1146412"/>
              <a:gd name="connsiteX25" fmla="*/ 2183642 w 2497540"/>
              <a:gd name="connsiteY25" fmla="*/ 955343 h 1146412"/>
              <a:gd name="connsiteX26" fmla="*/ 2224585 w 2497540"/>
              <a:gd name="connsiteY26" fmla="*/ 968991 h 1146412"/>
              <a:gd name="connsiteX27" fmla="*/ 2265528 w 2497540"/>
              <a:gd name="connsiteY27" fmla="*/ 1009934 h 1146412"/>
              <a:gd name="connsiteX28" fmla="*/ 2306472 w 2497540"/>
              <a:gd name="connsiteY28" fmla="*/ 1023582 h 1146412"/>
              <a:gd name="connsiteX29" fmla="*/ 2347415 w 2497540"/>
              <a:gd name="connsiteY29" fmla="*/ 1050877 h 1146412"/>
              <a:gd name="connsiteX30" fmla="*/ 2388358 w 2497540"/>
              <a:gd name="connsiteY30" fmla="*/ 1064525 h 1146412"/>
              <a:gd name="connsiteX31" fmla="*/ 2497540 w 2497540"/>
              <a:gd name="connsiteY31" fmla="*/ 1146412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97540" h="1146412">
                <a:moveTo>
                  <a:pt x="0" y="0"/>
                </a:moveTo>
                <a:cubicBezTo>
                  <a:pt x="45493" y="18197"/>
                  <a:pt x="92654" y="32679"/>
                  <a:pt x="136478" y="54591"/>
                </a:cubicBezTo>
                <a:cubicBezTo>
                  <a:pt x="178641" y="75672"/>
                  <a:pt x="225738" y="102437"/>
                  <a:pt x="272955" y="109182"/>
                </a:cubicBezTo>
                <a:lnTo>
                  <a:pt x="368490" y="122830"/>
                </a:lnTo>
                <a:lnTo>
                  <a:pt x="491319" y="163773"/>
                </a:lnTo>
                <a:cubicBezTo>
                  <a:pt x="504967" y="168322"/>
                  <a:pt x="520293" y="169441"/>
                  <a:pt x="532263" y="177421"/>
                </a:cubicBezTo>
                <a:cubicBezTo>
                  <a:pt x="588813" y="215120"/>
                  <a:pt x="557293" y="200738"/>
                  <a:pt x="627797" y="218364"/>
                </a:cubicBezTo>
                <a:cubicBezTo>
                  <a:pt x="783799" y="322364"/>
                  <a:pt x="562762" y="180195"/>
                  <a:pt x="709684" y="259307"/>
                </a:cubicBezTo>
                <a:cubicBezTo>
                  <a:pt x="756395" y="284459"/>
                  <a:pt x="795830" y="324418"/>
                  <a:pt x="846161" y="341194"/>
                </a:cubicBezTo>
                <a:cubicBezTo>
                  <a:pt x="881602" y="353007"/>
                  <a:pt x="922697" y="365814"/>
                  <a:pt x="955343" y="382137"/>
                </a:cubicBezTo>
                <a:cubicBezTo>
                  <a:pt x="979069" y="394000"/>
                  <a:pt x="999433" y="412103"/>
                  <a:pt x="1023582" y="423080"/>
                </a:cubicBezTo>
                <a:cubicBezTo>
                  <a:pt x="1049775" y="434986"/>
                  <a:pt x="1078173" y="441277"/>
                  <a:pt x="1105469" y="450376"/>
                </a:cubicBezTo>
                <a:cubicBezTo>
                  <a:pt x="1140901" y="462187"/>
                  <a:pt x="1182019" y="475003"/>
                  <a:pt x="1214651" y="491319"/>
                </a:cubicBezTo>
                <a:cubicBezTo>
                  <a:pt x="1238377" y="503182"/>
                  <a:pt x="1259164" y="520399"/>
                  <a:pt x="1282890" y="532262"/>
                </a:cubicBezTo>
                <a:cubicBezTo>
                  <a:pt x="1304802" y="543218"/>
                  <a:pt x="1329713" y="547660"/>
                  <a:pt x="1351128" y="559558"/>
                </a:cubicBezTo>
                <a:cubicBezTo>
                  <a:pt x="1371012" y="570605"/>
                  <a:pt x="1386793" y="587884"/>
                  <a:pt x="1405719" y="600501"/>
                </a:cubicBezTo>
                <a:cubicBezTo>
                  <a:pt x="1427790" y="615215"/>
                  <a:pt x="1450602" y="628868"/>
                  <a:pt x="1473958" y="641444"/>
                </a:cubicBezTo>
                <a:cubicBezTo>
                  <a:pt x="1509784" y="660735"/>
                  <a:pt x="1543665" y="686168"/>
                  <a:pt x="1583140" y="696036"/>
                </a:cubicBezTo>
                <a:cubicBezTo>
                  <a:pt x="1753745" y="738685"/>
                  <a:pt x="1541660" y="684184"/>
                  <a:pt x="1678675" y="723331"/>
                </a:cubicBezTo>
                <a:cubicBezTo>
                  <a:pt x="1823059" y="764584"/>
                  <a:pt x="1620552" y="699408"/>
                  <a:pt x="1815152" y="764274"/>
                </a:cubicBezTo>
                <a:lnTo>
                  <a:pt x="1897039" y="791570"/>
                </a:lnTo>
                <a:lnTo>
                  <a:pt x="1937982" y="805218"/>
                </a:lnTo>
                <a:cubicBezTo>
                  <a:pt x="1951630" y="818866"/>
                  <a:pt x="1962053" y="836788"/>
                  <a:pt x="1978925" y="846161"/>
                </a:cubicBezTo>
                <a:cubicBezTo>
                  <a:pt x="2004076" y="860134"/>
                  <a:pt x="2060812" y="873456"/>
                  <a:pt x="2060812" y="873456"/>
                </a:cubicBezTo>
                <a:lnTo>
                  <a:pt x="2142699" y="928047"/>
                </a:lnTo>
                <a:cubicBezTo>
                  <a:pt x="2156347" y="937146"/>
                  <a:pt x="2168081" y="950156"/>
                  <a:pt x="2183642" y="955343"/>
                </a:cubicBezTo>
                <a:lnTo>
                  <a:pt x="2224585" y="968991"/>
                </a:lnTo>
                <a:cubicBezTo>
                  <a:pt x="2238233" y="982639"/>
                  <a:pt x="2249469" y="999228"/>
                  <a:pt x="2265528" y="1009934"/>
                </a:cubicBezTo>
                <a:cubicBezTo>
                  <a:pt x="2277498" y="1017914"/>
                  <a:pt x="2293605" y="1017148"/>
                  <a:pt x="2306472" y="1023582"/>
                </a:cubicBezTo>
                <a:cubicBezTo>
                  <a:pt x="2321143" y="1030917"/>
                  <a:pt x="2332744" y="1043542"/>
                  <a:pt x="2347415" y="1050877"/>
                </a:cubicBezTo>
                <a:cubicBezTo>
                  <a:pt x="2360282" y="1057311"/>
                  <a:pt x="2375782" y="1057539"/>
                  <a:pt x="2388358" y="1064525"/>
                </a:cubicBezTo>
                <a:cubicBezTo>
                  <a:pt x="2457806" y="1103107"/>
                  <a:pt x="2456127" y="1104997"/>
                  <a:pt x="2497540" y="1146412"/>
                </a:cubicBezTo>
              </a:path>
            </a:pathLst>
          </a:custGeom>
          <a:noFill/>
          <a:ln w="25400">
            <a:tailEnd type="triangle"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Freeform: Shape 20">
            <a:extLst>
              <a:ext uri="{FF2B5EF4-FFF2-40B4-BE49-F238E27FC236}">
                <a16:creationId xmlns:a16="http://schemas.microsoft.com/office/drawing/2014/main" id="{903EFC8C-8CB4-4F91-B60B-A76A17077A9F}"/>
              </a:ext>
            </a:extLst>
          </p:cNvPr>
          <p:cNvSpPr/>
          <p:nvPr/>
        </p:nvSpPr>
        <p:spPr>
          <a:xfrm rot="14490573">
            <a:off x="4824819" y="4533160"/>
            <a:ext cx="1148257" cy="596759"/>
          </a:xfrm>
          <a:custGeom>
            <a:avLst/>
            <a:gdLst>
              <a:gd name="connsiteX0" fmla="*/ 0 w 2497540"/>
              <a:gd name="connsiteY0" fmla="*/ 0 h 1146412"/>
              <a:gd name="connsiteX1" fmla="*/ 136478 w 2497540"/>
              <a:gd name="connsiteY1" fmla="*/ 54591 h 1146412"/>
              <a:gd name="connsiteX2" fmla="*/ 272955 w 2497540"/>
              <a:gd name="connsiteY2" fmla="*/ 109182 h 1146412"/>
              <a:gd name="connsiteX3" fmla="*/ 368490 w 2497540"/>
              <a:gd name="connsiteY3" fmla="*/ 122830 h 1146412"/>
              <a:gd name="connsiteX4" fmla="*/ 491319 w 2497540"/>
              <a:gd name="connsiteY4" fmla="*/ 163773 h 1146412"/>
              <a:gd name="connsiteX5" fmla="*/ 532263 w 2497540"/>
              <a:gd name="connsiteY5" fmla="*/ 177421 h 1146412"/>
              <a:gd name="connsiteX6" fmla="*/ 627797 w 2497540"/>
              <a:gd name="connsiteY6" fmla="*/ 218364 h 1146412"/>
              <a:gd name="connsiteX7" fmla="*/ 709684 w 2497540"/>
              <a:gd name="connsiteY7" fmla="*/ 259307 h 1146412"/>
              <a:gd name="connsiteX8" fmla="*/ 846161 w 2497540"/>
              <a:gd name="connsiteY8" fmla="*/ 341194 h 1146412"/>
              <a:gd name="connsiteX9" fmla="*/ 955343 w 2497540"/>
              <a:gd name="connsiteY9" fmla="*/ 382137 h 1146412"/>
              <a:gd name="connsiteX10" fmla="*/ 1023582 w 2497540"/>
              <a:gd name="connsiteY10" fmla="*/ 423080 h 1146412"/>
              <a:gd name="connsiteX11" fmla="*/ 1105469 w 2497540"/>
              <a:gd name="connsiteY11" fmla="*/ 450376 h 1146412"/>
              <a:gd name="connsiteX12" fmla="*/ 1214651 w 2497540"/>
              <a:gd name="connsiteY12" fmla="*/ 491319 h 1146412"/>
              <a:gd name="connsiteX13" fmla="*/ 1282890 w 2497540"/>
              <a:gd name="connsiteY13" fmla="*/ 532262 h 1146412"/>
              <a:gd name="connsiteX14" fmla="*/ 1351128 w 2497540"/>
              <a:gd name="connsiteY14" fmla="*/ 559558 h 1146412"/>
              <a:gd name="connsiteX15" fmla="*/ 1405719 w 2497540"/>
              <a:gd name="connsiteY15" fmla="*/ 600501 h 1146412"/>
              <a:gd name="connsiteX16" fmla="*/ 1473958 w 2497540"/>
              <a:gd name="connsiteY16" fmla="*/ 641444 h 1146412"/>
              <a:gd name="connsiteX17" fmla="*/ 1583140 w 2497540"/>
              <a:gd name="connsiteY17" fmla="*/ 696036 h 1146412"/>
              <a:gd name="connsiteX18" fmla="*/ 1678675 w 2497540"/>
              <a:gd name="connsiteY18" fmla="*/ 723331 h 1146412"/>
              <a:gd name="connsiteX19" fmla="*/ 1815152 w 2497540"/>
              <a:gd name="connsiteY19" fmla="*/ 764274 h 1146412"/>
              <a:gd name="connsiteX20" fmla="*/ 1897039 w 2497540"/>
              <a:gd name="connsiteY20" fmla="*/ 791570 h 1146412"/>
              <a:gd name="connsiteX21" fmla="*/ 1937982 w 2497540"/>
              <a:gd name="connsiteY21" fmla="*/ 805218 h 1146412"/>
              <a:gd name="connsiteX22" fmla="*/ 1978925 w 2497540"/>
              <a:gd name="connsiteY22" fmla="*/ 846161 h 1146412"/>
              <a:gd name="connsiteX23" fmla="*/ 2060812 w 2497540"/>
              <a:gd name="connsiteY23" fmla="*/ 873456 h 1146412"/>
              <a:gd name="connsiteX24" fmla="*/ 2142699 w 2497540"/>
              <a:gd name="connsiteY24" fmla="*/ 928047 h 1146412"/>
              <a:gd name="connsiteX25" fmla="*/ 2183642 w 2497540"/>
              <a:gd name="connsiteY25" fmla="*/ 955343 h 1146412"/>
              <a:gd name="connsiteX26" fmla="*/ 2224585 w 2497540"/>
              <a:gd name="connsiteY26" fmla="*/ 968991 h 1146412"/>
              <a:gd name="connsiteX27" fmla="*/ 2265528 w 2497540"/>
              <a:gd name="connsiteY27" fmla="*/ 1009934 h 1146412"/>
              <a:gd name="connsiteX28" fmla="*/ 2306472 w 2497540"/>
              <a:gd name="connsiteY28" fmla="*/ 1023582 h 1146412"/>
              <a:gd name="connsiteX29" fmla="*/ 2347415 w 2497540"/>
              <a:gd name="connsiteY29" fmla="*/ 1050877 h 1146412"/>
              <a:gd name="connsiteX30" fmla="*/ 2388358 w 2497540"/>
              <a:gd name="connsiteY30" fmla="*/ 1064525 h 1146412"/>
              <a:gd name="connsiteX31" fmla="*/ 2497540 w 2497540"/>
              <a:gd name="connsiteY31" fmla="*/ 1146412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97540" h="1146412">
                <a:moveTo>
                  <a:pt x="0" y="0"/>
                </a:moveTo>
                <a:cubicBezTo>
                  <a:pt x="45493" y="18197"/>
                  <a:pt x="92654" y="32679"/>
                  <a:pt x="136478" y="54591"/>
                </a:cubicBezTo>
                <a:cubicBezTo>
                  <a:pt x="178641" y="75672"/>
                  <a:pt x="225738" y="102437"/>
                  <a:pt x="272955" y="109182"/>
                </a:cubicBezTo>
                <a:lnTo>
                  <a:pt x="368490" y="122830"/>
                </a:lnTo>
                <a:lnTo>
                  <a:pt x="491319" y="163773"/>
                </a:lnTo>
                <a:cubicBezTo>
                  <a:pt x="504967" y="168322"/>
                  <a:pt x="520293" y="169441"/>
                  <a:pt x="532263" y="177421"/>
                </a:cubicBezTo>
                <a:cubicBezTo>
                  <a:pt x="588813" y="215120"/>
                  <a:pt x="557293" y="200738"/>
                  <a:pt x="627797" y="218364"/>
                </a:cubicBezTo>
                <a:cubicBezTo>
                  <a:pt x="783799" y="322364"/>
                  <a:pt x="562762" y="180195"/>
                  <a:pt x="709684" y="259307"/>
                </a:cubicBezTo>
                <a:cubicBezTo>
                  <a:pt x="756395" y="284459"/>
                  <a:pt x="795830" y="324418"/>
                  <a:pt x="846161" y="341194"/>
                </a:cubicBezTo>
                <a:cubicBezTo>
                  <a:pt x="881602" y="353007"/>
                  <a:pt x="922697" y="365814"/>
                  <a:pt x="955343" y="382137"/>
                </a:cubicBezTo>
                <a:cubicBezTo>
                  <a:pt x="979069" y="394000"/>
                  <a:pt x="999433" y="412103"/>
                  <a:pt x="1023582" y="423080"/>
                </a:cubicBezTo>
                <a:cubicBezTo>
                  <a:pt x="1049775" y="434986"/>
                  <a:pt x="1078173" y="441277"/>
                  <a:pt x="1105469" y="450376"/>
                </a:cubicBezTo>
                <a:cubicBezTo>
                  <a:pt x="1140901" y="462187"/>
                  <a:pt x="1182019" y="475003"/>
                  <a:pt x="1214651" y="491319"/>
                </a:cubicBezTo>
                <a:cubicBezTo>
                  <a:pt x="1238377" y="503182"/>
                  <a:pt x="1259164" y="520399"/>
                  <a:pt x="1282890" y="532262"/>
                </a:cubicBezTo>
                <a:cubicBezTo>
                  <a:pt x="1304802" y="543218"/>
                  <a:pt x="1329713" y="547660"/>
                  <a:pt x="1351128" y="559558"/>
                </a:cubicBezTo>
                <a:cubicBezTo>
                  <a:pt x="1371012" y="570605"/>
                  <a:pt x="1386793" y="587884"/>
                  <a:pt x="1405719" y="600501"/>
                </a:cubicBezTo>
                <a:cubicBezTo>
                  <a:pt x="1427790" y="615215"/>
                  <a:pt x="1450602" y="628868"/>
                  <a:pt x="1473958" y="641444"/>
                </a:cubicBezTo>
                <a:cubicBezTo>
                  <a:pt x="1509784" y="660735"/>
                  <a:pt x="1543665" y="686168"/>
                  <a:pt x="1583140" y="696036"/>
                </a:cubicBezTo>
                <a:cubicBezTo>
                  <a:pt x="1753745" y="738685"/>
                  <a:pt x="1541660" y="684184"/>
                  <a:pt x="1678675" y="723331"/>
                </a:cubicBezTo>
                <a:cubicBezTo>
                  <a:pt x="1823059" y="764584"/>
                  <a:pt x="1620552" y="699408"/>
                  <a:pt x="1815152" y="764274"/>
                </a:cubicBezTo>
                <a:lnTo>
                  <a:pt x="1897039" y="791570"/>
                </a:lnTo>
                <a:lnTo>
                  <a:pt x="1937982" y="805218"/>
                </a:lnTo>
                <a:cubicBezTo>
                  <a:pt x="1951630" y="818866"/>
                  <a:pt x="1962053" y="836788"/>
                  <a:pt x="1978925" y="846161"/>
                </a:cubicBezTo>
                <a:cubicBezTo>
                  <a:pt x="2004076" y="860134"/>
                  <a:pt x="2060812" y="873456"/>
                  <a:pt x="2060812" y="873456"/>
                </a:cubicBezTo>
                <a:lnTo>
                  <a:pt x="2142699" y="928047"/>
                </a:lnTo>
                <a:cubicBezTo>
                  <a:pt x="2156347" y="937146"/>
                  <a:pt x="2168081" y="950156"/>
                  <a:pt x="2183642" y="955343"/>
                </a:cubicBezTo>
                <a:lnTo>
                  <a:pt x="2224585" y="968991"/>
                </a:lnTo>
                <a:cubicBezTo>
                  <a:pt x="2238233" y="982639"/>
                  <a:pt x="2249469" y="999228"/>
                  <a:pt x="2265528" y="1009934"/>
                </a:cubicBezTo>
                <a:cubicBezTo>
                  <a:pt x="2277498" y="1017914"/>
                  <a:pt x="2293605" y="1017148"/>
                  <a:pt x="2306472" y="1023582"/>
                </a:cubicBezTo>
                <a:cubicBezTo>
                  <a:pt x="2321143" y="1030917"/>
                  <a:pt x="2332744" y="1043542"/>
                  <a:pt x="2347415" y="1050877"/>
                </a:cubicBezTo>
                <a:cubicBezTo>
                  <a:pt x="2360282" y="1057311"/>
                  <a:pt x="2375782" y="1057539"/>
                  <a:pt x="2388358" y="1064525"/>
                </a:cubicBezTo>
                <a:cubicBezTo>
                  <a:pt x="2457806" y="1103107"/>
                  <a:pt x="2456127" y="1104997"/>
                  <a:pt x="2497540" y="1146412"/>
                </a:cubicBezTo>
              </a:path>
            </a:pathLst>
          </a:custGeom>
          <a:noFill/>
          <a:ln w="25400">
            <a:tailEnd type="triangle"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CasellaDiTesto 7">
            <a:extLst>
              <a:ext uri="{FF2B5EF4-FFF2-40B4-BE49-F238E27FC236}">
                <a16:creationId xmlns:a16="http://schemas.microsoft.com/office/drawing/2014/main" id="{86055598-35E3-443E-84DB-786B188811DB}"/>
              </a:ext>
            </a:extLst>
          </p:cNvPr>
          <p:cNvSpPr txBox="1"/>
          <p:nvPr/>
        </p:nvSpPr>
        <p:spPr>
          <a:xfrm>
            <a:off x="368518" y="6353768"/>
            <a:ext cx="7903673" cy="461665"/>
          </a:xfrm>
          <a:prstGeom prst="rect">
            <a:avLst/>
          </a:prstGeom>
          <a:noFill/>
        </p:spPr>
        <p:txBody>
          <a:bodyPr wrap="square" rtlCol="0">
            <a:spAutoFit/>
          </a:bodyPr>
          <a:lstStyle/>
          <a:p>
            <a:r>
              <a:rPr lang="it-IT" sz="1200" dirty="0"/>
              <a:t>L. Arcidiacono, 2- nd year </a:t>
            </a:r>
            <a:r>
              <a:rPr lang="it-IT" sz="1200" dirty="0">
                <a:solidFill>
                  <a:srgbClr val="00B0F0"/>
                </a:solidFill>
              </a:rPr>
              <a:t>PhD Thesis </a:t>
            </a:r>
            <a:r>
              <a:rPr lang="it-IT" sz="1200" dirty="0"/>
              <a:t>at UCL </a:t>
            </a:r>
            <a:r>
              <a:rPr lang="en-US" sz="1200" dirty="0"/>
              <a:t>Centre for Doctoral Training in Science and Engineering in Arts, Heritage and Archaeology , </a:t>
            </a:r>
            <a:r>
              <a:rPr lang="it-IT" sz="1200" dirty="0"/>
              <a:t>within Centro FERMI- Tor Vergata-UCL agreement</a:t>
            </a:r>
          </a:p>
        </p:txBody>
      </p:sp>
    </p:spTree>
    <p:extLst>
      <p:ext uri="{BB962C8B-B14F-4D97-AF65-F5344CB8AC3E}">
        <p14:creationId xmlns:p14="http://schemas.microsoft.com/office/powerpoint/2010/main" val="2408494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546" y="1259357"/>
            <a:ext cx="8508953" cy="369332"/>
          </a:xfrm>
        </p:spPr>
        <p:txBody>
          <a:bodyPr>
            <a:noAutofit/>
          </a:bodyPr>
          <a:lstStyle/>
          <a:p>
            <a:pPr algn="l"/>
            <a:r>
              <a:rPr lang="en-US" sz="1800" b="1" dirty="0">
                <a:solidFill>
                  <a:srgbClr val="000090"/>
                </a:solidFill>
                <a:latin typeface="Century Gothic" panose="020B0502020202020204" pitchFamily="34" charset="0"/>
                <a:cs typeface="Arial"/>
              </a:rPr>
              <a:t>3) Integrated neutron investigations on prehistoric axes at ISIS</a:t>
            </a:r>
            <a:endParaRPr lang="en-US" sz="1800" b="1" dirty="0">
              <a:solidFill>
                <a:srgbClr val="00B0F0"/>
              </a:solidFill>
              <a:latin typeface="Century Gothic" panose="020B0502020202020204" pitchFamily="34" charset="0"/>
              <a:cs typeface="Arial"/>
            </a:endParaRPr>
          </a:p>
        </p:txBody>
      </p:sp>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8</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7174522" y="6492875"/>
            <a:ext cx="1512277" cy="365125"/>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
        <p:nvSpPr>
          <p:cNvPr id="17" name="Rettangolo 16"/>
          <p:cNvSpPr/>
          <p:nvPr/>
        </p:nvSpPr>
        <p:spPr>
          <a:xfrm>
            <a:off x="2630700" y="862544"/>
            <a:ext cx="6443003" cy="369332"/>
          </a:xfrm>
          <a:prstGeom prst="rect">
            <a:avLst/>
          </a:prstGeom>
        </p:spPr>
        <p:txBody>
          <a:bodyPr wrap="square">
            <a:spAutoFit/>
          </a:bodyPr>
          <a:lstStyle/>
          <a:p>
            <a:r>
              <a:rPr lang="en-US" b="1" dirty="0">
                <a:solidFill>
                  <a:srgbClr val="002060"/>
                </a:solidFill>
                <a:latin typeface="Arial"/>
                <a:cs typeface="Arial"/>
              </a:rPr>
              <a:t>Project results achieved in 2019</a:t>
            </a:r>
          </a:p>
        </p:txBody>
      </p:sp>
      <p:sp>
        <p:nvSpPr>
          <p:cNvPr id="15" name="CasellaDiTesto 7">
            <a:extLst>
              <a:ext uri="{FF2B5EF4-FFF2-40B4-BE49-F238E27FC236}">
                <a16:creationId xmlns:a16="http://schemas.microsoft.com/office/drawing/2014/main" id="{C826916C-A702-4E0C-ACD1-038F02A2B4FB}"/>
              </a:ext>
            </a:extLst>
          </p:cNvPr>
          <p:cNvSpPr txBox="1"/>
          <p:nvPr/>
        </p:nvSpPr>
        <p:spPr>
          <a:xfrm>
            <a:off x="345688" y="5832087"/>
            <a:ext cx="8728015" cy="923330"/>
          </a:xfrm>
          <a:prstGeom prst="rect">
            <a:avLst/>
          </a:prstGeom>
          <a:noFill/>
        </p:spPr>
        <p:txBody>
          <a:bodyPr wrap="square" rtlCol="0">
            <a:spAutoFit/>
          </a:bodyPr>
          <a:lstStyle/>
          <a:p>
            <a:r>
              <a:rPr lang="it-IT" dirty="0"/>
              <a:t>L. Arcidiacono, 2- nd year </a:t>
            </a:r>
            <a:r>
              <a:rPr lang="it-IT" dirty="0">
                <a:solidFill>
                  <a:srgbClr val="00B0F0"/>
                </a:solidFill>
              </a:rPr>
              <a:t>PhD Thesis </a:t>
            </a:r>
            <a:r>
              <a:rPr lang="it-IT" dirty="0"/>
              <a:t>at UCL </a:t>
            </a:r>
            <a:r>
              <a:rPr lang="en-US" dirty="0"/>
              <a:t>Centre for Doctoral Training in Science and Engineering in Arts, Heritage and Archaeology , </a:t>
            </a:r>
            <a:r>
              <a:rPr lang="it-IT" dirty="0"/>
              <a:t>within Centro FERMI- Tor Vergata-UCL agreement</a:t>
            </a:r>
          </a:p>
        </p:txBody>
      </p:sp>
      <p:pic>
        <p:nvPicPr>
          <p:cNvPr id="18" name="Picture 17" descr="A picture containing indoor, metal, chair, table&#10;&#10;Description automatically generated">
            <a:extLst>
              <a:ext uri="{FF2B5EF4-FFF2-40B4-BE49-F238E27FC236}">
                <a16:creationId xmlns:a16="http://schemas.microsoft.com/office/drawing/2014/main" id="{1353C504-ECE3-4161-B9C6-8A7BCA30419D}"/>
              </a:ext>
            </a:extLst>
          </p:cNvPr>
          <p:cNvPicPr>
            <a:picLocks noChangeAspect="1"/>
          </p:cNvPicPr>
          <p:nvPr/>
        </p:nvPicPr>
        <p:blipFill>
          <a:blip r:embed="rId5"/>
          <a:stretch>
            <a:fillRect/>
          </a:stretch>
        </p:blipFill>
        <p:spPr>
          <a:xfrm>
            <a:off x="92215" y="1697142"/>
            <a:ext cx="3881473" cy="2911105"/>
          </a:xfrm>
          <a:prstGeom prst="rect">
            <a:avLst/>
          </a:prstGeom>
        </p:spPr>
      </p:pic>
      <p:sp>
        <p:nvSpPr>
          <p:cNvPr id="2" name="TextBox 1">
            <a:extLst>
              <a:ext uri="{FF2B5EF4-FFF2-40B4-BE49-F238E27FC236}">
                <a16:creationId xmlns:a16="http://schemas.microsoft.com/office/drawing/2014/main" id="{4E5BBC64-31B5-4CDE-AE0A-80B83B330918}"/>
              </a:ext>
            </a:extLst>
          </p:cNvPr>
          <p:cNvSpPr txBox="1"/>
          <p:nvPr/>
        </p:nvSpPr>
        <p:spPr>
          <a:xfrm>
            <a:off x="345688" y="4761647"/>
            <a:ext cx="8508953" cy="646331"/>
          </a:xfrm>
          <a:prstGeom prst="rect">
            <a:avLst/>
          </a:prstGeom>
          <a:noFill/>
        </p:spPr>
        <p:txBody>
          <a:bodyPr wrap="square" rtlCol="0">
            <a:spAutoFit/>
          </a:bodyPr>
          <a:lstStyle/>
          <a:p>
            <a:r>
              <a:rPr lang="it-IT" dirty="0"/>
              <a:t>Tomography, diffraction, neutron resonance capture analysis, Time of flight –resolved prompt gamma activation analysis. Carried out at </a:t>
            </a:r>
            <a:r>
              <a:rPr lang="it-IT" b="1" dirty="0"/>
              <a:t>ISIS</a:t>
            </a:r>
          </a:p>
        </p:txBody>
      </p:sp>
      <p:pic>
        <p:nvPicPr>
          <p:cNvPr id="6" name="Picture 5" descr="A picture containing light, traffic, sitting, red&#10;&#10;Description automatically generated">
            <a:extLst>
              <a:ext uri="{FF2B5EF4-FFF2-40B4-BE49-F238E27FC236}">
                <a16:creationId xmlns:a16="http://schemas.microsoft.com/office/drawing/2014/main" id="{E19BE651-E974-41F9-90C6-A8D86B4F7494}"/>
              </a:ext>
            </a:extLst>
          </p:cNvPr>
          <p:cNvPicPr>
            <a:picLocks noChangeAspect="1"/>
          </p:cNvPicPr>
          <p:nvPr/>
        </p:nvPicPr>
        <p:blipFill rotWithShape="1">
          <a:blip r:embed="rId6"/>
          <a:srcRect l="9259" t="9166"/>
          <a:stretch/>
        </p:blipFill>
        <p:spPr>
          <a:xfrm>
            <a:off x="3975889" y="1684928"/>
            <a:ext cx="5169983" cy="2911104"/>
          </a:xfrm>
          <a:prstGeom prst="rect">
            <a:avLst/>
          </a:prstGeom>
        </p:spPr>
      </p:pic>
    </p:spTree>
    <p:extLst>
      <p:ext uri="{BB962C8B-B14F-4D97-AF65-F5344CB8AC3E}">
        <p14:creationId xmlns:p14="http://schemas.microsoft.com/office/powerpoint/2010/main" val="2881216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_CF_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7" y="0"/>
            <a:ext cx="1738724" cy="794687"/>
          </a:xfrm>
          <a:prstGeom prst="rect">
            <a:avLst/>
          </a:prstGeom>
        </p:spPr>
      </p:pic>
      <p:sp>
        <p:nvSpPr>
          <p:cNvPr id="7" name="Slide Number Placeholder 6"/>
          <p:cNvSpPr>
            <a:spLocks noGrp="1"/>
          </p:cNvSpPr>
          <p:nvPr>
            <p:ph type="sldNum" sz="quarter" idx="12"/>
          </p:nvPr>
        </p:nvSpPr>
        <p:spPr/>
        <p:txBody>
          <a:bodyPr/>
          <a:lstStyle/>
          <a:p>
            <a:fld id="{FAAF7FDE-11B9-AF4A-8390-A43FBA897EAE}" type="slidenum">
              <a:rPr lang="en-US" smtClean="0"/>
              <a:pPr/>
              <a:t>9</a:t>
            </a:fld>
            <a:endParaRPr lang="en-US" dirty="0"/>
          </a:p>
        </p:txBody>
      </p:sp>
      <p:sp>
        <p:nvSpPr>
          <p:cNvPr id="13" name="Title 1"/>
          <p:cNvSpPr txBox="1">
            <a:spLocks/>
          </p:cNvSpPr>
          <p:nvPr/>
        </p:nvSpPr>
        <p:spPr>
          <a:xfrm>
            <a:off x="1664983" y="69997"/>
            <a:ext cx="6301131" cy="834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400" b="1" dirty="0">
                <a:solidFill>
                  <a:srgbClr val="002060"/>
                </a:solidFill>
                <a:latin typeface="Arial" panose="020B0604020202020204" pitchFamily="34" charset="0"/>
                <a:cs typeface="Arial" panose="020B0604020202020204" pitchFamily="34" charset="0"/>
              </a:rPr>
              <a:t>TNAAF - </a:t>
            </a:r>
            <a:r>
              <a:rPr lang="it-IT" sz="2400" b="1" dirty="0" err="1">
                <a:solidFill>
                  <a:srgbClr val="002060"/>
                </a:solidFill>
                <a:latin typeface="Arial" panose="020B0604020202020204" pitchFamily="34" charset="0"/>
                <a:cs typeface="Arial" panose="020B0604020202020204" pitchFamily="34" charset="0"/>
              </a:rPr>
              <a:t>Neutron</a:t>
            </a:r>
            <a:r>
              <a:rPr lang="it-IT" sz="2400" b="1" dirty="0">
                <a:solidFill>
                  <a:srgbClr val="002060"/>
                </a:solidFill>
                <a:latin typeface="Arial" panose="020B0604020202020204" pitchFamily="34" charset="0"/>
                <a:cs typeface="Arial" panose="020B0604020202020204" pitchFamily="34" charset="0"/>
              </a:rPr>
              <a:t> </a:t>
            </a:r>
            <a:r>
              <a:rPr lang="it-IT" sz="2400" b="1" dirty="0" err="1">
                <a:solidFill>
                  <a:srgbClr val="002060"/>
                </a:solidFill>
                <a:latin typeface="Arial" panose="020B0604020202020204" pitchFamily="34" charset="0"/>
                <a:cs typeface="Arial" panose="020B0604020202020204" pitchFamily="34" charset="0"/>
              </a:rPr>
              <a:t>techniques</a:t>
            </a:r>
            <a:r>
              <a:rPr lang="it-IT" sz="2400" b="1" dirty="0">
                <a:solidFill>
                  <a:srgbClr val="002060"/>
                </a:solidFill>
                <a:latin typeface="Arial" panose="020B0604020202020204" pitchFamily="34" charset="0"/>
                <a:cs typeface="Arial" panose="020B0604020202020204" pitchFamily="34" charset="0"/>
              </a:rPr>
              <a:t> for </a:t>
            </a:r>
          </a:p>
          <a:p>
            <a:r>
              <a:rPr lang="it-IT" sz="2400" b="1" dirty="0" err="1">
                <a:solidFill>
                  <a:srgbClr val="002060"/>
                </a:solidFill>
                <a:latin typeface="Arial" panose="020B0604020202020204" pitchFamily="34" charset="0"/>
                <a:cs typeface="Arial" panose="020B0604020202020204" pitchFamily="34" charset="0"/>
              </a:rPr>
              <a:t>Archaeology</a:t>
            </a:r>
            <a:r>
              <a:rPr lang="it-IT" sz="2400" b="1" dirty="0">
                <a:solidFill>
                  <a:srgbClr val="002060"/>
                </a:solidFill>
                <a:latin typeface="Arial" panose="020B0604020202020204" pitchFamily="34" charset="0"/>
                <a:cs typeface="Arial" panose="020B0604020202020204" pitchFamily="34" charset="0"/>
              </a:rPr>
              <a:t> and </a:t>
            </a:r>
            <a:r>
              <a:rPr lang="it-IT" sz="2400" b="1" dirty="0" err="1">
                <a:solidFill>
                  <a:srgbClr val="002060"/>
                </a:solidFill>
                <a:latin typeface="Arial" panose="020B0604020202020204" pitchFamily="34" charset="0"/>
                <a:cs typeface="Arial" panose="020B0604020202020204" pitchFamily="34" charset="0"/>
              </a:rPr>
              <a:t>Forensic</a:t>
            </a:r>
            <a:r>
              <a:rPr lang="it-IT" sz="2400" b="1" dirty="0">
                <a:solidFill>
                  <a:srgbClr val="002060"/>
                </a:solidFill>
                <a:latin typeface="Arial" panose="020B0604020202020204" pitchFamily="34" charset="0"/>
                <a:cs typeface="Arial" panose="020B0604020202020204" pitchFamily="34" charset="0"/>
              </a:rPr>
              <a:t> Science</a:t>
            </a:r>
            <a:endParaRPr lang="en-US" sz="2400" b="1" dirty="0">
              <a:solidFill>
                <a:srgbClr val="002060"/>
              </a:solidFill>
              <a:latin typeface="Arial" panose="020B0604020202020204" pitchFamily="34" charset="0"/>
              <a:cs typeface="Arial" panose="020B0604020202020204" pitchFamily="34" charset="0"/>
            </a:endParaRPr>
          </a:p>
        </p:txBody>
      </p:sp>
      <p:sp>
        <p:nvSpPr>
          <p:cNvPr id="12" name="Footer Placeholder 5"/>
          <p:cNvSpPr>
            <a:spLocks noGrp="1"/>
          </p:cNvSpPr>
          <p:nvPr>
            <p:ph type="ftr" sz="quarter" idx="4294967295"/>
          </p:nvPr>
        </p:nvSpPr>
        <p:spPr>
          <a:xfrm>
            <a:off x="1726592" y="6356350"/>
            <a:ext cx="6605751" cy="501650"/>
          </a:xfrm>
          <a:prstGeom prst="rect">
            <a:avLst/>
          </a:prstGeom>
        </p:spPr>
        <p:txBody>
          <a:bodyPr/>
          <a:lstStyle/>
          <a:p>
            <a:r>
              <a:rPr lang="es-ES" dirty="0">
                <a:solidFill>
                  <a:schemeClr val="tx1"/>
                </a:solidFill>
              </a:rPr>
              <a:t>Roma, </a:t>
            </a:r>
            <a:r>
              <a:rPr lang="es-ES" dirty="0" err="1">
                <a:solidFill>
                  <a:schemeClr val="tx1"/>
                </a:solidFill>
              </a:rPr>
              <a:t>December</a:t>
            </a:r>
            <a:r>
              <a:rPr lang="es-ES" dirty="0">
                <a:solidFill>
                  <a:schemeClr val="tx1"/>
                </a:solidFill>
              </a:rPr>
              <a:t> 2019</a:t>
            </a:r>
          </a:p>
          <a:p>
            <a:r>
              <a:rPr lang="es-ES" dirty="0">
                <a:solidFill>
                  <a:schemeClr val="tx1"/>
                </a:solidFill>
              </a:rPr>
              <a:t> - PTA   </a:t>
            </a:r>
            <a:endParaRPr lang="en-US" dirty="0">
              <a:solidFill>
                <a:schemeClr val="tx1"/>
              </a:solidFill>
            </a:endParaRPr>
          </a:p>
        </p:txBody>
      </p:sp>
      <p:pic>
        <p:nvPicPr>
          <p:cNvPr id="16" name="Immagin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717963" cy="1031360"/>
          </a:xfrm>
          <a:prstGeom prst="rect">
            <a:avLst/>
          </a:prstGeom>
        </p:spPr>
      </p:pic>
      <p:sp>
        <p:nvSpPr>
          <p:cNvPr id="17" name="Rettangolo 16"/>
          <p:cNvSpPr/>
          <p:nvPr/>
        </p:nvSpPr>
        <p:spPr>
          <a:xfrm>
            <a:off x="1038383" y="904596"/>
            <a:ext cx="6443003" cy="369332"/>
          </a:xfrm>
          <a:prstGeom prst="rect">
            <a:avLst/>
          </a:prstGeom>
        </p:spPr>
        <p:txBody>
          <a:bodyPr wrap="square">
            <a:spAutoFit/>
          </a:bodyPr>
          <a:lstStyle/>
          <a:p>
            <a:r>
              <a:rPr lang="en-US" b="1" dirty="0">
                <a:solidFill>
                  <a:srgbClr val="002060"/>
                </a:solidFill>
                <a:latin typeface="Arial"/>
                <a:cs typeface="Arial"/>
              </a:rPr>
              <a:t>Project results achieved in 2019- two main publications</a:t>
            </a:r>
          </a:p>
        </p:txBody>
      </p:sp>
      <p:sp>
        <p:nvSpPr>
          <p:cNvPr id="23" name="Rettangolo 22"/>
          <p:cNvSpPr/>
          <p:nvPr/>
        </p:nvSpPr>
        <p:spPr>
          <a:xfrm>
            <a:off x="4360382" y="1273928"/>
            <a:ext cx="4783618" cy="1692771"/>
          </a:xfrm>
          <a:prstGeom prst="rect">
            <a:avLst/>
          </a:prstGeom>
        </p:spPr>
        <p:txBody>
          <a:bodyPr wrap="square">
            <a:spAutoFit/>
          </a:bodyPr>
          <a:lstStyle/>
          <a:p>
            <a:r>
              <a:rPr lang="it-IT" sz="1300" dirty="0">
                <a:latin typeface="Century Gothic" panose="020B0502020202020204" pitchFamily="34" charset="0"/>
              </a:rPr>
              <a:t>2) G. Festa, C. Andreani, M. Baldoni, V. Cipollari, C. Martínez-Labarga, F. Martini, O. Rickards, M. F. Rolfo, L. Sarti, N. Volante, R. Senesi1,, F. R. Stasolla, S. F. Parker, </a:t>
            </a:r>
            <a:r>
              <a:rPr lang="pt-BR" sz="1300" dirty="0">
                <a:latin typeface="Century Gothic" panose="020B0502020202020204" pitchFamily="34" charset="0"/>
              </a:rPr>
              <a:t>A. R. Vassalo, A. P. Mamede, L. A. E. Batista de Carvalho, M. P. Marques,</a:t>
            </a:r>
            <a:r>
              <a:rPr lang="en-US" sz="1300" dirty="0">
                <a:latin typeface="Century Gothic" panose="020B0502020202020204" pitchFamily="34" charset="0"/>
              </a:rPr>
              <a:t>“</a:t>
            </a:r>
            <a:r>
              <a:rPr lang="en-US" sz="1300" b="1" dirty="0">
                <a:latin typeface="Century Gothic" panose="020B0502020202020204" pitchFamily="34" charset="0"/>
              </a:rPr>
              <a:t>First analysis of ancient burned human skeletal remains probed by neutron and optical vibrational spectroscopy</a:t>
            </a:r>
            <a:r>
              <a:rPr lang="en-US" sz="1300" b="1" i="1" dirty="0">
                <a:latin typeface="Century Gothic" panose="020B0502020202020204" pitchFamily="34" charset="0"/>
              </a:rPr>
              <a:t>”, </a:t>
            </a:r>
            <a:r>
              <a:rPr lang="en-US" sz="1300" dirty="0">
                <a:latin typeface="Century Gothic" panose="020B0502020202020204" pitchFamily="34" charset="0"/>
              </a:rPr>
              <a:t>Science Advances 5, eaaw1292(2019)</a:t>
            </a:r>
            <a:endParaRPr lang="it-IT" sz="1300" dirty="0">
              <a:latin typeface="Century Gothic" panose="020B0502020202020204" pitchFamily="34" charset="0"/>
            </a:endParaRPr>
          </a:p>
        </p:txBody>
      </p:sp>
      <p:sp>
        <p:nvSpPr>
          <p:cNvPr id="24" name="Rettangolo 23"/>
          <p:cNvSpPr/>
          <p:nvPr/>
        </p:nvSpPr>
        <p:spPr>
          <a:xfrm>
            <a:off x="0" y="1227808"/>
            <a:ext cx="4099034" cy="1492716"/>
          </a:xfrm>
          <a:prstGeom prst="rect">
            <a:avLst/>
          </a:prstGeom>
        </p:spPr>
        <p:txBody>
          <a:bodyPr wrap="square">
            <a:spAutoFit/>
          </a:bodyPr>
          <a:lstStyle/>
          <a:p>
            <a:pPr algn="just"/>
            <a:r>
              <a:rPr lang="it-IT" sz="1300" dirty="0">
                <a:latin typeface="Century Gothic" panose="020B0502020202020204" pitchFamily="34" charset="0"/>
              </a:rPr>
              <a:t>1) G. Festa, T. Christiansen, V. Turina, M. Borla, J. Kelleher, L. Arcidiacono, L. Cartechini, R. C. Ponterio, C. Scatigno, R. Senesi &amp; C. Andreani, </a:t>
            </a:r>
            <a:r>
              <a:rPr lang="en-US" sz="1300" dirty="0">
                <a:latin typeface="Century Gothic" panose="020B0502020202020204" pitchFamily="34" charset="0"/>
              </a:rPr>
              <a:t>“</a:t>
            </a:r>
            <a:r>
              <a:rPr lang="it-IT" sz="1300" b="1" dirty="0">
                <a:latin typeface="Century Gothic" panose="020B0502020202020204" pitchFamily="34" charset="0"/>
              </a:rPr>
              <a:t>Egyptian metallic inks on </a:t>
            </a:r>
            <a:r>
              <a:rPr lang="en-US" sz="1300" b="1" dirty="0">
                <a:latin typeface="Century Gothic" panose="020B0502020202020204" pitchFamily="34" charset="0"/>
              </a:rPr>
              <a:t>textiles from the 15</a:t>
            </a:r>
            <a:r>
              <a:rPr lang="en-US" sz="1300" b="1" baseline="30000" dirty="0">
                <a:latin typeface="Century Gothic" panose="020B0502020202020204" pitchFamily="34" charset="0"/>
              </a:rPr>
              <a:t>th</a:t>
            </a:r>
            <a:r>
              <a:rPr lang="en-US" sz="1300" b="1" dirty="0">
                <a:latin typeface="Century Gothic" panose="020B0502020202020204" pitchFamily="34" charset="0"/>
              </a:rPr>
              <a:t> century </a:t>
            </a:r>
            <a:r>
              <a:rPr lang="it-IT" sz="1300" b="1" dirty="0">
                <a:latin typeface="Century Gothic" panose="020B0502020202020204" pitchFamily="34" charset="0"/>
              </a:rPr>
              <a:t>BCE unravelled by non-invasive techniques and chemometric analysis</a:t>
            </a:r>
            <a:r>
              <a:rPr lang="en-US" sz="1300" dirty="0">
                <a:latin typeface="Century Gothic" panose="020B0502020202020204" pitchFamily="34" charset="0"/>
              </a:rPr>
              <a:t>”, </a:t>
            </a:r>
            <a:r>
              <a:rPr lang="it-IT" sz="1300" dirty="0">
                <a:latin typeface="Century Gothic" panose="020B0502020202020204" pitchFamily="34" charset="0"/>
              </a:rPr>
              <a:t>Scientific Reports 9, 7310 (2019).</a:t>
            </a:r>
          </a:p>
        </p:txBody>
      </p:sp>
      <p:pic>
        <p:nvPicPr>
          <p:cNvPr id="6" name="Picture 5">
            <a:extLst>
              <a:ext uri="{FF2B5EF4-FFF2-40B4-BE49-F238E27FC236}">
                <a16:creationId xmlns:a16="http://schemas.microsoft.com/office/drawing/2014/main" id="{11BDB7B9-CA84-4B2A-9014-5AB375EA2876}"/>
              </a:ext>
            </a:extLst>
          </p:cNvPr>
          <p:cNvPicPr>
            <a:picLocks noChangeAspect="1"/>
          </p:cNvPicPr>
          <p:nvPr/>
        </p:nvPicPr>
        <p:blipFill rotWithShape="1">
          <a:blip r:embed="rId5"/>
          <a:srcRect b="56114"/>
          <a:stretch/>
        </p:blipFill>
        <p:spPr>
          <a:xfrm>
            <a:off x="107072" y="2720524"/>
            <a:ext cx="3719861" cy="2279420"/>
          </a:xfrm>
          <a:prstGeom prst="rect">
            <a:avLst/>
          </a:prstGeom>
        </p:spPr>
      </p:pic>
      <p:pic>
        <p:nvPicPr>
          <p:cNvPr id="14" name="Picture 13">
            <a:extLst>
              <a:ext uri="{FF2B5EF4-FFF2-40B4-BE49-F238E27FC236}">
                <a16:creationId xmlns:a16="http://schemas.microsoft.com/office/drawing/2014/main" id="{5F5CAA8B-8939-4BF8-868E-E82CB360027C}"/>
              </a:ext>
            </a:extLst>
          </p:cNvPr>
          <p:cNvPicPr>
            <a:picLocks noChangeAspect="1"/>
          </p:cNvPicPr>
          <p:nvPr/>
        </p:nvPicPr>
        <p:blipFill rotWithShape="1">
          <a:blip r:embed="rId5"/>
          <a:srcRect t="58265"/>
          <a:stretch/>
        </p:blipFill>
        <p:spPr>
          <a:xfrm>
            <a:off x="107071" y="4922987"/>
            <a:ext cx="3719861" cy="2042698"/>
          </a:xfrm>
          <a:prstGeom prst="rect">
            <a:avLst/>
          </a:prstGeom>
        </p:spPr>
      </p:pic>
      <p:pic>
        <p:nvPicPr>
          <p:cNvPr id="2" name="Picture 1">
            <a:extLst>
              <a:ext uri="{FF2B5EF4-FFF2-40B4-BE49-F238E27FC236}">
                <a16:creationId xmlns:a16="http://schemas.microsoft.com/office/drawing/2014/main" id="{56D55866-5A45-46BB-82AB-623C7F0D4E75}"/>
              </a:ext>
            </a:extLst>
          </p:cNvPr>
          <p:cNvPicPr>
            <a:picLocks noChangeAspect="1"/>
          </p:cNvPicPr>
          <p:nvPr/>
        </p:nvPicPr>
        <p:blipFill>
          <a:blip r:embed="rId6"/>
          <a:stretch>
            <a:fillRect/>
          </a:stretch>
        </p:blipFill>
        <p:spPr>
          <a:xfrm>
            <a:off x="4267200" y="2966699"/>
            <a:ext cx="4204114" cy="3891301"/>
          </a:xfrm>
          <a:prstGeom prst="rect">
            <a:avLst/>
          </a:prstGeom>
        </p:spPr>
      </p:pic>
    </p:spTree>
    <p:extLst>
      <p:ext uri="{BB962C8B-B14F-4D97-AF65-F5344CB8AC3E}">
        <p14:creationId xmlns:p14="http://schemas.microsoft.com/office/powerpoint/2010/main" val="2881216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11484</TotalTime>
  <Words>1490</Words>
  <Application>Microsoft Office PowerPoint</Application>
  <PresentationFormat>Presentazione su schermo (4:3)</PresentationFormat>
  <Paragraphs>160</Paragraphs>
  <Slides>15</Slides>
  <Notes>14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Arial</vt:lpstr>
      <vt:lpstr>Calibri</vt:lpstr>
      <vt:lpstr>Century Gothic</vt:lpstr>
      <vt:lpstr>Franklin Gothic Book</vt:lpstr>
      <vt:lpstr>Times New Roman</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What is ISIS@MACH Research and Innovation?</vt:lpstr>
    </vt:vector>
  </TitlesOfParts>
  <Company>Centro Fermi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del Progetto</dc:title>
  <dc:creator>Giancarlo Righini</dc:creator>
  <cp:lastModifiedBy>Roberto Senesi</cp:lastModifiedBy>
  <cp:revision>425</cp:revision>
  <dcterms:created xsi:type="dcterms:W3CDTF">2015-11-27T18:27:11Z</dcterms:created>
  <dcterms:modified xsi:type="dcterms:W3CDTF">2019-12-11T15:56:45Z</dcterms:modified>
</cp:coreProperties>
</file>