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Titolo Testo</a:t>
            </a:r>
          </a:p>
        </p:txBody>
      </p:sp>
      <p:sp>
        <p:nvSpPr>
          <p:cNvPr id="3" name="Corpo livello uno…"/>
          <p:cNvSpPr txBox="1"/>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422823" y="6404294"/>
            <a:ext cx="263978" cy="269237"/>
          </a:xfrm>
          <a:prstGeom prst="rect">
            <a:avLst/>
          </a:prstGeom>
          <a:ln w="12700">
            <a:miter lim="400000"/>
          </a:ln>
        </p:spPr>
        <p:txBody>
          <a:bodyPr wrap="none" lIns="45718" tIns="45718" rIns="45718" bIns="45718"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0" marR="0" indent="0" algn="l" defTabSz="457200" rtl="0" latinLnBrk="0">
        <a:lnSpc>
          <a:spcPct val="100000"/>
        </a:lnSpc>
        <a:spcBef>
          <a:spcPts val="700"/>
        </a:spcBef>
        <a:spcAft>
          <a:spcPts val="0"/>
        </a:spcAft>
        <a:buClrTx/>
        <a:buSzTx/>
        <a:buFont typeface="Arial"/>
        <a:buNone/>
        <a:tabLst/>
        <a:defRPr b="0" baseline="0" cap="none" i="0" spc="0" strike="noStrike" sz="3200" u="none">
          <a:ln>
            <a:noFill/>
          </a:ln>
          <a:solidFill>
            <a:srgbClr val="000000"/>
          </a:solidFill>
          <a:uFillTx/>
          <a:latin typeface="+mj-lt"/>
          <a:ea typeface="+mj-ea"/>
          <a:cs typeface="+mj-cs"/>
          <a:sym typeface="Calibri"/>
        </a:defRPr>
      </a:lvl6pPr>
      <a:lvl7pPr marL="0" marR="0" indent="0" algn="l" defTabSz="457200" rtl="0" latinLnBrk="0">
        <a:lnSpc>
          <a:spcPct val="100000"/>
        </a:lnSpc>
        <a:spcBef>
          <a:spcPts val="700"/>
        </a:spcBef>
        <a:spcAft>
          <a:spcPts val="0"/>
        </a:spcAft>
        <a:buClrTx/>
        <a:buSzTx/>
        <a:buFont typeface="Arial"/>
        <a:buNone/>
        <a:tabLst/>
        <a:defRPr b="0" baseline="0" cap="none" i="0" spc="0" strike="noStrike" sz="3200" u="none">
          <a:ln>
            <a:noFill/>
          </a:ln>
          <a:solidFill>
            <a:srgbClr val="000000"/>
          </a:solidFill>
          <a:uFillTx/>
          <a:latin typeface="+mj-lt"/>
          <a:ea typeface="+mj-ea"/>
          <a:cs typeface="+mj-cs"/>
          <a:sym typeface="Calibri"/>
        </a:defRPr>
      </a:lvl7pPr>
      <a:lvl8pPr marL="0" marR="0" indent="0" algn="l" defTabSz="457200" rtl="0" latinLnBrk="0">
        <a:lnSpc>
          <a:spcPct val="100000"/>
        </a:lnSpc>
        <a:spcBef>
          <a:spcPts val="700"/>
        </a:spcBef>
        <a:spcAft>
          <a:spcPts val="0"/>
        </a:spcAft>
        <a:buClrTx/>
        <a:buSzTx/>
        <a:buFont typeface="Arial"/>
        <a:buNone/>
        <a:tabLst/>
        <a:defRPr b="0" baseline="0" cap="none" i="0" spc="0" strike="noStrike" sz="3200" u="none">
          <a:ln>
            <a:noFill/>
          </a:ln>
          <a:solidFill>
            <a:srgbClr val="000000"/>
          </a:solidFill>
          <a:uFillTx/>
          <a:latin typeface="+mj-lt"/>
          <a:ea typeface="+mj-ea"/>
          <a:cs typeface="+mj-cs"/>
          <a:sym typeface="Calibri"/>
        </a:defRPr>
      </a:lvl8pPr>
      <a:lvl9pPr marL="0" marR="0" indent="0" algn="l" defTabSz="457200" rtl="0" latinLnBrk="0">
        <a:lnSpc>
          <a:spcPct val="100000"/>
        </a:lnSpc>
        <a:spcBef>
          <a:spcPts val="700"/>
        </a:spcBef>
        <a:spcAft>
          <a:spcPts val="0"/>
        </a:spcAft>
        <a:buClrTx/>
        <a:buSzTx/>
        <a:buFont typeface="Arial"/>
        <a:buNone/>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Coordinators:…"/>
          <p:cNvSpPr txBox="1"/>
          <p:nvPr>
            <p:ph type="body" idx="4294967295"/>
          </p:nvPr>
        </p:nvSpPr>
        <p:spPr>
          <a:xfrm>
            <a:off x="285749" y="1133475"/>
            <a:ext cx="8643940" cy="5145088"/>
          </a:xfrm>
          <a:prstGeom prst="rect">
            <a:avLst/>
          </a:prstGeom>
        </p:spPr>
        <p:txBody>
          <a:bodyPr>
            <a:normAutofit fontScale="100000" lnSpcReduction="0"/>
          </a:bodyPr>
          <a:lstStyle/>
          <a:p>
            <a:pPr marL="0" indent="0" defTabSz="387821">
              <a:lnSpc>
                <a:spcPct val="81000"/>
              </a:lnSpc>
              <a:spcBef>
                <a:spcPts val="200"/>
              </a:spcBef>
              <a:buSzTx/>
              <a:buNone/>
              <a:defRPr b="1" sz="1440">
                <a:latin typeface="Arial"/>
                <a:ea typeface="Arial"/>
                <a:cs typeface="Arial"/>
                <a:sym typeface="Arial"/>
              </a:defRPr>
            </a:pPr>
            <a:r>
              <a:t>Coordinators:</a:t>
            </a:r>
          </a:p>
          <a:p>
            <a:pPr marL="0" indent="0" defTabSz="387821">
              <a:lnSpc>
                <a:spcPct val="81000"/>
              </a:lnSpc>
              <a:spcBef>
                <a:spcPts val="200"/>
              </a:spcBef>
              <a:buSzTx/>
              <a:buNone/>
              <a:defRPr sz="1440">
                <a:latin typeface="Arial"/>
                <a:ea typeface="Arial"/>
                <a:cs typeface="Arial"/>
                <a:sym typeface="Arial"/>
              </a:defRPr>
            </a:pPr>
            <a:r>
              <a:t>Raffaella Simili</a:t>
            </a:r>
          </a:p>
          <a:p>
            <a:pPr marL="0" indent="0" defTabSz="387821">
              <a:lnSpc>
                <a:spcPct val="81000"/>
              </a:lnSpc>
              <a:spcBef>
                <a:spcPts val="200"/>
              </a:spcBef>
              <a:buSzTx/>
              <a:buNone/>
              <a:defRPr sz="1440">
                <a:latin typeface="Arial"/>
                <a:ea typeface="Arial"/>
                <a:cs typeface="Arial"/>
                <a:sym typeface="Arial"/>
              </a:defRPr>
            </a:pPr>
            <a:r>
              <a:t>Sandra Linguerri</a:t>
            </a:r>
          </a:p>
          <a:p>
            <a:pPr marL="0" indent="0" defTabSz="387821">
              <a:lnSpc>
                <a:spcPct val="81000"/>
              </a:lnSpc>
              <a:spcBef>
                <a:spcPts val="200"/>
              </a:spcBef>
              <a:buSzTx/>
              <a:buNone/>
              <a:defRPr sz="1440">
                <a:latin typeface="Arial"/>
                <a:ea typeface="Arial"/>
                <a:cs typeface="Arial"/>
                <a:sym typeface="Arial"/>
              </a:defRPr>
            </a:pPr>
            <a:endParaRPr b="1"/>
          </a:p>
          <a:p>
            <a:pPr marL="0" indent="0" defTabSz="387821">
              <a:lnSpc>
                <a:spcPct val="81000"/>
              </a:lnSpc>
              <a:spcBef>
                <a:spcPts val="200"/>
              </a:spcBef>
              <a:buSzTx/>
              <a:buNone/>
              <a:defRPr b="1" sz="1440">
                <a:latin typeface="Arial"/>
                <a:ea typeface="Arial"/>
                <a:cs typeface="Arial"/>
                <a:sym typeface="Arial"/>
              </a:defRPr>
            </a:pPr>
            <a:r>
              <a:t>Participants: </a:t>
            </a:r>
            <a:endParaRPr i="1" sz="1056"/>
          </a:p>
          <a:p>
            <a:pPr marL="0" indent="0" defTabSz="387821">
              <a:lnSpc>
                <a:spcPct val="81000"/>
              </a:lnSpc>
              <a:spcBef>
                <a:spcPts val="200"/>
              </a:spcBef>
              <a:buSzTx/>
              <a:buNone/>
              <a:defRPr sz="1440">
                <a:latin typeface="Arial"/>
                <a:ea typeface="Arial"/>
                <a:cs typeface="Arial"/>
                <a:sym typeface="Arial"/>
              </a:defRPr>
            </a:pPr>
            <a:r>
              <a:t>Miriam Focaccia</a:t>
            </a:r>
          </a:p>
          <a:p>
            <a:pPr marL="0" indent="0" defTabSz="387821">
              <a:lnSpc>
                <a:spcPct val="81000"/>
              </a:lnSpc>
              <a:spcBef>
                <a:spcPts val="200"/>
              </a:spcBef>
              <a:buSzTx/>
              <a:buNone/>
              <a:defRPr sz="1440">
                <a:latin typeface="Arial"/>
                <a:ea typeface="Arial"/>
                <a:cs typeface="Arial"/>
                <a:sym typeface="Arial"/>
              </a:defRPr>
            </a:pPr>
            <a:r>
              <a:t>Giovanni Battimelli</a:t>
            </a:r>
          </a:p>
          <a:p>
            <a:pPr marL="0" indent="0" defTabSz="387821">
              <a:lnSpc>
                <a:spcPct val="81000"/>
              </a:lnSpc>
              <a:spcBef>
                <a:spcPts val="200"/>
              </a:spcBef>
              <a:buSzTx/>
              <a:buNone/>
              <a:defRPr sz="1440">
                <a:latin typeface="Arial"/>
                <a:ea typeface="Arial"/>
                <a:cs typeface="Arial"/>
                <a:sym typeface="Arial"/>
              </a:defRPr>
            </a:pPr>
            <a:r>
              <a:t>Giovanni Paoloni</a:t>
            </a:r>
          </a:p>
          <a:p>
            <a:pPr marL="0" indent="0" defTabSz="387821">
              <a:lnSpc>
                <a:spcPct val="81000"/>
              </a:lnSpc>
              <a:spcBef>
                <a:spcPts val="200"/>
              </a:spcBef>
              <a:buSzTx/>
              <a:buNone/>
              <a:defRPr sz="1440">
                <a:latin typeface="Arial"/>
                <a:ea typeface="Arial"/>
                <a:cs typeface="Arial"/>
                <a:sym typeface="Arial"/>
              </a:defRPr>
            </a:pPr>
            <a:r>
              <a:t>Roberto Reali</a:t>
            </a:r>
          </a:p>
          <a:p>
            <a:pPr marL="0" indent="0" defTabSz="387821">
              <a:lnSpc>
                <a:spcPct val="81000"/>
              </a:lnSpc>
              <a:spcBef>
                <a:spcPts val="200"/>
              </a:spcBef>
              <a:buSzTx/>
              <a:buNone/>
              <a:defRPr sz="1440">
                <a:latin typeface="Arial"/>
                <a:ea typeface="Arial"/>
                <a:cs typeface="Arial"/>
                <a:sym typeface="Arial"/>
              </a:defRPr>
            </a:pPr>
          </a:p>
          <a:p>
            <a:pPr marL="0" indent="0" defTabSz="387821">
              <a:lnSpc>
                <a:spcPct val="81000"/>
              </a:lnSpc>
              <a:spcBef>
                <a:spcPts val="200"/>
              </a:spcBef>
              <a:buSzTx/>
              <a:buNone/>
              <a:defRPr b="1" sz="1440">
                <a:latin typeface="Arial"/>
                <a:ea typeface="Arial"/>
                <a:cs typeface="Arial"/>
                <a:sym typeface="Arial"/>
              </a:defRPr>
            </a:pPr>
            <a:r>
              <a:t>Place of Work &amp; Collaborations: </a:t>
            </a:r>
          </a:p>
          <a:p>
            <a:pPr marL="0" indent="0" defTabSz="387821">
              <a:lnSpc>
                <a:spcPct val="81000"/>
              </a:lnSpc>
              <a:spcBef>
                <a:spcPts val="200"/>
              </a:spcBef>
              <a:buSzTx/>
              <a:buNone/>
              <a:defRPr b="1" sz="1440">
                <a:latin typeface="Arial"/>
                <a:ea typeface="Arial"/>
                <a:cs typeface="Arial"/>
                <a:sym typeface="Arial"/>
              </a:defRPr>
            </a:pPr>
            <a:r>
              <a:t> </a:t>
            </a:r>
          </a:p>
          <a:p>
            <a:pPr marL="0" indent="0" algn="just" defTabSz="438911">
              <a:spcBef>
                <a:spcPts val="0"/>
              </a:spcBef>
              <a:buSzTx/>
              <a:buNone/>
              <a:defRPr sz="1536"/>
            </a:pPr>
            <a:r>
              <a:t>Dept. FilCom, University of Bologna;</a:t>
            </a:r>
          </a:p>
          <a:p>
            <a:pPr marL="0" indent="0" algn="just" defTabSz="438911">
              <a:spcBef>
                <a:spcPts val="0"/>
              </a:spcBef>
              <a:buSzTx/>
              <a:buNone/>
              <a:defRPr sz="1536"/>
            </a:pPr>
            <a:r>
              <a:t>Dipartimento di Fisica, Sapienza, Roma</a:t>
            </a:r>
          </a:p>
          <a:p>
            <a:pPr marL="0" indent="0" algn="just" defTabSz="438911">
              <a:spcBef>
                <a:spcPts val="0"/>
              </a:spcBef>
              <a:buSzTx/>
              <a:buFontTx/>
              <a:buNone/>
              <a:defRPr sz="1536"/>
            </a:pPr>
            <a:r>
              <a:t>Dipartimento di Lettere e Culture moderne, Sapienza, Roma</a:t>
            </a:r>
          </a:p>
          <a:p>
            <a:pPr marL="0" indent="0" algn="just" defTabSz="438911">
              <a:spcBef>
                <a:spcPts val="0"/>
              </a:spcBef>
              <a:buSzTx/>
              <a:buNone/>
              <a:defRPr sz="1536"/>
            </a:pPr>
            <a:r>
              <a:t>Società Italiana di Storia della Scienza (SISS)</a:t>
            </a:r>
          </a:p>
          <a:p>
            <a:pPr marL="0" indent="0" algn="just" defTabSz="438911">
              <a:spcBef>
                <a:spcPts val="0"/>
              </a:spcBef>
              <a:buSzTx/>
              <a:buNone/>
              <a:defRPr sz="1536"/>
            </a:pPr>
            <a:r>
              <a:t>Società Italiana di Fisica (SIF)</a:t>
            </a:r>
          </a:p>
          <a:p>
            <a:pPr marL="0" indent="0" algn="just" defTabSz="438911">
              <a:spcBef>
                <a:spcPts val="0"/>
              </a:spcBef>
              <a:buSzTx/>
              <a:buNone/>
              <a:defRPr sz="1536"/>
            </a:pPr>
            <a:r>
              <a:t>Accademia nazionale dei Lincei, Roma</a:t>
            </a:r>
          </a:p>
          <a:p>
            <a:pPr marL="0" indent="0" algn="just" defTabSz="438911">
              <a:spcBef>
                <a:spcPts val="0"/>
              </a:spcBef>
              <a:buSzTx/>
              <a:buNone/>
              <a:defRPr sz="1536"/>
            </a:pPr>
            <a:r>
              <a:t>Accademia nazionale delle Scienze, detta dei XL, Roma</a:t>
            </a:r>
          </a:p>
          <a:p>
            <a:pPr marL="0" indent="0" algn="just" defTabSz="438911">
              <a:spcBef>
                <a:spcPts val="0"/>
              </a:spcBef>
              <a:buSzTx/>
              <a:buNone/>
              <a:defRPr sz="1536"/>
            </a:pPr>
            <a:r>
              <a:t>Accademia dell’Istituto delle Scienze di Bologna</a:t>
            </a:r>
          </a:p>
          <a:p>
            <a:pPr marL="0" indent="0" algn="just" defTabSz="438911">
              <a:spcBef>
                <a:spcPts val="0"/>
              </a:spcBef>
              <a:buSzTx/>
              <a:buNone/>
              <a:defRPr sz="1536"/>
            </a:pPr>
            <a:r>
              <a:t>Department of History and Philosophy of Science, University of Cambridge, UK</a:t>
            </a:r>
          </a:p>
          <a:p>
            <a:pPr marL="0" indent="0" algn="just" defTabSz="438911">
              <a:spcBef>
                <a:spcPts val="0"/>
              </a:spcBef>
              <a:buSzTx/>
              <a:buNone/>
              <a:defRPr sz="1727"/>
            </a:pPr>
            <a:r>
              <a:rPr sz="1536"/>
              <a:t>Equipe Euromath, Iméra, Marsiglia</a:t>
            </a:r>
            <a:r>
              <a:t>. </a:t>
            </a:r>
          </a:p>
          <a:p>
            <a:pPr marL="0" indent="0" algn="just" defTabSz="387821">
              <a:lnSpc>
                <a:spcPct val="81000"/>
              </a:lnSpc>
              <a:spcBef>
                <a:spcPts val="0"/>
              </a:spcBef>
              <a:buSzTx/>
              <a:buNone/>
              <a:defRPr sz="1344">
                <a:latin typeface="Times New Roman"/>
                <a:ea typeface="Times New Roman"/>
                <a:cs typeface="Times New Roman"/>
                <a:sym typeface="Times New Roman"/>
              </a:defRPr>
            </a:pPr>
          </a:p>
        </p:txBody>
      </p:sp>
      <p:sp>
        <p:nvSpPr>
          <p:cNvPr id="21"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PTA   </a:t>
            </a:r>
          </a:p>
        </p:txBody>
      </p:sp>
      <p:sp>
        <p:nvSpPr>
          <p:cNvPr id="22"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24"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The research focused on the foreign situation, with particular reference to the Anglo-Saxon, German and American ones; it too introduced the technical and scientific innovations, but also the economic, social and cultural changes brought to Italy.…"/>
          <p:cNvSpPr txBox="1"/>
          <p:nvPr>
            <p:ph type="body" idx="4294967295"/>
          </p:nvPr>
        </p:nvSpPr>
        <p:spPr>
          <a:xfrm>
            <a:off x="300036" y="1204912"/>
            <a:ext cx="8485190" cy="5145088"/>
          </a:xfrm>
          <a:prstGeom prst="rect">
            <a:avLst/>
          </a:prstGeom>
        </p:spPr>
        <p:txBody>
          <a:bodyPr>
            <a:normAutofit fontScale="100000" lnSpcReduction="0"/>
          </a:bodyPr>
          <a:lstStyle/>
          <a:p>
            <a:pPr marL="0" indent="0" algn="ctr" defTabSz="374904">
              <a:lnSpc>
                <a:spcPct val="120000"/>
              </a:lnSpc>
              <a:spcBef>
                <a:spcPts val="200"/>
              </a:spcBef>
              <a:buSzTx/>
              <a:buNone/>
              <a:defRPr b="1" sz="1312">
                <a:latin typeface="Times New Roman"/>
                <a:ea typeface="Times New Roman"/>
                <a:cs typeface="Times New Roman"/>
                <a:sym typeface="Times New Roman"/>
              </a:defRPr>
            </a:pPr>
          </a:p>
          <a:p>
            <a:pPr marL="0" indent="0" algn="ctr" defTabSz="374904">
              <a:lnSpc>
                <a:spcPct val="120000"/>
              </a:lnSpc>
              <a:spcBef>
                <a:spcPts val="200"/>
              </a:spcBef>
              <a:buSzTx/>
              <a:buNone/>
              <a:defRPr b="1" sz="1312">
                <a:latin typeface="Times New Roman"/>
                <a:ea typeface="Times New Roman"/>
                <a:cs typeface="Times New Roman"/>
                <a:sym typeface="Times New Roman"/>
              </a:defRPr>
            </a:pPr>
            <a:r>
              <a:t>2019’s activities</a:t>
            </a:r>
          </a:p>
          <a:p>
            <a:pPr marL="0" indent="0" algn="just" defTabSz="374904">
              <a:lnSpc>
                <a:spcPct val="120000"/>
              </a:lnSpc>
              <a:spcBef>
                <a:spcPts val="200"/>
              </a:spcBef>
              <a:buSzTx/>
              <a:buNone/>
              <a:defRPr sz="1148">
                <a:latin typeface="Times New Roman"/>
                <a:ea typeface="Times New Roman"/>
                <a:cs typeface="Times New Roman"/>
                <a:sym typeface="Times New Roman"/>
              </a:defRPr>
            </a:pPr>
          </a:p>
          <a:p>
            <a:pPr marL="0" indent="0" algn="just" defTabSz="356158">
              <a:lnSpc>
                <a:spcPct val="120000"/>
              </a:lnSpc>
              <a:spcBef>
                <a:spcPts val="0"/>
              </a:spcBef>
              <a:buSzTx/>
              <a:buNone/>
              <a:defRPr b="1" sz="1312">
                <a:latin typeface="Times New Roman"/>
                <a:ea typeface="Times New Roman"/>
                <a:cs typeface="Times New Roman"/>
                <a:sym typeface="Times New Roman"/>
              </a:defRPr>
            </a:pPr>
            <a:r>
              <a:t>S. Linguerri</a:t>
            </a:r>
            <a:r>
              <a:rPr b="0"/>
              <a:t> Recent research on Italian military aerology and the activity of the “Central Institute for Aeronautics” suggests a significant interest by professors of the “The Physics Institute” in investigations of the high atmosphere and in experiments on aeronautic designs.</a:t>
            </a:r>
          </a:p>
          <a:p>
            <a:pPr marL="0" indent="0" algn="just" defTabSz="356158">
              <a:lnSpc>
                <a:spcPct val="120000"/>
              </a:lnSpc>
              <a:spcBef>
                <a:spcPts val="0"/>
              </a:spcBef>
              <a:buSzTx/>
              <a:buNone/>
              <a:defRPr sz="1312">
                <a:latin typeface="Times New Roman"/>
                <a:ea typeface="Times New Roman"/>
                <a:cs typeface="Times New Roman"/>
                <a:sym typeface="Times New Roman"/>
              </a:defRPr>
            </a:pPr>
          </a:p>
          <a:p>
            <a:pPr marL="0" indent="0" algn="just" defTabSz="356158">
              <a:lnSpc>
                <a:spcPct val="120000"/>
              </a:lnSpc>
              <a:spcBef>
                <a:spcPts val="0"/>
              </a:spcBef>
              <a:buSzTx/>
              <a:buNone/>
              <a:defRPr sz="1312">
                <a:latin typeface="Times New Roman"/>
                <a:ea typeface="Times New Roman"/>
                <a:cs typeface="Times New Roman"/>
                <a:sym typeface="Times New Roman"/>
              </a:defRPr>
            </a:pPr>
            <a:r>
              <a:t>· What emerges is that “The Physics Institute” played a key role along with the “Central Institute for meteorology and geodynamics”, the “Brigata Specialisti (Specialists Brigade) del Genio and its aerodynamics laboratory”, “The Italian Society Aeronautics”, the “Group for meteorology and exploration of the high atmosphere to the benefit of the aerial navigation” inside the “Italian Talassographic Committee”, several journals such as “L’Aeronauta”, The “Bollettino della società aeronautica italiana” ….</a:t>
            </a:r>
          </a:p>
          <a:p>
            <a:pPr marL="0" indent="0" algn="just" defTabSz="356158">
              <a:lnSpc>
                <a:spcPct val="120000"/>
              </a:lnSpc>
              <a:spcBef>
                <a:spcPts val="0"/>
              </a:spcBef>
              <a:buSzTx/>
              <a:buNone/>
              <a:defRPr sz="1312">
                <a:latin typeface="Times New Roman"/>
                <a:ea typeface="Times New Roman"/>
                <a:cs typeface="Times New Roman"/>
                <a:sym typeface="Times New Roman"/>
              </a:defRPr>
            </a:pPr>
            <a:r>
              <a:t>·</a:t>
            </a:r>
          </a:p>
          <a:p>
            <a:pPr marL="0" indent="0" algn="just" defTabSz="356158">
              <a:lnSpc>
                <a:spcPct val="120000"/>
              </a:lnSpc>
              <a:spcBef>
                <a:spcPts val="0"/>
              </a:spcBef>
              <a:buSzTx/>
              <a:buNone/>
              <a:defRPr sz="1312">
                <a:latin typeface="Times New Roman"/>
                <a:ea typeface="Times New Roman"/>
                <a:cs typeface="Times New Roman"/>
                <a:sym typeface="Times New Roman"/>
              </a:defRPr>
            </a:pPr>
            <a:r>
              <a:t>· A. Sella and D. Pacini studied atmospheric electricity and the processes of air ionization; A. Pochettino carried out observations on the vertical thermal gradient of the atmosphere, E. Oddone analysed speed variations and wind directions in order to draft a wind topographic map of Italy etc. The director P. Blaserna sponsored innovative research by a pioneer of Italian aeronautics, G.A Crocco, who worked closely with V. Volterra not only in terms of institutional endeavour but also on the examination of certain aerodynamic issues, especially during WWI.</a:t>
            </a:r>
          </a:p>
          <a:p>
            <a:pPr marL="0" indent="0" algn="just" defTabSz="356158">
              <a:lnSpc>
                <a:spcPct val="120000"/>
              </a:lnSpc>
              <a:spcBef>
                <a:spcPts val="0"/>
              </a:spcBef>
              <a:buSzTx/>
              <a:buNone/>
              <a:defRPr sz="1312">
                <a:latin typeface="Times New Roman"/>
                <a:ea typeface="Times New Roman"/>
                <a:cs typeface="Times New Roman"/>
                <a:sym typeface="Times New Roman"/>
              </a:defRPr>
            </a:pPr>
          </a:p>
          <a:p>
            <a:pPr marL="0" indent="0" algn="just" defTabSz="356158">
              <a:lnSpc>
                <a:spcPct val="120000"/>
              </a:lnSpc>
              <a:spcBef>
                <a:spcPts val="0"/>
              </a:spcBef>
              <a:buSzTx/>
              <a:buNone/>
              <a:defRPr sz="1312">
                <a:latin typeface="Times New Roman"/>
                <a:ea typeface="Times New Roman"/>
                <a:cs typeface="Times New Roman"/>
                <a:sym typeface="Times New Roman"/>
              </a:defRPr>
            </a:pPr>
            <a:r>
              <a:t>· Moreover, after the war Crocco established a strong bond with O.M. Corbino who, as Minister of National Economy, appointed him Director-General of Italian industry in 1923.</a:t>
            </a:r>
          </a:p>
        </p:txBody>
      </p:sp>
      <p:sp>
        <p:nvSpPr>
          <p:cNvPr id="75" name="Numero diapositiva"/>
          <p:cNvSpPr txBox="1"/>
          <p:nvPr>
            <p:ph type="sldNum" sz="quarter" idx="4294967295"/>
          </p:nvPr>
        </p:nvSpPr>
        <p:spPr>
          <a:xfrm>
            <a:off x="8422821" y="6404292"/>
            <a:ext cx="26397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77"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78"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The research focused on the foreign situation, with particular reference to the Anglo-Saxon, German and American ones; it too introduced the technical and scientific innovations, but also the economic, social and cultural changes brought to Italy.…"/>
          <p:cNvSpPr txBox="1"/>
          <p:nvPr>
            <p:ph type="body" sz="quarter" idx="4294967295"/>
          </p:nvPr>
        </p:nvSpPr>
        <p:spPr>
          <a:xfrm>
            <a:off x="300036" y="4184699"/>
            <a:ext cx="2749007" cy="2165301"/>
          </a:xfrm>
          <a:prstGeom prst="rect">
            <a:avLst/>
          </a:prstGeom>
        </p:spPr>
        <p:txBody>
          <a:bodyPr>
            <a:normAutofit fontScale="100000" lnSpcReduction="0"/>
          </a:bodyPr>
          <a:lstStyle/>
          <a:p>
            <a:pPr marL="0" indent="0" algn="ctr" defTabSz="365760">
              <a:lnSpc>
                <a:spcPct val="120000"/>
              </a:lnSpc>
              <a:spcBef>
                <a:spcPts val="200"/>
              </a:spcBef>
              <a:buSzTx/>
              <a:buNone/>
              <a:defRPr b="1" sz="1280">
                <a:latin typeface="Times New Roman"/>
                <a:ea typeface="Times New Roman"/>
                <a:cs typeface="Times New Roman"/>
                <a:sym typeface="Times New Roman"/>
              </a:defRPr>
            </a:pPr>
          </a:p>
          <a:p>
            <a:pPr marL="0" indent="0" algn="ctr" defTabSz="365760">
              <a:lnSpc>
                <a:spcPct val="120000"/>
              </a:lnSpc>
              <a:spcBef>
                <a:spcPts val="200"/>
              </a:spcBef>
              <a:buSzTx/>
              <a:buNone/>
              <a:defRPr b="1" sz="1920">
                <a:latin typeface="Times New Roman"/>
                <a:ea typeface="Times New Roman"/>
                <a:cs typeface="Times New Roman"/>
                <a:sym typeface="Times New Roman"/>
              </a:defRPr>
            </a:pPr>
            <a:r>
              <a:t>Dirigibile in volo</a:t>
            </a:r>
          </a:p>
          <a:p>
            <a:pPr marL="0" indent="0" algn="ctr" defTabSz="365760">
              <a:lnSpc>
                <a:spcPct val="120000"/>
              </a:lnSpc>
              <a:spcBef>
                <a:spcPts val="200"/>
              </a:spcBef>
              <a:buSzTx/>
              <a:buNone/>
              <a:defRPr b="1" sz="1920">
                <a:latin typeface="Times New Roman"/>
                <a:ea typeface="Times New Roman"/>
                <a:cs typeface="Times New Roman"/>
                <a:sym typeface="Times New Roman"/>
              </a:defRPr>
            </a:pPr>
          </a:p>
          <a:p>
            <a:pPr marL="0" indent="0" algn="ctr" defTabSz="365760">
              <a:lnSpc>
                <a:spcPct val="120000"/>
              </a:lnSpc>
              <a:spcBef>
                <a:spcPts val="200"/>
              </a:spcBef>
              <a:buSzTx/>
              <a:buNone/>
              <a:defRPr b="1" sz="1920">
                <a:latin typeface="Times New Roman"/>
                <a:ea typeface="Times New Roman"/>
                <a:cs typeface="Times New Roman"/>
                <a:sym typeface="Times New Roman"/>
              </a:defRPr>
            </a:pPr>
          </a:p>
          <a:p>
            <a:pPr marL="0" indent="0" algn="ctr" defTabSz="365760">
              <a:lnSpc>
                <a:spcPct val="120000"/>
              </a:lnSpc>
              <a:spcBef>
                <a:spcPts val="200"/>
              </a:spcBef>
              <a:buSzTx/>
              <a:buNone/>
              <a:defRPr b="1" sz="1920">
                <a:latin typeface="Times New Roman"/>
                <a:ea typeface="Times New Roman"/>
                <a:cs typeface="Times New Roman"/>
                <a:sym typeface="Times New Roman"/>
              </a:defRPr>
            </a:pPr>
            <a:r>
              <a:t>Dirigibile in partenza</a:t>
            </a:r>
          </a:p>
          <a:p>
            <a:pPr marL="0" indent="0" algn="just" defTabSz="365760">
              <a:lnSpc>
                <a:spcPct val="120000"/>
              </a:lnSpc>
              <a:spcBef>
                <a:spcPts val="200"/>
              </a:spcBef>
              <a:buSzTx/>
              <a:buNone/>
              <a:defRPr sz="1120">
                <a:latin typeface="Times New Roman"/>
                <a:ea typeface="Times New Roman"/>
                <a:cs typeface="Times New Roman"/>
                <a:sym typeface="Times New Roman"/>
              </a:defRPr>
            </a:pPr>
          </a:p>
        </p:txBody>
      </p:sp>
      <p:sp>
        <p:nvSpPr>
          <p:cNvPr id="81" name="Numero diapositiva"/>
          <p:cNvSpPr txBox="1"/>
          <p:nvPr>
            <p:ph type="sldNum" sz="quarter" idx="4294967295"/>
          </p:nvPr>
        </p:nvSpPr>
        <p:spPr>
          <a:xfrm>
            <a:off x="8422821" y="6404292"/>
            <a:ext cx="26397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 name="dirigibile in volo.jpg" descr="dirigibile in volo.jpg"/>
          <p:cNvPicPr>
            <a:picLocks noChangeAspect="1"/>
          </p:cNvPicPr>
          <p:nvPr/>
        </p:nvPicPr>
        <p:blipFill>
          <a:blip r:embed="rId2">
            <a:extLst/>
          </a:blip>
          <a:stretch>
            <a:fillRect/>
          </a:stretch>
        </p:blipFill>
        <p:spPr>
          <a:xfrm>
            <a:off x="-595993" y="6329"/>
            <a:ext cx="5641830" cy="4017921"/>
          </a:xfrm>
          <a:prstGeom prst="rect">
            <a:avLst/>
          </a:prstGeom>
          <a:ln w="12700">
            <a:miter lim="400000"/>
          </a:ln>
        </p:spPr>
      </p:pic>
      <p:pic>
        <p:nvPicPr>
          <p:cNvPr id="83" name="dirigibile in partenza-12.jpg" descr="dirigibile in partenza-12.jpg"/>
          <p:cNvPicPr>
            <a:picLocks noChangeAspect="1"/>
          </p:cNvPicPr>
          <p:nvPr/>
        </p:nvPicPr>
        <p:blipFill>
          <a:blip r:embed="rId3">
            <a:extLst/>
          </a:blip>
          <a:stretch>
            <a:fillRect/>
          </a:stretch>
        </p:blipFill>
        <p:spPr>
          <a:xfrm>
            <a:off x="4158472" y="3278265"/>
            <a:ext cx="5199990" cy="360809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Project main goals and results achieved in 2018…"/>
          <p:cNvSpPr txBox="1"/>
          <p:nvPr>
            <p:ph type="body" idx="4294967295"/>
          </p:nvPr>
        </p:nvSpPr>
        <p:spPr>
          <a:xfrm>
            <a:off x="329405" y="1046347"/>
            <a:ext cx="8485190" cy="5145088"/>
          </a:xfrm>
          <a:prstGeom prst="rect">
            <a:avLst/>
          </a:prstGeom>
        </p:spPr>
        <p:txBody>
          <a:bodyPr>
            <a:normAutofit fontScale="100000" lnSpcReduction="0"/>
          </a:bodyPr>
          <a:lstStyle/>
          <a:p>
            <a:pPr marL="0" indent="0" algn="ctr" defTabSz="333756">
              <a:lnSpc>
                <a:spcPct val="81000"/>
              </a:lnSpc>
              <a:spcBef>
                <a:spcPts val="300"/>
              </a:spcBef>
              <a:buSzTx/>
              <a:buNone/>
              <a:defRPr b="1" sz="1600">
                <a:latin typeface="Arial"/>
                <a:ea typeface="Arial"/>
                <a:cs typeface="Arial"/>
                <a:sym typeface="Arial"/>
              </a:defRPr>
            </a:pPr>
          </a:p>
          <a:p>
            <a:pPr marL="0" indent="0" algn="ctr" defTabSz="333756">
              <a:lnSpc>
                <a:spcPct val="81000"/>
              </a:lnSpc>
              <a:spcBef>
                <a:spcPts val="300"/>
              </a:spcBef>
              <a:buSzTx/>
              <a:buNone/>
              <a:defRPr b="1" sz="1800">
                <a:latin typeface="Arial"/>
                <a:ea typeface="Arial"/>
                <a:cs typeface="Arial"/>
                <a:sym typeface="Arial"/>
              </a:defRPr>
            </a:pPr>
            <a:r>
              <a:t>Project main goals</a:t>
            </a:r>
            <a:endParaRPr i="1"/>
          </a:p>
          <a:p>
            <a:pPr marL="0" indent="0" algn="just" defTabSz="333756">
              <a:lnSpc>
                <a:spcPct val="108000"/>
              </a:lnSpc>
              <a:spcBef>
                <a:spcPts val="200"/>
              </a:spcBef>
              <a:buSzTx/>
              <a:buNone/>
              <a:defRPr sz="1600">
                <a:latin typeface="Times New Roman"/>
                <a:ea typeface="Times New Roman"/>
                <a:cs typeface="Times New Roman"/>
                <a:sym typeface="Times New Roman"/>
              </a:defRPr>
            </a:pPr>
            <a:endParaRPr i="1" sz="1000">
              <a:latin typeface="Arial"/>
              <a:ea typeface="Arial"/>
              <a:cs typeface="Arial"/>
              <a:sym typeface="Arial"/>
            </a:endParaRPr>
          </a:p>
          <a:p>
            <a:pPr marL="0" indent="0" algn="just" defTabSz="333756">
              <a:lnSpc>
                <a:spcPct val="108000"/>
              </a:lnSpc>
              <a:spcBef>
                <a:spcPts val="200"/>
              </a:spcBef>
              <a:buSzTx/>
              <a:buNone/>
              <a:defRPr sz="1600">
                <a:latin typeface="Times New Roman"/>
                <a:ea typeface="Times New Roman"/>
                <a:cs typeface="Times New Roman"/>
                <a:sym typeface="Times New Roman"/>
              </a:defRPr>
            </a:pPr>
            <a:endParaRPr i="1" sz="1000">
              <a:latin typeface="Arial"/>
              <a:ea typeface="Arial"/>
              <a:cs typeface="Arial"/>
              <a:sym typeface="Arial"/>
            </a:endParaRPr>
          </a:p>
          <a:p>
            <a:pPr marL="0" indent="0" algn="just" defTabSz="333756">
              <a:lnSpc>
                <a:spcPct val="108000"/>
              </a:lnSpc>
              <a:spcBef>
                <a:spcPts val="200"/>
              </a:spcBef>
              <a:buSzTx/>
              <a:buNone/>
              <a:defRPr sz="1600">
                <a:latin typeface="Times New Roman"/>
                <a:ea typeface="Times New Roman"/>
                <a:cs typeface="Times New Roman"/>
                <a:sym typeface="Times New Roman"/>
              </a:defRPr>
            </a:pPr>
            <a:endParaRPr i="1" sz="1000">
              <a:latin typeface="Arial"/>
              <a:ea typeface="Arial"/>
              <a:cs typeface="Arial"/>
              <a:sym typeface="Arial"/>
            </a:endParaRPr>
          </a:p>
          <a:p>
            <a:pPr marL="0" indent="0" algn="just" defTabSz="333756">
              <a:lnSpc>
                <a:spcPct val="120000"/>
              </a:lnSpc>
              <a:spcBef>
                <a:spcPts val="200"/>
              </a:spcBef>
              <a:buSzTx/>
              <a:buNone/>
              <a:defRPr sz="1600">
                <a:latin typeface="Times New Roman"/>
                <a:ea typeface="Times New Roman"/>
                <a:cs typeface="Times New Roman"/>
                <a:sym typeface="Times New Roman"/>
              </a:defRPr>
            </a:pPr>
            <a:r>
              <a:t>The project goal, </a:t>
            </a:r>
            <a:r>
              <a:rPr>
                <a:uFill>
                  <a:solidFill>
                    <a:srgbClr val="000000"/>
                  </a:solidFill>
                </a:uFill>
              </a:rPr>
              <a:t>conceived in the context of the new historical site of the Fermi Center,</a:t>
            </a:r>
            <a:r>
              <a:t> is to continue the work begun with the study of the history of the Institute, starting from its foundation by the physicist Pietro Blaserna.</a:t>
            </a:r>
          </a:p>
          <a:p>
            <a:pPr marL="0" indent="0" algn="just" defTabSz="333756">
              <a:lnSpc>
                <a:spcPct val="120000"/>
              </a:lnSpc>
              <a:spcBef>
                <a:spcPts val="200"/>
              </a:spcBef>
              <a:buSzTx/>
              <a:buNone/>
              <a:defRPr sz="1600">
                <a:latin typeface="Times New Roman"/>
                <a:ea typeface="Times New Roman"/>
                <a:cs typeface="Times New Roman"/>
                <a:sym typeface="Times New Roman"/>
              </a:defRPr>
            </a:pPr>
          </a:p>
          <a:p>
            <a:pPr marL="0" indent="0" algn="just" defTabSz="333756">
              <a:lnSpc>
                <a:spcPct val="120000"/>
              </a:lnSpc>
              <a:spcBef>
                <a:spcPts val="200"/>
              </a:spcBef>
              <a:buSzTx/>
              <a:buNone/>
              <a:defRPr sz="1600">
                <a:latin typeface="Times New Roman"/>
                <a:ea typeface="Times New Roman"/>
                <a:cs typeface="Times New Roman"/>
                <a:sym typeface="Times New Roman"/>
              </a:defRPr>
            </a:pPr>
            <a:r>
              <a:t>We intend to deep the study of the life and work of his successor, Orso Mario Corbino, and prove his crucial role in rendering the Institute a real ‘creative environment’, like other illustrious scientific Institutes.</a:t>
            </a:r>
          </a:p>
          <a:p>
            <a:pPr marL="0" indent="0" algn="just" defTabSz="333756">
              <a:lnSpc>
                <a:spcPct val="120000"/>
              </a:lnSpc>
              <a:spcBef>
                <a:spcPts val="200"/>
              </a:spcBef>
              <a:buSzTx/>
              <a:buNone/>
              <a:defRPr sz="1600">
                <a:latin typeface="Times New Roman"/>
                <a:ea typeface="Times New Roman"/>
                <a:cs typeface="Times New Roman"/>
                <a:sym typeface="Times New Roman"/>
              </a:defRPr>
            </a:pPr>
          </a:p>
          <a:p>
            <a:pPr marL="0" indent="0" algn="just" defTabSz="333756">
              <a:lnSpc>
                <a:spcPct val="120000"/>
              </a:lnSpc>
              <a:spcBef>
                <a:spcPts val="200"/>
              </a:spcBef>
              <a:buSzTx/>
              <a:buNone/>
              <a:defRPr sz="1600">
                <a:latin typeface="Times New Roman"/>
                <a:ea typeface="Times New Roman"/>
                <a:cs typeface="Times New Roman"/>
                <a:sym typeface="Times New Roman"/>
              </a:defRPr>
            </a:pPr>
            <a:r>
              <a:t>At the same time we intend to deep the analysis of the presence and resonance that the Institute had within the national and international scientific community.</a:t>
            </a:r>
          </a:p>
          <a:p>
            <a:pPr marL="0" indent="0" algn="just" defTabSz="333756">
              <a:lnSpc>
                <a:spcPct val="120000"/>
              </a:lnSpc>
              <a:spcBef>
                <a:spcPts val="200"/>
              </a:spcBef>
              <a:buSzTx/>
              <a:buNone/>
              <a:defRPr sz="1600">
                <a:latin typeface="Times New Roman"/>
                <a:ea typeface="Times New Roman"/>
                <a:cs typeface="Times New Roman"/>
                <a:sym typeface="Times New Roman"/>
              </a:defRPr>
            </a:pPr>
          </a:p>
          <a:p>
            <a:pPr marL="0" indent="0" algn="just">
              <a:lnSpc>
                <a:spcPct val="120000"/>
              </a:lnSpc>
              <a:spcBef>
                <a:spcPts val="0"/>
              </a:spcBef>
              <a:buSzTx/>
              <a:buNone/>
              <a:defRPr sz="1600">
                <a:latin typeface="Times New Roman"/>
                <a:ea typeface="Times New Roman"/>
                <a:cs typeface="Times New Roman"/>
                <a:sym typeface="Times New Roman"/>
              </a:defRPr>
            </a:pPr>
            <a:r>
              <a:t>In a context of gender studies, we want to study and highlight the work and figures of some women, Italian or foreign, who collaborated with Enrico Fermi or who had with him </a:t>
            </a:r>
            <a:r>
              <a:t>the mutual </a:t>
            </a:r>
            <a:r>
              <a:t>interest in radioactivity studies.</a:t>
            </a:r>
          </a:p>
        </p:txBody>
      </p:sp>
      <p:sp>
        <p:nvSpPr>
          <p:cNvPr id="27"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29"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30"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The result of our research have been presented in papers, submitted in conferences, disseminated during seminars and University lessons:…"/>
          <p:cNvSpPr txBox="1"/>
          <p:nvPr>
            <p:ph type="body" idx="4294967295"/>
          </p:nvPr>
        </p:nvSpPr>
        <p:spPr>
          <a:xfrm>
            <a:off x="64490" y="961385"/>
            <a:ext cx="9049945" cy="5388615"/>
          </a:xfrm>
          <a:prstGeom prst="rect">
            <a:avLst/>
          </a:prstGeom>
        </p:spPr>
        <p:txBody>
          <a:bodyPr>
            <a:normAutofit fontScale="100000" lnSpcReduction="0"/>
          </a:bodyPr>
          <a:lstStyle/>
          <a:p>
            <a:pPr marL="0" indent="0" algn="just">
              <a:spcBef>
                <a:spcPts val="0"/>
              </a:spcBef>
              <a:buSzTx/>
              <a:buNone/>
              <a:defRPr sz="1600">
                <a:latin typeface="Times New Roman"/>
                <a:ea typeface="Times New Roman"/>
                <a:cs typeface="Times New Roman"/>
                <a:sym typeface="Times New Roman"/>
              </a:defRPr>
            </a:pPr>
          </a:p>
          <a:p>
            <a:pPr marL="0" indent="0" algn="just">
              <a:spcBef>
                <a:spcPts val="0"/>
              </a:spcBef>
              <a:buSzTx/>
              <a:buNone/>
              <a:defRPr sz="1600">
                <a:latin typeface="Times New Roman"/>
                <a:ea typeface="Times New Roman"/>
                <a:cs typeface="Times New Roman"/>
                <a:sym typeface="Times New Roman"/>
              </a:defRPr>
            </a:pPr>
            <a:r>
              <a:t>The result of our research have been presented in papers, submitted in conferences, disseminated during seminars and University lessons:</a:t>
            </a:r>
            <a:endParaRPr>
              <a:uFill>
                <a:solidFill>
                  <a:srgbClr val="000000"/>
                </a:solidFill>
              </a:uFill>
            </a:endParaRPr>
          </a:p>
          <a:p>
            <a:pPr marL="0" indent="0" algn="just">
              <a:spcBef>
                <a:spcPts val="0"/>
              </a:spcBef>
              <a:buSzTx/>
              <a:buNone/>
              <a:defRPr sz="1400">
                <a:latin typeface="Times New Roman"/>
                <a:ea typeface="Times New Roman"/>
                <a:cs typeface="Times New Roman"/>
                <a:sym typeface="Times New Roman"/>
              </a:defRPr>
            </a:pPr>
            <a:endParaRPr>
              <a:uFill>
                <a:solidFill>
                  <a:srgbClr val="000000"/>
                </a:solidFill>
              </a:uFill>
            </a:endParaRPr>
          </a:p>
          <a:p>
            <a:pPr marL="160421" indent="-160421" algn="just">
              <a:lnSpc>
                <a:spcPct val="200000"/>
              </a:lnSpc>
              <a:spcBef>
                <a:spcPts val="0"/>
              </a:spcBef>
              <a:buFontTx/>
              <a:buChar char="•"/>
              <a:defRPr sz="1600">
                <a:latin typeface="Times New Roman"/>
                <a:ea typeface="Times New Roman"/>
                <a:cs typeface="Times New Roman"/>
                <a:sym typeface="Times New Roman"/>
              </a:defRPr>
            </a:pPr>
            <a:r>
              <a:t> </a:t>
            </a:r>
            <a:r>
              <a:t>M. Focaccia, </a:t>
            </a:r>
            <a:r>
              <a:rPr i="1"/>
              <a:t>Pietro Blaserna and the Birth of the Institute of Physics in Rome -A Gentleman Scientist at Via Panisperna</a:t>
            </a:r>
            <a:r>
              <a:t>, Springer Biographies, 2019 (in collaboration with Centro Fermi-SIF).</a:t>
            </a:r>
          </a:p>
          <a:p>
            <a:pPr marL="160421" indent="-160421" algn="just">
              <a:lnSpc>
                <a:spcPct val="200000"/>
              </a:lnSpc>
              <a:spcBef>
                <a:spcPts val="0"/>
              </a:spcBef>
              <a:buFontTx/>
              <a:buChar char="•"/>
              <a:defRPr sz="1600">
                <a:latin typeface="Times New Roman"/>
                <a:ea typeface="Times New Roman"/>
                <a:cs typeface="Times New Roman"/>
                <a:sym typeface="Times New Roman"/>
              </a:defRPr>
            </a:pPr>
            <a:r>
              <a:t>S. Linguerri, </a:t>
            </a:r>
            <a:r>
              <a:rPr i="1"/>
              <a:t>Dalla toga alla divisa: gli scienziati si raccontano</a:t>
            </a:r>
            <a:r>
              <a:t>, Philosophia, I, 2019, pp. 99-117.</a:t>
            </a:r>
            <a:endParaRPr i="1"/>
          </a:p>
          <a:p>
            <a:pPr marL="160421" indent="-160421" algn="just">
              <a:lnSpc>
                <a:spcPct val="200000"/>
              </a:lnSpc>
              <a:spcBef>
                <a:spcPts val="0"/>
              </a:spcBef>
              <a:buFontTx/>
              <a:buChar char="•"/>
              <a:defRPr sz="1600">
                <a:latin typeface="Times New Roman"/>
                <a:ea typeface="Times New Roman"/>
                <a:cs typeface="Times New Roman"/>
                <a:sym typeface="Times New Roman"/>
              </a:defRPr>
            </a:pPr>
            <a:r>
              <a:t>M. Focaccia, </a:t>
            </a:r>
            <a:r>
              <a:rPr i="1"/>
              <a:t>Dal vapore al trasporto elettrico. I primi esperimenti in Italia agli albori del XX secolo - From steam to electricity. </a:t>
            </a:r>
            <a:r>
              <a:rPr i="1"/>
              <a:t>The first experiments on railway lines in Italy at the dawn of the 20th century, </a:t>
            </a:r>
            <a:r>
              <a:t>Quaderni di Storia della Fisica,</a:t>
            </a:r>
            <a:r>
              <a:t> 22/ 2019</a:t>
            </a:r>
            <a:r>
              <a:t>, pp. 1-26.</a:t>
            </a:r>
          </a:p>
          <a:p>
            <a:pPr marL="160421" indent="-160421" algn="just">
              <a:lnSpc>
                <a:spcPct val="200000"/>
              </a:lnSpc>
              <a:spcBef>
                <a:spcPts val="0"/>
              </a:spcBef>
              <a:buFontTx/>
              <a:buChar char="•"/>
              <a:defRPr sz="1600">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G. Battimelli e G. Paoloni, </a:t>
            </a:r>
            <a:r>
              <a:rPr i="1">
                <a:latin typeface="Times New Roman"/>
                <a:ea typeface="Times New Roman"/>
                <a:cs typeface="Times New Roman"/>
                <a:sym typeface="Times New Roman"/>
              </a:rPr>
              <a:t>University, Industry and Politics: Orso Mario Corbino as Organizer of Physical Research in Italy (1908-1937)</a:t>
            </a:r>
            <a:r>
              <a:rPr>
                <a:latin typeface="Times New Roman"/>
                <a:ea typeface="Times New Roman"/>
                <a:cs typeface="Times New Roman"/>
                <a:sym typeface="Times New Roman"/>
              </a:rPr>
              <a:t>, Quaderni di Storia della Fisica (in corso di stampa)</a:t>
            </a:r>
          </a:p>
          <a:p>
            <a:pPr marL="0" indent="0" algn="just">
              <a:lnSpc>
                <a:spcPct val="150000"/>
              </a:lnSpc>
              <a:spcBef>
                <a:spcPts val="0"/>
              </a:spcBef>
              <a:buSzTx/>
              <a:buFontTx/>
              <a:buNone/>
              <a:defRPr sz="1600">
                <a:latin typeface="Times New Roman"/>
                <a:ea typeface="Times New Roman"/>
                <a:cs typeface="Times New Roman"/>
                <a:sym typeface="Times New Roman"/>
              </a:defRPr>
            </a:pPr>
          </a:p>
        </p:txBody>
      </p:sp>
      <p:sp>
        <p:nvSpPr>
          <p:cNvPr id="33"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35" name="Elettrificazione e Illuminazione in Italia tra il XIX e XX Secolo"/>
          <p:cNvSpPr txBox="1"/>
          <p:nvPr/>
        </p:nvSpPr>
        <p:spPr>
          <a:xfrm>
            <a:off x="2652710" y="299403"/>
            <a:ext cx="5486219" cy="617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36"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The result of our research have been presented in papers, submitted in conferences, disseminated during seminars and University lessons:…"/>
          <p:cNvSpPr txBox="1"/>
          <p:nvPr>
            <p:ph type="body" idx="4294967295"/>
          </p:nvPr>
        </p:nvSpPr>
        <p:spPr>
          <a:xfrm>
            <a:off x="64490" y="961385"/>
            <a:ext cx="9049945" cy="5388615"/>
          </a:xfrm>
          <a:prstGeom prst="rect">
            <a:avLst/>
          </a:prstGeom>
        </p:spPr>
        <p:txBody>
          <a:bodyPr>
            <a:normAutofit fontScale="100000" lnSpcReduction="0"/>
          </a:bodyPr>
          <a:lstStyle/>
          <a:p>
            <a:pPr marL="0" indent="0" algn="just" defTabSz="356615">
              <a:spcBef>
                <a:spcPts val="0"/>
              </a:spcBef>
              <a:buSzTx/>
              <a:buNone/>
              <a:defRPr sz="1248">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S. Linguerri, </a:t>
            </a:r>
            <a:r>
              <a:rPr i="1"/>
              <a:t>Sotto falso nome. Scienziate italiane ebree (1938-1945)</a:t>
            </a:r>
            <a:r>
              <a:t>, Torino, YACM  4 marzo</a:t>
            </a: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S. Linguerri, </a:t>
            </a:r>
            <a:r>
              <a:rPr i="1"/>
              <a:t>Fisici, ingegneri e militari alle origini dell’Istituto centrale aeronautico,</a:t>
            </a:r>
            <a:r>
              <a:t> </a:t>
            </a:r>
            <a:r>
              <a:rPr i="1"/>
              <a:t>XXXIX </a:t>
            </a:r>
            <a:r>
              <a:t>SISFA Conference, Pisa, 12 settembre. http://www.sisfa.org/convegni/pisa-2019/</a:t>
            </a: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M. Focaccia, </a:t>
            </a:r>
            <a:r>
              <a:rPr i="1"/>
              <a:t>Cornelia Fabri Mathematician </a:t>
            </a:r>
            <a:r>
              <a:t>(Invited Speech), </a:t>
            </a:r>
            <a:r>
              <a:rPr i="1"/>
              <a:t>XXXIX </a:t>
            </a:r>
            <a:r>
              <a:t>SISFA Conference, Pisa, 9 settembre. http://www.sisfa.org/convegni/pisa-2019/</a:t>
            </a:r>
            <a:endParaRPr>
              <a:solidFill>
                <a:srgbClr val="323130"/>
              </a:solidFill>
            </a:endParaRP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M. Focaccia, </a:t>
            </a:r>
            <a:r>
              <a:rPr i="1"/>
              <a:t>The role of place in engagement with science: the new seat of </a:t>
            </a:r>
            <a:r>
              <a:rPr i="1"/>
              <a:t>“</a:t>
            </a:r>
            <a:r>
              <a:rPr i="1"/>
              <a:t>Enrico Fermi Historical Museum of Physics and Study and Research Centre</a:t>
            </a:r>
            <a:r>
              <a:rPr i="1"/>
              <a:t>”, XXXIX </a:t>
            </a:r>
            <a:r>
              <a:t>SISFA Conference, Pisa, 12 settembre. http://www.sisfa.org/convegni/pisa-2019/</a:t>
            </a: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M. Focaccia, </a:t>
            </a:r>
            <a:r>
              <a:rPr i="1"/>
              <a:t>Orso Mario Corbino: Un politico della ricerca all'Istituto di Fisica di via Panisperna</a:t>
            </a:r>
            <a:r>
              <a:t>, 105° Congresso Nazionale SIF, L’Aquila, 23 settembre. https://www.sif.it/attivita/congresso/105</a:t>
            </a: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S. Linguerri, “</a:t>
            </a:r>
            <a:r>
              <a:rPr i="1"/>
              <a:t>Carissimo Umberto, Caro Papà”: l’epistolario di Vito Volterra e Umberto D’Ancona</a:t>
            </a:r>
            <a:r>
              <a:t>, </a:t>
            </a:r>
            <a:r>
              <a:t>105° Congresso Nazionale SIF, L’Aquila, 23 settembre. https://www.sif.it/attivita/congresso/105</a:t>
            </a:r>
          </a:p>
          <a:p>
            <a:pPr marL="109487" indent="-109487" algn="just" defTabSz="356615">
              <a:spcBef>
                <a:spcPts val="0"/>
              </a:spcBef>
              <a:buFontTx/>
              <a:buChar char="•"/>
              <a:defRPr sz="1403">
                <a:latin typeface="Times New Roman"/>
                <a:ea typeface="Times New Roman"/>
                <a:cs typeface="Times New Roman"/>
                <a:sym typeface="Times New Roman"/>
              </a:defRPr>
            </a:pPr>
          </a:p>
          <a:p>
            <a:pPr marL="109487" indent="-109487" algn="just" defTabSz="356615">
              <a:spcBef>
                <a:spcPts val="0"/>
              </a:spcBef>
              <a:buFontTx/>
              <a:buChar char="•"/>
              <a:defRPr sz="1403">
                <a:latin typeface="Times New Roman"/>
                <a:ea typeface="Times New Roman"/>
                <a:cs typeface="Times New Roman"/>
                <a:sym typeface="Times New Roman"/>
              </a:defRPr>
            </a:pPr>
            <a:r>
              <a:t>Giovanni Battimelli  </a:t>
            </a:r>
            <a:r>
              <a:rPr i="1"/>
              <a:t>La traiettoria scientifica di Enrico Persico</a:t>
            </a:r>
            <a:r>
              <a:t>, relazione al convegno in ricordo di Enrico Persico, Torino, 2-3 ottobre.</a:t>
            </a:r>
          </a:p>
          <a:p>
            <a:pPr marL="0" indent="0" algn="just" defTabSz="356615">
              <a:spcBef>
                <a:spcPts val="0"/>
              </a:spcBef>
              <a:buSzTx/>
              <a:buNone/>
              <a:defRPr sz="1092">
                <a:latin typeface="Times New Roman"/>
                <a:ea typeface="Times New Roman"/>
                <a:cs typeface="Times New Roman"/>
                <a:sym typeface="Times New Roman"/>
              </a:defRPr>
            </a:pPr>
            <a:endParaRPr>
              <a:uFill>
                <a:solidFill>
                  <a:srgbClr val="000000"/>
                </a:solidFill>
              </a:uFill>
            </a:endParaRPr>
          </a:p>
          <a:p>
            <a:pPr marL="0" indent="0" algn="just" defTabSz="356615">
              <a:spcBef>
                <a:spcPts val="0"/>
              </a:spcBef>
              <a:buSzTx/>
              <a:buNone/>
              <a:defRPr sz="1092">
                <a:latin typeface="Times New Roman"/>
                <a:ea typeface="Times New Roman"/>
                <a:cs typeface="Times New Roman"/>
                <a:sym typeface="Times New Roman"/>
              </a:defRPr>
            </a:pPr>
            <a:endParaRPr>
              <a:uFill>
                <a:solidFill>
                  <a:srgbClr val="000000"/>
                </a:solidFill>
              </a:uFill>
            </a:endParaRPr>
          </a:p>
          <a:p>
            <a:pPr marL="0" indent="0" algn="just" defTabSz="356615">
              <a:spcBef>
                <a:spcPts val="0"/>
              </a:spcBef>
              <a:buSzTx/>
              <a:buNone/>
              <a:defRPr sz="1248">
                <a:latin typeface="Times New Roman"/>
                <a:ea typeface="Times New Roman"/>
                <a:cs typeface="Times New Roman"/>
                <a:sym typeface="Times New Roman"/>
              </a:defRPr>
            </a:pPr>
            <a:r>
              <a:t>Seminars and lectures were organized in collaboration with the professorships of History of Science (LM in Philosophical Sciences, Department of Philosophy and Communication, University of Bologna) and History of Science and Techniques (LM in Conservation and Restoration of Cultural Heritage, School of Arts and Cultural Heritage, University of Bologna - Campus of Ravenna).</a:t>
            </a:r>
          </a:p>
        </p:txBody>
      </p:sp>
      <p:sp>
        <p:nvSpPr>
          <p:cNvPr id="39"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41" name="Elettrificazione e Illuminazione in Italia tra il XIX e XX Secolo"/>
          <p:cNvSpPr txBox="1"/>
          <p:nvPr/>
        </p:nvSpPr>
        <p:spPr>
          <a:xfrm>
            <a:off x="2652710" y="299403"/>
            <a:ext cx="5486219" cy="6172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42"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Deliverables 2019…"/>
          <p:cNvSpPr txBox="1"/>
          <p:nvPr>
            <p:ph type="body" idx="4294967295"/>
          </p:nvPr>
        </p:nvSpPr>
        <p:spPr>
          <a:xfrm>
            <a:off x="271461" y="1204912"/>
            <a:ext cx="8615365" cy="5145088"/>
          </a:xfrm>
          <a:prstGeom prst="rect">
            <a:avLst/>
          </a:prstGeom>
        </p:spPr>
        <p:txBody>
          <a:bodyPr>
            <a:normAutofit fontScale="100000" lnSpcReduction="0"/>
          </a:bodyPr>
          <a:lstStyle/>
          <a:p>
            <a:pPr marL="0" indent="0">
              <a:spcBef>
                <a:spcPts val="500"/>
              </a:spcBef>
              <a:buSzTx/>
              <a:buNone/>
              <a:defRPr b="1" sz="2400">
                <a:latin typeface="Arial"/>
                <a:ea typeface="Arial"/>
                <a:cs typeface="Arial"/>
                <a:sym typeface="Arial"/>
              </a:defRPr>
            </a:pPr>
          </a:p>
          <a:p>
            <a:pPr marL="0" indent="0" algn="ctr">
              <a:spcBef>
                <a:spcPts val="500"/>
              </a:spcBef>
              <a:buSzTx/>
              <a:buNone/>
              <a:defRPr sz="2400">
                <a:latin typeface="Times New Roman"/>
                <a:ea typeface="Times New Roman"/>
                <a:cs typeface="Times New Roman"/>
                <a:sym typeface="Times New Roman"/>
              </a:defRPr>
            </a:pPr>
            <a:r>
              <a:t>Deliverables 2020 </a:t>
            </a:r>
          </a:p>
          <a:p>
            <a:pPr marL="0" indent="0" algn="just">
              <a:buSzTx/>
              <a:buNone/>
              <a:defRPr sz="2400">
                <a:latin typeface="Times New Roman"/>
                <a:ea typeface="Times New Roman"/>
                <a:cs typeface="Times New Roman"/>
                <a:sym typeface="Times New Roman"/>
              </a:defRPr>
            </a:pPr>
          </a:p>
          <a:p>
            <a:pPr marL="0" indent="0" algn="just">
              <a:spcBef>
                <a:spcPts val="500"/>
              </a:spcBef>
              <a:buSzTx/>
              <a:buNone/>
              <a:defRPr sz="2400">
                <a:latin typeface="Times New Roman"/>
                <a:ea typeface="Times New Roman"/>
                <a:cs typeface="Times New Roman"/>
                <a:sym typeface="Times New Roman"/>
              </a:defRPr>
            </a:pPr>
            <a:r>
              <a:t>Publication of scientific papers and articles</a:t>
            </a:r>
          </a:p>
          <a:p>
            <a:pPr marL="0" indent="0" algn="just">
              <a:spcBef>
                <a:spcPts val="500"/>
              </a:spcBef>
              <a:buSzTx/>
              <a:buNone/>
              <a:defRPr sz="2400">
                <a:latin typeface="Times New Roman"/>
                <a:ea typeface="Times New Roman"/>
                <a:cs typeface="Times New Roman"/>
                <a:sym typeface="Times New Roman"/>
              </a:defRPr>
            </a:pPr>
          </a:p>
          <a:p>
            <a:pPr marL="0" indent="0" algn="just">
              <a:spcBef>
                <a:spcPts val="500"/>
              </a:spcBef>
              <a:buSzTx/>
              <a:buNone/>
              <a:defRPr sz="2400">
                <a:latin typeface="Times New Roman"/>
                <a:ea typeface="Times New Roman"/>
                <a:cs typeface="Times New Roman"/>
                <a:sym typeface="Times New Roman"/>
              </a:defRPr>
            </a:pPr>
            <a:r>
              <a:t>National and international conference activities</a:t>
            </a:r>
          </a:p>
          <a:p>
            <a:pPr marL="0" indent="0" algn="just">
              <a:spcBef>
                <a:spcPts val="500"/>
              </a:spcBef>
              <a:buSzTx/>
              <a:buNone/>
              <a:defRPr sz="2400">
                <a:latin typeface="Times New Roman"/>
                <a:ea typeface="Times New Roman"/>
                <a:cs typeface="Times New Roman"/>
                <a:sym typeface="Times New Roman"/>
              </a:defRPr>
            </a:pPr>
          </a:p>
          <a:p>
            <a:pPr marL="0" indent="0" algn="just">
              <a:spcBef>
                <a:spcPts val="500"/>
              </a:spcBef>
              <a:buSzTx/>
              <a:buNone/>
              <a:defRPr sz="2400">
                <a:latin typeface="Times New Roman"/>
                <a:ea typeface="Times New Roman"/>
                <a:cs typeface="Times New Roman"/>
                <a:sym typeface="Times New Roman"/>
              </a:defRPr>
            </a:pPr>
            <a:r>
              <a:t>High scientific communication and dissemination: organization of events, seminars, exhibitions </a:t>
            </a:r>
          </a:p>
        </p:txBody>
      </p:sp>
      <p:sp>
        <p:nvSpPr>
          <p:cNvPr id="45"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sp>
        <p:nvSpPr>
          <p:cNvPr id="47"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pic>
        <p:nvPicPr>
          <p:cNvPr id="48"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Plan of activities 2019 - 2021…"/>
          <p:cNvSpPr txBox="1"/>
          <p:nvPr>
            <p:ph type="body" idx="4294967295"/>
          </p:nvPr>
        </p:nvSpPr>
        <p:spPr>
          <a:xfrm>
            <a:off x="257175" y="864032"/>
            <a:ext cx="8629650" cy="5612130"/>
          </a:xfrm>
          <a:prstGeom prst="rect">
            <a:avLst/>
          </a:prstGeom>
        </p:spPr>
        <p:txBody>
          <a:bodyPr>
            <a:normAutofit fontScale="100000" lnSpcReduction="0"/>
          </a:bodyPr>
          <a:lstStyle/>
          <a:p>
            <a:pPr marL="0" indent="0" algn="ctr" defTabSz="326164">
              <a:spcBef>
                <a:spcPts val="0"/>
              </a:spcBef>
              <a:buSzTx/>
              <a:buNone/>
              <a:defRPr b="1" sz="2400"/>
            </a:pPr>
            <a:r>
              <a:t>Plan of activities 2020 - 2022</a:t>
            </a:r>
            <a:r>
              <a:rPr sz="3100"/>
              <a:t> </a:t>
            </a:r>
            <a:endParaRPr sz="3100"/>
          </a:p>
          <a:p>
            <a:pPr marL="0" indent="0" algn="just" defTabSz="326164">
              <a:lnSpc>
                <a:spcPct val="90000"/>
              </a:lnSpc>
              <a:spcBef>
                <a:spcPts val="200"/>
              </a:spcBef>
              <a:buSzTx/>
              <a:buNone/>
              <a:defRPr sz="1600">
                <a:latin typeface="Times New Roman"/>
                <a:ea typeface="Times New Roman"/>
                <a:cs typeface="Times New Roman"/>
                <a:sym typeface="Times New Roman"/>
              </a:defRPr>
            </a:pPr>
            <a:r>
              <a:t>Thanks to our work on the figure and work of the physicist Orso Mario Corbino, we intend to compile a real scientific biography, in Italian and English, in order to make known, in Italy and abroad, the activity of this formidable protagonist of the history of Italian Physics</a:t>
            </a:r>
          </a:p>
          <a:p>
            <a:pPr marL="0" indent="0" algn="just" defTabSz="326164">
              <a:lnSpc>
                <a:spcPct val="90000"/>
              </a:lnSpc>
              <a:spcBef>
                <a:spcPts val="200"/>
              </a:spcBef>
              <a:buSzTx/>
              <a:buNone/>
              <a:defRPr sz="1600">
                <a:latin typeface="Times New Roman"/>
                <a:ea typeface="Times New Roman"/>
                <a:cs typeface="Times New Roman"/>
                <a:sym typeface="Times New Roman"/>
              </a:defRPr>
            </a:pPr>
          </a:p>
          <a:p>
            <a:pPr marL="0" indent="0" algn="just" defTabSz="326164">
              <a:lnSpc>
                <a:spcPct val="90000"/>
              </a:lnSpc>
              <a:spcBef>
                <a:spcPts val="200"/>
              </a:spcBef>
              <a:buSzTx/>
              <a:buNone/>
              <a:defRPr sz="1600">
                <a:latin typeface="Times New Roman"/>
                <a:ea typeface="Times New Roman"/>
                <a:cs typeface="Times New Roman"/>
                <a:sym typeface="Times New Roman"/>
              </a:defRPr>
            </a:pPr>
            <a:r>
              <a:t>In relation to the new headquarters of the Fermi Center, we will continue our research on some particularly significant events linked to Corbino's management, both at institutional level, both in terms of communication and high diffusion of scientific culture: we want to examine the editorial and museum activities and the organization of exhibitions and conferences</a:t>
            </a:r>
          </a:p>
          <a:p>
            <a:pPr marL="0" indent="0" algn="just" defTabSz="326164">
              <a:lnSpc>
                <a:spcPct val="90000"/>
              </a:lnSpc>
              <a:spcBef>
                <a:spcPts val="200"/>
              </a:spcBef>
              <a:buSzTx/>
              <a:buNone/>
              <a:defRPr sz="1600">
                <a:latin typeface="Times New Roman"/>
                <a:ea typeface="Times New Roman"/>
                <a:cs typeface="Times New Roman"/>
                <a:sym typeface="Times New Roman"/>
              </a:defRPr>
            </a:pPr>
          </a:p>
          <a:p>
            <a:pPr marL="0" indent="0" algn="just" defTabSz="326164">
              <a:lnSpc>
                <a:spcPct val="90000"/>
              </a:lnSpc>
              <a:spcBef>
                <a:spcPts val="200"/>
              </a:spcBef>
              <a:buSzTx/>
              <a:buNone/>
              <a:defRPr sz="1600">
                <a:latin typeface="Times New Roman"/>
                <a:ea typeface="Times New Roman"/>
                <a:cs typeface="Times New Roman"/>
                <a:sym typeface="Times New Roman"/>
              </a:defRPr>
            </a:pPr>
            <a:r>
              <a:t>In relation to the involvement of professors of the Institute of Physics - from the early twentieth century and in the period between the two wars - in surveys on the upper atmosphere and on aeronautical problems, magazines, as well as archival collections will be analyzed.</a:t>
            </a:r>
          </a:p>
          <a:p>
            <a:pPr marL="0" indent="0" algn="just" defTabSz="326164">
              <a:lnSpc>
                <a:spcPct val="90000"/>
              </a:lnSpc>
              <a:spcBef>
                <a:spcPts val="200"/>
              </a:spcBef>
              <a:buSzTx/>
              <a:buNone/>
              <a:defRPr sz="1600">
                <a:latin typeface="Times New Roman"/>
                <a:ea typeface="Times New Roman"/>
                <a:cs typeface="Times New Roman"/>
                <a:sym typeface="Times New Roman"/>
              </a:defRPr>
            </a:pPr>
          </a:p>
          <a:p>
            <a:pPr marL="0" indent="0" algn="just" defTabSz="326164">
              <a:lnSpc>
                <a:spcPct val="90000"/>
              </a:lnSpc>
              <a:spcBef>
                <a:spcPts val="200"/>
              </a:spcBef>
              <a:buSzTx/>
              <a:buNone/>
              <a:defRPr sz="1600">
                <a:latin typeface="Times New Roman"/>
                <a:ea typeface="Times New Roman"/>
                <a:cs typeface="Times New Roman"/>
                <a:sym typeface="Times New Roman"/>
              </a:defRPr>
            </a:pPr>
            <a:r>
              <a:t>Starting from the existing critical literature, the research work will continue in libraries and archives: Archivio Amaldi, Sapienza-Roma; Historical Archive, Sapienza; State Archives-Roma; Archive of the Accademia Nazionale dei Lincei; Archive of the Academy of XL; Archives of the Ministries of the Army and the Air Force; private archives, etc.</a:t>
            </a:r>
          </a:p>
          <a:p>
            <a:pPr marL="0" indent="0" algn="just" defTabSz="326164">
              <a:lnSpc>
                <a:spcPct val="90000"/>
              </a:lnSpc>
              <a:spcBef>
                <a:spcPts val="200"/>
              </a:spcBef>
              <a:buSzTx/>
              <a:buNone/>
              <a:defRPr sz="1600">
                <a:latin typeface="Times New Roman"/>
                <a:ea typeface="Times New Roman"/>
                <a:cs typeface="Times New Roman"/>
                <a:sym typeface="Times New Roman"/>
              </a:defRPr>
            </a:pPr>
            <a:r>
              <a:t>Some scientific journals of the time, national and international, will be analyzed: Nuovo Cimento, Acts and Reports of the Accademia dei Lincei, Nature, The Aeronaut; Bulletin of the Italian aeronautical company; Statements of the aeronautical construction plant; conference proceedings and reports; materials related to exhibitions, etc.</a:t>
            </a:r>
          </a:p>
        </p:txBody>
      </p:sp>
      <p:sp>
        <p:nvSpPr>
          <p:cNvPr id="51"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 name="Elettrificazione e Illuminazione in Italia tra il XIX e XX Secolo"/>
          <p:cNvSpPr txBox="1"/>
          <p:nvPr/>
        </p:nvSpPr>
        <p:spPr>
          <a:xfrm>
            <a:off x="2652710" y="182562"/>
            <a:ext cx="429761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sp>
        <p:nvSpPr>
          <p:cNvPr id="53"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pic>
        <p:nvPicPr>
          <p:cNvPr id="54"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The research focused on the foreign situation, with particular reference to the Anglo-Saxon, German and American ones; it too introduced the technical and scientific innovations, but also the economic, social and cultural changes brought to Italy.…"/>
          <p:cNvSpPr txBox="1"/>
          <p:nvPr>
            <p:ph type="body" idx="4294967295"/>
          </p:nvPr>
        </p:nvSpPr>
        <p:spPr>
          <a:xfrm>
            <a:off x="300036" y="1204912"/>
            <a:ext cx="8485190" cy="5145088"/>
          </a:xfrm>
          <a:prstGeom prst="rect">
            <a:avLst/>
          </a:prstGeom>
        </p:spPr>
        <p:txBody>
          <a:bodyPr>
            <a:normAutofit fontScale="100000" lnSpcReduction="0"/>
          </a:bodyPr>
          <a:lstStyle/>
          <a:p>
            <a:pPr marL="0" indent="0" algn="ctr">
              <a:lnSpc>
                <a:spcPct val="120000"/>
              </a:lnSpc>
              <a:spcBef>
                <a:spcPts val="300"/>
              </a:spcBef>
              <a:buSzTx/>
              <a:buNone/>
              <a:defRPr b="1" sz="1600">
                <a:latin typeface="Times New Roman"/>
                <a:ea typeface="Times New Roman"/>
                <a:cs typeface="Times New Roman"/>
                <a:sym typeface="Times New Roman"/>
              </a:defRPr>
            </a:pPr>
          </a:p>
          <a:p>
            <a:pPr marL="0" indent="0" algn="ctr">
              <a:lnSpc>
                <a:spcPct val="120000"/>
              </a:lnSpc>
              <a:spcBef>
                <a:spcPts val="300"/>
              </a:spcBef>
              <a:buSzTx/>
              <a:buNone/>
              <a:defRPr b="1" sz="1600">
                <a:latin typeface="Times New Roman"/>
                <a:ea typeface="Times New Roman"/>
                <a:cs typeface="Times New Roman"/>
                <a:sym typeface="Times New Roman"/>
              </a:defRPr>
            </a:pPr>
            <a:r>
              <a:t>2019’s activities</a:t>
            </a:r>
          </a:p>
          <a:p>
            <a:pPr marL="0" indent="0" algn="just">
              <a:lnSpc>
                <a:spcPct val="120000"/>
              </a:lnSpc>
              <a:spcBef>
                <a:spcPts val="300"/>
              </a:spcBef>
              <a:buSzTx/>
              <a:buNone/>
              <a:defRPr sz="1400">
                <a:latin typeface="Times New Roman"/>
                <a:ea typeface="Times New Roman"/>
                <a:cs typeface="Times New Roman"/>
                <a:sym typeface="Times New Roman"/>
              </a:defRPr>
            </a:pPr>
          </a:p>
          <a:p>
            <a:pPr marL="140368" indent="-140368" algn="just">
              <a:lnSpc>
                <a:spcPct val="120000"/>
              </a:lnSpc>
              <a:spcBef>
                <a:spcPts val="300"/>
              </a:spcBef>
              <a:buFontTx/>
              <a:buChar char="•"/>
              <a:defRPr sz="1400">
                <a:latin typeface="Times New Roman"/>
                <a:ea typeface="Times New Roman"/>
                <a:cs typeface="Times New Roman"/>
                <a:sym typeface="Times New Roman"/>
              </a:defRPr>
            </a:pPr>
            <a:r>
              <a:rPr b="1"/>
              <a:t>M. Focaccia</a:t>
            </a:r>
            <a:r>
              <a:t> is completing the drafting of a broad introduction to a collection of Corbino's writings, selected among those of a popular and research policy nature, in order to bring out and make known his extensive activity of research managers and his attention to scientific dissemination issues.</a:t>
            </a:r>
          </a:p>
          <a:p>
            <a:pPr marL="140368" indent="-140368" algn="just">
              <a:lnSpc>
                <a:spcPct val="120000"/>
              </a:lnSpc>
              <a:spcBef>
                <a:spcPts val="300"/>
              </a:spcBef>
              <a:buFontTx/>
              <a:buChar char="•"/>
              <a:defRPr sz="1400">
                <a:latin typeface="Times New Roman"/>
                <a:ea typeface="Times New Roman"/>
                <a:cs typeface="Times New Roman"/>
                <a:sym typeface="Times New Roman"/>
              </a:defRPr>
            </a:pPr>
          </a:p>
          <a:p>
            <a:pPr marL="140368" indent="-140368" algn="just">
              <a:lnSpc>
                <a:spcPct val="120000"/>
              </a:lnSpc>
              <a:spcBef>
                <a:spcPts val="300"/>
              </a:spcBef>
              <a:buFontTx/>
              <a:buChar char="•"/>
              <a:defRPr sz="1400">
                <a:latin typeface="Times New Roman"/>
                <a:ea typeface="Times New Roman"/>
                <a:cs typeface="Times New Roman"/>
                <a:sym typeface="Times New Roman"/>
              </a:defRPr>
            </a:pPr>
            <a:r>
              <a:t>What emerges is, on the one hand, his multifaceted activity: he played a key role at the academic, institutional, industrial and cultural levels, allowing the Physics Institute of Rome, under the scientific direction of Fermi, to become a forefront scientific center, site of the studies of the new nuclear physics;</a:t>
            </a:r>
          </a:p>
          <a:p>
            <a:pPr marL="140368" indent="-140368" algn="just">
              <a:lnSpc>
                <a:spcPct val="120000"/>
              </a:lnSpc>
              <a:spcBef>
                <a:spcPts val="300"/>
              </a:spcBef>
              <a:buFontTx/>
              <a:buChar char="•"/>
              <a:defRPr sz="1400">
                <a:latin typeface="Times New Roman"/>
                <a:ea typeface="Times New Roman"/>
                <a:cs typeface="Times New Roman"/>
                <a:sym typeface="Times New Roman"/>
              </a:defRPr>
            </a:pPr>
          </a:p>
          <a:p>
            <a:pPr marL="140368" indent="-140368" algn="just">
              <a:lnSpc>
                <a:spcPct val="120000"/>
              </a:lnSpc>
              <a:spcBef>
                <a:spcPts val="300"/>
              </a:spcBef>
              <a:buFontTx/>
              <a:buChar char="•"/>
              <a:defRPr sz="1400">
                <a:latin typeface="Times New Roman"/>
                <a:ea typeface="Times New Roman"/>
                <a:cs typeface="Times New Roman"/>
                <a:sym typeface="Times New Roman"/>
              </a:defRPr>
            </a:pPr>
            <a:r>
              <a:t>on the other hand, he inherited and still embodied the figure of the political scientist, a figure born in the aftermath of the unification of Italy, with men as Quintino Sella, Stanislao Cannizzaro, Francesco Brioschi and Pietro Blaserna.</a:t>
            </a:r>
          </a:p>
        </p:txBody>
      </p:sp>
      <p:sp>
        <p:nvSpPr>
          <p:cNvPr id="57"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59"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60"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The research focused on the foreign situation, with particular reference to the Anglo-Saxon, German and American ones; it too introduced the technical and scientific innovations, but also the economic, social and cultural changes brought to Italy.…"/>
          <p:cNvSpPr txBox="1"/>
          <p:nvPr>
            <p:ph type="body" idx="4294967295"/>
          </p:nvPr>
        </p:nvSpPr>
        <p:spPr>
          <a:xfrm>
            <a:off x="300036" y="1204912"/>
            <a:ext cx="8485190" cy="5145088"/>
          </a:xfrm>
          <a:prstGeom prst="rect">
            <a:avLst/>
          </a:prstGeom>
        </p:spPr>
        <p:txBody>
          <a:bodyPr>
            <a:normAutofit fontScale="100000" lnSpcReduction="0"/>
          </a:bodyPr>
          <a:lstStyle/>
          <a:p>
            <a:pPr marL="0" indent="0" algn="ctr">
              <a:lnSpc>
                <a:spcPct val="120000"/>
              </a:lnSpc>
              <a:spcBef>
                <a:spcPts val="300"/>
              </a:spcBef>
              <a:buSzTx/>
              <a:buNone/>
              <a:defRPr b="1" sz="1600">
                <a:latin typeface="Times New Roman"/>
                <a:ea typeface="Times New Roman"/>
                <a:cs typeface="Times New Roman"/>
                <a:sym typeface="Times New Roman"/>
              </a:defRPr>
            </a:pPr>
          </a:p>
          <a:p>
            <a:pPr marL="0" indent="0" algn="ctr">
              <a:lnSpc>
                <a:spcPct val="120000"/>
              </a:lnSpc>
              <a:spcBef>
                <a:spcPts val="300"/>
              </a:spcBef>
              <a:buSzTx/>
              <a:buNone/>
              <a:defRPr b="1" sz="1600">
                <a:latin typeface="Times New Roman"/>
                <a:ea typeface="Times New Roman"/>
                <a:cs typeface="Times New Roman"/>
                <a:sym typeface="Times New Roman"/>
              </a:defRPr>
            </a:pPr>
            <a:r>
              <a:t>2019’s activities</a:t>
            </a:r>
          </a:p>
          <a:p>
            <a:pPr marL="0" indent="0" algn="just">
              <a:lnSpc>
                <a:spcPct val="120000"/>
              </a:lnSpc>
              <a:spcBef>
                <a:spcPts val="300"/>
              </a:spcBef>
              <a:buSzTx/>
              <a:buNone/>
              <a:defRPr sz="1400">
                <a:latin typeface="Times New Roman"/>
                <a:ea typeface="Times New Roman"/>
                <a:cs typeface="Times New Roman"/>
                <a:sym typeface="Times New Roman"/>
              </a:defRPr>
            </a:pPr>
          </a:p>
          <a:p>
            <a:pPr marL="0" indent="0" algn="just">
              <a:lnSpc>
                <a:spcPct val="120000"/>
              </a:lnSpc>
              <a:spcBef>
                <a:spcPts val="300"/>
              </a:spcBef>
              <a:buSzTx/>
              <a:buNone/>
              <a:defRPr sz="1400">
                <a:latin typeface="Times New Roman"/>
                <a:ea typeface="Times New Roman"/>
                <a:cs typeface="Times New Roman"/>
                <a:sym typeface="Times New Roman"/>
              </a:defRPr>
            </a:pPr>
            <a:r>
              <a:rPr b="1"/>
              <a:t>Giovanni Battimelli and Giovanni Paoloni</a:t>
            </a:r>
            <a:r>
              <a:t> are well on their way to bring to completion their effort for the publication of Corbino’s correspondence. Corbino’s personal archive has not been preserved; the letters collected in the work have been retrieved, thanks to a long research effort spread over several years, from many different sources, personal papers and institutional archives. </a:t>
            </a:r>
          </a:p>
          <a:p>
            <a:pPr marL="0" indent="0" algn="just">
              <a:lnSpc>
                <a:spcPct val="120000"/>
              </a:lnSpc>
              <a:spcBef>
                <a:spcPts val="300"/>
              </a:spcBef>
              <a:buSzTx/>
              <a:buNone/>
              <a:defRPr sz="1400">
                <a:latin typeface="Times New Roman"/>
                <a:ea typeface="Times New Roman"/>
                <a:cs typeface="Times New Roman"/>
                <a:sym typeface="Times New Roman"/>
              </a:defRPr>
            </a:pPr>
          </a:p>
          <a:p>
            <a:pPr marL="0" indent="0" algn="just">
              <a:lnSpc>
                <a:spcPct val="120000"/>
              </a:lnSpc>
              <a:spcBef>
                <a:spcPts val="300"/>
              </a:spcBef>
              <a:buSzTx/>
              <a:buNone/>
              <a:defRPr sz="1400">
                <a:latin typeface="Times New Roman"/>
                <a:ea typeface="Times New Roman"/>
                <a:cs typeface="Times New Roman"/>
                <a:sym typeface="Times New Roman"/>
              </a:defRPr>
            </a:pPr>
            <a:r>
              <a:t>They span the period from 1896 to 1936 and, although obviously fragmentary and incomplete, offer altogether an extremely rich and for several aspects novel picture of the Italian scientific community of the early XXth century. </a:t>
            </a:r>
          </a:p>
          <a:p>
            <a:pPr marL="0" indent="0" algn="just">
              <a:lnSpc>
                <a:spcPct val="120000"/>
              </a:lnSpc>
              <a:spcBef>
                <a:spcPts val="300"/>
              </a:spcBef>
              <a:buSzTx/>
              <a:buNone/>
              <a:defRPr sz="1400">
                <a:latin typeface="Times New Roman"/>
                <a:ea typeface="Times New Roman"/>
                <a:cs typeface="Times New Roman"/>
                <a:sym typeface="Times New Roman"/>
              </a:defRPr>
            </a:pPr>
          </a:p>
          <a:p>
            <a:pPr marL="0" indent="0" algn="just">
              <a:lnSpc>
                <a:spcPct val="120000"/>
              </a:lnSpc>
              <a:spcBef>
                <a:spcPts val="300"/>
              </a:spcBef>
              <a:buSzTx/>
              <a:buNone/>
              <a:defRPr sz="1400">
                <a:latin typeface="Times New Roman"/>
                <a:ea typeface="Times New Roman"/>
                <a:cs typeface="Times New Roman"/>
                <a:sym typeface="Times New Roman"/>
              </a:defRPr>
            </a:pPr>
            <a:r>
              <a:t>Once completed (just a few minor steps are missing) the introduction to the collected correspondence will be the most complete and consistent presentation of Corbino’s personality, covering the various facets of his activity as researcher, science policy organizer, industrialist and politician. </a:t>
            </a:r>
          </a:p>
          <a:p>
            <a:pPr marL="0" indent="0" algn="just">
              <a:lnSpc>
                <a:spcPct val="120000"/>
              </a:lnSpc>
              <a:spcBef>
                <a:spcPts val="300"/>
              </a:spcBef>
              <a:buSzTx/>
              <a:buNone/>
              <a:defRPr sz="1400">
                <a:latin typeface="Times New Roman"/>
                <a:ea typeface="Times New Roman"/>
                <a:cs typeface="Times New Roman"/>
                <a:sym typeface="Times New Roman"/>
              </a:defRPr>
            </a:pPr>
          </a:p>
          <a:p>
            <a:pPr marL="0" indent="0" algn="just">
              <a:lnSpc>
                <a:spcPct val="120000"/>
              </a:lnSpc>
              <a:spcBef>
                <a:spcPts val="300"/>
              </a:spcBef>
              <a:buSzTx/>
              <a:buNone/>
              <a:defRPr sz="1400">
                <a:latin typeface="Times New Roman"/>
                <a:ea typeface="Times New Roman"/>
                <a:cs typeface="Times New Roman"/>
                <a:sym typeface="Times New Roman"/>
              </a:defRPr>
            </a:pPr>
            <a:r>
              <a:t>It will be the basic starting point for the realization of a full biography of Corbino, which is planned in the forthcoming years.</a:t>
            </a:r>
          </a:p>
        </p:txBody>
      </p:sp>
      <p:sp>
        <p:nvSpPr>
          <p:cNvPr id="63"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 name="Roma, December 2018 - PTA"/>
          <p:cNvSpPr txBox="1"/>
          <p:nvPr/>
        </p:nvSpPr>
        <p:spPr>
          <a:xfrm>
            <a:off x="2874960" y="6394765"/>
            <a:ext cx="3429005" cy="26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a:defRPr sz="1200"/>
            </a:lvl1pPr>
          </a:lstStyle>
          <a:p>
            <a:pPr/>
            <a:r>
              <a:t>Roma, December 2019 - PTA   </a:t>
            </a:r>
          </a:p>
        </p:txBody>
      </p:sp>
      <p:sp>
        <p:nvSpPr>
          <p:cNvPr id="65" name="Elettrificazione e Illuminazione in Italia tra il XIX e XX Secolo"/>
          <p:cNvSpPr txBox="1"/>
          <p:nvPr/>
        </p:nvSpPr>
        <p:spPr>
          <a:xfrm>
            <a:off x="2652710" y="182564"/>
            <a:ext cx="3651255" cy="8508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ctr">
              <a:lnSpc>
                <a:spcPct val="80000"/>
              </a:lnSpc>
              <a:defRPr sz="2000"/>
            </a:pPr>
            <a:r>
              <a:rPr>
                <a:uFill>
                  <a:solidFill>
                    <a:srgbClr val="000000"/>
                  </a:solidFill>
                </a:uFill>
              </a:rPr>
              <a:t>The Physics Institute of Rome between wars: </a:t>
            </a:r>
            <a:r>
              <a:t>Orso Mario Corbino and Enrico Fermi</a:t>
            </a:r>
          </a:p>
        </p:txBody>
      </p:sp>
      <p:pic>
        <p:nvPicPr>
          <p:cNvPr id="66"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Numero diapositiva"/>
          <p:cNvSpPr txBox="1"/>
          <p:nvPr>
            <p:ph type="sldNum" sz="quarter" idx="4294967295"/>
          </p:nvPr>
        </p:nvSpPr>
        <p:spPr>
          <a:xfrm>
            <a:off x="8502738" y="6404290"/>
            <a:ext cx="184058" cy="26923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9" name="1931.png" descr="1931.png"/>
          <p:cNvPicPr>
            <a:picLocks noChangeAspect="1"/>
          </p:cNvPicPr>
          <p:nvPr/>
        </p:nvPicPr>
        <p:blipFill>
          <a:blip r:embed="rId2">
            <a:extLst/>
          </a:blip>
          <a:stretch>
            <a:fillRect/>
          </a:stretch>
        </p:blipFill>
        <p:spPr>
          <a:xfrm>
            <a:off x="2307421" y="3607117"/>
            <a:ext cx="6642104" cy="2844802"/>
          </a:xfrm>
          <a:prstGeom prst="rect">
            <a:avLst/>
          </a:prstGeom>
          <a:ln w="12700">
            <a:miter lim="400000"/>
          </a:ln>
        </p:spPr>
      </p:pic>
      <p:pic>
        <p:nvPicPr>
          <p:cNvPr id="70" name="Picture 2" descr="Picture 2"/>
          <p:cNvPicPr>
            <a:picLocks noChangeAspect="1"/>
          </p:cNvPicPr>
          <p:nvPr/>
        </p:nvPicPr>
        <p:blipFill>
          <a:blip r:embed="rId3">
            <a:extLst/>
          </a:blip>
          <a:stretch>
            <a:fillRect/>
          </a:stretch>
        </p:blipFill>
        <p:spPr>
          <a:xfrm>
            <a:off x="623895" y="29923"/>
            <a:ext cx="2767907" cy="3482203"/>
          </a:xfrm>
          <a:prstGeom prst="rect">
            <a:avLst/>
          </a:prstGeom>
          <a:ln w="12700">
            <a:miter lim="400000"/>
          </a:ln>
        </p:spPr>
      </p:pic>
      <p:sp>
        <p:nvSpPr>
          <p:cNvPr id="71" name="Orso Mario Corbino (1876-1937)"/>
          <p:cNvSpPr txBox="1"/>
          <p:nvPr/>
        </p:nvSpPr>
        <p:spPr>
          <a:xfrm>
            <a:off x="3992426" y="354036"/>
            <a:ext cx="3524723" cy="3727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a:defRPr sz="2000">
                <a:latin typeface="Times New Roman"/>
                <a:ea typeface="Times New Roman"/>
                <a:cs typeface="Times New Roman"/>
                <a:sym typeface="Times New Roman"/>
              </a:defRPr>
            </a:lvl1pPr>
          </a:lstStyle>
          <a:p>
            <a:pPr/>
            <a:r>
              <a:t>Orso Mario Corbino (1876-1937)</a:t>
            </a:r>
          </a:p>
        </p:txBody>
      </p:sp>
      <p:sp>
        <p:nvSpPr>
          <p:cNvPr id="72" name="1931, Nuclear Physics Congress, Rome"/>
          <p:cNvSpPr txBox="1"/>
          <p:nvPr/>
        </p:nvSpPr>
        <p:spPr>
          <a:xfrm>
            <a:off x="4437493" y="3114202"/>
            <a:ext cx="4414128" cy="35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1931, Nuclear Physics Congress, Rome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