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9" r:id="rId4"/>
    <p:sldId id="258" r:id="rId5"/>
    <p:sldId id="271" r:id="rId6"/>
    <p:sldId id="272" r:id="rId7"/>
    <p:sldId id="262" r:id="rId8"/>
    <p:sldId id="260" r:id="rId9"/>
    <p:sldId id="261" r:id="rId10"/>
    <p:sldId id="263" r:id="rId11"/>
    <p:sldId id="264" r:id="rId12"/>
    <p:sldId id="274" r:id="rId13"/>
    <p:sldId id="265" r:id="rId14"/>
    <p:sldId id="266" r:id="rId15"/>
    <p:sldId id="267" r:id="rId16"/>
    <p:sldId id="268" r:id="rId17"/>
    <p:sldId id="269" r:id="rId18"/>
    <p:sldId id="273"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49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192.168.1.21\Project02\Bkp_NAS-PRJ01\SCH&amp;RES\Progetti\AS%202019-2020\EEE\Copia%20di%20Copia%20di%20Summ_Chamber052_rev_MP.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aseline="0" dirty="0" err="1" smtClean="0"/>
              <a:t>Diagramma</a:t>
            </a:r>
            <a:r>
              <a:rPr lang="en-US" sz="2400" baseline="0" dirty="0" smtClean="0"/>
              <a:t> </a:t>
            </a:r>
            <a:r>
              <a:rPr lang="en-US" sz="2400" baseline="0" dirty="0" err="1" smtClean="0"/>
              <a:t>dell’efficienza</a:t>
            </a:r>
            <a:r>
              <a:rPr lang="en-US" sz="2400" baseline="0" dirty="0" smtClean="0"/>
              <a:t> in </a:t>
            </a:r>
            <a:r>
              <a:rPr lang="en-US" sz="2400" baseline="0" dirty="0" err="1" smtClean="0"/>
              <a:t>funzione</a:t>
            </a:r>
            <a:r>
              <a:rPr lang="en-US" sz="2400" baseline="0" dirty="0" smtClean="0"/>
              <a:t> del </a:t>
            </a:r>
            <a:r>
              <a:rPr lang="en-US" sz="2400" baseline="0" dirty="0" err="1" smtClean="0"/>
              <a:t>valore</a:t>
            </a:r>
            <a:r>
              <a:rPr lang="en-US" sz="2400" baseline="0" dirty="0" smtClean="0"/>
              <a:t> di </a:t>
            </a:r>
            <a:r>
              <a:rPr lang="en-US" sz="2400" baseline="0" dirty="0" err="1" smtClean="0"/>
              <a:t>alta</a:t>
            </a:r>
            <a:r>
              <a:rPr lang="en-US" sz="2400" baseline="0" dirty="0" smtClean="0"/>
              <a:t> </a:t>
            </a:r>
            <a:r>
              <a:rPr lang="en-US" sz="2400" baseline="0" dirty="0" err="1" smtClean="0"/>
              <a:t>tensione</a:t>
            </a:r>
            <a:endParaRPr lang="en-US" sz="2400" baseline="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'[Copia di Copia di Summ_Chamber052_rev_MP.xlsx]2019.10.25.052'!$U$49</c:f>
              <c:strCache>
                <c:ptCount val="1"/>
                <c:pt idx="0">
                  <c:v>Eff</c:v>
                </c:pt>
              </c:strCache>
            </c:strRef>
          </c:tx>
          <c:spPr>
            <a:ln w="19050" cap="rnd">
              <a:noFill/>
              <a:round/>
            </a:ln>
            <a:effectLst/>
          </c:spPr>
          <c:marker>
            <c:symbol val="circle"/>
            <c:size val="5"/>
            <c:spPr>
              <a:solidFill>
                <a:schemeClr val="accent1"/>
              </a:solidFill>
              <a:ln w="82550">
                <a:solidFill>
                  <a:schemeClr val="accent1"/>
                </a:solidFill>
              </a:ln>
              <a:effectLst/>
            </c:spPr>
          </c:marker>
          <c:xVal>
            <c:numRef>
              <c:f>'[Copia di Copia di Summ_Chamber052_rev_MP.xlsx]2019.10.25.052'!$T$50:$T$60</c:f>
              <c:numCache>
                <c:formatCode>0.00</c:formatCode>
                <c:ptCount val="11"/>
                <c:pt idx="0">
                  <c:v>17.479999999999997</c:v>
                </c:pt>
                <c:pt idx="1">
                  <c:v>16.950000000000003</c:v>
                </c:pt>
                <c:pt idx="2">
                  <c:v>16.52</c:v>
                </c:pt>
                <c:pt idx="3">
                  <c:v>16</c:v>
                </c:pt>
                <c:pt idx="4">
                  <c:v>15.51</c:v>
                </c:pt>
                <c:pt idx="5">
                  <c:v>15.01</c:v>
                </c:pt>
                <c:pt idx="6">
                  <c:v>14.5</c:v>
                </c:pt>
                <c:pt idx="7">
                  <c:v>14</c:v>
                </c:pt>
                <c:pt idx="8">
                  <c:v>13.49</c:v>
                </c:pt>
                <c:pt idx="9">
                  <c:v>13</c:v>
                </c:pt>
                <c:pt idx="10">
                  <c:v>12.49</c:v>
                </c:pt>
              </c:numCache>
            </c:numRef>
          </c:xVal>
          <c:yVal>
            <c:numRef>
              <c:f>'[Copia di Copia di Summ_Chamber052_rev_MP.xlsx]2019.10.25.052'!$U$50:$U$60</c:f>
              <c:numCache>
                <c:formatCode>General</c:formatCode>
                <c:ptCount val="11"/>
                <c:pt idx="0">
                  <c:v>0.80900000000000005</c:v>
                </c:pt>
                <c:pt idx="1">
                  <c:v>0.77</c:v>
                </c:pt>
                <c:pt idx="2">
                  <c:v>0.74199999999999999</c:v>
                </c:pt>
                <c:pt idx="3">
                  <c:v>0.69799999999999995</c:v>
                </c:pt>
                <c:pt idx="4">
                  <c:v>0.61099999999999999</c:v>
                </c:pt>
                <c:pt idx="5">
                  <c:v>0.52500000000000002</c:v>
                </c:pt>
                <c:pt idx="6">
                  <c:v>0.39400000000000002</c:v>
                </c:pt>
                <c:pt idx="7">
                  <c:v>0.33</c:v>
                </c:pt>
                <c:pt idx="8">
                  <c:v>0.193</c:v>
                </c:pt>
                <c:pt idx="9">
                  <c:v>0.115</c:v>
                </c:pt>
                <c:pt idx="10">
                  <c:v>6.0999999999999999E-2</c:v>
                </c:pt>
              </c:numCache>
            </c:numRef>
          </c:yVal>
          <c:smooth val="0"/>
        </c:ser>
        <c:dLbls>
          <c:showLegendKey val="0"/>
          <c:showVal val="0"/>
          <c:showCatName val="0"/>
          <c:showSerName val="0"/>
          <c:showPercent val="0"/>
          <c:showBubbleSize val="0"/>
        </c:dLbls>
        <c:axId val="204679072"/>
        <c:axId val="204684952"/>
      </c:scatterChart>
      <c:valAx>
        <c:axId val="204679072"/>
        <c:scaling>
          <c:orientation val="minMax"/>
          <c:min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800" dirty="0" err="1" smtClean="0"/>
                  <a:t>HV_tot</a:t>
                </a:r>
                <a:r>
                  <a:rPr lang="en-GB" sz="1800" dirty="0" smtClean="0"/>
                  <a:t> (kV)</a:t>
                </a:r>
                <a:endParaRPr lang="en-GB" sz="1800" dirty="0"/>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4684952"/>
        <c:crosses val="autoZero"/>
        <c:crossBetween val="midCat"/>
      </c:valAx>
      <c:valAx>
        <c:axId val="204684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baseline="0" dirty="0" err="1" smtClean="0"/>
                  <a:t>Eff_reconstr</a:t>
                </a:r>
                <a:endParaRPr lang="en-GB" sz="1800" baseline="0" dirty="0"/>
              </a:p>
            </c:rich>
          </c:tx>
          <c:layout>
            <c:manualLayout>
              <c:xMode val="edge"/>
              <c:yMode val="edge"/>
              <c:x val="4.1666666666666657E-3"/>
              <c:y val="0.3731133795003033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4679072"/>
        <c:crossesAt val="10"/>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3FA04C1-9816-4F50-AF18-8D05D411727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CF0A1646-FE86-4ED0-87CC-17396C0E1F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09098D8F-82F4-43D4-B9FC-0C7E3D948EA9}"/>
              </a:ext>
            </a:extLst>
          </p:cNvPr>
          <p:cNvSpPr>
            <a:spLocks noGrp="1"/>
          </p:cNvSpPr>
          <p:nvPr>
            <p:ph type="dt" sz="half" idx="10"/>
          </p:nvPr>
        </p:nvSpPr>
        <p:spPr/>
        <p:txBody>
          <a:bodyPr/>
          <a:lstStyle/>
          <a:p>
            <a:fld id="{58FBE703-1912-4F6B-A98D-BD2177A935A5}" type="datetimeFigureOut">
              <a:rPr lang="it-IT" smtClean="0"/>
              <a:pPr/>
              <a:t>20/11/2019</a:t>
            </a:fld>
            <a:endParaRPr lang="it-IT" dirty="0"/>
          </a:p>
        </p:txBody>
      </p:sp>
      <p:sp>
        <p:nvSpPr>
          <p:cNvPr id="5" name="Segnaposto piè di pagina 4">
            <a:extLst>
              <a:ext uri="{FF2B5EF4-FFF2-40B4-BE49-F238E27FC236}">
                <a16:creationId xmlns:a16="http://schemas.microsoft.com/office/drawing/2014/main" xmlns="" id="{7AC16CFC-558B-405D-B47C-840E25DBE2BD}"/>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xmlns="" id="{FB96C3A8-CD8B-4FFA-9CCC-D259B8EFF01B}"/>
              </a:ext>
            </a:extLst>
          </p:cNvPr>
          <p:cNvSpPr>
            <a:spLocks noGrp="1"/>
          </p:cNvSpPr>
          <p:nvPr>
            <p:ph type="sldNum" sz="quarter" idx="12"/>
          </p:nvPr>
        </p:nvSpPr>
        <p:spPr/>
        <p:txBody>
          <a:bodyPr/>
          <a:lstStyle/>
          <a:p>
            <a:fld id="{C05B4D6A-13AE-4707-99E7-894B3FFB018C}" type="slidenum">
              <a:rPr lang="it-IT" smtClean="0"/>
              <a:pPr/>
              <a:t>‹N›</a:t>
            </a:fld>
            <a:endParaRPr lang="it-IT" dirty="0"/>
          </a:p>
        </p:txBody>
      </p:sp>
    </p:spTree>
    <p:extLst>
      <p:ext uri="{BB962C8B-B14F-4D97-AF65-F5344CB8AC3E}">
        <p14:creationId xmlns:p14="http://schemas.microsoft.com/office/powerpoint/2010/main" val="3654186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233C94B-781E-40B5-9DCA-CBF1C3E6B16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8665A4D8-2D4E-44A5-9802-C7768AC2EC9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B9C9012-AF6A-4D75-BC69-7C814DADFB8F}"/>
              </a:ext>
            </a:extLst>
          </p:cNvPr>
          <p:cNvSpPr>
            <a:spLocks noGrp="1"/>
          </p:cNvSpPr>
          <p:nvPr>
            <p:ph type="dt" sz="half" idx="10"/>
          </p:nvPr>
        </p:nvSpPr>
        <p:spPr/>
        <p:txBody>
          <a:bodyPr/>
          <a:lstStyle/>
          <a:p>
            <a:fld id="{58FBE703-1912-4F6B-A98D-BD2177A935A5}" type="datetimeFigureOut">
              <a:rPr lang="it-IT" smtClean="0"/>
              <a:pPr/>
              <a:t>20/11/2019</a:t>
            </a:fld>
            <a:endParaRPr lang="it-IT" dirty="0"/>
          </a:p>
        </p:txBody>
      </p:sp>
      <p:sp>
        <p:nvSpPr>
          <p:cNvPr id="5" name="Segnaposto piè di pagina 4">
            <a:extLst>
              <a:ext uri="{FF2B5EF4-FFF2-40B4-BE49-F238E27FC236}">
                <a16:creationId xmlns:a16="http://schemas.microsoft.com/office/drawing/2014/main" xmlns="" id="{6C77F2DF-0E89-4CF5-AF52-EE2F4D685B2D}"/>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xmlns="" id="{83D18392-0FBE-4190-98FD-CC30D250001D}"/>
              </a:ext>
            </a:extLst>
          </p:cNvPr>
          <p:cNvSpPr>
            <a:spLocks noGrp="1"/>
          </p:cNvSpPr>
          <p:nvPr>
            <p:ph type="sldNum" sz="quarter" idx="12"/>
          </p:nvPr>
        </p:nvSpPr>
        <p:spPr/>
        <p:txBody>
          <a:bodyPr/>
          <a:lstStyle/>
          <a:p>
            <a:fld id="{C05B4D6A-13AE-4707-99E7-894B3FFB018C}" type="slidenum">
              <a:rPr lang="it-IT" smtClean="0"/>
              <a:pPr/>
              <a:t>‹N›</a:t>
            </a:fld>
            <a:endParaRPr lang="it-IT" dirty="0"/>
          </a:p>
        </p:txBody>
      </p:sp>
    </p:spTree>
    <p:extLst>
      <p:ext uri="{BB962C8B-B14F-4D97-AF65-F5344CB8AC3E}">
        <p14:creationId xmlns:p14="http://schemas.microsoft.com/office/powerpoint/2010/main" val="3522384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AC6D9C59-E8BA-4FE7-9AC2-77E12849761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77743CB0-2090-45AB-BB5A-CD4C02C6883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895E4989-9D6B-45AA-9514-E363F7D71DC8}"/>
              </a:ext>
            </a:extLst>
          </p:cNvPr>
          <p:cNvSpPr>
            <a:spLocks noGrp="1"/>
          </p:cNvSpPr>
          <p:nvPr>
            <p:ph type="dt" sz="half" idx="10"/>
          </p:nvPr>
        </p:nvSpPr>
        <p:spPr/>
        <p:txBody>
          <a:bodyPr/>
          <a:lstStyle/>
          <a:p>
            <a:fld id="{58FBE703-1912-4F6B-A98D-BD2177A935A5}" type="datetimeFigureOut">
              <a:rPr lang="it-IT" smtClean="0"/>
              <a:pPr/>
              <a:t>20/11/2019</a:t>
            </a:fld>
            <a:endParaRPr lang="it-IT" dirty="0"/>
          </a:p>
        </p:txBody>
      </p:sp>
      <p:sp>
        <p:nvSpPr>
          <p:cNvPr id="5" name="Segnaposto piè di pagina 4">
            <a:extLst>
              <a:ext uri="{FF2B5EF4-FFF2-40B4-BE49-F238E27FC236}">
                <a16:creationId xmlns:a16="http://schemas.microsoft.com/office/drawing/2014/main" xmlns="" id="{476BFAF0-A690-4943-8555-214C2ED2E827}"/>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xmlns="" id="{54934D1A-341D-463D-BC3E-C7875152CE9A}"/>
              </a:ext>
            </a:extLst>
          </p:cNvPr>
          <p:cNvSpPr>
            <a:spLocks noGrp="1"/>
          </p:cNvSpPr>
          <p:nvPr>
            <p:ph type="sldNum" sz="quarter" idx="12"/>
          </p:nvPr>
        </p:nvSpPr>
        <p:spPr/>
        <p:txBody>
          <a:bodyPr/>
          <a:lstStyle/>
          <a:p>
            <a:fld id="{C05B4D6A-13AE-4707-99E7-894B3FFB018C}" type="slidenum">
              <a:rPr lang="it-IT" smtClean="0"/>
              <a:pPr/>
              <a:t>‹N›</a:t>
            </a:fld>
            <a:endParaRPr lang="it-IT" dirty="0"/>
          </a:p>
        </p:txBody>
      </p:sp>
    </p:spTree>
    <p:extLst>
      <p:ext uri="{BB962C8B-B14F-4D97-AF65-F5344CB8AC3E}">
        <p14:creationId xmlns:p14="http://schemas.microsoft.com/office/powerpoint/2010/main" val="2482646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FC530CA-0D7F-4CF5-8EA7-B1617D77294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6A4C42D4-38EB-44A6-BDC0-07D7A093053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0BBC64D-8457-4BB9-92C6-7A40AD39E235}"/>
              </a:ext>
            </a:extLst>
          </p:cNvPr>
          <p:cNvSpPr>
            <a:spLocks noGrp="1"/>
          </p:cNvSpPr>
          <p:nvPr>
            <p:ph type="dt" sz="half" idx="10"/>
          </p:nvPr>
        </p:nvSpPr>
        <p:spPr/>
        <p:txBody>
          <a:bodyPr/>
          <a:lstStyle/>
          <a:p>
            <a:fld id="{58FBE703-1912-4F6B-A98D-BD2177A935A5}" type="datetimeFigureOut">
              <a:rPr lang="it-IT" smtClean="0"/>
              <a:pPr/>
              <a:t>20/11/2019</a:t>
            </a:fld>
            <a:endParaRPr lang="it-IT" dirty="0"/>
          </a:p>
        </p:txBody>
      </p:sp>
      <p:sp>
        <p:nvSpPr>
          <p:cNvPr id="5" name="Segnaposto piè di pagina 4">
            <a:extLst>
              <a:ext uri="{FF2B5EF4-FFF2-40B4-BE49-F238E27FC236}">
                <a16:creationId xmlns:a16="http://schemas.microsoft.com/office/drawing/2014/main" xmlns="" id="{40A8758E-6E5A-41B5-8863-3F10A7E4D6DB}"/>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xmlns="" id="{CF59CE47-5B35-422D-B91A-69748EADF013}"/>
              </a:ext>
            </a:extLst>
          </p:cNvPr>
          <p:cNvSpPr>
            <a:spLocks noGrp="1"/>
          </p:cNvSpPr>
          <p:nvPr>
            <p:ph type="sldNum" sz="quarter" idx="12"/>
          </p:nvPr>
        </p:nvSpPr>
        <p:spPr/>
        <p:txBody>
          <a:bodyPr/>
          <a:lstStyle/>
          <a:p>
            <a:fld id="{C05B4D6A-13AE-4707-99E7-894B3FFB018C}" type="slidenum">
              <a:rPr lang="it-IT" smtClean="0"/>
              <a:pPr/>
              <a:t>‹N›</a:t>
            </a:fld>
            <a:endParaRPr lang="it-IT" dirty="0"/>
          </a:p>
        </p:txBody>
      </p:sp>
    </p:spTree>
    <p:extLst>
      <p:ext uri="{BB962C8B-B14F-4D97-AF65-F5344CB8AC3E}">
        <p14:creationId xmlns:p14="http://schemas.microsoft.com/office/powerpoint/2010/main" val="3255064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3B8F6EC-0DE1-40C4-8273-CA526D5012D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C71890AA-FAD6-4BE7-B460-E71B96026A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FFBF999E-D85A-4A0C-8341-957ADC3D8E7F}"/>
              </a:ext>
            </a:extLst>
          </p:cNvPr>
          <p:cNvSpPr>
            <a:spLocks noGrp="1"/>
          </p:cNvSpPr>
          <p:nvPr>
            <p:ph type="dt" sz="half" idx="10"/>
          </p:nvPr>
        </p:nvSpPr>
        <p:spPr/>
        <p:txBody>
          <a:bodyPr/>
          <a:lstStyle/>
          <a:p>
            <a:fld id="{58FBE703-1912-4F6B-A98D-BD2177A935A5}" type="datetimeFigureOut">
              <a:rPr lang="it-IT" smtClean="0"/>
              <a:pPr/>
              <a:t>20/11/2019</a:t>
            </a:fld>
            <a:endParaRPr lang="it-IT" dirty="0"/>
          </a:p>
        </p:txBody>
      </p:sp>
      <p:sp>
        <p:nvSpPr>
          <p:cNvPr id="5" name="Segnaposto piè di pagina 4">
            <a:extLst>
              <a:ext uri="{FF2B5EF4-FFF2-40B4-BE49-F238E27FC236}">
                <a16:creationId xmlns:a16="http://schemas.microsoft.com/office/drawing/2014/main" xmlns="" id="{5ACB783B-916F-489D-BEB3-1C2A2B8AFB8C}"/>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xmlns="" id="{3BB0540B-35A1-4ACE-8E62-0EA7F25952C9}"/>
              </a:ext>
            </a:extLst>
          </p:cNvPr>
          <p:cNvSpPr>
            <a:spLocks noGrp="1"/>
          </p:cNvSpPr>
          <p:nvPr>
            <p:ph type="sldNum" sz="quarter" idx="12"/>
          </p:nvPr>
        </p:nvSpPr>
        <p:spPr/>
        <p:txBody>
          <a:bodyPr/>
          <a:lstStyle/>
          <a:p>
            <a:fld id="{C05B4D6A-13AE-4707-99E7-894B3FFB018C}" type="slidenum">
              <a:rPr lang="it-IT" smtClean="0"/>
              <a:pPr/>
              <a:t>‹N›</a:t>
            </a:fld>
            <a:endParaRPr lang="it-IT" dirty="0"/>
          </a:p>
        </p:txBody>
      </p:sp>
    </p:spTree>
    <p:extLst>
      <p:ext uri="{BB962C8B-B14F-4D97-AF65-F5344CB8AC3E}">
        <p14:creationId xmlns:p14="http://schemas.microsoft.com/office/powerpoint/2010/main" val="151273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89CDAC9-8C82-433E-A75F-30592FE79A9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E35FF3AE-69D7-4641-BFFF-67373588D14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F922C0D9-0427-4210-B244-17DADB5922A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5F57569A-0712-4E47-9780-236F27034C58}"/>
              </a:ext>
            </a:extLst>
          </p:cNvPr>
          <p:cNvSpPr>
            <a:spLocks noGrp="1"/>
          </p:cNvSpPr>
          <p:nvPr>
            <p:ph type="dt" sz="half" idx="10"/>
          </p:nvPr>
        </p:nvSpPr>
        <p:spPr/>
        <p:txBody>
          <a:bodyPr/>
          <a:lstStyle/>
          <a:p>
            <a:fld id="{58FBE703-1912-4F6B-A98D-BD2177A935A5}" type="datetimeFigureOut">
              <a:rPr lang="it-IT" smtClean="0"/>
              <a:pPr/>
              <a:t>20/11/2019</a:t>
            </a:fld>
            <a:endParaRPr lang="it-IT" dirty="0"/>
          </a:p>
        </p:txBody>
      </p:sp>
      <p:sp>
        <p:nvSpPr>
          <p:cNvPr id="6" name="Segnaposto piè di pagina 5">
            <a:extLst>
              <a:ext uri="{FF2B5EF4-FFF2-40B4-BE49-F238E27FC236}">
                <a16:creationId xmlns:a16="http://schemas.microsoft.com/office/drawing/2014/main" xmlns="" id="{3D286ACE-6A06-42D7-808D-A3C67477E5D1}"/>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xmlns="" id="{EDC25509-FFFA-4C93-BE53-E71BB399E9BF}"/>
              </a:ext>
            </a:extLst>
          </p:cNvPr>
          <p:cNvSpPr>
            <a:spLocks noGrp="1"/>
          </p:cNvSpPr>
          <p:nvPr>
            <p:ph type="sldNum" sz="quarter" idx="12"/>
          </p:nvPr>
        </p:nvSpPr>
        <p:spPr/>
        <p:txBody>
          <a:bodyPr/>
          <a:lstStyle/>
          <a:p>
            <a:fld id="{C05B4D6A-13AE-4707-99E7-894B3FFB018C}" type="slidenum">
              <a:rPr lang="it-IT" smtClean="0"/>
              <a:pPr/>
              <a:t>‹N›</a:t>
            </a:fld>
            <a:endParaRPr lang="it-IT" dirty="0"/>
          </a:p>
        </p:txBody>
      </p:sp>
    </p:spTree>
    <p:extLst>
      <p:ext uri="{BB962C8B-B14F-4D97-AF65-F5344CB8AC3E}">
        <p14:creationId xmlns:p14="http://schemas.microsoft.com/office/powerpoint/2010/main" val="2780074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45BDED9-4C90-44A4-BBB4-EF65EF6A473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410C1330-14F2-439D-8A3C-2D7B2F4BC2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734FA4A9-E8AB-4DF3-83F7-D41FFDB14EB5}"/>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7824431E-C153-406A-BBFF-A99C8AED06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2793B6F3-D12A-4D98-8CBA-48C5112D6A4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3FF49BDD-2ED1-42E0-BD6D-87F48A3F1D1D}"/>
              </a:ext>
            </a:extLst>
          </p:cNvPr>
          <p:cNvSpPr>
            <a:spLocks noGrp="1"/>
          </p:cNvSpPr>
          <p:nvPr>
            <p:ph type="dt" sz="half" idx="10"/>
          </p:nvPr>
        </p:nvSpPr>
        <p:spPr/>
        <p:txBody>
          <a:bodyPr/>
          <a:lstStyle/>
          <a:p>
            <a:fld id="{58FBE703-1912-4F6B-A98D-BD2177A935A5}" type="datetimeFigureOut">
              <a:rPr lang="it-IT" smtClean="0"/>
              <a:pPr/>
              <a:t>20/11/2019</a:t>
            </a:fld>
            <a:endParaRPr lang="it-IT" dirty="0"/>
          </a:p>
        </p:txBody>
      </p:sp>
      <p:sp>
        <p:nvSpPr>
          <p:cNvPr id="8" name="Segnaposto piè di pagina 7">
            <a:extLst>
              <a:ext uri="{FF2B5EF4-FFF2-40B4-BE49-F238E27FC236}">
                <a16:creationId xmlns:a16="http://schemas.microsoft.com/office/drawing/2014/main" xmlns="" id="{31E1D92C-B219-4431-8506-0F2EF440269D}"/>
              </a:ext>
            </a:extLst>
          </p:cNvPr>
          <p:cNvSpPr>
            <a:spLocks noGrp="1"/>
          </p:cNvSpPr>
          <p:nvPr>
            <p:ph type="ftr" sz="quarter" idx="11"/>
          </p:nvPr>
        </p:nvSpPr>
        <p:spPr/>
        <p:txBody>
          <a:bodyPr/>
          <a:lstStyle/>
          <a:p>
            <a:endParaRPr lang="it-IT" dirty="0"/>
          </a:p>
        </p:txBody>
      </p:sp>
      <p:sp>
        <p:nvSpPr>
          <p:cNvPr id="9" name="Segnaposto numero diapositiva 8">
            <a:extLst>
              <a:ext uri="{FF2B5EF4-FFF2-40B4-BE49-F238E27FC236}">
                <a16:creationId xmlns:a16="http://schemas.microsoft.com/office/drawing/2014/main" xmlns="" id="{06F432B4-5CD4-4996-ABDE-2F56E5A2F43F}"/>
              </a:ext>
            </a:extLst>
          </p:cNvPr>
          <p:cNvSpPr>
            <a:spLocks noGrp="1"/>
          </p:cNvSpPr>
          <p:nvPr>
            <p:ph type="sldNum" sz="quarter" idx="12"/>
          </p:nvPr>
        </p:nvSpPr>
        <p:spPr/>
        <p:txBody>
          <a:bodyPr/>
          <a:lstStyle/>
          <a:p>
            <a:fld id="{C05B4D6A-13AE-4707-99E7-894B3FFB018C}" type="slidenum">
              <a:rPr lang="it-IT" smtClean="0"/>
              <a:pPr/>
              <a:t>‹N›</a:t>
            </a:fld>
            <a:endParaRPr lang="it-IT" dirty="0"/>
          </a:p>
        </p:txBody>
      </p:sp>
    </p:spTree>
    <p:extLst>
      <p:ext uri="{BB962C8B-B14F-4D97-AF65-F5344CB8AC3E}">
        <p14:creationId xmlns:p14="http://schemas.microsoft.com/office/powerpoint/2010/main" val="1608642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80A01DA-D4B5-411A-92DC-DA4EB8CB423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ED05B461-9338-4C0F-807D-611134100814}"/>
              </a:ext>
            </a:extLst>
          </p:cNvPr>
          <p:cNvSpPr>
            <a:spLocks noGrp="1"/>
          </p:cNvSpPr>
          <p:nvPr>
            <p:ph type="dt" sz="half" idx="10"/>
          </p:nvPr>
        </p:nvSpPr>
        <p:spPr/>
        <p:txBody>
          <a:bodyPr/>
          <a:lstStyle/>
          <a:p>
            <a:fld id="{58FBE703-1912-4F6B-A98D-BD2177A935A5}" type="datetimeFigureOut">
              <a:rPr lang="it-IT" smtClean="0"/>
              <a:pPr/>
              <a:t>20/11/2019</a:t>
            </a:fld>
            <a:endParaRPr lang="it-IT" dirty="0"/>
          </a:p>
        </p:txBody>
      </p:sp>
      <p:sp>
        <p:nvSpPr>
          <p:cNvPr id="4" name="Segnaposto piè di pagina 3">
            <a:extLst>
              <a:ext uri="{FF2B5EF4-FFF2-40B4-BE49-F238E27FC236}">
                <a16:creationId xmlns:a16="http://schemas.microsoft.com/office/drawing/2014/main" xmlns="" id="{23AE71CE-2496-491E-9A8C-6114DCDCB317}"/>
              </a:ext>
            </a:extLst>
          </p:cNvPr>
          <p:cNvSpPr>
            <a:spLocks noGrp="1"/>
          </p:cNvSpPr>
          <p:nvPr>
            <p:ph type="ftr" sz="quarter" idx="11"/>
          </p:nvPr>
        </p:nvSpPr>
        <p:spPr/>
        <p:txBody>
          <a:bodyPr/>
          <a:lstStyle/>
          <a:p>
            <a:endParaRPr lang="it-IT" dirty="0"/>
          </a:p>
        </p:txBody>
      </p:sp>
      <p:sp>
        <p:nvSpPr>
          <p:cNvPr id="5" name="Segnaposto numero diapositiva 4">
            <a:extLst>
              <a:ext uri="{FF2B5EF4-FFF2-40B4-BE49-F238E27FC236}">
                <a16:creationId xmlns:a16="http://schemas.microsoft.com/office/drawing/2014/main" xmlns="" id="{A054DE46-74F0-4462-95D5-7EA94738B036}"/>
              </a:ext>
            </a:extLst>
          </p:cNvPr>
          <p:cNvSpPr>
            <a:spLocks noGrp="1"/>
          </p:cNvSpPr>
          <p:nvPr>
            <p:ph type="sldNum" sz="quarter" idx="12"/>
          </p:nvPr>
        </p:nvSpPr>
        <p:spPr/>
        <p:txBody>
          <a:bodyPr/>
          <a:lstStyle/>
          <a:p>
            <a:fld id="{C05B4D6A-13AE-4707-99E7-894B3FFB018C}" type="slidenum">
              <a:rPr lang="it-IT" smtClean="0"/>
              <a:pPr/>
              <a:t>‹N›</a:t>
            </a:fld>
            <a:endParaRPr lang="it-IT" dirty="0"/>
          </a:p>
        </p:txBody>
      </p:sp>
    </p:spTree>
    <p:extLst>
      <p:ext uri="{BB962C8B-B14F-4D97-AF65-F5344CB8AC3E}">
        <p14:creationId xmlns:p14="http://schemas.microsoft.com/office/powerpoint/2010/main" val="273215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262762D9-6369-46E7-98E8-F8A4E6ACDADA}"/>
              </a:ext>
            </a:extLst>
          </p:cNvPr>
          <p:cNvSpPr>
            <a:spLocks noGrp="1"/>
          </p:cNvSpPr>
          <p:nvPr>
            <p:ph type="dt" sz="half" idx="10"/>
          </p:nvPr>
        </p:nvSpPr>
        <p:spPr/>
        <p:txBody>
          <a:bodyPr/>
          <a:lstStyle/>
          <a:p>
            <a:fld id="{58FBE703-1912-4F6B-A98D-BD2177A935A5}" type="datetimeFigureOut">
              <a:rPr lang="it-IT" smtClean="0"/>
              <a:pPr/>
              <a:t>20/11/2019</a:t>
            </a:fld>
            <a:endParaRPr lang="it-IT" dirty="0"/>
          </a:p>
        </p:txBody>
      </p:sp>
      <p:sp>
        <p:nvSpPr>
          <p:cNvPr id="3" name="Segnaposto piè di pagina 2">
            <a:extLst>
              <a:ext uri="{FF2B5EF4-FFF2-40B4-BE49-F238E27FC236}">
                <a16:creationId xmlns:a16="http://schemas.microsoft.com/office/drawing/2014/main" xmlns="" id="{DC2392FB-DCDD-4E1D-9A4A-39D8CC6FA278}"/>
              </a:ext>
            </a:extLst>
          </p:cNvPr>
          <p:cNvSpPr>
            <a:spLocks noGrp="1"/>
          </p:cNvSpPr>
          <p:nvPr>
            <p:ph type="ftr" sz="quarter" idx="11"/>
          </p:nvPr>
        </p:nvSpPr>
        <p:spPr/>
        <p:txBody>
          <a:bodyPr/>
          <a:lstStyle/>
          <a:p>
            <a:endParaRPr lang="it-IT" dirty="0"/>
          </a:p>
        </p:txBody>
      </p:sp>
      <p:sp>
        <p:nvSpPr>
          <p:cNvPr id="4" name="Segnaposto numero diapositiva 3">
            <a:extLst>
              <a:ext uri="{FF2B5EF4-FFF2-40B4-BE49-F238E27FC236}">
                <a16:creationId xmlns:a16="http://schemas.microsoft.com/office/drawing/2014/main" xmlns="" id="{053A095E-1AA7-426C-9CFD-80DBA1709AC7}"/>
              </a:ext>
            </a:extLst>
          </p:cNvPr>
          <p:cNvSpPr>
            <a:spLocks noGrp="1"/>
          </p:cNvSpPr>
          <p:nvPr>
            <p:ph type="sldNum" sz="quarter" idx="12"/>
          </p:nvPr>
        </p:nvSpPr>
        <p:spPr/>
        <p:txBody>
          <a:bodyPr/>
          <a:lstStyle/>
          <a:p>
            <a:fld id="{C05B4D6A-13AE-4707-99E7-894B3FFB018C}" type="slidenum">
              <a:rPr lang="it-IT" smtClean="0"/>
              <a:pPr/>
              <a:t>‹N›</a:t>
            </a:fld>
            <a:endParaRPr lang="it-IT" dirty="0"/>
          </a:p>
        </p:txBody>
      </p:sp>
    </p:spTree>
    <p:extLst>
      <p:ext uri="{BB962C8B-B14F-4D97-AF65-F5344CB8AC3E}">
        <p14:creationId xmlns:p14="http://schemas.microsoft.com/office/powerpoint/2010/main" val="3273736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1867C91-AA88-42B7-A01E-7CE4BA69812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F1E07CC9-104E-4004-9F92-69EB77CFD5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3550265F-0C40-4D71-B999-61A1CE8A19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9FA10748-19DE-4675-AE72-D9398A72268A}"/>
              </a:ext>
            </a:extLst>
          </p:cNvPr>
          <p:cNvSpPr>
            <a:spLocks noGrp="1"/>
          </p:cNvSpPr>
          <p:nvPr>
            <p:ph type="dt" sz="half" idx="10"/>
          </p:nvPr>
        </p:nvSpPr>
        <p:spPr/>
        <p:txBody>
          <a:bodyPr/>
          <a:lstStyle/>
          <a:p>
            <a:fld id="{58FBE703-1912-4F6B-A98D-BD2177A935A5}" type="datetimeFigureOut">
              <a:rPr lang="it-IT" smtClean="0"/>
              <a:pPr/>
              <a:t>20/11/2019</a:t>
            </a:fld>
            <a:endParaRPr lang="it-IT" dirty="0"/>
          </a:p>
        </p:txBody>
      </p:sp>
      <p:sp>
        <p:nvSpPr>
          <p:cNvPr id="6" name="Segnaposto piè di pagina 5">
            <a:extLst>
              <a:ext uri="{FF2B5EF4-FFF2-40B4-BE49-F238E27FC236}">
                <a16:creationId xmlns:a16="http://schemas.microsoft.com/office/drawing/2014/main" xmlns="" id="{51110D4C-AA43-4523-A737-CC521A218CB4}"/>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xmlns="" id="{3ADE09BE-666A-42DD-9BB4-5CA51BB60DFC}"/>
              </a:ext>
            </a:extLst>
          </p:cNvPr>
          <p:cNvSpPr>
            <a:spLocks noGrp="1"/>
          </p:cNvSpPr>
          <p:nvPr>
            <p:ph type="sldNum" sz="quarter" idx="12"/>
          </p:nvPr>
        </p:nvSpPr>
        <p:spPr/>
        <p:txBody>
          <a:bodyPr/>
          <a:lstStyle/>
          <a:p>
            <a:fld id="{C05B4D6A-13AE-4707-99E7-894B3FFB018C}" type="slidenum">
              <a:rPr lang="it-IT" smtClean="0"/>
              <a:pPr/>
              <a:t>‹N›</a:t>
            </a:fld>
            <a:endParaRPr lang="it-IT" dirty="0"/>
          </a:p>
        </p:txBody>
      </p:sp>
    </p:spTree>
    <p:extLst>
      <p:ext uri="{BB962C8B-B14F-4D97-AF65-F5344CB8AC3E}">
        <p14:creationId xmlns:p14="http://schemas.microsoft.com/office/powerpoint/2010/main" val="1376077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3185D6C-56D8-44CF-A583-87E112DA214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E14510C4-B9CD-4169-A39B-1C1E72C914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a:extLst>
              <a:ext uri="{FF2B5EF4-FFF2-40B4-BE49-F238E27FC236}">
                <a16:creationId xmlns:a16="http://schemas.microsoft.com/office/drawing/2014/main" xmlns="" id="{E0F897B1-AAEF-4EFA-A81C-DBDEAA878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59AEE324-39E3-4481-84DA-B0DBD177E294}"/>
              </a:ext>
            </a:extLst>
          </p:cNvPr>
          <p:cNvSpPr>
            <a:spLocks noGrp="1"/>
          </p:cNvSpPr>
          <p:nvPr>
            <p:ph type="dt" sz="half" idx="10"/>
          </p:nvPr>
        </p:nvSpPr>
        <p:spPr/>
        <p:txBody>
          <a:bodyPr/>
          <a:lstStyle/>
          <a:p>
            <a:fld id="{58FBE703-1912-4F6B-A98D-BD2177A935A5}" type="datetimeFigureOut">
              <a:rPr lang="it-IT" smtClean="0"/>
              <a:pPr/>
              <a:t>20/11/2019</a:t>
            </a:fld>
            <a:endParaRPr lang="it-IT" dirty="0"/>
          </a:p>
        </p:txBody>
      </p:sp>
      <p:sp>
        <p:nvSpPr>
          <p:cNvPr id="6" name="Segnaposto piè di pagina 5">
            <a:extLst>
              <a:ext uri="{FF2B5EF4-FFF2-40B4-BE49-F238E27FC236}">
                <a16:creationId xmlns:a16="http://schemas.microsoft.com/office/drawing/2014/main" xmlns="" id="{5B2109F3-CE99-4D89-9690-29A88FD83816}"/>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xmlns="" id="{378E4342-A966-4456-9BA4-0C61442B0F36}"/>
              </a:ext>
            </a:extLst>
          </p:cNvPr>
          <p:cNvSpPr>
            <a:spLocks noGrp="1"/>
          </p:cNvSpPr>
          <p:nvPr>
            <p:ph type="sldNum" sz="quarter" idx="12"/>
          </p:nvPr>
        </p:nvSpPr>
        <p:spPr/>
        <p:txBody>
          <a:bodyPr/>
          <a:lstStyle/>
          <a:p>
            <a:fld id="{C05B4D6A-13AE-4707-99E7-894B3FFB018C}" type="slidenum">
              <a:rPr lang="it-IT" smtClean="0"/>
              <a:pPr/>
              <a:t>‹N›</a:t>
            </a:fld>
            <a:endParaRPr lang="it-IT" dirty="0"/>
          </a:p>
        </p:txBody>
      </p:sp>
    </p:spTree>
    <p:extLst>
      <p:ext uri="{BB962C8B-B14F-4D97-AF65-F5344CB8AC3E}">
        <p14:creationId xmlns:p14="http://schemas.microsoft.com/office/powerpoint/2010/main" val="2336048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2723CA28-FD62-4619-A48A-0A76F8E972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419AF7E6-C5D6-448A-8EA4-46C041210D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8021B864-E657-4EBF-ACD8-B5FB5E6AEB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FBE703-1912-4F6B-A98D-BD2177A935A5}" type="datetimeFigureOut">
              <a:rPr lang="it-IT" smtClean="0"/>
              <a:pPr/>
              <a:t>20/11/2019</a:t>
            </a:fld>
            <a:endParaRPr lang="it-IT" dirty="0"/>
          </a:p>
        </p:txBody>
      </p:sp>
      <p:sp>
        <p:nvSpPr>
          <p:cNvPr id="5" name="Segnaposto piè di pagina 4">
            <a:extLst>
              <a:ext uri="{FF2B5EF4-FFF2-40B4-BE49-F238E27FC236}">
                <a16:creationId xmlns:a16="http://schemas.microsoft.com/office/drawing/2014/main" xmlns="" id="{8C93DD0D-D1A0-4E09-822B-F49948CE15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a:extLst>
              <a:ext uri="{FF2B5EF4-FFF2-40B4-BE49-F238E27FC236}">
                <a16:creationId xmlns:a16="http://schemas.microsoft.com/office/drawing/2014/main" xmlns="" id="{F16262E4-5930-4389-9004-36979AFA9F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B4D6A-13AE-4707-99E7-894B3FFB018C}" type="slidenum">
              <a:rPr lang="it-IT" smtClean="0"/>
              <a:pPr/>
              <a:t>‹N›</a:t>
            </a:fld>
            <a:endParaRPr lang="it-IT" dirty="0"/>
          </a:p>
        </p:txBody>
      </p:sp>
    </p:spTree>
    <p:extLst>
      <p:ext uri="{BB962C8B-B14F-4D97-AF65-F5344CB8AC3E}">
        <p14:creationId xmlns:p14="http://schemas.microsoft.com/office/powerpoint/2010/main" val="705036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4CFF508D-1310-4681-8B13-02CA689E8FF6}"/>
              </a:ext>
            </a:extLst>
          </p:cNvPr>
          <p:cNvSpPr txBox="1"/>
          <p:nvPr/>
        </p:nvSpPr>
        <p:spPr>
          <a:xfrm>
            <a:off x="3639333" y="380144"/>
            <a:ext cx="5660267" cy="461665"/>
          </a:xfrm>
          <a:prstGeom prst="rect">
            <a:avLst/>
          </a:prstGeom>
          <a:noFill/>
        </p:spPr>
        <p:txBody>
          <a:bodyPr wrap="none" rtlCol="0">
            <a:spAutoFit/>
          </a:bodyPr>
          <a:lstStyle/>
          <a:p>
            <a:r>
              <a:rPr lang="it-IT" b="1">
                <a:solidFill>
                  <a:srgbClr val="FF0000"/>
                </a:solidFill>
                <a:latin typeface="Cambria" panose="02040503050406030204" pitchFamily="18" charset="0"/>
                <a:ea typeface="Cambria" panose="02040503050406030204" pitchFamily="18" charset="0"/>
              </a:rPr>
              <a:t>COSTRUZIONE RIVELATORE PER IL PROGETTO </a:t>
            </a:r>
            <a:r>
              <a:rPr lang="it-IT" sz="2400" b="1">
                <a:solidFill>
                  <a:srgbClr val="FF0000"/>
                </a:solidFill>
                <a:latin typeface="Cambria" panose="02040503050406030204" pitchFamily="18" charset="0"/>
                <a:ea typeface="Cambria" panose="02040503050406030204" pitchFamily="18" charset="0"/>
              </a:rPr>
              <a:t>EEE</a:t>
            </a:r>
            <a:endParaRPr lang="it-IT" sz="2400" b="1" dirty="0">
              <a:solidFill>
                <a:srgbClr val="FF0000"/>
              </a:solidFill>
              <a:latin typeface="Cambria" panose="02040503050406030204" pitchFamily="18" charset="0"/>
              <a:ea typeface="Cambria" panose="02040503050406030204" pitchFamily="18" charset="0"/>
            </a:endParaRPr>
          </a:p>
        </p:txBody>
      </p:sp>
      <p:sp>
        <p:nvSpPr>
          <p:cNvPr id="5" name="CasellaDiTesto 4">
            <a:extLst>
              <a:ext uri="{FF2B5EF4-FFF2-40B4-BE49-F238E27FC236}">
                <a16:creationId xmlns:a16="http://schemas.microsoft.com/office/drawing/2014/main" xmlns="" id="{6DBD8BB2-62A6-4A0A-90AC-7477FA892DBF}"/>
              </a:ext>
            </a:extLst>
          </p:cNvPr>
          <p:cNvSpPr txBox="1"/>
          <p:nvPr/>
        </p:nvSpPr>
        <p:spPr>
          <a:xfrm>
            <a:off x="362818" y="1150705"/>
            <a:ext cx="11466362" cy="1631216"/>
          </a:xfrm>
          <a:prstGeom prst="rect">
            <a:avLst/>
          </a:prstGeom>
          <a:noFill/>
        </p:spPr>
        <p:txBody>
          <a:bodyPr wrap="square" rtlCol="0">
            <a:spAutoFit/>
          </a:bodyPr>
          <a:lstStyle/>
          <a:p>
            <a:r>
              <a:rPr lang="it-IT" sz="2800" dirty="0"/>
              <a:t>D</a:t>
            </a:r>
            <a:r>
              <a:rPr lang="it-IT" dirty="0"/>
              <a:t>urante il nostro soggiorno al CERN a turni alterni tutti noi abbiamo contribuito alla costruzione di una delle tre camere che andranno poi a costituire il rilevatore di raggi cosmici.</a:t>
            </a:r>
          </a:p>
          <a:p>
            <a:r>
              <a:rPr lang="it-IT" dirty="0"/>
              <a:t>Per prima cosa abbiamo assemblato, sotto lo sguardo vigile di Roman, un ricercatore che ci ha aiutato, la gabbia volta ad accogliere i componenti del rivelatore.</a:t>
            </a:r>
          </a:p>
          <a:p>
            <a:endParaRPr lang="it-IT" dirty="0"/>
          </a:p>
        </p:txBody>
      </p:sp>
      <p:pic>
        <p:nvPicPr>
          <p:cNvPr id="1028" name="Picture 4" descr="Risultati immagini per telescopio raggi cosmici">
            <a:extLst>
              <a:ext uri="{FF2B5EF4-FFF2-40B4-BE49-F238E27FC236}">
                <a16:creationId xmlns:a16="http://schemas.microsoft.com/office/drawing/2014/main" xmlns="" id="{A03FFA47-813B-4B54-806E-D897992DEB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9166" y="2781921"/>
            <a:ext cx="4533665" cy="33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515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Raccolta ed elaborazione dati: set </a:t>
            </a:r>
            <a:r>
              <a:rPr lang="it-IT" dirty="0" err="1" smtClean="0"/>
              <a:t>points</a:t>
            </a:r>
            <a:r>
              <a:rPr lang="it-IT" dirty="0" smtClean="0"/>
              <a:t> e condizioni ambientali</a:t>
            </a:r>
            <a:endParaRPr lang="en-GB" dirty="0"/>
          </a:p>
        </p:txBody>
      </p:sp>
      <p:pic>
        <p:nvPicPr>
          <p:cNvPr id="5" name="Immagine 4"/>
          <p:cNvPicPr>
            <a:picLocks noChangeAspect="1"/>
          </p:cNvPicPr>
          <p:nvPr/>
        </p:nvPicPr>
        <p:blipFill>
          <a:blip r:embed="rId2"/>
          <a:stretch>
            <a:fillRect/>
          </a:stretch>
        </p:blipFill>
        <p:spPr>
          <a:xfrm>
            <a:off x="2856321" y="1817000"/>
            <a:ext cx="5867532" cy="3319879"/>
          </a:xfrm>
          <a:prstGeom prst="rect">
            <a:avLst/>
          </a:prstGeom>
        </p:spPr>
      </p:pic>
      <p:sp>
        <p:nvSpPr>
          <p:cNvPr id="6" name="CasellaDiTesto 5"/>
          <p:cNvSpPr txBox="1"/>
          <p:nvPr/>
        </p:nvSpPr>
        <p:spPr>
          <a:xfrm>
            <a:off x="641023" y="5263191"/>
            <a:ext cx="10712777" cy="1200329"/>
          </a:xfrm>
          <a:prstGeom prst="rect">
            <a:avLst/>
          </a:prstGeom>
          <a:noFill/>
        </p:spPr>
        <p:txBody>
          <a:bodyPr wrap="square" rtlCol="0">
            <a:spAutoFit/>
          </a:bodyPr>
          <a:lstStyle/>
          <a:p>
            <a:r>
              <a:rPr lang="it-IT" dirty="0" smtClean="0"/>
              <a:t>Alte tensioni ottenute in funzione della tensione di set </a:t>
            </a:r>
            <a:r>
              <a:rPr lang="it-IT" dirty="0" err="1" smtClean="0"/>
              <a:t>point</a:t>
            </a:r>
            <a:r>
              <a:rPr lang="it-IT" dirty="0" smtClean="0"/>
              <a:t> (</a:t>
            </a:r>
            <a:r>
              <a:rPr lang="it-IT" dirty="0" err="1" smtClean="0"/>
              <a:t>Hv_tot</a:t>
            </a:r>
            <a:r>
              <a:rPr lang="it-IT" dirty="0" smtClean="0"/>
              <a:t>-</a:t>
            </a:r>
            <a:r>
              <a:rPr lang="it-IT" dirty="0"/>
              <a:t> </a:t>
            </a:r>
            <a:r>
              <a:rPr lang="it-IT" dirty="0" err="1" smtClean="0"/>
              <a:t>wanted</a:t>
            </a:r>
            <a:r>
              <a:rPr lang="it-IT" dirty="0" smtClean="0"/>
              <a:t>) e tensioni rilevate a SX e a DX della camera per ogni valore di alta tensione imposto al sistema. </a:t>
            </a:r>
          </a:p>
          <a:p>
            <a:r>
              <a:rPr lang="it-IT" dirty="0" smtClean="0"/>
              <a:t>Per ogni misura effettuata sono riportati i valori di condizioni ambientali: pressione e temperatura interna del laboratorio.</a:t>
            </a:r>
            <a:endParaRPr lang="en-GB" dirty="0"/>
          </a:p>
        </p:txBody>
      </p:sp>
    </p:spTree>
    <p:extLst>
      <p:ext uri="{BB962C8B-B14F-4D97-AF65-F5344CB8AC3E}">
        <p14:creationId xmlns:p14="http://schemas.microsoft.com/office/powerpoint/2010/main" val="1016384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Raccolta ed elaborazione dati: tensioni e correnti rilevate a SX e DX della camera</a:t>
            </a:r>
            <a:endParaRPr lang="en-GB" dirty="0"/>
          </a:p>
        </p:txBody>
      </p:sp>
      <p:pic>
        <p:nvPicPr>
          <p:cNvPr id="3" name="Immagine 2"/>
          <p:cNvPicPr>
            <a:picLocks noChangeAspect="1"/>
          </p:cNvPicPr>
          <p:nvPr/>
        </p:nvPicPr>
        <p:blipFill>
          <a:blip r:embed="rId2"/>
          <a:stretch>
            <a:fillRect/>
          </a:stretch>
        </p:blipFill>
        <p:spPr>
          <a:xfrm>
            <a:off x="2592371" y="2090378"/>
            <a:ext cx="6671998" cy="3440552"/>
          </a:xfrm>
          <a:prstGeom prst="rect">
            <a:avLst/>
          </a:prstGeom>
        </p:spPr>
      </p:pic>
      <p:sp>
        <p:nvSpPr>
          <p:cNvPr id="6" name="CasellaDiTesto 5"/>
          <p:cNvSpPr txBox="1"/>
          <p:nvPr/>
        </p:nvSpPr>
        <p:spPr>
          <a:xfrm>
            <a:off x="2592371" y="5745954"/>
            <a:ext cx="6671998" cy="646331"/>
          </a:xfrm>
          <a:prstGeom prst="rect">
            <a:avLst/>
          </a:prstGeom>
          <a:noFill/>
        </p:spPr>
        <p:txBody>
          <a:bodyPr wrap="square" rtlCol="0">
            <a:spAutoFit/>
          </a:bodyPr>
          <a:lstStyle/>
          <a:p>
            <a:r>
              <a:rPr lang="it-IT" dirty="0" smtClean="0"/>
              <a:t>Tensioni e correnti rilevate a SX e a DX della camera per ogni valore di alta tensione imposto al sistema.</a:t>
            </a:r>
            <a:endParaRPr lang="en-GB" dirty="0"/>
          </a:p>
        </p:txBody>
      </p:sp>
    </p:spTree>
    <p:extLst>
      <p:ext uri="{BB962C8B-B14F-4D97-AF65-F5344CB8AC3E}">
        <p14:creationId xmlns:p14="http://schemas.microsoft.com/office/powerpoint/2010/main" val="2355153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086600" y="365125"/>
            <a:ext cx="4267200" cy="1325563"/>
          </a:xfrm>
        </p:spPr>
        <p:txBody>
          <a:bodyPr/>
          <a:lstStyle/>
          <a:p>
            <a:r>
              <a:rPr lang="it-IT" dirty="0" smtClean="0"/>
              <a:t>Correnti I+ &amp; I-</a:t>
            </a:r>
            <a:endParaRPr lang="en-GB" dirty="0"/>
          </a:p>
        </p:txBody>
      </p:sp>
      <p:pic>
        <p:nvPicPr>
          <p:cNvPr id="3" name="Immagine 2"/>
          <p:cNvPicPr>
            <a:picLocks noChangeAspect="1"/>
          </p:cNvPicPr>
          <p:nvPr/>
        </p:nvPicPr>
        <p:blipFill>
          <a:blip r:embed="rId2"/>
          <a:stretch>
            <a:fillRect/>
          </a:stretch>
        </p:blipFill>
        <p:spPr>
          <a:xfrm>
            <a:off x="838200" y="467591"/>
            <a:ext cx="5884718" cy="6581402"/>
          </a:xfrm>
          <a:prstGeom prst="rect">
            <a:avLst/>
          </a:prstGeom>
        </p:spPr>
      </p:pic>
      <p:pic>
        <p:nvPicPr>
          <p:cNvPr id="5" name="Immagine 4"/>
          <p:cNvPicPr>
            <a:picLocks noChangeAspect="1"/>
          </p:cNvPicPr>
          <p:nvPr/>
        </p:nvPicPr>
        <p:blipFill>
          <a:blip r:embed="rId3"/>
          <a:stretch>
            <a:fillRect/>
          </a:stretch>
        </p:blipFill>
        <p:spPr>
          <a:xfrm>
            <a:off x="7741227" y="2338580"/>
            <a:ext cx="2595999" cy="3916879"/>
          </a:xfrm>
          <a:prstGeom prst="rect">
            <a:avLst/>
          </a:prstGeom>
        </p:spPr>
      </p:pic>
    </p:spTree>
    <p:extLst>
      <p:ext uri="{BB962C8B-B14F-4D97-AF65-F5344CB8AC3E}">
        <p14:creationId xmlns:p14="http://schemas.microsoft.com/office/powerpoint/2010/main" val="4099862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Raccolta ed elaborazione dati: misure di dark rate a SX e a DX</a:t>
            </a:r>
            <a:endParaRPr lang="en-GB" dirty="0"/>
          </a:p>
        </p:txBody>
      </p:sp>
      <p:pic>
        <p:nvPicPr>
          <p:cNvPr id="5" name="Immagine 4"/>
          <p:cNvPicPr>
            <a:picLocks noChangeAspect="1"/>
          </p:cNvPicPr>
          <p:nvPr/>
        </p:nvPicPr>
        <p:blipFill>
          <a:blip r:embed="rId2"/>
          <a:stretch>
            <a:fillRect/>
          </a:stretch>
        </p:blipFill>
        <p:spPr>
          <a:xfrm>
            <a:off x="3026004" y="1769868"/>
            <a:ext cx="5554646" cy="3692296"/>
          </a:xfrm>
          <a:prstGeom prst="rect">
            <a:avLst/>
          </a:prstGeom>
        </p:spPr>
      </p:pic>
      <p:sp>
        <p:nvSpPr>
          <p:cNvPr id="6" name="CasellaDiTesto 5"/>
          <p:cNvSpPr txBox="1"/>
          <p:nvPr/>
        </p:nvSpPr>
        <p:spPr>
          <a:xfrm>
            <a:off x="1462284" y="5684363"/>
            <a:ext cx="8682086" cy="646331"/>
          </a:xfrm>
          <a:prstGeom prst="rect">
            <a:avLst/>
          </a:prstGeom>
          <a:noFill/>
        </p:spPr>
        <p:txBody>
          <a:bodyPr wrap="square" rtlCol="0">
            <a:spAutoFit/>
          </a:bodyPr>
          <a:lstStyle/>
          <a:p>
            <a:r>
              <a:rPr lang="it-IT" dirty="0" smtClean="0"/>
              <a:t>Frequenze di dark rate in funzione dell’alta tensione di alimentazione durante il tempo di campionamento della durata di </a:t>
            </a:r>
            <a:r>
              <a:rPr lang="it-IT" dirty="0" smtClean="0"/>
              <a:t>10s ogni 20 minuti</a:t>
            </a:r>
            <a:endParaRPr lang="en-GB" dirty="0"/>
          </a:p>
        </p:txBody>
      </p:sp>
    </p:spTree>
    <p:extLst>
      <p:ext uri="{BB962C8B-B14F-4D97-AF65-F5344CB8AC3E}">
        <p14:creationId xmlns:p14="http://schemas.microsoft.com/office/powerpoint/2010/main" val="4114243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Raccolta ed elaborazione dati</a:t>
            </a:r>
            <a:r>
              <a:rPr lang="it-IT" dirty="0" smtClean="0"/>
              <a:t>:  conteggi camera in prova </a:t>
            </a:r>
            <a:r>
              <a:rPr lang="it-IT" dirty="0"/>
              <a:t>SX e a </a:t>
            </a:r>
            <a:r>
              <a:rPr lang="it-IT" dirty="0" smtClean="0"/>
              <a:t>DX e conteggi CERN01 middle e bottom </a:t>
            </a:r>
            <a:r>
              <a:rPr lang="it-IT" dirty="0" err="1" smtClean="0"/>
              <a:t>chamber</a:t>
            </a:r>
            <a:endParaRPr lang="en-GB" dirty="0"/>
          </a:p>
        </p:txBody>
      </p:sp>
      <p:pic>
        <p:nvPicPr>
          <p:cNvPr id="3" name="Immagine 2"/>
          <p:cNvPicPr>
            <a:picLocks noChangeAspect="1"/>
          </p:cNvPicPr>
          <p:nvPr/>
        </p:nvPicPr>
        <p:blipFill>
          <a:blip r:embed="rId2"/>
          <a:stretch>
            <a:fillRect/>
          </a:stretch>
        </p:blipFill>
        <p:spPr>
          <a:xfrm>
            <a:off x="2856323" y="2260059"/>
            <a:ext cx="5844242" cy="3387353"/>
          </a:xfrm>
          <a:prstGeom prst="rect">
            <a:avLst/>
          </a:prstGeom>
        </p:spPr>
      </p:pic>
    </p:spTree>
    <p:extLst>
      <p:ext uri="{BB962C8B-B14F-4D97-AF65-F5344CB8AC3E}">
        <p14:creationId xmlns:p14="http://schemas.microsoft.com/office/powerpoint/2010/main" val="3856850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Raccolta ed elaborazione dati:  </a:t>
            </a:r>
            <a:r>
              <a:rPr lang="it-IT" dirty="0" smtClean="0"/>
              <a:t>computo dell’efficienza</a:t>
            </a:r>
            <a:endParaRPr lang="en-GB" dirty="0"/>
          </a:p>
        </p:txBody>
      </p:sp>
      <p:pic>
        <p:nvPicPr>
          <p:cNvPr id="3" name="Immagine 2"/>
          <p:cNvPicPr>
            <a:picLocks noChangeAspect="1"/>
          </p:cNvPicPr>
          <p:nvPr/>
        </p:nvPicPr>
        <p:blipFill>
          <a:blip r:embed="rId2"/>
          <a:stretch>
            <a:fillRect/>
          </a:stretch>
        </p:blipFill>
        <p:spPr>
          <a:xfrm>
            <a:off x="4960188" y="1920694"/>
            <a:ext cx="6645659" cy="3767623"/>
          </a:xfrm>
          <a:prstGeom prst="rect">
            <a:avLst/>
          </a:prstGeom>
        </p:spPr>
      </p:pic>
      <mc:AlternateContent xmlns:mc="http://schemas.openxmlformats.org/markup-compatibility/2006" xmlns:a14="http://schemas.microsoft.com/office/drawing/2010/main">
        <mc:Choice Requires="a14">
          <p:sp>
            <p:nvSpPr>
              <p:cNvPr id="4" name="CasellaDiTesto 3"/>
              <p:cNvSpPr txBox="1"/>
              <p:nvPr/>
            </p:nvSpPr>
            <p:spPr>
              <a:xfrm>
                <a:off x="246594" y="2398971"/>
                <a:ext cx="4198072" cy="6125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𝐼𝑛𝑒𝑓𝑓</m:t>
                      </m:r>
                      <m:r>
                        <a:rPr lang="it-IT" b="0" i="1" smtClean="0">
                          <a:latin typeface="Cambria Math" panose="02040503050406030204" pitchFamily="18" charset="0"/>
                        </a:rPr>
                        <m:t>=</m:t>
                      </m:r>
                      <m:f>
                        <m:fPr>
                          <m:ctrlPr>
                            <a:rPr lang="it-IT" b="0" i="1" smtClean="0">
                              <a:latin typeface="Cambria Math" panose="02040503050406030204" pitchFamily="18" charset="0"/>
                            </a:rPr>
                          </m:ctrlPr>
                        </m:fPr>
                        <m:num>
                          <m:sSub>
                            <m:sSubPr>
                              <m:ctrlPr>
                                <a:rPr lang="it-IT" b="0"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𝑡𝑟𝑖𝑔𝑔</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i="1">
                                  <a:latin typeface="Cambria Math" panose="02040503050406030204" pitchFamily="18" charset="0"/>
                                </a:rPr>
                                <m:t>𝑧𝑒𝑟𝑜</m:t>
                              </m:r>
                              <m:r>
                                <a:rPr lang="it-IT" i="1">
                                  <a:latin typeface="Cambria Math" panose="02040503050406030204" pitchFamily="18" charset="0"/>
                                </a:rPr>
                                <m:t>_</m:t>
                              </m:r>
                              <m:r>
                                <a:rPr lang="it-IT" i="1">
                                  <a:latin typeface="Cambria Math" panose="02040503050406030204" pitchFamily="18" charset="0"/>
                                </a:rPr>
                                <m:t>𝑚𝑢𝑙𝑡</m:t>
                              </m:r>
                            </m:e>
                            <m:sub>
                              <m:r>
                                <a:rPr lang="it-IT" b="0" i="1" smtClean="0">
                                  <a:latin typeface="Cambria Math" panose="02040503050406030204" pitchFamily="18" charset="0"/>
                                </a:rPr>
                                <m:t>𝑤𝑜𝑟𝑠𝑡</m:t>
                              </m:r>
                            </m:sub>
                          </m:sSub>
                        </m:num>
                        <m:den>
                          <m:sSub>
                            <m:sSubPr>
                              <m:ctrlPr>
                                <a:rPr lang="it-IT" i="1">
                                  <a:latin typeface="Cambria Math" panose="02040503050406030204" pitchFamily="18" charset="0"/>
                                </a:rPr>
                              </m:ctrlPr>
                            </m:sSubPr>
                            <m:e>
                              <m:r>
                                <a:rPr lang="it-IT" i="1">
                                  <a:latin typeface="Cambria Math" panose="02040503050406030204" pitchFamily="18" charset="0"/>
                                </a:rPr>
                                <m:t>𝑛</m:t>
                              </m:r>
                            </m:e>
                            <m:sub>
                              <m:r>
                                <a:rPr lang="it-IT" i="1">
                                  <a:latin typeface="Cambria Math" panose="02040503050406030204" pitchFamily="18" charset="0"/>
                                </a:rPr>
                                <m:t>𝑡𝑟𝑖𝑔𝑔</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𝑧𝑒𝑟𝑜</m:t>
                              </m:r>
                              <m:r>
                                <a:rPr lang="it-IT" i="1">
                                  <a:latin typeface="Cambria Math" panose="02040503050406030204" pitchFamily="18" charset="0"/>
                                </a:rPr>
                                <m:t>_</m:t>
                              </m:r>
                              <m:r>
                                <a:rPr lang="it-IT" i="1">
                                  <a:latin typeface="Cambria Math" panose="02040503050406030204" pitchFamily="18" charset="0"/>
                                </a:rPr>
                                <m:t>𝑚𝑢𝑙𝑡</m:t>
                              </m:r>
                            </m:e>
                            <m:sub>
                              <m:r>
                                <a:rPr lang="it-IT" i="1">
                                  <a:latin typeface="Cambria Math" panose="02040503050406030204" pitchFamily="18" charset="0"/>
                                </a:rPr>
                                <m:t>𝑤𝑜𝑟𝑠𝑡</m:t>
                              </m:r>
                              <m:r>
                                <a:rPr lang="it-IT" b="0" i="1" smtClean="0">
                                  <a:latin typeface="Cambria Math" panose="02040503050406030204" pitchFamily="18" charset="0"/>
                                </a:rPr>
                                <m:t>−</m:t>
                              </m:r>
                              <m:r>
                                <a:rPr lang="it-IT" b="0" i="1" smtClean="0">
                                  <a:latin typeface="Cambria Math" panose="02040503050406030204" pitchFamily="18" charset="0"/>
                                </a:rPr>
                                <m:t>𝑚𝑖𝑑</m:t>
                              </m:r>
                              <m:r>
                                <a:rPr lang="it-IT" b="0" i="1" smtClean="0">
                                  <a:latin typeface="Cambria Math" panose="02040503050406030204" pitchFamily="18" charset="0"/>
                                </a:rPr>
                                <m:t>−</m:t>
                              </m:r>
                              <m:r>
                                <a:rPr lang="it-IT" b="0" i="1" smtClean="0">
                                  <a:latin typeface="Cambria Math" panose="02040503050406030204" pitchFamily="18" charset="0"/>
                                </a:rPr>
                                <m:t>𝑏𝑜𝑡</m:t>
                              </m:r>
                            </m:sub>
                          </m:sSub>
                        </m:den>
                      </m:f>
                    </m:oMath>
                  </m:oMathPara>
                </a14:m>
                <a:endParaRPr lang="en-GB"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246594" y="2398971"/>
                <a:ext cx="4198072" cy="612540"/>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CasellaDiTesto 4"/>
              <p:cNvSpPr txBox="1"/>
              <p:nvPr/>
            </p:nvSpPr>
            <p:spPr>
              <a:xfrm>
                <a:off x="1412999" y="3719794"/>
                <a:ext cx="236122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400" b="1" i="1" smtClean="0">
                          <a:latin typeface="Cambria Math" panose="02040503050406030204" pitchFamily="18" charset="0"/>
                        </a:rPr>
                        <m:t>𝒆𝒇𝒇</m:t>
                      </m:r>
                      <m:r>
                        <a:rPr lang="it-IT" sz="2400" b="1" i="1" smtClean="0">
                          <a:latin typeface="Cambria Math" panose="02040503050406030204" pitchFamily="18" charset="0"/>
                        </a:rPr>
                        <m:t>=</m:t>
                      </m:r>
                      <m:r>
                        <a:rPr lang="it-IT" sz="2400" b="1" i="1" smtClean="0">
                          <a:latin typeface="Cambria Math" panose="02040503050406030204" pitchFamily="18" charset="0"/>
                        </a:rPr>
                        <m:t>𝟏</m:t>
                      </m:r>
                      <m:r>
                        <a:rPr lang="it-IT" sz="2400" b="1" i="1" smtClean="0">
                          <a:latin typeface="Cambria Math" panose="02040503050406030204" pitchFamily="18" charset="0"/>
                        </a:rPr>
                        <m:t>−</m:t>
                      </m:r>
                      <m:r>
                        <a:rPr lang="it-IT" sz="2400" b="1" i="1" smtClean="0">
                          <a:latin typeface="Cambria Math" panose="02040503050406030204" pitchFamily="18" charset="0"/>
                        </a:rPr>
                        <m:t>𝒊𝒏𝒆𝒇𝒇</m:t>
                      </m:r>
                    </m:oMath>
                  </m:oMathPara>
                </a14:m>
                <a:endParaRPr lang="en-GB" sz="2400" b="1" dirty="0"/>
              </a:p>
            </p:txBody>
          </p:sp>
        </mc:Choice>
        <mc:Fallback xmlns="">
          <p:sp>
            <p:nvSpPr>
              <p:cNvPr id="5" name="CasellaDiTesto 4"/>
              <p:cNvSpPr txBox="1">
                <a:spLocks noRot="1" noChangeAspect="1" noMove="1" noResize="1" noEditPoints="1" noAdjustHandles="1" noChangeArrowheads="1" noChangeShapeType="1" noTextEdit="1"/>
              </p:cNvSpPr>
              <p:nvPr/>
            </p:nvSpPr>
            <p:spPr>
              <a:xfrm>
                <a:off x="1412999" y="3719794"/>
                <a:ext cx="2361223" cy="369332"/>
              </a:xfrm>
              <a:prstGeom prst="rect">
                <a:avLst/>
              </a:prstGeom>
              <a:blipFill rotWithShape="0">
                <a:blip r:embed="rId4"/>
                <a:stretch>
                  <a:fillRect l="-4393" r="-3876" b="-34426"/>
                </a:stretch>
              </a:blipFill>
            </p:spPr>
            <p:txBody>
              <a:bodyPr/>
              <a:lstStyle/>
              <a:p>
                <a:r>
                  <a:rPr lang="en-GB">
                    <a:noFill/>
                  </a:rPr>
                  <a:t> </a:t>
                </a:r>
              </a:p>
            </p:txBody>
          </p:sp>
        </mc:Fallback>
      </mc:AlternateContent>
    </p:spTree>
    <p:extLst>
      <p:ext uri="{BB962C8B-B14F-4D97-AF65-F5344CB8AC3E}">
        <p14:creationId xmlns:p14="http://schemas.microsoft.com/office/powerpoint/2010/main" val="3872041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co 2"/>
          <p:cNvGraphicFramePr>
            <a:graphicFrameLocks/>
          </p:cNvGraphicFramePr>
          <p:nvPr>
            <p:extLst>
              <p:ext uri="{D42A27DB-BD31-4B8C-83A1-F6EECF244321}">
                <p14:modId xmlns:p14="http://schemas.microsoft.com/office/powerpoint/2010/main" val="1795162858"/>
              </p:ext>
            </p:extLst>
          </p:nvPr>
        </p:nvGraphicFramePr>
        <p:xfrm>
          <a:off x="950976" y="1690688"/>
          <a:ext cx="10241280" cy="4891087"/>
        </p:xfrm>
        <a:graphic>
          <a:graphicData uri="http://schemas.openxmlformats.org/drawingml/2006/chart">
            <c:chart xmlns:c="http://schemas.openxmlformats.org/drawingml/2006/chart" xmlns:r="http://schemas.openxmlformats.org/officeDocument/2006/relationships" r:id="rId2"/>
          </a:graphicData>
        </a:graphic>
      </p:graphicFrame>
      <p:sp>
        <p:nvSpPr>
          <p:cNvPr id="4" name="Titolo 1"/>
          <p:cNvSpPr>
            <a:spLocks noGrp="1"/>
          </p:cNvSpPr>
          <p:nvPr>
            <p:ph type="title"/>
          </p:nvPr>
        </p:nvSpPr>
        <p:spPr/>
        <p:txBody>
          <a:bodyPr/>
          <a:lstStyle/>
          <a:p>
            <a:r>
              <a:rPr lang="it-IT" dirty="0" smtClean="0"/>
              <a:t>Rappresentazione dati elaborati: efficienza della camera</a:t>
            </a:r>
            <a:endParaRPr lang="en-GB" dirty="0"/>
          </a:p>
        </p:txBody>
      </p:sp>
    </p:spTree>
    <p:extLst>
      <p:ext uri="{BB962C8B-B14F-4D97-AF65-F5344CB8AC3E}">
        <p14:creationId xmlns:p14="http://schemas.microsoft.com/office/powerpoint/2010/main" val="1277464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26886" y="0"/>
            <a:ext cx="10515600" cy="1325563"/>
          </a:xfrm>
        </p:spPr>
        <p:txBody>
          <a:bodyPr/>
          <a:lstStyle/>
          <a:p>
            <a:r>
              <a:rPr lang="it-IT" dirty="0"/>
              <a:t>Rappresentazione dati elaborati: </a:t>
            </a:r>
            <a:r>
              <a:rPr lang="it-IT" dirty="0" smtClean="0"/>
              <a:t>dark rate</a:t>
            </a:r>
            <a:endParaRPr lang="en-GB" dirty="0"/>
          </a:p>
        </p:txBody>
      </p:sp>
      <p:pic>
        <p:nvPicPr>
          <p:cNvPr id="4" name="Immagine 3"/>
          <p:cNvPicPr>
            <a:picLocks noChangeAspect="1"/>
          </p:cNvPicPr>
          <p:nvPr/>
        </p:nvPicPr>
        <p:blipFill>
          <a:blip r:embed="rId2"/>
          <a:stretch>
            <a:fillRect/>
          </a:stretch>
        </p:blipFill>
        <p:spPr>
          <a:xfrm>
            <a:off x="1328921" y="1146630"/>
            <a:ext cx="9314650" cy="5468600"/>
          </a:xfrm>
          <a:prstGeom prst="rect">
            <a:avLst/>
          </a:prstGeom>
        </p:spPr>
      </p:pic>
    </p:spTree>
    <p:extLst>
      <p:ext uri="{BB962C8B-B14F-4D97-AF65-F5344CB8AC3E}">
        <p14:creationId xmlns:p14="http://schemas.microsoft.com/office/powerpoint/2010/main" val="3975138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Esito del test di efficienza</a:t>
            </a:r>
            <a:endParaRPr lang="en-GB" dirty="0"/>
          </a:p>
        </p:txBody>
      </p:sp>
      <p:sp>
        <p:nvSpPr>
          <p:cNvPr id="3" name="CasellaDiTesto 2"/>
          <p:cNvSpPr txBox="1"/>
          <p:nvPr/>
        </p:nvSpPr>
        <p:spPr>
          <a:xfrm>
            <a:off x="838200" y="2098964"/>
            <a:ext cx="9133610" cy="1015663"/>
          </a:xfrm>
          <a:prstGeom prst="rect">
            <a:avLst/>
          </a:prstGeom>
          <a:noFill/>
        </p:spPr>
        <p:txBody>
          <a:bodyPr wrap="square" rtlCol="0">
            <a:spAutoFit/>
          </a:bodyPr>
          <a:lstStyle/>
          <a:p>
            <a:r>
              <a:rPr lang="it-IT" sz="2000" dirty="0" smtClean="0"/>
              <a:t>La curva di efficienza ottenuta ha fornito dati compatibili con le caratteristiche  delle camere MRCP del progetto EEE in quanto evidenzia il raggiungimento del plateau di efficienza del 90% per valori di tensione di HV=15kV</a:t>
            </a:r>
            <a:endParaRPr lang="en-GB" sz="2000" dirty="0"/>
          </a:p>
        </p:txBody>
      </p:sp>
    </p:spTree>
    <p:extLst>
      <p:ext uri="{BB962C8B-B14F-4D97-AF65-F5344CB8AC3E}">
        <p14:creationId xmlns:p14="http://schemas.microsoft.com/office/powerpoint/2010/main" val="2798470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Fase di assemblaggio della camera MRPC «Pascal»</a:t>
            </a:r>
            <a:endParaRPr lang="it-IT" dirty="0"/>
          </a:p>
        </p:txBody>
      </p:sp>
      <p:sp>
        <p:nvSpPr>
          <p:cNvPr id="4" name="CasellaDiTesto 3"/>
          <p:cNvSpPr txBox="1"/>
          <p:nvPr/>
        </p:nvSpPr>
        <p:spPr>
          <a:xfrm>
            <a:off x="1750586" y="1565997"/>
            <a:ext cx="8321041" cy="6001643"/>
          </a:xfrm>
          <a:prstGeom prst="rect">
            <a:avLst/>
          </a:prstGeom>
          <a:noFill/>
        </p:spPr>
        <p:txBody>
          <a:bodyPr wrap="square" rtlCol="0">
            <a:spAutoFit/>
          </a:bodyPr>
          <a:lstStyle/>
          <a:p>
            <a:r>
              <a:rPr lang="it-IT" sz="2400" dirty="0" smtClean="0"/>
              <a:t>Procedimento:</a:t>
            </a:r>
          </a:p>
          <a:p>
            <a:pPr marL="457200" indent="-457200">
              <a:buFont typeface="+mj-lt"/>
              <a:buAutoNum type="arabicPeriod"/>
            </a:pPr>
            <a:r>
              <a:rPr lang="it-IT" sz="2400" dirty="0" smtClean="0"/>
              <a:t>Pulitura vetri</a:t>
            </a:r>
            <a:endParaRPr lang="it-IT" sz="2400" dirty="0" smtClean="0"/>
          </a:p>
          <a:p>
            <a:pPr marL="457200" indent="-457200">
              <a:buFont typeface="+mj-lt"/>
              <a:buAutoNum type="arabicPeriod"/>
            </a:pPr>
            <a:r>
              <a:rPr lang="it-IT" sz="2400" dirty="0" smtClean="0"/>
              <a:t>Preparazione contatti di stagno e piombo</a:t>
            </a:r>
            <a:endParaRPr lang="it-IT" sz="2400" dirty="0" smtClean="0"/>
          </a:p>
          <a:p>
            <a:pPr marL="457200" indent="-457200">
              <a:buFont typeface="+mj-lt"/>
              <a:buAutoNum type="arabicPeriod"/>
            </a:pPr>
            <a:r>
              <a:rPr lang="it-IT" sz="2400" dirty="0" smtClean="0"/>
              <a:t>Predisposizione vetro di base già verniciato con vernice conduttiva</a:t>
            </a:r>
          </a:p>
          <a:p>
            <a:pPr marL="457200" indent="-457200">
              <a:buFont typeface="+mj-lt"/>
              <a:buAutoNum type="arabicPeriod"/>
            </a:pPr>
            <a:r>
              <a:rPr lang="it-IT" sz="2400" dirty="0" smtClean="0"/>
              <a:t>Disposizione dello spaziatore (filo da pesca da 250um)</a:t>
            </a:r>
          </a:p>
          <a:p>
            <a:pPr marL="457200" indent="-457200">
              <a:buFont typeface="+mj-lt"/>
              <a:buAutoNum type="arabicPeriod"/>
            </a:pPr>
            <a:r>
              <a:rPr lang="it-IT" sz="2400" dirty="0" smtClean="0"/>
              <a:t>Posizionamento della prima lastra di vetro</a:t>
            </a:r>
          </a:p>
          <a:p>
            <a:pPr marL="457200" indent="-457200">
              <a:buFont typeface="+mj-lt"/>
              <a:buAutoNum type="arabicPeriod"/>
            </a:pPr>
            <a:r>
              <a:rPr lang="it-IT" sz="2400" dirty="0" smtClean="0"/>
              <a:t>Ripetizione di punti da 4 a 5 per n. 5 cicli</a:t>
            </a:r>
          </a:p>
          <a:p>
            <a:pPr marL="457200" indent="-457200">
              <a:buFont typeface="+mj-lt"/>
              <a:buAutoNum type="arabicPeriod"/>
            </a:pPr>
            <a:r>
              <a:rPr lang="it-IT" sz="2400" dirty="0" smtClean="0"/>
              <a:t>Chiusura </a:t>
            </a:r>
            <a:r>
              <a:rPr lang="it-IT" sz="2400" dirty="0" err="1" smtClean="0"/>
              <a:t>slab</a:t>
            </a:r>
            <a:r>
              <a:rPr lang="it-IT" sz="2400" dirty="0" smtClean="0"/>
              <a:t> con ultimo vetro conduttore (settimo vetro)</a:t>
            </a:r>
          </a:p>
          <a:p>
            <a:pPr marL="457200" indent="-457200">
              <a:buFont typeface="+mj-lt"/>
              <a:buAutoNum type="arabicPeriod"/>
            </a:pPr>
            <a:r>
              <a:rPr lang="it-IT" sz="2400" dirty="0" smtClean="0"/>
              <a:t>Saldatura di bus dei canali con lega Sn/Pb per contatti con placche di rame (strip) su vetri esterni saldatura</a:t>
            </a:r>
          </a:p>
          <a:p>
            <a:pPr marL="457200" indent="-457200">
              <a:buFont typeface="+mj-lt"/>
              <a:buAutoNum type="arabicPeriod"/>
            </a:pPr>
            <a:r>
              <a:rPr lang="it-IT" sz="2400" dirty="0" smtClean="0"/>
              <a:t>Inserimento dello </a:t>
            </a:r>
            <a:r>
              <a:rPr lang="it-IT" sz="2400" dirty="0" err="1" smtClean="0"/>
              <a:t>slab</a:t>
            </a:r>
            <a:r>
              <a:rPr lang="it-IT" sz="2400" dirty="0" smtClean="0"/>
              <a:t> nella gabbia </a:t>
            </a:r>
          </a:p>
          <a:p>
            <a:pPr marL="457200" indent="-457200">
              <a:buFont typeface="+mj-lt"/>
              <a:buAutoNum type="arabicPeriod"/>
            </a:pPr>
            <a:r>
              <a:rPr lang="it-IT" sz="2400" dirty="0" smtClean="0"/>
              <a:t>Serraggio del </a:t>
            </a:r>
            <a:r>
              <a:rPr lang="it-IT" sz="2400" dirty="0" err="1" smtClean="0"/>
              <a:t>sanwitch</a:t>
            </a:r>
            <a:endParaRPr lang="it-IT" sz="2400" dirty="0" smtClean="0"/>
          </a:p>
          <a:p>
            <a:pPr marL="457200" indent="-457200">
              <a:buFont typeface="+mj-lt"/>
              <a:buAutoNum type="arabicPeriod"/>
            </a:pPr>
            <a:endParaRPr lang="it-IT" sz="2400" dirty="0" smtClean="0"/>
          </a:p>
          <a:p>
            <a:pPr marL="342900" indent="-342900">
              <a:buFont typeface="Wingdings" panose="05000000000000000000" pitchFamily="2" charset="2"/>
              <a:buChar char="§"/>
            </a:pPr>
            <a:endParaRPr lang="it-IT" sz="2400" dirty="0" smtClean="0"/>
          </a:p>
          <a:p>
            <a:endParaRPr lang="it-IT" sz="2400" dirty="0"/>
          </a:p>
        </p:txBody>
      </p:sp>
    </p:spTree>
    <p:extLst>
      <p:ext uri="{BB962C8B-B14F-4D97-AF65-F5344CB8AC3E}">
        <p14:creationId xmlns:p14="http://schemas.microsoft.com/office/powerpoint/2010/main" val="3009684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595257" y="4780393"/>
            <a:ext cx="6096000" cy="923330"/>
          </a:xfrm>
          <a:prstGeom prst="rect">
            <a:avLst/>
          </a:prstGeom>
        </p:spPr>
        <p:txBody>
          <a:bodyPr>
            <a:spAutoFit/>
          </a:bodyPr>
          <a:lstStyle/>
          <a:p>
            <a:pPr lvl="0"/>
            <a:r>
              <a:rPr lang="it-IT" dirty="0" smtClean="0">
                <a:solidFill>
                  <a:prstClr val="black"/>
                </a:solidFill>
              </a:rPr>
              <a:t>Quest’ultima, più grande delle nostre (1,9 mm), era caratterizzata da dei perni di plastica posti in modo alternato sui lati lunghi del rettangolo.</a:t>
            </a:r>
            <a:endParaRPr lang="it-IT" dirty="0">
              <a:solidFill>
                <a:prstClr val="black"/>
              </a:solidFill>
            </a:endParaRPr>
          </a:p>
        </p:txBody>
      </p:sp>
      <p:pic>
        <p:nvPicPr>
          <p:cNvPr id="3" name="Immagine 2" descr="WhatsApp Image 2019-11-16 at 18.29.33.jpeg"/>
          <p:cNvPicPr>
            <a:picLocks noChangeAspect="1"/>
          </p:cNvPicPr>
          <p:nvPr/>
        </p:nvPicPr>
        <p:blipFill>
          <a:blip r:embed="rId2" cstate="print"/>
          <a:stretch>
            <a:fillRect/>
          </a:stretch>
        </p:blipFill>
        <p:spPr>
          <a:xfrm>
            <a:off x="950868" y="1"/>
            <a:ext cx="3085556" cy="4114074"/>
          </a:xfrm>
          <a:prstGeom prst="rect">
            <a:avLst/>
          </a:prstGeom>
        </p:spPr>
      </p:pic>
      <p:sp>
        <p:nvSpPr>
          <p:cNvPr id="4" name="Rettangolo 3"/>
          <p:cNvSpPr/>
          <p:nvPr/>
        </p:nvSpPr>
        <p:spPr>
          <a:xfrm>
            <a:off x="483325" y="4299747"/>
            <a:ext cx="3944983" cy="1200329"/>
          </a:xfrm>
          <a:prstGeom prst="rect">
            <a:avLst/>
          </a:prstGeom>
        </p:spPr>
        <p:txBody>
          <a:bodyPr wrap="square">
            <a:spAutoFit/>
          </a:bodyPr>
          <a:lstStyle/>
          <a:p>
            <a:r>
              <a:rPr lang="it-IT" dirty="0" smtClean="0">
                <a:solidFill>
                  <a:prstClr val="black"/>
                </a:solidFill>
              </a:rPr>
              <a:t>Dopo di che abbiamo proseguito col pulire sei lastre di vetro sottilissimo, 1,1 millimetri, da aggiungere ad un’altra preparata da un altro gruppo. </a:t>
            </a:r>
            <a:endParaRPr lang="it-IT" dirty="0"/>
          </a:p>
        </p:txBody>
      </p:sp>
      <p:pic>
        <p:nvPicPr>
          <p:cNvPr id="5" name="Immagine 4" descr="WhatsApp Image 2019-11-04 at 23.40.37.jpeg"/>
          <p:cNvPicPr>
            <a:picLocks noChangeAspect="1"/>
          </p:cNvPicPr>
          <p:nvPr/>
        </p:nvPicPr>
        <p:blipFill>
          <a:blip r:embed="rId3" cstate="print"/>
          <a:stretch>
            <a:fillRect/>
          </a:stretch>
        </p:blipFill>
        <p:spPr>
          <a:xfrm>
            <a:off x="5660573" y="365761"/>
            <a:ext cx="5834742" cy="437605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3F020334-6AFB-49C2-BFCA-F6FC097196F4}"/>
              </a:ext>
            </a:extLst>
          </p:cNvPr>
          <p:cNvSpPr>
            <a:spLocks noGrp="1"/>
          </p:cNvSpPr>
          <p:nvPr>
            <p:ph idx="1"/>
          </p:nvPr>
        </p:nvSpPr>
        <p:spPr>
          <a:xfrm>
            <a:off x="1340427" y="3678383"/>
            <a:ext cx="9964882" cy="2695974"/>
          </a:xfrm>
        </p:spPr>
        <p:txBody>
          <a:bodyPr>
            <a:normAutofit fontScale="92500"/>
          </a:bodyPr>
          <a:lstStyle/>
          <a:p>
            <a:pPr marL="0" lvl="0" indent="0">
              <a:lnSpc>
                <a:spcPct val="100000"/>
              </a:lnSpc>
              <a:spcBef>
                <a:spcPts val="0"/>
              </a:spcBef>
              <a:buNone/>
            </a:pPr>
            <a:r>
              <a:rPr lang="it-IT" sz="1800" dirty="0" smtClean="0">
                <a:solidFill>
                  <a:prstClr val="black"/>
                </a:solidFill>
              </a:rPr>
              <a:t>Sopra </a:t>
            </a:r>
            <a:r>
              <a:rPr lang="it-IT" sz="1800" dirty="0">
                <a:solidFill>
                  <a:prstClr val="black"/>
                </a:solidFill>
              </a:rPr>
              <a:t>di essa, abbiamo delicatamente posto la prima delle nostre lastre, poi abbiamo fatto passare del filo da pesca attorno ai perni in modo da distanziare il primo vetro dal secondo grazie al solo spessore della lenza </a:t>
            </a:r>
            <a:r>
              <a:rPr lang="it-IT" sz="1800" dirty="0" smtClean="0">
                <a:solidFill>
                  <a:prstClr val="black"/>
                </a:solidFill>
              </a:rPr>
              <a:t>(300 micron, che corrisponde allo spessore dei gas </a:t>
            </a:r>
            <a:r>
              <a:rPr lang="it-IT" sz="1800" dirty="0" err="1" smtClean="0">
                <a:solidFill>
                  <a:prstClr val="black"/>
                </a:solidFill>
              </a:rPr>
              <a:t>gaps</a:t>
            </a:r>
            <a:r>
              <a:rPr lang="it-IT" sz="1800" dirty="0" smtClean="0">
                <a:solidFill>
                  <a:prstClr val="black"/>
                </a:solidFill>
              </a:rPr>
              <a:t>), </a:t>
            </a:r>
            <a:r>
              <a:rPr lang="it-IT" sz="1800" dirty="0">
                <a:solidFill>
                  <a:prstClr val="black"/>
                </a:solidFill>
              </a:rPr>
              <a:t>controllando però con delle apposite pinzette che il filo fosse sufficientemente teso da non afflosciarsi ma non troppo da rischiare di tagliare il vetro stesso.</a:t>
            </a:r>
          </a:p>
          <a:p>
            <a:pPr marL="0" lvl="0" indent="0">
              <a:lnSpc>
                <a:spcPct val="100000"/>
              </a:lnSpc>
              <a:spcBef>
                <a:spcPts val="0"/>
              </a:spcBef>
              <a:buNone/>
            </a:pPr>
            <a:r>
              <a:rPr lang="it-IT" sz="1800" dirty="0">
                <a:solidFill>
                  <a:prstClr val="black"/>
                </a:solidFill>
              </a:rPr>
              <a:t>Pronta la prima lastra abbiamo tirato fuori dall’imballaggio protettivo la seconda, già pulita da noi in precedenza, l’abbiamo posta su di un tavolo e con un ‘aspirapolvere’ l’abbiamo delicatamente sollevata e appoggiata sul vetro già pronto, fissandola e proseguendo col medesimo procedimento per ancora cinque volte.</a:t>
            </a:r>
          </a:p>
          <a:p>
            <a:pPr marL="0" lvl="0" indent="0">
              <a:lnSpc>
                <a:spcPct val="100000"/>
              </a:lnSpc>
              <a:spcBef>
                <a:spcPts val="0"/>
              </a:spcBef>
              <a:buNone/>
            </a:pPr>
            <a:r>
              <a:rPr lang="it-IT" sz="1800" dirty="0">
                <a:solidFill>
                  <a:prstClr val="black"/>
                </a:solidFill>
              </a:rPr>
              <a:t>Per l’ultima </a:t>
            </a:r>
            <a:r>
              <a:rPr lang="it-IT" sz="1800" dirty="0" smtClean="0">
                <a:solidFill>
                  <a:prstClr val="black"/>
                </a:solidFill>
              </a:rPr>
              <a:t>lastra (di 1,9 mm di spessore) </a:t>
            </a:r>
            <a:r>
              <a:rPr lang="it-IT" sz="1800" dirty="0">
                <a:solidFill>
                  <a:prstClr val="black"/>
                </a:solidFill>
              </a:rPr>
              <a:t>invece, poiché nulla andava posto sopra di essa, abbiamo passato sulla sua superficie una speciale vernice protettiva. </a:t>
            </a:r>
          </a:p>
          <a:p>
            <a:pPr>
              <a:buNone/>
            </a:pPr>
            <a:endParaRPr lang="it-IT" dirty="0"/>
          </a:p>
        </p:txBody>
      </p:sp>
      <p:pic>
        <p:nvPicPr>
          <p:cNvPr id="4" name="Immagine 3" descr="WhatsApp Image 2019-11-19 at 19.21.47.jpeg"/>
          <p:cNvPicPr>
            <a:picLocks noChangeAspect="1"/>
          </p:cNvPicPr>
          <p:nvPr/>
        </p:nvPicPr>
        <p:blipFill>
          <a:blip r:embed="rId2" cstate="print"/>
          <a:stretch>
            <a:fillRect/>
          </a:stretch>
        </p:blipFill>
        <p:spPr>
          <a:xfrm>
            <a:off x="3027788" y="184500"/>
            <a:ext cx="5858446" cy="3229656"/>
          </a:xfrm>
          <a:prstGeom prst="rect">
            <a:avLst/>
          </a:prstGeom>
        </p:spPr>
      </p:pic>
    </p:spTree>
    <p:extLst>
      <p:ext uri="{BB962C8B-B14F-4D97-AF65-F5344CB8AC3E}">
        <p14:creationId xmlns:p14="http://schemas.microsoft.com/office/powerpoint/2010/main" val="2523948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Immagine che contiene persona, gruppo, uomo, inpiedi&#10;&#10;Descrizione generata automaticamente">
            <a:extLst>
              <a:ext uri="{FF2B5EF4-FFF2-40B4-BE49-F238E27FC236}">
                <a16:creationId xmlns:a16="http://schemas.microsoft.com/office/drawing/2014/main" xmlns="" id="{580828D8-8092-4E6E-A0F7-85B98330233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73184" y="513166"/>
            <a:ext cx="4758625" cy="6344834"/>
          </a:xfrm>
        </p:spPr>
      </p:pic>
      <p:sp>
        <p:nvSpPr>
          <p:cNvPr id="6" name="Rettangolo 5">
            <a:extLst>
              <a:ext uri="{FF2B5EF4-FFF2-40B4-BE49-F238E27FC236}">
                <a16:creationId xmlns:a16="http://schemas.microsoft.com/office/drawing/2014/main" xmlns="" id="{7427657E-1ED4-460A-B984-CCA28F904372}"/>
              </a:ext>
            </a:extLst>
          </p:cNvPr>
          <p:cNvSpPr/>
          <p:nvPr/>
        </p:nvSpPr>
        <p:spPr>
          <a:xfrm>
            <a:off x="839793" y="2665643"/>
            <a:ext cx="3042395" cy="3416320"/>
          </a:xfrm>
          <a:prstGeom prst="rect">
            <a:avLst/>
          </a:prstGeom>
        </p:spPr>
        <p:txBody>
          <a:bodyPr wrap="square">
            <a:spAutoFit/>
          </a:bodyPr>
          <a:lstStyle/>
          <a:p>
            <a:pPr lvl="0"/>
            <a:r>
              <a:rPr lang="it-IT" sz="2400" dirty="0">
                <a:solidFill>
                  <a:prstClr val="black"/>
                </a:solidFill>
              </a:rPr>
              <a:t>Fatto questo, abbiamo inserito l’intera struttura nella gabbia, e poi sigillato il tutto con dei bulloni.</a:t>
            </a:r>
          </a:p>
          <a:p>
            <a:pPr lvl="0"/>
            <a:r>
              <a:rPr lang="it-IT" sz="2400" dirty="0">
                <a:solidFill>
                  <a:prstClr val="black"/>
                </a:solidFill>
              </a:rPr>
              <a:t>Infine ci siamo sbizzarriti nel firmare e decorare la faccia superiore della gabbia.</a:t>
            </a:r>
          </a:p>
        </p:txBody>
      </p:sp>
      <p:sp>
        <p:nvSpPr>
          <p:cNvPr id="4" name="Titolo 1"/>
          <p:cNvSpPr>
            <a:spLocks noGrp="1"/>
          </p:cNvSpPr>
          <p:nvPr>
            <p:ph type="title"/>
          </p:nvPr>
        </p:nvSpPr>
        <p:spPr>
          <a:xfrm>
            <a:off x="838200" y="365125"/>
            <a:ext cx="4379976" cy="1325563"/>
          </a:xfrm>
        </p:spPr>
        <p:txBody>
          <a:bodyPr>
            <a:normAutofit fontScale="90000"/>
          </a:bodyPr>
          <a:lstStyle/>
          <a:p>
            <a:pPr algn="ctr"/>
            <a:r>
              <a:rPr lang="it-IT" dirty="0" smtClean="0"/>
              <a:t>Completamento della MRPC «Pascal»</a:t>
            </a:r>
            <a:endParaRPr lang="it-IT" dirty="0"/>
          </a:p>
        </p:txBody>
      </p:sp>
    </p:spTree>
    <p:extLst>
      <p:ext uri="{BB962C8B-B14F-4D97-AF65-F5344CB8AC3E}">
        <p14:creationId xmlns:p14="http://schemas.microsoft.com/office/powerpoint/2010/main" val="1291090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Prove di tenuta di MRPC «Pascal»</a:t>
            </a:r>
            <a:endParaRPr lang="en-GB" dirty="0"/>
          </a:p>
        </p:txBody>
      </p:sp>
      <p:sp>
        <p:nvSpPr>
          <p:cNvPr id="3" name="Segnaposto contenuto 2"/>
          <p:cNvSpPr>
            <a:spLocks noGrp="1"/>
          </p:cNvSpPr>
          <p:nvPr>
            <p:ph idx="1"/>
          </p:nvPr>
        </p:nvSpPr>
        <p:spPr>
          <a:xfrm>
            <a:off x="838200" y="1825625"/>
            <a:ext cx="10515600" cy="2060575"/>
          </a:xfrm>
        </p:spPr>
        <p:txBody>
          <a:bodyPr>
            <a:noAutofit/>
          </a:bodyPr>
          <a:lstStyle/>
          <a:p>
            <a:r>
              <a:rPr lang="it-IT" sz="3200" dirty="0" smtClean="0"/>
              <a:t>La camera è stata collaudata rispetto alla tenuta del gas:</a:t>
            </a:r>
          </a:p>
          <a:p>
            <a:pPr lvl="1"/>
            <a:r>
              <a:rPr lang="it-IT" sz="2800" dirty="0" smtClean="0"/>
              <a:t>Collegando misuratore di pressione</a:t>
            </a:r>
          </a:p>
          <a:p>
            <a:pPr lvl="1"/>
            <a:r>
              <a:rPr lang="it-IT" sz="2800" dirty="0" smtClean="0"/>
              <a:t>È stata iniettata aria compressa attraverso una siringa manuale</a:t>
            </a:r>
          </a:p>
          <a:p>
            <a:pPr lvl="1"/>
            <a:r>
              <a:rPr lang="it-IT" sz="2800" dirty="0" smtClean="0"/>
              <a:t>La camera è stata sigillata dopo l’iniezione di aria</a:t>
            </a:r>
          </a:p>
          <a:p>
            <a:pPr lvl="1"/>
            <a:r>
              <a:rPr lang="it-IT" sz="2800" dirty="0" smtClean="0"/>
              <a:t>È stato controllato il livello di pressione attraverso lo strumento</a:t>
            </a:r>
          </a:p>
          <a:p>
            <a:r>
              <a:rPr lang="it-IT" sz="3200" dirty="0" smtClean="0"/>
              <a:t>I risultati hanno fornito dati di pressione stabile in un intervallo di tempo di 15minuti accettabili per il test pass / no pass e la camera è stata accettata come funzionante</a:t>
            </a:r>
            <a:endParaRPr lang="en-GB" sz="3200" dirty="0"/>
          </a:p>
        </p:txBody>
      </p:sp>
    </p:spTree>
    <p:extLst>
      <p:ext uri="{BB962C8B-B14F-4D97-AF65-F5344CB8AC3E}">
        <p14:creationId xmlns:p14="http://schemas.microsoft.com/office/powerpoint/2010/main" val="1546282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Fase di test della camera MRPC (Aprile 2019)</a:t>
            </a:r>
            <a:endParaRPr lang="it-IT" dirty="0"/>
          </a:p>
        </p:txBody>
      </p:sp>
      <p:sp>
        <p:nvSpPr>
          <p:cNvPr id="5" name="CasellaDiTesto 4"/>
          <p:cNvSpPr txBox="1"/>
          <p:nvPr/>
        </p:nvSpPr>
        <p:spPr>
          <a:xfrm>
            <a:off x="2070028" y="2991394"/>
            <a:ext cx="8321041" cy="1200329"/>
          </a:xfrm>
          <a:prstGeom prst="rect">
            <a:avLst/>
          </a:prstGeom>
          <a:noFill/>
        </p:spPr>
        <p:txBody>
          <a:bodyPr wrap="square" rtlCol="0">
            <a:spAutoFit/>
          </a:bodyPr>
          <a:lstStyle/>
          <a:p>
            <a:r>
              <a:rPr lang="it-IT" sz="2400" dirty="0" smtClean="0"/>
              <a:t>La fase </a:t>
            </a:r>
            <a:r>
              <a:rPr lang="it-IT" sz="2400" dirty="0" err="1" smtClean="0"/>
              <a:t>sucessiva</a:t>
            </a:r>
            <a:r>
              <a:rPr lang="it-IT" sz="2400" dirty="0" smtClean="0"/>
              <a:t> è la fase di test della camera costruita, sebbene non l’abbiamo svolta sulla nostra camera ma su una costruita nell’aprile 2019.  </a:t>
            </a:r>
            <a:endParaRPr lang="it-IT" sz="2400" dirty="0"/>
          </a:p>
        </p:txBody>
      </p:sp>
    </p:spTree>
    <p:extLst>
      <p:ext uri="{BB962C8B-B14F-4D97-AF65-F5344CB8AC3E}">
        <p14:creationId xmlns:p14="http://schemas.microsoft.com/office/powerpoint/2010/main" val="3387646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Fase di test della camera: procedimento sperimentale</a:t>
            </a:r>
            <a:endParaRPr lang="it-IT" dirty="0"/>
          </a:p>
        </p:txBody>
      </p:sp>
      <p:sp>
        <p:nvSpPr>
          <p:cNvPr id="4" name="CasellaDiTesto 3"/>
          <p:cNvSpPr txBox="1"/>
          <p:nvPr/>
        </p:nvSpPr>
        <p:spPr>
          <a:xfrm>
            <a:off x="1935479" y="2105216"/>
            <a:ext cx="8321041" cy="4524315"/>
          </a:xfrm>
          <a:prstGeom prst="rect">
            <a:avLst/>
          </a:prstGeom>
          <a:noFill/>
        </p:spPr>
        <p:txBody>
          <a:bodyPr wrap="square" rtlCol="0">
            <a:spAutoFit/>
          </a:bodyPr>
          <a:lstStyle/>
          <a:p>
            <a:pPr marL="342900" indent="-342900">
              <a:buFont typeface="Wingdings" panose="05000000000000000000" pitchFamily="2" charset="2"/>
              <a:buChar char="Ø"/>
            </a:pPr>
            <a:r>
              <a:rPr lang="it-IT" sz="2400" dirty="0" smtClean="0"/>
              <a:t>Effettuati n.11 cicli di campionamento dati</a:t>
            </a:r>
          </a:p>
          <a:p>
            <a:pPr marL="342900" indent="-342900">
              <a:buFont typeface="Wingdings" panose="05000000000000000000" pitchFamily="2" charset="2"/>
              <a:buChar char="Ø"/>
            </a:pPr>
            <a:r>
              <a:rPr lang="it-IT" sz="2400" dirty="0" smtClean="0"/>
              <a:t>Per ogni ciclo di campionamento:</a:t>
            </a:r>
          </a:p>
          <a:p>
            <a:pPr marL="800100" lvl="1" indent="-342900">
              <a:buFont typeface="Wingdings" panose="05000000000000000000" pitchFamily="2" charset="2"/>
              <a:buChar char="§"/>
            </a:pPr>
            <a:r>
              <a:rPr lang="it-IT" sz="2400" dirty="0" smtClean="0"/>
              <a:t>Settaggio del potenziale per la sessione di acquisizione</a:t>
            </a:r>
          </a:p>
          <a:p>
            <a:pPr marL="800100" lvl="1" indent="-342900">
              <a:buFont typeface="Wingdings" panose="05000000000000000000" pitchFamily="2" charset="2"/>
              <a:buChar char="§"/>
            </a:pPr>
            <a:r>
              <a:rPr lang="it-IT" sz="2400" dirty="0" smtClean="0"/>
              <a:t>Attesa della stabilizzazione del valore in tensione</a:t>
            </a:r>
          </a:p>
          <a:p>
            <a:pPr marL="800100" lvl="1" indent="-342900">
              <a:buFont typeface="Wingdings" panose="05000000000000000000" pitchFamily="2" charset="2"/>
              <a:buChar char="§"/>
            </a:pPr>
            <a:r>
              <a:rPr lang="it-IT" sz="2400" dirty="0" smtClean="0"/>
              <a:t>Misura della tensione rilevata a SX della camera</a:t>
            </a:r>
          </a:p>
          <a:p>
            <a:pPr marL="800100" lvl="1" indent="-342900">
              <a:buFont typeface="Wingdings" panose="05000000000000000000" pitchFamily="2" charset="2"/>
              <a:buChar char="§"/>
            </a:pPr>
            <a:r>
              <a:rPr lang="it-IT" sz="2400" dirty="0" smtClean="0"/>
              <a:t>Misura della corrente rilevata a SX della camera</a:t>
            </a:r>
          </a:p>
          <a:p>
            <a:pPr marL="800100" lvl="1" indent="-342900">
              <a:buFont typeface="Wingdings" panose="05000000000000000000" pitchFamily="2" charset="2"/>
              <a:buChar char="§"/>
            </a:pPr>
            <a:r>
              <a:rPr lang="it-IT" sz="2400" dirty="0"/>
              <a:t>Misura della tensione rilevata a </a:t>
            </a:r>
            <a:r>
              <a:rPr lang="it-IT" sz="2400" dirty="0" smtClean="0"/>
              <a:t>DX </a:t>
            </a:r>
            <a:r>
              <a:rPr lang="it-IT" sz="2400" dirty="0"/>
              <a:t>della camera</a:t>
            </a:r>
          </a:p>
          <a:p>
            <a:pPr marL="800100" lvl="1" indent="-342900">
              <a:buFont typeface="Wingdings" panose="05000000000000000000" pitchFamily="2" charset="2"/>
              <a:buChar char="§"/>
            </a:pPr>
            <a:r>
              <a:rPr lang="it-IT" sz="2400" dirty="0"/>
              <a:t>Misura della corrente rilevata a </a:t>
            </a:r>
            <a:r>
              <a:rPr lang="it-IT" sz="2400" dirty="0" smtClean="0"/>
              <a:t>DX </a:t>
            </a:r>
            <a:r>
              <a:rPr lang="it-IT" sz="2400" dirty="0"/>
              <a:t>della </a:t>
            </a:r>
            <a:r>
              <a:rPr lang="it-IT" sz="2400" dirty="0" smtClean="0"/>
              <a:t>camera</a:t>
            </a:r>
          </a:p>
          <a:p>
            <a:pPr marL="800100" lvl="1" indent="-342900">
              <a:buFont typeface="Wingdings" panose="05000000000000000000" pitchFamily="2" charset="2"/>
              <a:buChar char="§"/>
            </a:pPr>
            <a:r>
              <a:rPr lang="it-IT" sz="2400" dirty="0" smtClean="0"/>
              <a:t>Misura </a:t>
            </a:r>
            <a:r>
              <a:rPr lang="it-IT" sz="2400" dirty="0" smtClean="0"/>
              <a:t>dei tre valori di «dark </a:t>
            </a:r>
            <a:r>
              <a:rPr lang="it-IT" sz="2400" dirty="0" err="1" smtClean="0"/>
              <a:t>current</a:t>
            </a:r>
            <a:r>
              <a:rPr lang="it-IT" sz="2400" dirty="0" smtClean="0"/>
              <a:t>» (SX DX e CERN01)</a:t>
            </a:r>
            <a:endParaRPr lang="it-IT" sz="2400" dirty="0" smtClean="0"/>
          </a:p>
          <a:p>
            <a:pPr marL="800100" lvl="1" indent="-342900">
              <a:buFont typeface="Wingdings" panose="05000000000000000000" pitchFamily="2" charset="2"/>
              <a:buChar char="§"/>
            </a:pPr>
            <a:r>
              <a:rPr lang="it-IT" sz="2400" dirty="0" smtClean="0"/>
              <a:t>Registrazione dei valori nel foglio di calcolo</a:t>
            </a:r>
            <a:endParaRPr lang="it-IT" sz="2400" dirty="0"/>
          </a:p>
          <a:p>
            <a:endParaRPr lang="it-IT" sz="2400" dirty="0" smtClean="0"/>
          </a:p>
          <a:p>
            <a:endParaRPr lang="it-IT"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Fase ti test della camera: note</a:t>
            </a:r>
            <a:endParaRPr lang="it-IT" dirty="0"/>
          </a:p>
        </p:txBody>
      </p:sp>
      <p:sp>
        <p:nvSpPr>
          <p:cNvPr id="3" name="CasellaDiTesto 2"/>
          <p:cNvSpPr txBox="1"/>
          <p:nvPr/>
        </p:nvSpPr>
        <p:spPr>
          <a:xfrm>
            <a:off x="692331" y="1854926"/>
            <a:ext cx="10829109" cy="2862322"/>
          </a:xfrm>
          <a:prstGeom prst="rect">
            <a:avLst/>
          </a:prstGeom>
          <a:noFill/>
        </p:spPr>
        <p:txBody>
          <a:bodyPr wrap="square" rtlCol="0">
            <a:spAutoFit/>
          </a:bodyPr>
          <a:lstStyle/>
          <a:p>
            <a:pPr marL="342900" indent="-342900">
              <a:buAutoNum type="arabicPeriod"/>
            </a:pPr>
            <a:r>
              <a:rPr lang="it-IT" dirty="0" smtClean="0"/>
              <a:t>Gli eventi sono definiti dalla coincidenza delle tre camere di CERN-01.</a:t>
            </a:r>
          </a:p>
          <a:p>
            <a:pPr marL="342900" indent="-342900">
              <a:buAutoNum type="arabicPeriod"/>
            </a:pPr>
            <a:r>
              <a:rPr lang="it-IT" dirty="0" smtClean="0"/>
              <a:t>In corrispondenza di ogni evento visto da CERN-01 si salva lo stato della camera sotto test.</a:t>
            </a:r>
          </a:p>
          <a:p>
            <a:pPr marL="342900" indent="-342900">
              <a:buAutoNum type="arabicPeriod"/>
            </a:pPr>
            <a:r>
              <a:rPr lang="it-IT" dirty="0" smtClean="0"/>
              <a:t>In ricostruzione il software utilizzato interpola per ogni evento i due punti di ogni traccia trovati nella camera </a:t>
            </a:r>
            <a:r>
              <a:rPr lang="it-IT" dirty="0" err="1" smtClean="0"/>
              <a:t>bottom</a:t>
            </a:r>
            <a:r>
              <a:rPr lang="it-IT" dirty="0" smtClean="0"/>
              <a:t> e middle di CERN-01 e va a cercare un punto nella camera sotto test che sia in accordo con il </a:t>
            </a:r>
            <a:r>
              <a:rPr lang="it-IT" dirty="0" err="1" smtClean="0"/>
              <a:t>fit</a:t>
            </a:r>
            <a:r>
              <a:rPr lang="it-IT" dirty="0" smtClean="0"/>
              <a:t> dei primi due punti (entro 2 deviazioni standard): ecco perché è importante registrare le distanze della camera sotto test da CERN01 in quota.</a:t>
            </a:r>
          </a:p>
          <a:p>
            <a:pPr marL="342900" indent="-342900">
              <a:buAutoNum type="arabicPeriod"/>
            </a:pPr>
            <a:r>
              <a:rPr lang="it-IT" dirty="0" smtClean="0"/>
              <a:t>Se lo trova l'evento e' stato visto anche dalla camera sotto test altrimenti no.</a:t>
            </a:r>
          </a:p>
          <a:p>
            <a:pPr marL="342900" indent="-342900"/>
            <a:r>
              <a:rPr lang="it-IT" dirty="0" smtClean="0"/>
              <a:t>       </a:t>
            </a:r>
          </a:p>
          <a:p>
            <a:pPr marL="342900" indent="-342900"/>
            <a:r>
              <a:rPr lang="it-IT" dirty="0" smtClean="0"/>
              <a:t>       L'efficienza della camera e' il rapporto tra il numero di eventi visti dalla camera sotto test (numero di coincidenze) ed il numero di eventi visti da CERN-01.</a:t>
            </a:r>
            <a:endParaRPr lang="it-IT" dirty="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TotalTime>
  <Words>1014</Words>
  <Application>Microsoft Office PowerPoint</Application>
  <PresentationFormat>Widescreen</PresentationFormat>
  <Paragraphs>70</Paragraphs>
  <Slides>18</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18</vt:i4>
      </vt:variant>
    </vt:vector>
  </HeadingPairs>
  <TitlesOfParts>
    <vt:vector size="25" baseType="lpstr">
      <vt:lpstr>Arial</vt:lpstr>
      <vt:lpstr>Calibri</vt:lpstr>
      <vt:lpstr>Calibri Light</vt:lpstr>
      <vt:lpstr>Cambria</vt:lpstr>
      <vt:lpstr>Cambria Math</vt:lpstr>
      <vt:lpstr>Wingdings</vt:lpstr>
      <vt:lpstr>Tema di Office</vt:lpstr>
      <vt:lpstr>Presentazione standard di PowerPoint</vt:lpstr>
      <vt:lpstr>Fase di assemblaggio della camera MRPC «Pascal»</vt:lpstr>
      <vt:lpstr>Presentazione standard di PowerPoint</vt:lpstr>
      <vt:lpstr>Presentazione standard di PowerPoint</vt:lpstr>
      <vt:lpstr>Completamento della MRPC «Pascal»</vt:lpstr>
      <vt:lpstr>Prove di tenuta di MRPC «Pascal»</vt:lpstr>
      <vt:lpstr>Fase di test della camera MRPC (Aprile 2019)</vt:lpstr>
      <vt:lpstr>Fase di test della camera: procedimento sperimentale</vt:lpstr>
      <vt:lpstr>Fase ti test della camera: note</vt:lpstr>
      <vt:lpstr>Raccolta ed elaborazione dati: set points e condizioni ambientali</vt:lpstr>
      <vt:lpstr>Raccolta ed elaborazione dati: tensioni e correnti rilevate a SX e DX della camera</vt:lpstr>
      <vt:lpstr>Correnti I+ &amp; I-</vt:lpstr>
      <vt:lpstr>Raccolta ed elaborazione dati: misure di dark rate a SX e a DX</vt:lpstr>
      <vt:lpstr>Raccolta ed elaborazione dati:  conteggi camera in prova SX e a DX e conteggi CERN01 middle e bottom chamber</vt:lpstr>
      <vt:lpstr>Raccolta ed elaborazione dati:  computo dell’efficienza</vt:lpstr>
      <vt:lpstr>Rappresentazione dati elaborati: efficienza della camera</vt:lpstr>
      <vt:lpstr>Rappresentazione dati elaborati: dark rate</vt:lpstr>
      <vt:lpstr>Esito del test di efficienza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Ivan Marangon</dc:creator>
  <cp:lastModifiedBy>Admin</cp:lastModifiedBy>
  <cp:revision>42</cp:revision>
  <dcterms:created xsi:type="dcterms:W3CDTF">2019-11-16T14:09:12Z</dcterms:created>
  <dcterms:modified xsi:type="dcterms:W3CDTF">2019-11-20T13:30:53Z</dcterms:modified>
</cp:coreProperties>
</file>