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56" r:id="rId2"/>
    <p:sldId id="316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7" r:id="rId12"/>
    <p:sldId id="318" r:id="rId13"/>
    <p:sldId id="319" r:id="rId14"/>
    <p:sldId id="321" r:id="rId15"/>
    <p:sldId id="322" r:id="rId16"/>
    <p:sldId id="323" r:id="rId17"/>
    <p:sldId id="324" r:id="rId18"/>
    <p:sldId id="257" r:id="rId19"/>
    <p:sldId id="261" r:id="rId20"/>
    <p:sldId id="263" r:id="rId21"/>
    <p:sldId id="264" r:id="rId22"/>
    <p:sldId id="265" r:id="rId23"/>
    <p:sldId id="266" r:id="rId24"/>
    <p:sldId id="267" r:id="rId25"/>
    <p:sldId id="270" r:id="rId26"/>
    <p:sldId id="275" r:id="rId27"/>
    <p:sldId id="276" r:id="rId28"/>
    <p:sldId id="277" r:id="rId29"/>
    <p:sldId id="278" r:id="rId30"/>
    <p:sldId id="280" r:id="rId31"/>
    <p:sldId id="281" r:id="rId32"/>
    <p:sldId id="282" r:id="rId33"/>
    <p:sldId id="284" r:id="rId34"/>
    <p:sldId id="285" r:id="rId35"/>
    <p:sldId id="287" r:id="rId36"/>
    <p:sldId id="286" r:id="rId37"/>
    <p:sldId id="288" r:id="rId38"/>
    <p:sldId id="290" r:id="rId39"/>
    <p:sldId id="289" r:id="rId40"/>
    <p:sldId id="291" r:id="rId41"/>
    <p:sldId id="292" r:id="rId42"/>
    <p:sldId id="293" r:id="rId43"/>
    <p:sldId id="294" r:id="rId44"/>
    <p:sldId id="295" r:id="rId45"/>
    <p:sldId id="297" r:id="rId46"/>
    <p:sldId id="296" r:id="rId47"/>
    <p:sldId id="298" r:id="rId48"/>
    <p:sldId id="299" r:id="rId49"/>
    <p:sldId id="325" r:id="rId50"/>
    <p:sldId id="301" r:id="rId51"/>
    <p:sldId id="300" r:id="rId52"/>
    <p:sldId id="326" r:id="rId53"/>
    <p:sldId id="304" r:id="rId54"/>
    <p:sldId id="327" r:id="rId55"/>
    <p:sldId id="306" r:id="rId56"/>
    <p:sldId id="303" r:id="rId5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FF"/>
    <a:srgbClr val="11C1FF"/>
    <a:srgbClr val="F68222"/>
    <a:srgbClr val="007FAC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8" d="100"/>
          <a:sy n="88" d="100"/>
        </p:scale>
        <p:origin x="-780" y="-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2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C519A-23AB-4E44-8D88-4702DA5FAACF}" type="datetimeFigureOut">
              <a:rPr lang="it-IT" smtClean="0"/>
              <a:t>05/11/2019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3C83F-7AAE-4D2B-9545-91D404B884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Percorso inclinato aumentato di un fattore 1/</a:t>
            </a:r>
            <a:r>
              <a:rPr lang="it-IT" dirty="0" err="1" smtClean="0"/>
              <a:t>cosTheta</a:t>
            </a:r>
            <a:r>
              <a:rPr lang="it-IT" baseline="0" dirty="0" smtClean="0"/>
              <a:t> rispetto alla verticale</a:t>
            </a:r>
            <a:endParaRPr lang="it-IT" dirty="0" smtClean="0"/>
          </a:p>
          <a:p>
            <a:r>
              <a:rPr lang="it-IT" dirty="0" smtClean="0"/>
              <a:t>A basse energie, aumentando</a:t>
            </a:r>
            <a:r>
              <a:rPr lang="it-IT" baseline="0" dirty="0" smtClean="0"/>
              <a:t> il percorso aumenta la probabilità di decadimento dei pioni </a:t>
            </a:r>
            <a:r>
              <a:rPr lang="it-IT" baseline="0" dirty="0" smtClean="0">
                <a:sym typeface="Wingdings" panose="05000000000000000000" pitchFamily="2" charset="2"/>
              </a:rPr>
              <a:t> Flusso muoni aumenta</a:t>
            </a:r>
          </a:p>
          <a:p>
            <a:r>
              <a:rPr lang="it-IT" baseline="0" dirty="0" smtClean="0">
                <a:sym typeface="Wingdings" panose="05000000000000000000" pitchFamily="2" charset="2"/>
              </a:rPr>
              <a:t>Ad alte energie, il pione tende a sopravvivere e interagire (piuttosto che decadere), il decadimento del kaone invece si fa sentire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3C83F-7AAE-4D2B-9545-91D404B884FF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88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/>
          <a:stretch/>
        </p:blipFill>
        <p:spPr bwMode="auto">
          <a:xfrm>
            <a:off x="100" y="0"/>
            <a:ext cx="91539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36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67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60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/>
          <a:stretch/>
        </p:blipFill>
        <p:spPr bwMode="auto">
          <a:xfrm>
            <a:off x="100" y="0"/>
            <a:ext cx="91539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 userDrawn="1"/>
        </p:nvSpPr>
        <p:spPr>
          <a:xfrm>
            <a:off x="323528" y="123478"/>
            <a:ext cx="8424936" cy="704297"/>
          </a:xfrm>
          <a:prstGeom prst="rect">
            <a:avLst/>
          </a:prstGeom>
          <a:solidFill>
            <a:srgbClr val="C6D9F1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323528" y="987574"/>
            <a:ext cx="8424936" cy="3872447"/>
          </a:xfrm>
          <a:prstGeom prst="rect">
            <a:avLst/>
          </a:prstGeom>
          <a:solidFill>
            <a:srgbClr val="C6D9F1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88236" y="4832398"/>
            <a:ext cx="2133600" cy="273844"/>
          </a:xfrm>
        </p:spPr>
        <p:txBody>
          <a:bodyPr/>
          <a:lstStyle>
            <a:lvl1pPr>
              <a:defRPr lang="it-IT" sz="1000" b="1" kern="1200" smtClean="0">
                <a:solidFill>
                  <a:srgbClr val="CC009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9207DA-2D8E-4C07-BB03-BAC3DC1BD240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Immagine 6" descr="banner CF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1428" r="76161" b="4130"/>
          <a:stretch/>
        </p:blipFill>
        <p:spPr bwMode="auto">
          <a:xfrm>
            <a:off x="395536" y="173475"/>
            <a:ext cx="1204765" cy="61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 descr="banner CF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15141" r="12395"/>
          <a:stretch/>
        </p:blipFill>
        <p:spPr bwMode="auto">
          <a:xfrm>
            <a:off x="8172888" y="173475"/>
            <a:ext cx="503568" cy="61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asellaDiTesto 10"/>
          <p:cNvSpPr txBox="1"/>
          <p:nvPr userDrawn="1"/>
        </p:nvSpPr>
        <p:spPr>
          <a:xfrm>
            <a:off x="3164703" y="4860021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b="1" dirty="0" smtClean="0">
                <a:solidFill>
                  <a:srgbClr val="00B0F0"/>
                </a:solidFill>
              </a:rPr>
              <a:t>INTERNATIONAL</a:t>
            </a:r>
            <a:r>
              <a:rPr lang="it-IT" sz="1000" b="1" dirty="0" smtClean="0">
                <a:solidFill>
                  <a:srgbClr val="CC0099"/>
                </a:solidFill>
              </a:rPr>
              <a:t> COSMIC </a:t>
            </a:r>
            <a:r>
              <a:rPr lang="it-IT" sz="1000" b="1" dirty="0" smtClean="0">
                <a:solidFill>
                  <a:srgbClr val="00B0F0"/>
                </a:solidFill>
              </a:rPr>
              <a:t>DAY </a:t>
            </a:r>
            <a:r>
              <a:rPr lang="it-IT" sz="1000" b="1" dirty="0" smtClean="0">
                <a:solidFill>
                  <a:srgbClr val="00B0F0"/>
                </a:solidFill>
                <a:sym typeface="Symbol"/>
              </a:rPr>
              <a:t> </a:t>
            </a:r>
            <a:r>
              <a:rPr lang="it-IT" sz="1000" b="1" dirty="0" smtClean="0">
                <a:solidFill>
                  <a:srgbClr val="CC0099"/>
                </a:solidFill>
                <a:sym typeface="Symbol"/>
              </a:rPr>
              <a:t>6 Novembre 2019</a:t>
            </a:r>
            <a:endParaRPr lang="it-IT" sz="10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2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48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8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9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06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82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10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0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207DA-2D8E-4C07-BB03-BAC3DC1BD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02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jpeg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agenda.centrofermi.it/event/153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11560" y="339502"/>
            <a:ext cx="4536504" cy="3109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" marR="75565">
              <a:spcAft>
                <a:spcPts val="0"/>
              </a:spcAft>
            </a:pPr>
            <a:r>
              <a:rPr lang="it-IT" sz="4500" b="1" dirty="0" smtClean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INTERNATIONAL </a:t>
            </a:r>
          </a:p>
          <a:p>
            <a:pPr marL="75565" marR="75565">
              <a:lnSpc>
                <a:spcPct val="115000"/>
              </a:lnSpc>
              <a:spcAft>
                <a:spcPts val="600"/>
              </a:spcAft>
            </a:pPr>
            <a:r>
              <a:rPr lang="it-IT" sz="4500" b="1" dirty="0" smtClean="0">
                <a:ln>
                  <a:noFill/>
                </a:ln>
                <a:solidFill>
                  <a:srgbClr val="CC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COSMIC</a:t>
            </a:r>
            <a:r>
              <a:rPr lang="it-IT" sz="4500" b="1" dirty="0" smtClean="0">
                <a:ln>
                  <a:noFill/>
                </a:ln>
                <a:solidFill>
                  <a:srgbClr val="CC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 </a:t>
            </a:r>
            <a:r>
              <a:rPr lang="it-IT" sz="4500" b="1" dirty="0" smtClean="0">
                <a:ln>
                  <a:noFill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/>
                <a:ea typeface="Calibri"/>
                <a:cs typeface="Times New Roman"/>
              </a:rPr>
              <a:t>DAY</a:t>
            </a: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endParaRPr lang="it-IT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endParaRPr lang="it-IT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endParaRPr lang="it-IT" sz="500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r>
              <a:rPr lang="it-IT" b="1" i="1" dirty="0" err="1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Become</a:t>
            </a:r>
            <a:r>
              <a:rPr lang="it-IT" b="1" i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 a </a:t>
            </a:r>
            <a:r>
              <a:rPr lang="it-IT" b="1" i="1" dirty="0" err="1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Scientistic</a:t>
            </a:r>
            <a:r>
              <a:rPr lang="it-IT" b="1" i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 for a </a:t>
            </a:r>
            <a:r>
              <a:rPr lang="it-IT" b="1" i="1" dirty="0" err="1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D</a:t>
            </a:r>
            <a:r>
              <a:rPr lang="it-IT" b="1" i="1" dirty="0" err="1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ay</a:t>
            </a:r>
            <a:endParaRPr lang="it-IT" b="1" i="1" dirty="0" smtClean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  <a:p>
            <a:pPr marL="268288" marR="75565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chemeClr val="bg1"/>
                </a:solidFill>
                <a:latin typeface="+mj-lt"/>
                <a:ea typeface="Calibri"/>
                <a:cs typeface="Arial" panose="020B0604020202020204" pitchFamily="34" charset="0"/>
              </a:rPr>
              <a:t>06 Novembre 2019</a:t>
            </a:r>
            <a:endParaRPr lang="it-IT" b="1" dirty="0">
              <a:solidFill>
                <a:schemeClr val="bg1"/>
              </a:solidFill>
              <a:latin typeface="+mj-lt"/>
              <a:ea typeface="Calibri"/>
              <a:cs typeface="Arial" panose="020B0604020202020204" pitchFamily="34" charset="0"/>
            </a:endParaRPr>
          </a:p>
        </p:txBody>
      </p:sp>
      <p:pic>
        <p:nvPicPr>
          <p:cNvPr id="6" name="Immagine 5" descr="banner C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1428" r="76161" b="4130"/>
          <a:stretch/>
        </p:blipFill>
        <p:spPr bwMode="auto">
          <a:xfrm>
            <a:off x="7831243" y="195486"/>
            <a:ext cx="1204765" cy="61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 descr="banner C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15141" r="12395"/>
          <a:stretch/>
        </p:blipFill>
        <p:spPr bwMode="auto">
          <a:xfrm>
            <a:off x="8532440" y="875124"/>
            <a:ext cx="503568" cy="61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83568" y="2223145"/>
            <a:ext cx="7920880" cy="1938992"/>
          </a:xfrm>
          <a:prstGeom prst="rect">
            <a:avLst/>
          </a:prstGeom>
          <a:solidFill>
            <a:schemeClr val="tx2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marL="4484688"/>
            <a:r>
              <a:rPr lang="it-IT" b="1" dirty="0" err="1" smtClean="0">
                <a:solidFill>
                  <a:schemeClr val="bg1"/>
                </a:solidFill>
              </a:rPr>
              <a:t>Outline</a:t>
            </a:r>
            <a:r>
              <a:rPr lang="it-IT" b="1" dirty="0" smtClean="0">
                <a:solidFill>
                  <a:schemeClr val="bg1"/>
                </a:solidFill>
              </a:rPr>
              <a:t>: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sono I raggi cosmici?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dove provengono?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possono essere rivelati?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Progetto EEE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Introduzione all’analisi dei dati</a:t>
            </a:r>
          </a:p>
          <a:p>
            <a:pPr marL="4665663" indent="-180975">
              <a:buFont typeface="Arial" panose="020B0604020202020204" pitchFamily="34" charset="0"/>
              <a:buChar char="•"/>
            </a:pPr>
            <a:endParaRPr lang="it-IT" sz="1400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89225" indent="-174625"/>
            <a:r>
              <a:rPr lang="it-IT" b="1" dirty="0" err="1" smtClean="0">
                <a:solidFill>
                  <a:srgbClr val="11C1FF"/>
                </a:solidFill>
              </a:rPr>
              <a:t>P.La</a:t>
            </a:r>
            <a:r>
              <a:rPr lang="it-IT" b="1" dirty="0" smtClean="0">
                <a:solidFill>
                  <a:srgbClr val="11C1FF"/>
                </a:solidFill>
              </a:rPr>
              <a:t> Rocca &amp; </a:t>
            </a:r>
            <a:r>
              <a:rPr lang="it-IT" b="1" dirty="0" err="1" smtClean="0">
                <a:solidFill>
                  <a:srgbClr val="11C1FF"/>
                </a:solidFill>
              </a:rPr>
              <a:t>M.Trimarchi</a:t>
            </a:r>
            <a:endParaRPr lang="it-IT" b="1" dirty="0">
              <a:solidFill>
                <a:srgbClr val="11C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Tale radiazione fu chiamata RADIAZIONE COSMICA (SECONDARIA)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rgbClr val="11C1FF"/>
                </a:solidFill>
              </a:rPr>
              <a:t>Da che particelle è composta?</a:t>
            </a:r>
            <a:endParaRPr lang="it-IT" sz="2600" b="1" dirty="0">
              <a:solidFill>
                <a:srgbClr val="11C1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63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67544" y="993513"/>
            <a:ext cx="374441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>
                <a:solidFill>
                  <a:srgbClr val="11C1FF"/>
                </a:solidFill>
              </a:rPr>
              <a:t>30% Componente </a:t>
            </a:r>
            <a:r>
              <a:rPr lang="it-IT" sz="2600" b="1" dirty="0" smtClean="0">
                <a:solidFill>
                  <a:srgbClr val="11C1FF"/>
                </a:solidFill>
              </a:rPr>
              <a:t>Soft</a:t>
            </a:r>
            <a:r>
              <a:rPr lang="it-IT" sz="2800" dirty="0" smtClean="0"/>
              <a:t> </a:t>
            </a:r>
          </a:p>
          <a:p>
            <a:pPr algn="ctr"/>
            <a:r>
              <a:rPr lang="it-IT" sz="2000" dirty="0" smtClean="0"/>
              <a:t>Elettroni </a:t>
            </a:r>
          </a:p>
          <a:p>
            <a:pPr algn="ctr"/>
            <a:r>
              <a:rPr lang="it-IT" sz="2000" dirty="0" smtClean="0"/>
              <a:t>Fotoni </a:t>
            </a:r>
          </a:p>
          <a:p>
            <a:pPr algn="ctr"/>
            <a:r>
              <a:rPr lang="it-IT" sz="2000" dirty="0" smtClean="0"/>
              <a:t>Neutroni </a:t>
            </a:r>
          </a:p>
          <a:p>
            <a:pPr algn="ctr"/>
            <a:r>
              <a:rPr lang="it-IT" sz="2000" dirty="0" smtClean="0"/>
              <a:t>Pioni </a:t>
            </a:r>
          </a:p>
          <a:p>
            <a:pPr algn="ctr"/>
            <a:r>
              <a:rPr lang="it-IT" sz="2000" dirty="0" smtClean="0"/>
              <a:t>Kaoni </a:t>
            </a:r>
          </a:p>
          <a:p>
            <a:pPr algn="ctr"/>
            <a:r>
              <a:rPr lang="it-IT" sz="2000" dirty="0" smtClean="0"/>
              <a:t>Neutrini 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500" dirty="0" smtClean="0"/>
              <a:t>Bassa </a:t>
            </a:r>
            <a:r>
              <a:rPr lang="it-IT" sz="2500" dirty="0"/>
              <a:t>Energia </a:t>
            </a:r>
            <a:endParaRPr lang="it-IT" sz="2500" dirty="0" smtClean="0"/>
          </a:p>
          <a:p>
            <a:pPr algn="ctr"/>
            <a:r>
              <a:rPr lang="it-IT" sz="2500" dirty="0" smtClean="0"/>
              <a:t>Poco </a:t>
            </a:r>
            <a:r>
              <a:rPr lang="it-IT" sz="2500" dirty="0"/>
              <a:t>penetranti</a:t>
            </a:r>
            <a:endParaRPr lang="it-IT" sz="2500" b="1" dirty="0">
              <a:solidFill>
                <a:srgbClr val="11C1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644008" y="1003559"/>
            <a:ext cx="3816424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>
                <a:solidFill>
                  <a:srgbClr val="11C1FF"/>
                </a:solidFill>
              </a:rPr>
              <a:t>7</a:t>
            </a:r>
            <a:r>
              <a:rPr lang="it-IT" sz="2600" b="1" dirty="0" smtClean="0">
                <a:solidFill>
                  <a:srgbClr val="11C1FF"/>
                </a:solidFill>
              </a:rPr>
              <a:t>0</a:t>
            </a:r>
            <a:r>
              <a:rPr lang="it-IT" sz="2600" b="1" dirty="0">
                <a:solidFill>
                  <a:srgbClr val="11C1FF"/>
                </a:solidFill>
              </a:rPr>
              <a:t>% Componente </a:t>
            </a:r>
            <a:r>
              <a:rPr lang="it-IT" sz="2600" b="1" dirty="0" smtClean="0">
                <a:solidFill>
                  <a:srgbClr val="11C1FF"/>
                </a:solidFill>
              </a:rPr>
              <a:t>Hard</a:t>
            </a:r>
            <a:r>
              <a:rPr lang="it-IT" sz="2800" dirty="0" smtClean="0"/>
              <a:t> </a:t>
            </a:r>
          </a:p>
          <a:p>
            <a:pPr algn="ctr"/>
            <a:r>
              <a:rPr lang="it-IT" sz="2000" dirty="0" smtClean="0"/>
              <a:t>Muoni </a:t>
            </a:r>
          </a:p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Flusso al livello del mare                                 ~  1 particella al cm</a:t>
            </a:r>
            <a:r>
              <a:rPr lang="it-IT" sz="2000" b="1" baseline="30000" dirty="0">
                <a:solidFill>
                  <a:schemeClr val="bg1"/>
                </a:solidFill>
              </a:rPr>
              <a:t>2</a:t>
            </a:r>
            <a:r>
              <a:rPr lang="it-IT" sz="2000" b="1" dirty="0">
                <a:solidFill>
                  <a:schemeClr val="bg1"/>
                </a:solidFill>
              </a:rPr>
              <a:t> al </a:t>
            </a:r>
            <a:r>
              <a:rPr lang="it-IT" sz="2000" b="1" dirty="0" smtClean="0">
                <a:solidFill>
                  <a:schemeClr val="bg1"/>
                </a:solidFill>
              </a:rPr>
              <a:t>minuto</a:t>
            </a:r>
            <a:endParaRPr lang="it-IT" sz="2000" dirty="0"/>
          </a:p>
          <a:p>
            <a:pPr algn="ctr"/>
            <a:endParaRPr lang="it-IT" sz="2000" dirty="0" smtClean="0"/>
          </a:p>
          <a:p>
            <a:pPr algn="ctr"/>
            <a:endParaRPr lang="it-IT" sz="2000" dirty="0" smtClean="0"/>
          </a:p>
          <a:p>
            <a:pPr algn="ctr"/>
            <a:r>
              <a:rPr lang="it-IT" sz="2500" dirty="0"/>
              <a:t>Alta Energia ~ 1 </a:t>
            </a:r>
            <a:r>
              <a:rPr lang="it-IT" sz="2500" dirty="0" err="1"/>
              <a:t>GeV</a:t>
            </a:r>
            <a:endParaRPr lang="it-IT" sz="2500" dirty="0"/>
          </a:p>
          <a:p>
            <a:pPr algn="ctr"/>
            <a:r>
              <a:rPr lang="it-IT" sz="2500" dirty="0"/>
              <a:t>Altamente </a:t>
            </a:r>
            <a:r>
              <a:rPr lang="it-IT" sz="2500" dirty="0" smtClean="0"/>
              <a:t>penetranti</a:t>
            </a:r>
          </a:p>
          <a:p>
            <a:pPr algn="ctr"/>
            <a:endParaRPr lang="it-IT" sz="2500" b="1" dirty="0" smtClean="0">
              <a:solidFill>
                <a:srgbClr val="11C1FF"/>
              </a:solidFill>
            </a:endParaRPr>
          </a:p>
          <a:p>
            <a:pPr algn="ctr"/>
            <a:endParaRPr lang="it-IT" sz="2500" b="1" dirty="0">
              <a:solidFill>
                <a:srgbClr val="11C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12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Se si utilizza un rivelatore planare di dimensioni </a:t>
              </a:r>
              <a:r>
                <a:rPr lang="it-IT" dirty="0" smtClean="0"/>
                <a:t>100 </a:t>
              </a:r>
              <a:r>
                <a:rPr lang="it-IT" dirty="0" smtClean="0"/>
                <a:t>cm x </a:t>
              </a:r>
              <a:r>
                <a:rPr lang="it-IT" dirty="0" smtClean="0"/>
                <a:t>150 </a:t>
              </a:r>
              <a:r>
                <a:rPr lang="it-IT" dirty="0" smtClean="0"/>
                <a:t>cm</a:t>
              </a:r>
              <a:r>
                <a:rPr lang="it-IT" dirty="0"/>
                <a:t>, </a:t>
              </a:r>
              <a:r>
                <a:rPr lang="it-IT" dirty="0" smtClean="0"/>
                <a:t>quanti muoni </a:t>
              </a:r>
              <a:r>
                <a:rPr lang="it-IT" dirty="0"/>
                <a:t>in media ci si aspetta di misurare ogni secondo:</a:t>
              </a: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01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13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Se si utilizza un rivelatore </a:t>
              </a:r>
              <a:r>
                <a:rPr lang="it-IT" dirty="0" smtClean="0"/>
                <a:t>planare di </a:t>
              </a:r>
              <a:r>
                <a:rPr lang="it-IT" dirty="0"/>
                <a:t>dimensioni </a:t>
              </a:r>
              <a:r>
                <a:rPr lang="it-IT" dirty="0" smtClean="0"/>
                <a:t>100 </a:t>
              </a:r>
              <a:r>
                <a:rPr lang="it-IT" dirty="0"/>
                <a:t>cm x </a:t>
              </a:r>
              <a:r>
                <a:rPr lang="it-IT" dirty="0" smtClean="0"/>
                <a:t>150 </a:t>
              </a:r>
              <a:r>
                <a:rPr lang="it-IT" dirty="0"/>
                <a:t>cm, quanti muoni </a:t>
              </a:r>
              <a:r>
                <a:rPr lang="it-IT" dirty="0" smtClean="0"/>
                <a:t>in media ci </a:t>
              </a:r>
              <a:r>
                <a:rPr lang="it-IT" dirty="0"/>
                <a:t>si aspetta di misurare </a:t>
              </a:r>
              <a:r>
                <a:rPr lang="it-IT" dirty="0" smtClean="0"/>
                <a:t>ogni </a:t>
              </a:r>
              <a:r>
                <a:rPr lang="it-IT" dirty="0"/>
                <a:t>secondo</a:t>
              </a:r>
              <a:r>
                <a:rPr lang="it-IT" dirty="0" smtClean="0"/>
                <a:t>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circa </a:t>
              </a:r>
              <a:r>
                <a:rPr lang="it-IT" dirty="0" smtClean="0"/>
                <a:t>250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55976" y="2931790"/>
            <a:ext cx="4324304" cy="435029"/>
            <a:chOff x="713325" y="1454260"/>
            <a:chExt cx="4324304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/>
                <a:t>c</a:t>
              </a:r>
              <a:r>
                <a:rPr lang="it-IT" dirty="0" smtClean="0"/>
                <a:t>irca 10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713325" y="1658251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/>
                <a:t>non si può calcolare</a:t>
              </a:r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6910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diverse migliaia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48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14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Se si utilizza un rivelatore </a:t>
              </a:r>
              <a:r>
                <a:rPr lang="it-IT" dirty="0" smtClean="0"/>
                <a:t>planare di </a:t>
              </a:r>
              <a:r>
                <a:rPr lang="it-IT" dirty="0"/>
                <a:t>dimensioni </a:t>
              </a:r>
              <a:r>
                <a:rPr lang="it-IT" dirty="0" smtClean="0"/>
                <a:t>100 </a:t>
              </a:r>
              <a:r>
                <a:rPr lang="it-IT" dirty="0"/>
                <a:t>cm x </a:t>
              </a:r>
              <a:r>
                <a:rPr lang="it-IT" dirty="0" smtClean="0"/>
                <a:t>150 </a:t>
              </a:r>
              <a:r>
                <a:rPr lang="it-IT" dirty="0"/>
                <a:t>cm, quanti muoni in media ci si aspetta di misurare ogni secondo</a:t>
              </a:r>
              <a:r>
                <a:rPr lang="it-IT" dirty="0" smtClean="0"/>
                <a:t>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>
                  <a:solidFill>
                    <a:schemeClr val="tx1"/>
                  </a:solidFill>
                </a:rPr>
                <a:t>A:</a:t>
              </a:r>
              <a:r>
                <a:rPr lang="it-IT" b="1" dirty="0">
                  <a:solidFill>
                    <a:schemeClr val="bg1"/>
                  </a:solidFill>
                </a:rPr>
                <a:t> circa </a:t>
              </a:r>
              <a:r>
                <a:rPr lang="it-IT" b="1" dirty="0" smtClean="0">
                  <a:solidFill>
                    <a:schemeClr val="bg1"/>
                  </a:solidFill>
                </a:rPr>
                <a:t>250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457741" y="1658347"/>
              <a:ext cx="57606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425293" y="1670285"/>
              <a:ext cx="576064" cy="0"/>
            </a:xfrm>
            <a:prstGeom prst="lin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536040" y="2931790"/>
            <a:ext cx="4144240" cy="435029"/>
            <a:chOff x="893389" y="1454260"/>
            <a:chExt cx="4144240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/>
                <a:t>c</a:t>
              </a:r>
              <a:r>
                <a:rPr lang="it-IT" dirty="0" smtClean="0"/>
                <a:t>irca 10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893389" y="1658251"/>
              <a:ext cx="396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/>
                <a:t>non si può calcolare</a:t>
              </a:r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6910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diverse migliaia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67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8245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La radiazione cosmica </a:t>
            </a:r>
            <a:r>
              <a:rPr lang="it-IT" sz="2200" b="1" dirty="0">
                <a:solidFill>
                  <a:srgbClr val="11C1FF"/>
                </a:solidFill>
              </a:rPr>
              <a:t>secondaria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I raggi cosmici </a:t>
            </a:r>
            <a:r>
              <a:rPr lang="it-IT" b="1" dirty="0" smtClean="0">
                <a:solidFill>
                  <a:schemeClr val="bg1"/>
                </a:solidFill>
              </a:rPr>
              <a:t>secondari sono prodotti a seguito dell’interazione di particelle cosmiche </a:t>
            </a:r>
            <a:r>
              <a:rPr lang="it-IT" b="1" dirty="0">
                <a:solidFill>
                  <a:srgbClr val="11C1FF"/>
                </a:solidFill>
              </a:rPr>
              <a:t>primarie</a:t>
            </a:r>
            <a:r>
              <a:rPr lang="it-IT" b="1" dirty="0" smtClean="0">
                <a:solidFill>
                  <a:schemeClr val="bg1"/>
                </a:solidFill>
              </a:rPr>
              <a:t> con l’atmosfera.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Ciò che osserviamo sulla Terra </a:t>
            </a:r>
            <a:r>
              <a:rPr lang="it-IT" b="1" dirty="0" smtClean="0">
                <a:solidFill>
                  <a:schemeClr val="bg1"/>
                </a:solidFill>
              </a:rPr>
              <a:t>è dunque </a:t>
            </a:r>
            <a:r>
              <a:rPr lang="it-IT" b="1" dirty="0">
                <a:solidFill>
                  <a:schemeClr val="bg1"/>
                </a:solidFill>
              </a:rPr>
              <a:t>il risultato di processi fisici iniziati nell’alta atmosfera da una singola particella di alta energia.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6" name="Picture 4" descr="C:\Users\Riggi\Documents\inprogress\Cosmici\Meeting_Erice_Maggio2017\shower_animated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93" y="1659461"/>
            <a:ext cx="3392391" cy="254054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32048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200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I muoni sono la componente più </a:t>
            </a: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penetrante degli sciami cosmici </a:t>
            </a: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(componente hard).</a:t>
            </a:r>
          </a:p>
          <a:p>
            <a:pPr eaLnBrk="0" hangingPunct="0"/>
            <a:endParaRPr lang="it-IT" altLang="it-IT" b="1" dirty="0">
              <a:solidFill>
                <a:schemeClr val="bg1"/>
              </a:solidFill>
            </a:endParaRPr>
          </a:p>
          <a:p>
            <a:pPr eaLnBrk="0" hangingPunct="0"/>
            <a:r>
              <a:rPr lang="it-IT" altLang="it-IT" b="1" dirty="0">
                <a:solidFill>
                  <a:schemeClr val="bg1"/>
                </a:solidFill>
              </a:rPr>
              <a:t>A causa dell’effetto relativistico di dilatazione dei tempi, possono raggiungere la Terra, anche se la loro vita media a riposo è circa 2  </a:t>
            </a:r>
            <a:r>
              <a:rPr lang="it-IT" altLang="it-IT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it-IT" altLang="it-IT" b="1" dirty="0">
                <a:solidFill>
                  <a:schemeClr val="bg1"/>
                </a:solidFill>
              </a:rPr>
              <a:t>s</a:t>
            </a:r>
            <a:r>
              <a:rPr lang="it-IT" altLang="it-IT" b="1" dirty="0" smtClean="0">
                <a:solidFill>
                  <a:schemeClr val="bg1"/>
                </a:solidFill>
              </a:rPr>
              <a:t>.</a:t>
            </a:r>
          </a:p>
          <a:p>
            <a:pPr eaLnBrk="0" hangingPunct="0"/>
            <a:endParaRPr lang="it-IT" altLang="it-IT" b="1" dirty="0">
              <a:solidFill>
                <a:schemeClr val="bg1"/>
              </a:solidFill>
            </a:endParaRPr>
          </a:p>
          <a:p>
            <a:pPr eaLnBrk="0" hangingPunct="0"/>
            <a:endParaRPr lang="it-IT" b="1" dirty="0">
              <a:solidFill>
                <a:schemeClr val="bg1"/>
              </a:solidFill>
            </a:endParaRPr>
          </a:p>
          <a:p>
            <a:pPr eaLnBrk="0" hangingPunct="0"/>
            <a:endParaRPr lang="it-IT" alt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16</a:t>
            </a:fld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5220072" y="1173638"/>
            <a:ext cx="3347393" cy="3558352"/>
            <a:chOff x="1317104" y="1786334"/>
            <a:chExt cx="3347393" cy="3558352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129" y="1786334"/>
              <a:ext cx="3312368" cy="355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1317104" y="2911460"/>
              <a:ext cx="1872071" cy="519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40820" rIns="81639" bIns="40820">
              <a:spAutoFit/>
            </a:bodyPr>
            <a:lstStyle>
              <a:lvl1pPr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92113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587375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782638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979488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4366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8938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3510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8082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it-IT" sz="140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Sciame</a:t>
              </a:r>
              <a:r>
                <a:rPr lang="en-GB" altLang="it-IT" sz="140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di </a:t>
              </a:r>
              <a:r>
                <a:rPr lang="en-GB" altLang="it-IT" sz="140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particelle</a:t>
              </a:r>
              <a:r>
                <a:rPr lang="en-GB" altLang="it-IT" sz="140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 </a:t>
              </a:r>
            </a:p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it-IT" sz="140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secondarie</a:t>
              </a:r>
              <a:endParaRPr lang="en-GB" altLang="it-IT" sz="1400" dirty="0">
                <a:solidFill>
                  <a:srgbClr val="FF0000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2325216" y="1789841"/>
              <a:ext cx="1637907" cy="53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39" tIns="40820" rIns="81639" bIns="40820">
              <a:spAutoFit/>
            </a:bodyPr>
            <a:lstStyle>
              <a:lvl1pPr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92113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587375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782638" indent="-195263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979488" indent="-196850" defTabSz="407988"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4366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8938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3510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808288" indent="-196850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it-IT" sz="1400" dirty="0" err="1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Raggio</a:t>
              </a:r>
              <a:r>
                <a:rPr lang="en-GB" altLang="it-IT" sz="1400" b="1" dirty="0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 </a:t>
              </a:r>
              <a:r>
                <a:rPr lang="en-GB" altLang="it-IT" sz="1400" dirty="0" err="1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Cosmico</a:t>
              </a:r>
              <a:r>
                <a:rPr lang="en-GB" altLang="it-IT" sz="1400" b="1" dirty="0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 </a:t>
              </a:r>
              <a:r>
                <a:rPr lang="en-GB" altLang="it-IT" sz="1400" dirty="0" err="1">
                  <a:solidFill>
                    <a:srgbClr val="FFFF00"/>
                  </a:solidFill>
                  <a:latin typeface="Comic Sans MS" pitchFamily="66" charset="0"/>
                  <a:cs typeface="Arial" charset="0"/>
                </a:rPr>
                <a:t>Primario</a:t>
              </a:r>
              <a:endParaRPr lang="en-GB" altLang="it-IT" sz="1400" dirty="0">
                <a:solidFill>
                  <a:srgbClr val="FFFF00"/>
                </a:solidFill>
                <a:latin typeface="Comic Sans MS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9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32048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Esempio di distribuzione delle particelle di uno sciame cosmico sulla città di Catania, al variare dell’energia del primario.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8" name="Picture 3" descr="catania7t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139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1270770" y="2499742"/>
            <a:ext cx="1754133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E = 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13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 smtClean="0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 smtClean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11C1FF"/>
                </a:solidFill>
                <a:latin typeface="+mj-lt"/>
              </a:rPr>
              <a:t>E = 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14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 smtClean="0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 smtClean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11C1FF"/>
                </a:solidFill>
                <a:latin typeface="+mj-lt"/>
              </a:rPr>
              <a:t>E = 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15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dirty="0">
                <a:solidFill>
                  <a:srgbClr val="11C1FF"/>
                </a:solidFill>
                <a:latin typeface="+mj-lt"/>
              </a:rPr>
              <a:t>E = 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10</a:t>
            </a:r>
            <a:r>
              <a:rPr lang="it-IT" altLang="it-IT" baseline="30000" dirty="0" smtClean="0">
                <a:solidFill>
                  <a:srgbClr val="11C1FF"/>
                </a:solidFill>
                <a:latin typeface="+mj-lt"/>
              </a:rPr>
              <a:t>16</a:t>
            </a:r>
            <a:r>
              <a:rPr lang="it-IT" altLang="it-IT" dirty="0" smtClean="0">
                <a:solidFill>
                  <a:srgbClr val="11C1FF"/>
                </a:solidFill>
                <a:latin typeface="+mj-lt"/>
              </a:rPr>
              <a:t> </a:t>
            </a:r>
            <a:r>
              <a:rPr lang="it-IT" altLang="it-IT" dirty="0" err="1" smtClean="0">
                <a:solidFill>
                  <a:srgbClr val="11C1FF"/>
                </a:solidFill>
                <a:latin typeface="+mj-lt"/>
              </a:rPr>
              <a:t>eV</a:t>
            </a:r>
            <a:endParaRPr lang="it-IT" altLang="it-IT" dirty="0" smtClean="0">
              <a:solidFill>
                <a:srgbClr val="11C1FF"/>
              </a:solidFill>
              <a:latin typeface="+mj-lt"/>
            </a:endParaRPr>
          </a:p>
          <a:p>
            <a:pPr marL="0" indent="0">
              <a:buNone/>
            </a:pPr>
            <a:endParaRPr lang="it-IT" dirty="0">
              <a:solidFill>
                <a:srgbClr val="11C1FF"/>
              </a:solidFill>
              <a:latin typeface="+mj-lt"/>
            </a:endParaRPr>
          </a:p>
        </p:txBody>
      </p:sp>
      <p:pic>
        <p:nvPicPr>
          <p:cNvPr id="12" name="Picture 2" descr="catania100t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110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tania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59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tania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40" y="1131990"/>
            <a:ext cx="37259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9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I</a:t>
            </a:r>
            <a:r>
              <a:rPr lang="it-IT" sz="2600" b="1" dirty="0">
                <a:solidFill>
                  <a:schemeClr val="bg1"/>
                </a:solidFill>
              </a:rPr>
              <a:t> raggi cosmici </a:t>
            </a:r>
            <a:r>
              <a:rPr lang="it-IT" sz="2600" b="1" dirty="0" smtClean="0">
                <a:solidFill>
                  <a:schemeClr val="bg1"/>
                </a:solidFill>
              </a:rPr>
              <a:t>primari sono particelle energetiche </a:t>
            </a: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provenienti dallo </a:t>
            </a:r>
            <a:r>
              <a:rPr lang="it-IT" sz="2600" b="1" dirty="0">
                <a:solidFill>
                  <a:schemeClr val="bg1"/>
                </a:solidFill>
              </a:rPr>
              <a:t>spazio esterno,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alle </a:t>
            </a:r>
            <a:r>
              <a:rPr lang="it-IT" sz="2600" b="1" dirty="0">
                <a:solidFill>
                  <a:schemeClr val="bg1"/>
                </a:solidFill>
              </a:rPr>
              <a:t>quali è esposta la Terra e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qualunque </a:t>
            </a:r>
            <a:r>
              <a:rPr lang="it-IT" sz="2600" b="1" dirty="0">
                <a:solidFill>
                  <a:schemeClr val="bg1"/>
                </a:solidFill>
              </a:rPr>
              <a:t>altro corpo celeste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63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I</a:t>
            </a:r>
            <a:r>
              <a:rPr lang="it-IT" sz="2600" b="1" dirty="0">
                <a:solidFill>
                  <a:schemeClr val="bg1"/>
                </a:solidFill>
              </a:rPr>
              <a:t> raggi cosmici </a:t>
            </a:r>
            <a:r>
              <a:rPr lang="it-IT" sz="2600" b="1" dirty="0" smtClean="0">
                <a:solidFill>
                  <a:schemeClr val="bg1"/>
                </a:solidFill>
              </a:rPr>
              <a:t>primari sono </a:t>
            </a:r>
            <a:r>
              <a:rPr lang="it-IT" sz="2600" b="1" dirty="0" smtClean="0">
                <a:solidFill>
                  <a:srgbClr val="11C1FF"/>
                </a:solidFill>
              </a:rPr>
              <a:t>particelle</a:t>
            </a:r>
            <a:r>
              <a:rPr lang="it-IT" sz="2600" b="1" dirty="0" smtClean="0">
                <a:solidFill>
                  <a:schemeClr val="bg1"/>
                </a:solidFill>
              </a:rPr>
              <a:t> </a:t>
            </a:r>
            <a:r>
              <a:rPr lang="it-IT" sz="2600" b="1" dirty="0" smtClean="0">
                <a:solidFill>
                  <a:srgbClr val="11C1FF"/>
                </a:solidFill>
              </a:rPr>
              <a:t>energetiche </a:t>
            </a: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provenienti dallo </a:t>
            </a:r>
            <a:r>
              <a:rPr lang="it-IT" sz="2600" b="1" dirty="0">
                <a:solidFill>
                  <a:srgbClr val="11C1FF"/>
                </a:solidFill>
              </a:rPr>
              <a:t>spazio</a:t>
            </a:r>
            <a:r>
              <a:rPr lang="it-IT" sz="2600" b="1" dirty="0">
                <a:solidFill>
                  <a:schemeClr val="bg1"/>
                </a:solidFill>
              </a:rPr>
              <a:t> esterno,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alle </a:t>
            </a:r>
            <a:r>
              <a:rPr lang="it-IT" sz="2600" b="1" dirty="0">
                <a:solidFill>
                  <a:schemeClr val="bg1"/>
                </a:solidFill>
              </a:rPr>
              <a:t>quali è esposta la Terra e 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qualunque </a:t>
            </a:r>
            <a:r>
              <a:rPr lang="it-IT" sz="2600" b="1" dirty="0">
                <a:solidFill>
                  <a:schemeClr val="bg1"/>
                </a:solidFill>
              </a:rPr>
              <a:t>altro corpo celeste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05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800" dirty="0"/>
              <a:t>Da quando siete entrati in questa Aula il vostro corpo è stato attraversato </a:t>
            </a:r>
            <a:r>
              <a:rPr lang="it-IT" sz="2800" dirty="0" smtClean="0"/>
              <a:t>da circa </a:t>
            </a:r>
            <a:r>
              <a:rPr lang="it-IT" sz="2800" dirty="0" smtClean="0"/>
              <a:t>1,000,000 </a:t>
            </a:r>
            <a:r>
              <a:rPr lang="it-IT" sz="2800" dirty="0"/>
              <a:t>di Raggi Cosmici </a:t>
            </a:r>
            <a:endParaRPr lang="it-IT" sz="2800" dirty="0" smtClean="0"/>
          </a:p>
          <a:p>
            <a:pPr algn="ctr"/>
            <a:endParaRPr lang="it-IT" sz="2800" dirty="0"/>
          </a:p>
          <a:p>
            <a:pPr algn="ctr"/>
            <a:r>
              <a:rPr lang="it-IT" sz="3500" b="1" dirty="0">
                <a:solidFill>
                  <a:srgbClr val="11C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Benvenuti!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BENVENUTI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9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La radiazione cosmica primaria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 raggi cosmici primari sono particelle cariche </a:t>
            </a:r>
            <a:r>
              <a:rPr lang="it-IT" dirty="0" smtClean="0">
                <a:solidFill>
                  <a:schemeClr val="bg1"/>
                </a:solidFill>
              </a:rPr>
              <a:t>di </a:t>
            </a:r>
            <a:r>
              <a:rPr lang="it-IT" dirty="0">
                <a:solidFill>
                  <a:schemeClr val="bg1"/>
                </a:solidFill>
              </a:rPr>
              <a:t>altissima energia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I raggi cosmici primari investono continuamente la Terra provenendo da tutte le direzioni dello spazio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787774"/>
            <a:ext cx="3456384" cy="18766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21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I raggi cosmici primari sono 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924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8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22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raggi cosmici primari sono </a:t>
              </a:r>
              <a:r>
                <a:rPr lang="it-IT" dirty="0" smtClean="0"/>
                <a:t>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muoni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55976" y="2931790"/>
            <a:ext cx="4324304" cy="435029"/>
            <a:chOff x="713325" y="1454260"/>
            <a:chExt cx="4324304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protoni e particelle </a:t>
              </a:r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713325" y="1658251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raggi gamma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0461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nuclei pesanti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16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23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I raggi cosmici primari sono </a:t>
              </a:r>
              <a:r>
                <a:rPr lang="it-IT" dirty="0" smtClean="0"/>
                <a:t>costituiti principalmente da: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muoni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39892" y="2931790"/>
            <a:ext cx="4340388" cy="435029"/>
            <a:chOff x="697241" y="1454260"/>
            <a:chExt cx="4340388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chemeClr val="tx1"/>
                  </a:solidFill>
                </a:rPr>
                <a:t>B: </a:t>
              </a:r>
              <a:r>
                <a:rPr lang="it-IT" dirty="0" smtClean="0"/>
                <a:t>protoni e particelle </a:t>
              </a:r>
              <a:r>
                <a:rPr lang="it-IT" dirty="0" smtClean="0">
                  <a:sym typeface="Symbol"/>
                </a:rPr>
                <a:t>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529789" y="1662358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697241" y="1658346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raggi gamma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0461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555956" y="3723879"/>
            <a:ext cx="4124324" cy="435029"/>
            <a:chOff x="913305" y="1454260"/>
            <a:chExt cx="412432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nuclei pesanti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67649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913305" y="165899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08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In realtà la composizione in massa dei raggi cosmici è ancora oggi oggetto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di ricerca da parte di grandi esperimenti dedicati allo studio dei raggi cosmici.</a:t>
            </a:r>
            <a:endParaRPr lang="it-IT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24</a:t>
            </a:fld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2020199" y="2211710"/>
            <a:ext cx="3888432" cy="2515260"/>
            <a:chOff x="2981131" y="2066602"/>
            <a:chExt cx="3888432" cy="2515260"/>
          </a:xfrm>
        </p:grpSpPr>
        <p:sp>
          <p:nvSpPr>
            <p:cNvPr id="2" name="Rettangolo 1"/>
            <p:cNvSpPr/>
            <p:nvPr/>
          </p:nvSpPr>
          <p:spPr>
            <a:xfrm>
              <a:off x="2981131" y="2066602"/>
              <a:ext cx="3888432" cy="2515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2" t="45382" r="11461" b="16102"/>
            <a:stretch/>
          </p:blipFill>
          <p:spPr bwMode="auto">
            <a:xfrm>
              <a:off x="3151597" y="2237513"/>
              <a:ext cx="3532870" cy="22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39632"/>
            <a:ext cx="2088232" cy="21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156177" y="238262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Ma ci sono altre domande ancora senza risposta ...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08512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Spettro in energia dei raggi cosmici primari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Si estende per oltre 10 ordini di grandezza in energia e per oltre 30 ordini in flusso.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Presenza di un </a:t>
            </a:r>
            <a:r>
              <a:rPr lang="it-IT" b="1" dirty="0" err="1" smtClean="0">
                <a:solidFill>
                  <a:schemeClr val="bg1"/>
                </a:solidFill>
              </a:rPr>
              <a:t>cut</a:t>
            </a:r>
            <a:r>
              <a:rPr lang="it-IT" b="1" dirty="0" smtClean="0">
                <a:solidFill>
                  <a:schemeClr val="bg1"/>
                </a:solidFill>
              </a:rPr>
              <a:t>-off.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Spettro ben descritto da una legge:</a:t>
            </a:r>
          </a:p>
          <a:p>
            <a:pPr lvl="1"/>
            <a:r>
              <a:rPr lang="it-IT" b="1" dirty="0">
                <a:solidFill>
                  <a:schemeClr val="bg1"/>
                </a:solidFill>
              </a:rPr>
              <a:t>	</a:t>
            </a:r>
            <a:r>
              <a:rPr lang="it-IT" b="1" dirty="0" smtClean="0">
                <a:solidFill>
                  <a:schemeClr val="bg1"/>
                </a:solidFill>
              </a:rPr>
              <a:t>        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Flusso  E</a:t>
            </a:r>
            <a:r>
              <a:rPr lang="it-IT" b="1" baseline="30000" dirty="0" smtClean="0">
                <a:solidFill>
                  <a:schemeClr val="bg1"/>
                </a:solidFill>
                <a:sym typeface="Symbol"/>
              </a:rPr>
              <a:t>-n</a:t>
            </a:r>
            <a:endParaRPr lang="it-IT" baseline="30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11C1FF"/>
                </a:solidFill>
              </a:rPr>
              <a:t>Quali meccanismi di accelerazione possono spiegare energie così elevate?</a:t>
            </a:r>
          </a:p>
          <a:p>
            <a:pPr algn="ctr"/>
            <a:endParaRPr lang="it-IT" sz="2600" b="1" dirty="0">
              <a:solidFill>
                <a:srgbClr val="CC0099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25</a:t>
            </a:fld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4932040" y="1131590"/>
            <a:ext cx="3056266" cy="3665083"/>
            <a:chOff x="4932040" y="1200877"/>
            <a:chExt cx="3056266" cy="366508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200877"/>
              <a:ext cx="3056266" cy="3665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po 10"/>
            <p:cNvGrpSpPr/>
            <p:nvPr/>
          </p:nvGrpSpPr>
          <p:grpSpPr>
            <a:xfrm>
              <a:off x="5533435" y="2749570"/>
              <a:ext cx="1486837" cy="1728192"/>
              <a:chOff x="9425868" y="4149080"/>
              <a:chExt cx="1486837" cy="1728192"/>
            </a:xfrm>
          </p:grpSpPr>
          <p:sp>
            <p:nvSpPr>
              <p:cNvPr id="12" name="CasellaDiTesto 11"/>
              <p:cNvSpPr txBox="1"/>
              <p:nvPr/>
            </p:nvSpPr>
            <p:spPr>
              <a:xfrm>
                <a:off x="9595639" y="4293096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0000"/>
                    </a:solidFill>
                  </a:rPr>
                  <a:t>LHC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Connettore 2 12"/>
              <p:cNvCxnSpPr/>
              <p:nvPr/>
            </p:nvCxnSpPr>
            <p:spPr>
              <a:xfrm>
                <a:off x="10048609" y="4797152"/>
                <a:ext cx="864096" cy="10801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e 13"/>
              <p:cNvSpPr/>
              <p:nvPr/>
            </p:nvSpPr>
            <p:spPr>
              <a:xfrm>
                <a:off x="9425868" y="4149080"/>
                <a:ext cx="936104" cy="6480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15" y="2499742"/>
            <a:ext cx="1990385" cy="21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Possibili meccanismi di accelerazione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Onde d’urto</a:t>
            </a:r>
            <a:r>
              <a:rPr lang="it-IT" b="1" dirty="0"/>
              <a:t>, </a:t>
            </a:r>
            <a:r>
              <a:rPr lang="it-IT" b="1" dirty="0" smtClean="0"/>
              <a:t>causate </a:t>
            </a:r>
            <a:r>
              <a:rPr lang="it-IT" b="1" dirty="0"/>
              <a:t>ad esempio dall’esplosione di una </a:t>
            </a:r>
            <a:r>
              <a:rPr lang="it-IT" b="1" dirty="0" smtClean="0"/>
              <a:t>supernova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Attraversamento di nubi di plasma all’interno della nostra galassia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Acceleratori </a:t>
            </a:r>
            <a:r>
              <a:rPr lang="it-IT" b="1" dirty="0">
                <a:solidFill>
                  <a:schemeClr val="bg1"/>
                </a:solidFill>
              </a:rPr>
              <a:t>cosmici </a:t>
            </a:r>
            <a:r>
              <a:rPr lang="it-IT" b="1" dirty="0" smtClean="0">
                <a:solidFill>
                  <a:schemeClr val="bg1"/>
                </a:solidFill>
              </a:rPr>
              <a:t>(nuclei </a:t>
            </a:r>
            <a:r>
              <a:rPr lang="it-IT" b="1" dirty="0">
                <a:solidFill>
                  <a:schemeClr val="bg1"/>
                </a:solidFill>
              </a:rPr>
              <a:t>galattici attivi e i gamma </a:t>
            </a:r>
            <a:r>
              <a:rPr lang="it-IT" b="1" dirty="0" err="1">
                <a:solidFill>
                  <a:schemeClr val="bg1"/>
                </a:solidFill>
              </a:rPr>
              <a:t>ray</a:t>
            </a:r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burst</a:t>
            </a:r>
            <a:r>
              <a:rPr lang="it-IT" b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Modelli </a:t>
            </a:r>
            <a:r>
              <a:rPr lang="it-IT" b="1" dirty="0">
                <a:solidFill>
                  <a:schemeClr val="bg1"/>
                </a:solidFill>
              </a:rPr>
              <a:t>top-down </a:t>
            </a:r>
            <a:r>
              <a:rPr lang="it-IT" b="1" dirty="0" smtClean="0">
                <a:solidFill>
                  <a:schemeClr val="bg1"/>
                </a:solidFill>
              </a:rPr>
              <a:t>(decadimento </a:t>
            </a:r>
            <a:r>
              <a:rPr lang="it-IT" b="1" dirty="0">
                <a:solidFill>
                  <a:schemeClr val="bg1"/>
                </a:solidFill>
              </a:rPr>
              <a:t>di particelle con masse </a:t>
            </a:r>
            <a:r>
              <a:rPr lang="it-IT" b="1" dirty="0" smtClean="0">
                <a:solidFill>
                  <a:schemeClr val="bg1"/>
                </a:solidFill>
              </a:rPr>
              <a:t>enormi)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26</a:t>
            </a:fld>
            <a:endParaRPr lang="it-IT" dirty="0"/>
          </a:p>
        </p:txBody>
      </p:sp>
      <p:pic>
        <p:nvPicPr>
          <p:cNvPr id="15" name="Picture 6" descr="25_00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3162553"/>
            <a:ext cx="1224062" cy="16104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1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8354" y="3175769"/>
            <a:ext cx="2759224" cy="1583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583264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I raggi cosmici: una radiazione con cui convivere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La radiazione cosmica secondaria rappresenta una parte della radiazione naturale con cui l’uomo convive da sempre.</a:t>
            </a:r>
            <a:endParaRPr lang="it-IT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11904"/>
            <a:ext cx="3240360" cy="305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9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8052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Alcune curiosità...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I raggi cosmici possono essere responsabili di malfunzionamenti anomali dei circuiti elettrici</a:t>
            </a:r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1" t="10102" r="28846" b="38716"/>
          <a:stretch/>
        </p:blipFill>
        <p:spPr bwMode="auto">
          <a:xfrm>
            <a:off x="5172040" y="1923678"/>
            <a:ext cx="3384376" cy="23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8052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Alcune curiosità...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In un volo Francoforte – San Francisco la dose assorbita da un passeggero a causa dei raggi cosmici può arrivare al 4% della dose annua media assorbita da un individuo sulla Terra.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  <a:sym typeface="Symbol"/>
              </a:rPr>
              <a:t>  l’atmosfera agisce da schermo!</a:t>
            </a:r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29</a:t>
            </a:fld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5" t="22619" r="25730" b="21429"/>
          <a:stretch/>
        </p:blipFill>
        <p:spPr bwMode="auto">
          <a:xfrm>
            <a:off x="5329019" y="1635646"/>
            <a:ext cx="3175973" cy="20589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Agli inizi del 1900 alcuni fisici osservarono l’esistenza di una radiazione naturale in grado di ionizzare l’aria...</a:t>
            </a:r>
            <a:endParaRPr lang="it-IT" sz="2600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72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80520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Alcune curiosità...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Le missioni spaziali hanno generalmente una durata massima di 6 mesi.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Missione verso Marte... </a:t>
            </a:r>
            <a:r>
              <a:rPr lang="it-IT" b="1" dirty="0">
                <a:solidFill>
                  <a:schemeClr val="bg1"/>
                </a:solidFill>
              </a:rPr>
              <a:t>p</a:t>
            </a:r>
            <a:r>
              <a:rPr lang="it-IT" b="1" dirty="0" smtClean="0">
                <a:solidFill>
                  <a:schemeClr val="bg1"/>
                </a:solidFill>
              </a:rPr>
              <a:t>ossibile?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30</a:t>
            </a:fld>
            <a:endParaRPr lang="it-I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8" t="25595" r="17253" b="11309"/>
          <a:stretch/>
        </p:blipFill>
        <p:spPr bwMode="auto">
          <a:xfrm>
            <a:off x="5364088" y="1189136"/>
            <a:ext cx="3240360" cy="34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0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Raggi cosmici: possibili applicazioni</a:t>
            </a:r>
          </a:p>
          <a:p>
            <a:endParaRPr lang="it-IT" b="1" dirty="0" smtClean="0">
              <a:solidFill>
                <a:schemeClr val="bg1"/>
              </a:solidFill>
            </a:endParaRP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Ispezione dei container alla ricerca di materiale fissile di contrabbando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Esplorazione </a:t>
            </a:r>
            <a:r>
              <a:rPr lang="it-IT" b="1" dirty="0">
                <a:solidFill>
                  <a:schemeClr val="bg1"/>
                </a:solidFill>
              </a:rPr>
              <a:t>di monti e vulcani per studiarne la struttura interna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Monitoraggio </a:t>
            </a:r>
            <a:r>
              <a:rPr lang="it-IT" b="1" dirty="0">
                <a:solidFill>
                  <a:schemeClr val="bg1"/>
                </a:solidFill>
              </a:rPr>
              <a:t>delle scorie radioattive (barre esaurite dai reattori)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Ispezione </a:t>
            </a:r>
            <a:r>
              <a:rPr lang="it-IT" b="1" dirty="0">
                <a:solidFill>
                  <a:schemeClr val="bg1"/>
                </a:solidFill>
              </a:rPr>
              <a:t>dei rottami metallici per le fonderie alla ricerca di sorgenti radioattive orfane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Controllo </a:t>
            </a:r>
            <a:r>
              <a:rPr lang="it-IT" b="1" dirty="0">
                <a:solidFill>
                  <a:schemeClr val="bg1"/>
                </a:solidFill>
              </a:rPr>
              <a:t>della stabilità degli edifici e delle grandi strutture</a:t>
            </a:r>
          </a:p>
          <a:p>
            <a:pPr marL="2416175" indent="920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E </a:t>
            </a:r>
            <a:r>
              <a:rPr lang="it-IT" b="1" dirty="0">
                <a:solidFill>
                  <a:schemeClr val="bg1"/>
                </a:solidFill>
              </a:rPr>
              <a:t>infine… la prospezione geologica di altri Pianeti</a:t>
            </a:r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31</a:t>
            </a:fld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9662"/>
            <a:ext cx="96241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2" y="2139662"/>
            <a:ext cx="93882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70" y="2623096"/>
            <a:ext cx="113963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18" y="3435846"/>
            <a:ext cx="105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30" y="3435846"/>
            <a:ext cx="67146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5" y="4299942"/>
            <a:ext cx="120738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sz="2200" b="1" dirty="0" smtClean="0">
                <a:solidFill>
                  <a:schemeClr val="bg1"/>
                </a:solidFill>
              </a:rPr>
              <a:t>Sono state individuate possibili sorgenti di raggi cosmici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DA DOVE PROVENGONO?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48488" y="1835892"/>
            <a:ext cx="25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Relitti di supernova (SNR)</a:t>
            </a:r>
          </a:p>
        </p:txBody>
      </p:sp>
      <p:sp>
        <p:nvSpPr>
          <p:cNvPr id="4" name="Rettangolo 3"/>
          <p:cNvSpPr/>
          <p:nvPr/>
        </p:nvSpPr>
        <p:spPr>
          <a:xfrm>
            <a:off x="3033008" y="2042360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Pulsar</a:t>
            </a:r>
          </a:p>
        </p:txBody>
      </p:sp>
      <p:sp>
        <p:nvSpPr>
          <p:cNvPr id="5" name="Rettangolo 4"/>
          <p:cNvSpPr/>
          <p:nvPr/>
        </p:nvSpPr>
        <p:spPr>
          <a:xfrm>
            <a:off x="6918782" y="1847756"/>
            <a:ext cx="145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Sistemi binari</a:t>
            </a:r>
          </a:p>
        </p:txBody>
      </p:sp>
      <p:sp>
        <p:nvSpPr>
          <p:cNvPr id="6" name="Rettangolo 5"/>
          <p:cNvSpPr/>
          <p:nvPr/>
        </p:nvSpPr>
        <p:spPr>
          <a:xfrm>
            <a:off x="3033008" y="3778261"/>
            <a:ext cx="1740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Buchi neri nei centri delle galassie attive</a:t>
            </a:r>
          </a:p>
        </p:txBody>
      </p:sp>
      <p:sp>
        <p:nvSpPr>
          <p:cNvPr id="7" name="Rettangolo 6"/>
          <p:cNvSpPr/>
          <p:nvPr/>
        </p:nvSpPr>
        <p:spPr>
          <a:xfrm>
            <a:off x="4112503" y="1847756"/>
            <a:ext cx="1926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Relitti del big bang</a:t>
            </a:r>
          </a:p>
        </p:txBody>
      </p:sp>
      <p:sp>
        <p:nvSpPr>
          <p:cNvPr id="8" name="Rettangolo 7"/>
          <p:cNvSpPr/>
          <p:nvPr/>
        </p:nvSpPr>
        <p:spPr>
          <a:xfrm>
            <a:off x="307204" y="3389716"/>
            <a:ext cx="1576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1C1FF"/>
                </a:solidFill>
              </a:rPr>
              <a:t>Gamma-</a:t>
            </a:r>
            <a:r>
              <a:rPr lang="it-IT" dirty="0" err="1">
                <a:solidFill>
                  <a:srgbClr val="11C1FF"/>
                </a:solidFill>
              </a:rPr>
              <a:t>Ray</a:t>
            </a:r>
            <a:r>
              <a:rPr lang="it-IT" dirty="0">
                <a:solidFill>
                  <a:srgbClr val="11C1FF"/>
                </a:solidFill>
              </a:rPr>
              <a:t> </a:t>
            </a:r>
            <a:r>
              <a:rPr lang="it-IT" dirty="0" err="1">
                <a:solidFill>
                  <a:srgbClr val="11C1FF"/>
                </a:solidFill>
              </a:rPr>
              <a:t>Burst</a:t>
            </a:r>
            <a:r>
              <a:rPr lang="it-IT" dirty="0">
                <a:solidFill>
                  <a:srgbClr val="11C1FF"/>
                </a:solidFill>
              </a:rPr>
              <a:t> (GRB)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449555" y="4322291"/>
            <a:ext cx="58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11C1FF"/>
                </a:solidFill>
              </a:rPr>
              <a:t>Sole</a:t>
            </a:r>
            <a:endParaRPr lang="it-IT" dirty="0">
              <a:solidFill>
                <a:srgbClr val="11C1FF"/>
              </a:solidFill>
            </a:endParaRPr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42" y="2205224"/>
            <a:ext cx="1680194" cy="94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4521" r="34918" b="16785"/>
          <a:stretch/>
        </p:blipFill>
        <p:spPr bwMode="auto">
          <a:xfrm>
            <a:off x="971600" y="2205224"/>
            <a:ext cx="1236713" cy="93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880" r="13878" b="6992"/>
          <a:stretch/>
        </p:blipFill>
        <p:spPr bwMode="auto">
          <a:xfrm>
            <a:off x="2797965" y="2370139"/>
            <a:ext cx="1021152" cy="102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22_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9888" y="2152247"/>
            <a:ext cx="1882552" cy="1349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16" y="3236569"/>
            <a:ext cx="1215206" cy="159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8"/>
          <a:stretch/>
        </p:blipFill>
        <p:spPr bwMode="auto">
          <a:xfrm>
            <a:off x="1732397" y="3300068"/>
            <a:ext cx="875471" cy="147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63" y="3689758"/>
            <a:ext cx="1466800" cy="110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9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0243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Osservate anisotropie nelle direzioni di arrivo dei cosmici primari di elevata energia</a:t>
            </a:r>
          </a:p>
          <a:p>
            <a:r>
              <a:rPr lang="it-IT" b="1" dirty="0" smtClean="0">
                <a:solidFill>
                  <a:schemeClr val="bg1"/>
                </a:solidFill>
                <a:sym typeface="Symbol"/>
              </a:rPr>
              <a:t> Origine extra-galattica</a:t>
            </a:r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DA DOVE PROVENGONO?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34308" r="28013" b="21050"/>
          <a:stretch/>
        </p:blipFill>
        <p:spPr bwMode="auto">
          <a:xfrm>
            <a:off x="3419872" y="1537352"/>
            <a:ext cx="4890053" cy="27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31236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Misure dirette fino a 10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 </a:t>
            </a:r>
            <a:r>
              <a:rPr lang="it-IT" altLang="it-IT" b="1" dirty="0" err="1"/>
              <a:t>eV</a:t>
            </a:r>
            <a:r>
              <a:rPr lang="it-IT" altLang="it-IT" b="1" dirty="0"/>
              <a:t> (palloni sonda e satelliti</a:t>
            </a:r>
            <a:r>
              <a:rPr lang="it-IT" altLang="it-IT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Misure indirette oltre 10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 </a:t>
            </a:r>
            <a:r>
              <a:rPr lang="it-IT" altLang="it-IT" b="1" dirty="0" err="1"/>
              <a:t>eV</a:t>
            </a:r>
            <a:r>
              <a:rPr lang="it-IT" altLang="it-IT" b="1" dirty="0"/>
              <a:t> (rivelatori di superficie </a:t>
            </a:r>
            <a:r>
              <a:rPr lang="it-IT" altLang="it-IT" b="1" dirty="0" smtClean="0"/>
              <a:t>e telescopi</a:t>
            </a:r>
            <a:r>
              <a:rPr lang="it-IT" altLang="it-IT" b="1" dirty="0"/>
              <a:t>)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aphicFrame>
        <p:nvGraphicFramePr>
          <p:cNvPr id="2" name="Oggetto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72168461"/>
              </p:ext>
            </p:extLst>
          </p:nvPr>
        </p:nvGraphicFramePr>
        <p:xfrm>
          <a:off x="3995936" y="1345560"/>
          <a:ext cx="4220179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" name="Fotografia Photo Editor" r:id="rId3" imgW="5971429" imgH="4571429" progId="MSPhotoEd.3">
                  <p:embed/>
                </p:oleObj>
              </mc:Choice>
              <mc:Fallback>
                <p:oleObj name="Fotografia Photo Editor" r:id="rId3" imgW="5971429" imgH="4571429" progId="MSPhotoEd.3">
                  <p:embed/>
                  <p:pic>
                    <p:nvPicPr>
                      <p:cNvPr id="0" name="Oggetto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345560"/>
                        <a:ext cx="4220179" cy="316835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7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39248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Un po’ di storia...</a:t>
            </a:r>
          </a:p>
          <a:p>
            <a:endParaRPr lang="it-IT" altLang="it-IT" sz="2200" b="1" dirty="0"/>
          </a:p>
          <a:p>
            <a:r>
              <a:rPr lang="it-IT" altLang="it-IT" b="1" dirty="0"/>
              <a:t>Le radiazioni emesse da sostanze radioattive venivano rivelate all’inizio del XX secolo mediante elettroscopi, che rivelavano la presenza di agenti ionizzanti</a:t>
            </a:r>
            <a:r>
              <a:rPr lang="it-IT" altLang="it-IT" b="1" dirty="0" smtClean="0"/>
              <a:t>.</a:t>
            </a:r>
          </a:p>
          <a:p>
            <a:endParaRPr lang="it-IT" altLang="it-IT" b="1" dirty="0"/>
          </a:p>
          <a:p>
            <a:r>
              <a:rPr lang="it-IT" altLang="it-IT" b="1" dirty="0" smtClean="0"/>
              <a:t>Gli elettroscopi si scaricavano anche in assenza di una sorgente </a:t>
            </a:r>
            <a:r>
              <a:rPr lang="it-IT" altLang="it-IT" b="1" dirty="0" smtClean="0">
                <a:sym typeface="Symbol"/>
              </a:rPr>
              <a:t></a:t>
            </a:r>
          </a:p>
          <a:p>
            <a:r>
              <a:rPr lang="it-IT" altLang="it-IT" b="1" dirty="0" smtClean="0">
                <a:sym typeface="Symbol"/>
              </a:rPr>
              <a:t>Presenza di una radiazione naturale </a:t>
            </a:r>
            <a:endParaRPr lang="it-IT" altLang="it-IT" b="1" dirty="0"/>
          </a:p>
          <a:p>
            <a:endParaRPr lang="it-IT" altLang="it-IT" sz="2200" b="1" dirty="0" smtClean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35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9" t="24643" r="16230" b="24286"/>
          <a:stretch/>
        </p:blipFill>
        <p:spPr bwMode="auto">
          <a:xfrm>
            <a:off x="4860032" y="1847100"/>
            <a:ext cx="3700157" cy="246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456384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Un po’ di storia...</a:t>
            </a:r>
          </a:p>
          <a:p>
            <a:endParaRPr lang="it-IT" altLang="it-IT" sz="2200" b="1" dirty="0"/>
          </a:p>
          <a:p>
            <a:r>
              <a:rPr lang="it-IT" altLang="it-IT" b="1" dirty="0" smtClean="0"/>
              <a:t>Wulf portò </a:t>
            </a:r>
            <a:r>
              <a:rPr lang="it-IT" altLang="it-IT" b="1" dirty="0"/>
              <a:t>degli elettroscopi sulla</a:t>
            </a:r>
          </a:p>
          <a:p>
            <a:r>
              <a:rPr lang="it-IT" altLang="it-IT" b="1" dirty="0"/>
              <a:t>Torre Eiffel, misurando una quantità </a:t>
            </a:r>
            <a:r>
              <a:rPr lang="it-IT" altLang="it-IT" b="1" dirty="0" smtClean="0"/>
              <a:t>di radiazioni </a:t>
            </a:r>
            <a:r>
              <a:rPr lang="it-IT" altLang="it-IT" b="1" dirty="0"/>
              <a:t>maggiore del </a:t>
            </a:r>
            <a:r>
              <a:rPr lang="it-IT" altLang="it-IT" b="1" dirty="0" smtClean="0"/>
              <a:t>previsto</a:t>
            </a:r>
          </a:p>
          <a:p>
            <a:endParaRPr lang="it-IT" altLang="it-IT" sz="2200" b="1" dirty="0"/>
          </a:p>
          <a:p>
            <a:r>
              <a:rPr lang="it-IT" altLang="it-IT" b="1" dirty="0" smtClean="0">
                <a:sym typeface="Symbol"/>
              </a:rPr>
              <a:t> Origine extra-terrestre</a:t>
            </a:r>
            <a:endParaRPr lang="it-IT" altLang="it-IT" b="1" dirty="0" smtClean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00986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2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67240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Un po’ di storia...</a:t>
            </a:r>
          </a:p>
          <a:p>
            <a:endParaRPr lang="it-IT" altLang="it-IT" sz="2200" b="1" dirty="0"/>
          </a:p>
          <a:p>
            <a:r>
              <a:rPr lang="it-IT" altLang="it-IT" b="1" dirty="0"/>
              <a:t>1911-1912: l’origine extra-terrestre di questa radiazione viene verificata da Victor Hess, che dotato di alcuni elettroscopi, effettua una decina di ascensioni in pallone, fino alla quota di 5000 m.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Picture 5" descr="PA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7614"/>
            <a:ext cx="2016224" cy="33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rossi_fi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8644"/>
            <a:ext cx="2321550" cy="33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367240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Misure odierne (dirette)</a:t>
            </a:r>
          </a:p>
          <a:p>
            <a:endParaRPr lang="it-IT" altLang="it-IT" sz="2200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13582" r="28835" b="23974"/>
          <a:stretch/>
        </p:blipFill>
        <p:spPr bwMode="auto">
          <a:xfrm>
            <a:off x="307975" y="1940799"/>
            <a:ext cx="2983865" cy="220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40799"/>
            <a:ext cx="1828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429208" y="4141635"/>
            <a:ext cx="7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PAMELA</a:t>
            </a:r>
            <a:endParaRPr lang="it-IT" sz="1200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5436096" y="1883579"/>
            <a:ext cx="3240360" cy="1912308"/>
            <a:chOff x="2808514" y="1776548"/>
            <a:chExt cx="7040880" cy="4127863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5" t="24286" r="24301" b="19286"/>
            <a:stretch/>
          </p:blipFill>
          <p:spPr bwMode="auto">
            <a:xfrm>
              <a:off x="2808514" y="1776548"/>
              <a:ext cx="7040880" cy="412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9091748" y="5380062"/>
              <a:ext cx="144000" cy="2880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213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518457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Misure odierne (indirette)</a:t>
            </a:r>
          </a:p>
          <a:p>
            <a:endParaRPr lang="it-IT" altLang="it-IT" sz="2200" b="1" dirty="0"/>
          </a:p>
          <a:p>
            <a:r>
              <a:rPr lang="it-IT" altLang="it-IT" b="1" dirty="0" smtClean="0"/>
              <a:t>Si basano sull’osservazione degli sciami particelle indotte in atmosfera dai cosmici primari.</a:t>
            </a:r>
          </a:p>
          <a:p>
            <a:endParaRPr lang="it-IT" altLang="it-IT" sz="2200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39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Picture 2" descr="Animazion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55" y="1165167"/>
            <a:ext cx="2676481" cy="176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83849"/>
            <a:ext cx="2887489" cy="149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2624446"/>
            <a:ext cx="2736304" cy="20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2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Agli inizi del 1900 alcuni fisici osservarono l’esistenza di una radiazione naturale in grado di ionizzare l’aria...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rgbClr val="11C1FF"/>
                </a:solidFill>
              </a:rPr>
              <a:t>Quale era </a:t>
            </a:r>
            <a:r>
              <a:rPr lang="it-IT" sz="2600" b="1" dirty="0">
                <a:solidFill>
                  <a:srgbClr val="11C1FF"/>
                </a:solidFill>
              </a:rPr>
              <a:t>l’origine di tale radiazione?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51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4608512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sz="2200" b="1" dirty="0" smtClean="0"/>
              <a:t>Rivelatori di superficie</a:t>
            </a:r>
          </a:p>
          <a:p>
            <a:endParaRPr lang="it-IT" altLang="it-IT" sz="2200" b="1" dirty="0"/>
          </a:p>
          <a:p>
            <a:r>
              <a:rPr lang="it-IT" altLang="it-IT" b="1" dirty="0"/>
              <a:t>Lo sviluppo sperimentale </a:t>
            </a:r>
            <a:r>
              <a:rPr lang="it-IT" altLang="it-IT" b="1" dirty="0" smtClean="0"/>
              <a:t>della tecnica </a:t>
            </a:r>
            <a:r>
              <a:rPr lang="it-IT" altLang="it-IT" b="1" dirty="0"/>
              <a:t>di coincidenza venne fatto dall’italiano Bruno Rossi a Firenze negli anni </a:t>
            </a:r>
            <a:r>
              <a:rPr lang="it-IT" altLang="it-IT" b="1" dirty="0" smtClean="0"/>
              <a:t>’30.</a:t>
            </a:r>
          </a:p>
          <a:p>
            <a:endParaRPr lang="it-IT" altLang="it-IT" b="1" dirty="0"/>
          </a:p>
          <a:p>
            <a:r>
              <a:rPr lang="it-IT" altLang="it-IT" b="1" dirty="0" smtClean="0"/>
              <a:t>Questa tecnica permette la rivelazione di particelle che giungono simultaneamente su rivelatori distanti anche alcuni km.</a:t>
            </a:r>
            <a:endParaRPr lang="it-IT" altLang="it-IT" b="1" dirty="0"/>
          </a:p>
          <a:p>
            <a:endParaRPr lang="it-IT" altLang="it-IT" sz="2200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40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292080" y="4315222"/>
            <a:ext cx="838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5901680" y="3781822"/>
            <a:ext cx="838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6892280" y="4239022"/>
            <a:ext cx="8382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901680" y="16482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6511280" y="14196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5520680" y="21816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7197080" y="1953022"/>
            <a:ext cx="914400" cy="20574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2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41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6" y="1973469"/>
            <a:ext cx="2158081" cy="167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97695" y="1505989"/>
            <a:ext cx="2454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Uno dei primi array di rivelatori per cosmici (Volcano Ranch)</a:t>
            </a:r>
          </a:p>
        </p:txBody>
      </p:sp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118938"/>
              </p:ext>
            </p:extLst>
          </p:nvPr>
        </p:nvGraphicFramePr>
        <p:xfrm>
          <a:off x="6084168" y="1496881"/>
          <a:ext cx="2329615" cy="3307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ビットマップ イメージ" r:id="rId4" imgW="4076190" imgH="5477640" progId="Paint.Picture">
                  <p:embed/>
                </p:oleObj>
              </mc:Choice>
              <mc:Fallback>
                <p:oleObj name="ビットマップ イメージ" r:id="rId4" imgW="4076190" imgH="5477640" progId="Paint.Picture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496881"/>
                        <a:ext cx="2329615" cy="330711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78" y="1998205"/>
            <a:ext cx="2501342" cy="1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261891" y="2036843"/>
            <a:ext cx="22387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1200" dirty="0" err="1" smtClean="0">
                <a:latin typeface="Georgia" panose="02040502050405020303" pitchFamily="18" charset="0"/>
              </a:rPr>
              <a:t>Kaskade</a:t>
            </a:r>
            <a:r>
              <a:rPr lang="it-IT" altLang="it-IT" sz="1200" dirty="0" smtClean="0">
                <a:latin typeface="Georgia" panose="02040502050405020303" pitchFamily="18" charset="0"/>
              </a:rPr>
              <a:t> (Germany)</a:t>
            </a:r>
            <a:endParaRPr lang="ru-RU" altLang="it-IT" sz="1200" dirty="0">
              <a:latin typeface="Georgia" panose="02040502050405020303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084168" y="1029965"/>
            <a:ext cx="2346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ctr" eaLnBrk="0" hangingPunct="0">
              <a:spcBef>
                <a:spcPct val="50000"/>
              </a:spcBef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altLang="it-IT" sz="1200" dirty="0"/>
              <a:t>AGASA detector:  </a:t>
            </a:r>
            <a:r>
              <a:rPr lang="en-US" altLang="it-IT" sz="1200" dirty="0" err="1"/>
              <a:t>Akeno</a:t>
            </a:r>
            <a:r>
              <a:rPr lang="en-US" altLang="it-IT" sz="1200" dirty="0"/>
              <a:t> (Japan), 100 km</a:t>
            </a:r>
            <a:r>
              <a:rPr lang="en-US" altLang="it-IT" sz="1200" baseline="30000" dirty="0"/>
              <a:t>2</a:t>
            </a:r>
            <a:r>
              <a:rPr lang="en-US" altLang="it-IT" sz="1200" dirty="0"/>
              <a:t> ground array</a:t>
            </a:r>
            <a:endParaRPr lang="it-IT" altLang="it-IT" sz="1200" dirty="0"/>
          </a:p>
        </p:txBody>
      </p:sp>
    </p:spTree>
    <p:extLst>
      <p:ext uri="{BB962C8B-B14F-4D97-AF65-F5344CB8AC3E}">
        <p14:creationId xmlns:p14="http://schemas.microsoft.com/office/powerpoint/2010/main" val="33017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42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Picture 2" descr="fullsite-03091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r="29561" b="9435"/>
          <a:stretch>
            <a:fillRect/>
          </a:stretch>
        </p:blipFill>
        <p:spPr bwMode="auto">
          <a:xfrm>
            <a:off x="4541838" y="1301968"/>
            <a:ext cx="3267484" cy="308275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7975" y="1131590"/>
            <a:ext cx="349813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it-IT" b="1" dirty="0">
                <a:solidFill>
                  <a:schemeClr val="bg1"/>
                </a:solidFill>
              </a:rPr>
              <a:t>OSSERVATORIO AUGER</a:t>
            </a:r>
          </a:p>
          <a:p>
            <a:r>
              <a:rPr lang="en-US" altLang="it-IT" b="1" dirty="0">
                <a:solidFill>
                  <a:schemeClr val="bg1"/>
                </a:solidFill>
              </a:rPr>
              <a:t>1600 </a:t>
            </a:r>
            <a:r>
              <a:rPr lang="it-IT" altLang="it-IT" b="1" dirty="0">
                <a:solidFill>
                  <a:schemeClr val="bg1"/>
                </a:solidFill>
              </a:rPr>
              <a:t>rivelatori spaziati </a:t>
            </a:r>
            <a:r>
              <a:rPr lang="en-US" altLang="it-IT" b="1" dirty="0">
                <a:solidFill>
                  <a:schemeClr val="bg1"/>
                </a:solidFill>
              </a:rPr>
              <a:t>di 1.5 km</a:t>
            </a:r>
          </a:p>
          <a:p>
            <a:r>
              <a:rPr lang="en-US" altLang="it-IT" b="1" dirty="0">
                <a:solidFill>
                  <a:schemeClr val="bg1"/>
                </a:solidFill>
              </a:rPr>
              <a:t>3000 km2  covered</a:t>
            </a:r>
            <a:endParaRPr lang="it-IT" altLang="it-IT" b="1" dirty="0">
              <a:solidFill>
                <a:schemeClr val="bg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55726"/>
            <a:ext cx="2708721" cy="202899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COME POSSONO ESSERE RIVELATI?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43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7975" y="1131590"/>
            <a:ext cx="349813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altLang="it-IT" sz="2200" b="1" dirty="0" smtClean="0">
                <a:solidFill>
                  <a:schemeClr val="bg1"/>
                </a:solidFill>
              </a:rPr>
              <a:t>Rivelatori di fluorescenza</a:t>
            </a:r>
            <a:endParaRPr lang="it-IT" altLang="it-IT" sz="2200" b="1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9662"/>
            <a:ext cx="273030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16532" r="16292" b="12478"/>
          <a:stretch/>
        </p:blipFill>
        <p:spPr bwMode="auto">
          <a:xfrm>
            <a:off x="4554577" y="2155277"/>
            <a:ext cx="3534137" cy="205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2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44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altLang="it-IT" b="1" dirty="0" smtClean="0"/>
              <a:t>OBIETTIVO: </a:t>
            </a:r>
            <a:r>
              <a:rPr lang="it-IT" altLang="it-IT" b="1" dirty="0"/>
              <a:t>realizzare un rete di rivelatori per raggi cosmici da installare in scuole del territorio Italiano</a:t>
            </a:r>
            <a:r>
              <a:rPr lang="it-IT" altLang="it-IT" b="1" dirty="0" smtClean="0"/>
              <a:t>.</a:t>
            </a:r>
          </a:p>
          <a:p>
            <a:endParaRPr lang="it-IT" altLang="it-IT" b="1" dirty="0"/>
          </a:p>
          <a:p>
            <a:pPr marL="979488" indent="-352425"/>
            <a:r>
              <a:rPr lang="it-IT" altLang="it-IT" b="1" dirty="0" smtClean="0"/>
              <a:t>59 </a:t>
            </a:r>
            <a:r>
              <a:rPr lang="it-IT" altLang="it-IT" b="1" dirty="0"/>
              <a:t>telescopi </a:t>
            </a:r>
            <a:r>
              <a:rPr lang="it-IT" altLang="it-IT" b="1" dirty="0" smtClean="0"/>
              <a:t>installati:</a:t>
            </a:r>
          </a:p>
          <a:p>
            <a:pPr marL="979488" indent="-352425"/>
            <a:r>
              <a:rPr lang="it-IT" altLang="it-IT" b="1" dirty="0"/>
              <a:t>	</a:t>
            </a:r>
            <a:r>
              <a:rPr lang="it-IT" altLang="it-IT" b="1" dirty="0" smtClean="0"/>
              <a:t>56 nelle scuole</a:t>
            </a:r>
          </a:p>
          <a:p>
            <a:pPr marL="979488" indent="-352425"/>
            <a:r>
              <a:rPr lang="it-IT" altLang="it-IT" b="1" dirty="0"/>
              <a:t>	</a:t>
            </a:r>
            <a:r>
              <a:rPr lang="it-IT" altLang="it-IT" b="1" dirty="0" smtClean="0"/>
              <a:t>4 nelle Sezione  INFN</a:t>
            </a:r>
          </a:p>
          <a:p>
            <a:pPr marL="979488" indent="-352425"/>
            <a:r>
              <a:rPr lang="it-IT" altLang="it-IT" b="1" dirty="0"/>
              <a:t>	</a:t>
            </a:r>
            <a:r>
              <a:rPr lang="it-IT" altLang="it-IT" b="1" dirty="0" smtClean="0"/>
              <a:t>2 presso il CERN</a:t>
            </a:r>
          </a:p>
          <a:p>
            <a:pPr marL="979488" indent="-352425"/>
            <a:endParaRPr lang="it-IT" altLang="it-IT" b="1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66405"/>
            <a:ext cx="2232248" cy="28059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45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446449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Il rivelatore è un telescopio costituito da camere MRPC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Ogni camera è in grado di ricostruire il punto di passaggio dei muoni cosmici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/>
              <a:t>Utilizzando i 3 punti è possibile ricostruire la direzione di arrivo dei muoni</a:t>
            </a:r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3900"/>
            <a:ext cx="3316137" cy="33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Paola\Documents\EEE\IPRD2016\Proceedings\MRP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5" y="3230370"/>
            <a:ext cx="4227224" cy="13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46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446449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 err="1" smtClean="0">
                <a:solidFill>
                  <a:srgbClr val="00B0F0"/>
                </a:solidFill>
              </a:rPr>
              <a:t>Pilot</a:t>
            </a:r>
            <a:r>
              <a:rPr lang="it-IT" altLang="it-IT" b="1" dirty="0" smtClean="0">
                <a:solidFill>
                  <a:srgbClr val="00B0F0"/>
                </a:solidFill>
              </a:rPr>
              <a:t> </a:t>
            </a:r>
            <a:r>
              <a:rPr lang="it-IT" altLang="it-IT" b="1" dirty="0" err="1">
                <a:solidFill>
                  <a:srgbClr val="00B0F0"/>
                </a:solidFill>
              </a:rPr>
              <a:t>run</a:t>
            </a:r>
            <a:r>
              <a:rPr lang="it-IT" altLang="it-IT" b="1" dirty="0">
                <a:solidFill>
                  <a:srgbClr val="00B0F0"/>
                </a:solidFill>
              </a:rPr>
              <a:t> </a:t>
            </a:r>
            <a:r>
              <a:rPr lang="it-IT" altLang="it-IT" b="1" dirty="0"/>
              <a:t>(27 Ottobre – 14 Novembre 2014)</a:t>
            </a:r>
            <a:r>
              <a:rPr lang="it-IT" altLang="it-IT" dirty="0"/>
              <a:t>: 23 telescopi in presa dati, circa 1 miliardo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F0"/>
                </a:solidFill>
              </a:rPr>
              <a:t>Run-1</a:t>
            </a:r>
            <a:r>
              <a:rPr lang="it-IT" altLang="it-IT" b="1" dirty="0"/>
              <a:t> (2 Febbraio-30 Aprile 2015): </a:t>
            </a:r>
            <a:r>
              <a:rPr lang="it-IT" altLang="it-IT" dirty="0"/>
              <a:t>35 telescopi in presa dati, circa 5 miliardi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F0"/>
                </a:solidFill>
              </a:rPr>
              <a:t>Run-2</a:t>
            </a:r>
            <a:r>
              <a:rPr lang="it-IT" altLang="it-IT" b="1" dirty="0"/>
              <a:t> (28 ottobre 2015 - 20 maggio 2016): </a:t>
            </a:r>
            <a:r>
              <a:rPr lang="it-IT" altLang="it-IT" dirty="0"/>
              <a:t>circa 40 telescopi in presa dati, 14 miliardi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B0F0"/>
                </a:solidFill>
              </a:rPr>
              <a:t>Run-3</a:t>
            </a:r>
            <a:r>
              <a:rPr lang="it-IT" altLang="it-IT" b="1" dirty="0"/>
              <a:t> (ottobre 2016 – maggio 2017): </a:t>
            </a:r>
            <a:r>
              <a:rPr lang="it-IT" altLang="it-IT" dirty="0"/>
              <a:t>circa 45 telescopi, 18 miliardi di eventi acquisiti</a:t>
            </a:r>
            <a:r>
              <a:rPr lang="it-IT" altLang="it-IT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it-IT" b="1" dirty="0" smtClean="0">
                <a:solidFill>
                  <a:srgbClr val="00B0F0"/>
                </a:solidFill>
              </a:rPr>
              <a:t>Run-4</a:t>
            </a:r>
            <a:r>
              <a:rPr lang="it-IT" altLang="it-IT" b="1" dirty="0" smtClean="0"/>
              <a:t> </a:t>
            </a:r>
            <a:r>
              <a:rPr lang="it-IT" altLang="it-IT" b="1" dirty="0"/>
              <a:t>(ottobre </a:t>
            </a:r>
            <a:r>
              <a:rPr lang="it-IT" altLang="it-IT" b="1" dirty="0" smtClean="0"/>
              <a:t>2017 </a:t>
            </a:r>
            <a:r>
              <a:rPr lang="it-IT" altLang="it-IT" b="1" dirty="0"/>
              <a:t>– maggio </a:t>
            </a:r>
            <a:r>
              <a:rPr lang="it-IT" altLang="it-IT" b="1" dirty="0" smtClean="0"/>
              <a:t>2018): </a:t>
            </a:r>
            <a:r>
              <a:rPr lang="it-IT" altLang="it-IT" dirty="0"/>
              <a:t>circa </a:t>
            </a:r>
            <a:r>
              <a:rPr lang="it-IT" altLang="it-IT" dirty="0" smtClean="0"/>
              <a:t>50 </a:t>
            </a:r>
            <a:r>
              <a:rPr lang="it-IT" altLang="it-IT" dirty="0"/>
              <a:t>telescopi, </a:t>
            </a:r>
            <a:r>
              <a:rPr lang="it-IT" altLang="it-IT" dirty="0" smtClean="0"/>
              <a:t>20 </a:t>
            </a:r>
            <a:r>
              <a:rPr lang="it-IT" altLang="it-IT" dirty="0"/>
              <a:t>miliardi di eventi acquisiti.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dirty="0"/>
          </a:p>
          <a:p>
            <a:pPr algn="ctr"/>
            <a:endParaRPr lang="it-IT" sz="2600" b="1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125434" y="2929736"/>
            <a:ext cx="3048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 smtClean="0">
                <a:solidFill>
                  <a:srgbClr val="11C1FF"/>
                </a:solidFill>
              </a:rPr>
              <a:t>Run-6 </a:t>
            </a:r>
            <a:r>
              <a:rPr lang="it-IT" altLang="it-IT" b="1" dirty="0">
                <a:solidFill>
                  <a:srgbClr val="11C1FF"/>
                </a:solidFill>
              </a:rPr>
              <a:t>(ottobre </a:t>
            </a:r>
            <a:r>
              <a:rPr lang="it-IT" altLang="it-IT" b="1" dirty="0" smtClean="0">
                <a:solidFill>
                  <a:srgbClr val="11C1FF"/>
                </a:solidFill>
              </a:rPr>
              <a:t>2019): </a:t>
            </a:r>
            <a:r>
              <a:rPr lang="it-IT" altLang="it-IT" b="1" dirty="0">
                <a:solidFill>
                  <a:srgbClr val="11C1FF"/>
                </a:solidFill>
              </a:rPr>
              <a:t>in corso</a:t>
            </a:r>
          </a:p>
        </p:txBody>
      </p:sp>
      <p:sp>
        <p:nvSpPr>
          <p:cNvPr id="6" name="Rettangolo 5"/>
          <p:cNvSpPr/>
          <p:nvPr/>
        </p:nvSpPr>
        <p:spPr>
          <a:xfrm>
            <a:off x="4765171" y="3795886"/>
            <a:ext cx="3983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altLang="it-IT" b="1" dirty="0" smtClean="0">
                <a:solidFill>
                  <a:srgbClr val="00B0F0"/>
                </a:solidFill>
              </a:rPr>
              <a:t>Run-5</a:t>
            </a:r>
            <a:r>
              <a:rPr lang="it-IT" altLang="it-IT" b="1" dirty="0" smtClean="0">
                <a:solidFill>
                  <a:prstClr val="white"/>
                </a:solidFill>
              </a:rPr>
              <a:t> </a:t>
            </a:r>
            <a:r>
              <a:rPr lang="it-IT" altLang="it-IT" b="1" dirty="0">
                <a:solidFill>
                  <a:prstClr val="white"/>
                </a:solidFill>
              </a:rPr>
              <a:t>(ottobre </a:t>
            </a:r>
            <a:r>
              <a:rPr lang="it-IT" altLang="it-IT" b="1" dirty="0" smtClean="0">
                <a:solidFill>
                  <a:prstClr val="white"/>
                </a:solidFill>
              </a:rPr>
              <a:t>2018 </a:t>
            </a:r>
            <a:r>
              <a:rPr lang="it-IT" altLang="it-IT" b="1" dirty="0">
                <a:solidFill>
                  <a:prstClr val="white"/>
                </a:solidFill>
              </a:rPr>
              <a:t>– maggio </a:t>
            </a:r>
            <a:r>
              <a:rPr lang="it-IT" altLang="it-IT" b="1" dirty="0" smtClean="0">
                <a:solidFill>
                  <a:prstClr val="white"/>
                </a:solidFill>
              </a:rPr>
              <a:t>2019): </a:t>
            </a:r>
            <a:r>
              <a:rPr lang="it-IT" altLang="it-IT" dirty="0">
                <a:solidFill>
                  <a:prstClr val="white"/>
                </a:solidFill>
              </a:rPr>
              <a:t>circa </a:t>
            </a:r>
            <a:r>
              <a:rPr lang="it-IT" altLang="it-IT" dirty="0" smtClean="0">
                <a:solidFill>
                  <a:prstClr val="white"/>
                </a:solidFill>
              </a:rPr>
              <a:t>55 </a:t>
            </a:r>
            <a:r>
              <a:rPr lang="it-IT" altLang="it-IT" dirty="0">
                <a:solidFill>
                  <a:prstClr val="white"/>
                </a:solidFill>
              </a:rPr>
              <a:t>telescopi, 20 miliardi di eventi acquisiti.</a:t>
            </a:r>
          </a:p>
        </p:txBody>
      </p:sp>
      <p:pic>
        <p:nvPicPr>
          <p:cNvPr id="37890" name="Picture 2" descr="Track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r="7008"/>
          <a:stretch/>
        </p:blipFill>
        <p:spPr bwMode="auto">
          <a:xfrm>
            <a:off x="4793637" y="1323640"/>
            <a:ext cx="3712571" cy="159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IL progetto EEE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47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590465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Misure locali</a:t>
            </a:r>
            <a:r>
              <a:rPr lang="it-IT" dirty="0"/>
              <a:t>, con un singolo telescopio, del flusso dei muoni cosmici (studio di eventi solari, dipendenza dalle condizioni atmosferiche, misura della vita media del muone </a:t>
            </a:r>
            <a:r>
              <a:rPr lang="it-IT" dirty="0" smtClean="0"/>
              <a:t>…).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Rivelazione di </a:t>
            </a:r>
            <a:r>
              <a:rPr lang="it-IT" b="1" dirty="0"/>
              <a:t>sciami atmosferici estesi </a:t>
            </a:r>
            <a:r>
              <a:rPr lang="it-IT" dirty="0"/>
              <a:t>mediante telescopi installati nella stessa città (necessario utilizzo GPS</a:t>
            </a:r>
            <a:r>
              <a:rPr lang="it-IT" dirty="0" smtClean="0"/>
              <a:t>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/>
              <a:t>Ricerca di </a:t>
            </a:r>
            <a:r>
              <a:rPr lang="it-IT" b="1" dirty="0"/>
              <a:t>correlazioni tra sciami atmosferici estesi</a:t>
            </a:r>
            <a:r>
              <a:rPr lang="it-IT" dirty="0"/>
              <a:t> con telescopi posizionati a grandi distanze (città diverse).</a:t>
            </a:r>
            <a:r>
              <a:rPr lang="it-IT" altLang="it-IT" dirty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/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609120" y="1280575"/>
            <a:ext cx="1339084" cy="726967"/>
            <a:chOff x="2132091" y="2903215"/>
            <a:chExt cx="4960189" cy="340610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091" y="2903215"/>
              <a:ext cx="4960189" cy="340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po 14"/>
            <p:cNvGrpSpPr/>
            <p:nvPr/>
          </p:nvGrpSpPr>
          <p:grpSpPr>
            <a:xfrm>
              <a:off x="5220072" y="4653136"/>
              <a:ext cx="936104" cy="648072"/>
              <a:chOff x="6156176" y="2708920"/>
              <a:chExt cx="936104" cy="648072"/>
            </a:xfrm>
          </p:grpSpPr>
          <p:sp>
            <p:nvSpPr>
              <p:cNvPr id="17" name="Parallelogramma 16"/>
              <p:cNvSpPr/>
              <p:nvPr/>
            </p:nvSpPr>
            <p:spPr>
              <a:xfrm>
                <a:off x="6156176" y="3140968"/>
                <a:ext cx="936104" cy="216024"/>
              </a:xfrm>
              <a:prstGeom prst="parallelogram">
                <a:avLst>
                  <a:gd name="adj" fmla="val 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Parallelogramma 17"/>
              <p:cNvSpPr/>
              <p:nvPr/>
            </p:nvSpPr>
            <p:spPr>
              <a:xfrm>
                <a:off x="6156176" y="2924944"/>
                <a:ext cx="936104" cy="216024"/>
              </a:xfrm>
              <a:prstGeom prst="parallelogram">
                <a:avLst>
                  <a:gd name="adj" fmla="val 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Parallelogramma 18"/>
              <p:cNvSpPr/>
              <p:nvPr/>
            </p:nvSpPr>
            <p:spPr>
              <a:xfrm>
                <a:off x="6156176" y="2708920"/>
                <a:ext cx="936104" cy="216024"/>
              </a:xfrm>
              <a:prstGeom prst="parallelogram">
                <a:avLst>
                  <a:gd name="adj" fmla="val 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6" name="Connettore 1 15"/>
            <p:cNvCxnSpPr/>
            <p:nvPr/>
          </p:nvCxnSpPr>
          <p:spPr>
            <a:xfrm flipH="1">
              <a:off x="5220072" y="2924944"/>
              <a:ext cx="1106904" cy="3384376"/>
            </a:xfrm>
            <a:prstGeom prst="line">
              <a:avLst/>
            </a:prstGeom>
            <a:ln w="28575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30" y="2211710"/>
            <a:ext cx="1169863" cy="125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41" y="3640093"/>
            <a:ext cx="2180738" cy="11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48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MISURA PROPOSTA PER L’ICD: </a:t>
            </a:r>
          </a:p>
          <a:p>
            <a:r>
              <a:rPr lang="it-IT" b="1" dirty="0" smtClean="0">
                <a:solidFill>
                  <a:srgbClr val="11C1FF"/>
                </a:solidFill>
              </a:rPr>
              <a:t>Misura della distribuzione angolare zenitale dei raggi cosmici secondari</a:t>
            </a:r>
          </a:p>
          <a:p>
            <a:endParaRPr lang="it-IT" b="1" dirty="0">
              <a:solidFill>
                <a:srgbClr val="11C1FF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L’atmosfera funge da assorbitore e il flusso dei raggi cosmici dipende dall’angolo zenitale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</a:t>
            </a:r>
          </a:p>
          <a:p>
            <a:endParaRPr lang="it-IT" b="1" dirty="0">
              <a:solidFill>
                <a:schemeClr val="bg1"/>
              </a:solidFill>
              <a:sym typeface="Symbol"/>
            </a:endParaRPr>
          </a:p>
          <a:p>
            <a:pPr marL="285750" indent="-285750">
              <a:buFont typeface="Symbol" pitchFamily="18" charset="2"/>
              <a:buChar char="q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= 0° direzioni verticali</a:t>
            </a:r>
          </a:p>
          <a:p>
            <a:pPr marL="285750" indent="-285750">
              <a:buFont typeface="Symbol" pitchFamily="18" charset="2"/>
              <a:buChar char="q"/>
            </a:pPr>
            <a:r>
              <a:rPr lang="it-IT" b="1" dirty="0" smtClean="0">
                <a:solidFill>
                  <a:schemeClr val="bg1"/>
                </a:solidFill>
                <a:sym typeface="Symbol"/>
              </a:rPr>
              <a:t>= 90° direzioni orizzontali</a:t>
            </a:r>
          </a:p>
          <a:p>
            <a:pPr marL="285750" indent="-285750">
              <a:buFont typeface="Symbol" pitchFamily="18" charset="2"/>
              <a:buChar char="q"/>
            </a:pPr>
            <a:endParaRPr lang="it-IT" b="1" dirty="0">
              <a:solidFill>
                <a:schemeClr val="bg1"/>
              </a:solidFill>
              <a:sym typeface="Symbol"/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359274" y="2530644"/>
            <a:ext cx="5389190" cy="233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3563888" y="3507854"/>
            <a:ext cx="1296144" cy="190448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100763" y="2872845"/>
            <a:ext cx="792088" cy="768566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8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49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L’atmosfera influisce sul flusso dei muoni misurati a Terra tramite: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</a:rPr>
              <a:t>Perdita di energia (collisioni con elettroni e nuclei dell’atmosfera)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bg1"/>
                </a:solidFill>
              </a:rPr>
              <a:t>Probabilità di decadimento di Pioni e Kaoni (a seguito del quale vengono prodotti muoni)</a:t>
            </a:r>
          </a:p>
          <a:p>
            <a:endParaRPr lang="it-IT" sz="1000" b="1" dirty="0" smtClean="0">
              <a:solidFill>
                <a:srgbClr val="11C1FF"/>
              </a:solidFill>
            </a:endParaRPr>
          </a:p>
          <a:p>
            <a:pPr>
              <a:spcAft>
                <a:spcPts val="600"/>
              </a:spcAft>
            </a:pPr>
            <a:r>
              <a:rPr lang="it-IT" b="1" dirty="0" smtClean="0">
                <a:solidFill>
                  <a:schemeClr val="bg1"/>
                </a:solidFill>
              </a:rPr>
              <a:t>In generale il flusso dei muoni al variare dell’angolo zenitale segue la legge: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sym typeface="Symbol"/>
              </a:rPr>
              <a:t>() = 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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(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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=0) (cos</a:t>
            </a:r>
            <a:r>
              <a:rPr lang="it-IT" b="1" dirty="0">
                <a:solidFill>
                  <a:schemeClr val="bg1"/>
                </a:solidFill>
                <a:sym typeface="Symbol"/>
              </a:rPr>
              <a:t> 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)</a:t>
            </a:r>
            <a:r>
              <a:rPr lang="it-IT" b="1" baseline="30000" dirty="0" smtClean="0">
                <a:solidFill>
                  <a:schemeClr val="bg1"/>
                </a:solidFill>
                <a:sym typeface="Symbol"/>
              </a:rPr>
              <a:t>n-1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 </a:t>
            </a:r>
            <a:endParaRPr lang="it-IT" b="1" dirty="0">
              <a:solidFill>
                <a:srgbClr val="11C1FF"/>
              </a:solidFill>
            </a:endParaRPr>
          </a:p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sz="1600" b="1" dirty="0" smtClean="0">
                <a:solidFill>
                  <a:schemeClr val="bg1"/>
                </a:solidFill>
              </a:rPr>
              <a:t>Il fattore </a:t>
            </a:r>
            <a:r>
              <a:rPr lang="it-IT" sz="1600" b="1" dirty="0">
                <a:solidFill>
                  <a:schemeClr val="bg1"/>
                </a:solidFill>
                <a:sym typeface="Symbol"/>
              </a:rPr>
              <a:t>cos  </a:t>
            </a:r>
            <a:r>
              <a:rPr lang="it-IT" sz="1600" b="1" dirty="0" smtClean="0">
                <a:solidFill>
                  <a:schemeClr val="bg1"/>
                </a:solidFill>
              </a:rPr>
              <a:t>deriva da considerazioni geometriche (se la Terra fosse piatta)</a:t>
            </a:r>
          </a:p>
          <a:p>
            <a:r>
              <a:rPr lang="it-IT" sz="1600" b="1" dirty="0" smtClean="0">
                <a:solidFill>
                  <a:schemeClr val="bg1"/>
                </a:solidFill>
              </a:rPr>
              <a:t>La dipendenza dalla potenza n-1 deriva dallo spettro in energia dei cosmici primari (n </a:t>
            </a:r>
            <a:r>
              <a:rPr lang="it-IT" sz="1600" b="1" dirty="0" smtClean="0">
                <a:solidFill>
                  <a:schemeClr val="bg1"/>
                </a:solidFill>
                <a:sym typeface="Symbol"/>
              </a:rPr>
              <a:t> 2.7)</a:t>
            </a:r>
            <a:endParaRPr lang="it-IT" sz="1600" b="1" dirty="0">
              <a:solidFill>
                <a:schemeClr val="bg1"/>
              </a:solidFill>
              <a:sym typeface="Symbol"/>
            </a:endParaRPr>
          </a:p>
          <a:p>
            <a:endParaRPr lang="it-IT" b="1" dirty="0" smtClean="0">
              <a:solidFill>
                <a:srgbClr val="11C1FF"/>
              </a:solidFill>
              <a:sym typeface="Symbol"/>
            </a:endParaRPr>
          </a:p>
          <a:p>
            <a:r>
              <a:rPr lang="it-IT" b="1" dirty="0">
                <a:solidFill>
                  <a:srgbClr val="11C1FF"/>
                </a:solidFill>
                <a:sym typeface="Symbol"/>
              </a:rPr>
              <a:t>	</a:t>
            </a:r>
            <a:r>
              <a:rPr lang="it-IT" b="1" dirty="0" smtClean="0">
                <a:solidFill>
                  <a:srgbClr val="11C1FF"/>
                </a:solidFill>
                <a:sym typeface="Symbol"/>
              </a:rPr>
              <a:t>		          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Flusso  cos</a:t>
            </a:r>
            <a:r>
              <a:rPr lang="it-IT" b="1" baseline="30000" dirty="0" smtClean="0">
                <a:solidFill>
                  <a:schemeClr val="bg1"/>
                </a:solidFill>
                <a:sym typeface="Symbol"/>
              </a:rPr>
              <a:t>2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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347864" y="2859782"/>
            <a:ext cx="2376264" cy="434102"/>
          </a:xfrm>
          <a:prstGeom prst="rect">
            <a:avLst/>
          </a:prstGeom>
          <a:noFill/>
          <a:ln>
            <a:solidFill>
              <a:srgbClr val="11C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347864" y="4153872"/>
            <a:ext cx="2376264" cy="434102"/>
          </a:xfrm>
          <a:prstGeom prst="rect">
            <a:avLst/>
          </a:prstGeom>
          <a:noFill/>
          <a:ln>
            <a:solidFill>
              <a:srgbClr val="11C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>
            <a:off x="6588224" y="3293884"/>
            <a:ext cx="1872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6588224" y="2929736"/>
            <a:ext cx="1872208" cy="364148"/>
          </a:xfrm>
          <a:prstGeom prst="rect">
            <a:avLst/>
          </a:prstGeom>
          <a:gradFill>
            <a:gsLst>
              <a:gs pos="92000">
                <a:srgbClr val="0070C0"/>
              </a:gs>
              <a:gs pos="1100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dirty="0" smtClean="0">
                <a:sym typeface="Symbol"/>
              </a:rPr>
              <a:t>     </a:t>
            </a:r>
            <a:endParaRPr lang="it-IT" sz="1400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6804248" y="2929736"/>
            <a:ext cx="0" cy="364148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6876256" y="2929736"/>
            <a:ext cx="936104" cy="364148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567873" y="289216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it-IT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390908" y="299450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l/cos</a:t>
            </a:r>
            <a:r>
              <a:rPr lang="it-IT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</a:t>
            </a:r>
            <a:endParaRPr lang="it-IT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Agli inizi del 1900 alcuni fisici osservarono l’esistenza di una radiazione naturale in grado di ionizzare l’aria...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rgbClr val="11C1FF"/>
                </a:solidFill>
              </a:rPr>
              <a:t>Quale era </a:t>
            </a:r>
            <a:r>
              <a:rPr lang="it-IT" sz="2600" b="1" dirty="0">
                <a:solidFill>
                  <a:srgbClr val="11C1FF"/>
                </a:solidFill>
              </a:rPr>
              <a:t>l’origine di tale radiazione?</a:t>
            </a:r>
          </a:p>
          <a:p>
            <a:pPr lvl="1"/>
            <a:endParaRPr lang="it-IT" sz="2600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9822"/>
            <a:ext cx="936104" cy="14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08" y="3507854"/>
            <a:ext cx="21621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14"/>
          <p:cNvGrpSpPr/>
          <p:nvPr/>
        </p:nvGrpSpPr>
        <p:grpSpPr>
          <a:xfrm>
            <a:off x="5740579" y="3769087"/>
            <a:ext cx="2736077" cy="888638"/>
            <a:chOff x="5740579" y="3769087"/>
            <a:chExt cx="2736077" cy="888638"/>
          </a:xfrm>
        </p:grpSpPr>
        <p:sp>
          <p:nvSpPr>
            <p:cNvPr id="7" name="Figura a mano libera 6"/>
            <p:cNvSpPr/>
            <p:nvPr/>
          </p:nvSpPr>
          <p:spPr>
            <a:xfrm>
              <a:off x="5740579" y="3769087"/>
              <a:ext cx="2736077" cy="888638"/>
            </a:xfrm>
            <a:custGeom>
              <a:avLst/>
              <a:gdLst>
                <a:gd name="connsiteX0" fmla="*/ 203021 w 2736077"/>
                <a:gd name="connsiteY0" fmla="*/ 279038 h 888638"/>
                <a:gd name="connsiteX1" fmla="*/ 631646 w 2736077"/>
                <a:gd name="connsiteY1" fmla="*/ 231413 h 888638"/>
                <a:gd name="connsiteX2" fmla="*/ 612596 w 2736077"/>
                <a:gd name="connsiteY2" fmla="*/ 69488 h 888638"/>
                <a:gd name="connsiteX3" fmla="*/ 1136471 w 2736077"/>
                <a:gd name="connsiteY3" fmla="*/ 2813 h 888638"/>
                <a:gd name="connsiteX4" fmla="*/ 1498421 w 2736077"/>
                <a:gd name="connsiteY4" fmla="*/ 155213 h 888638"/>
                <a:gd name="connsiteX5" fmla="*/ 1946096 w 2736077"/>
                <a:gd name="connsiteY5" fmla="*/ 145688 h 888638"/>
                <a:gd name="connsiteX6" fmla="*/ 2650946 w 2736077"/>
                <a:gd name="connsiteY6" fmla="*/ 193313 h 888638"/>
                <a:gd name="connsiteX7" fmla="*/ 2669996 w 2736077"/>
                <a:gd name="connsiteY7" fmla="*/ 431438 h 888638"/>
                <a:gd name="connsiteX8" fmla="*/ 2165171 w 2736077"/>
                <a:gd name="connsiteY8" fmla="*/ 479063 h 888638"/>
                <a:gd name="connsiteX9" fmla="*/ 2365196 w 2736077"/>
                <a:gd name="connsiteY9" fmla="*/ 631463 h 888638"/>
                <a:gd name="connsiteX10" fmla="*/ 1955621 w 2736077"/>
                <a:gd name="connsiteY10" fmla="*/ 841013 h 888638"/>
                <a:gd name="connsiteX11" fmla="*/ 1260296 w 2736077"/>
                <a:gd name="connsiteY11" fmla="*/ 802913 h 888638"/>
                <a:gd name="connsiteX12" fmla="*/ 1412696 w 2736077"/>
                <a:gd name="connsiteY12" fmla="*/ 650513 h 888638"/>
                <a:gd name="connsiteX13" fmla="*/ 1060271 w 2736077"/>
                <a:gd name="connsiteY13" fmla="*/ 650513 h 888638"/>
                <a:gd name="connsiteX14" fmla="*/ 450671 w 2736077"/>
                <a:gd name="connsiteY14" fmla="*/ 888638 h 888638"/>
                <a:gd name="connsiteX15" fmla="*/ 383996 w 2736077"/>
                <a:gd name="connsiteY15" fmla="*/ 650513 h 888638"/>
                <a:gd name="connsiteX16" fmla="*/ 136346 w 2736077"/>
                <a:gd name="connsiteY16" fmla="*/ 517163 h 888638"/>
                <a:gd name="connsiteX17" fmla="*/ 2996 w 2736077"/>
                <a:gd name="connsiteY17" fmla="*/ 374288 h 888638"/>
                <a:gd name="connsiteX18" fmla="*/ 260171 w 2736077"/>
                <a:gd name="connsiteY18" fmla="*/ 269513 h 88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6077" h="888638">
                  <a:moveTo>
                    <a:pt x="203021" y="279038"/>
                  </a:moveTo>
                  <a:cubicBezTo>
                    <a:pt x="383202" y="272688"/>
                    <a:pt x="563383" y="266338"/>
                    <a:pt x="631646" y="231413"/>
                  </a:cubicBezTo>
                  <a:cubicBezTo>
                    <a:pt x="699909" y="196488"/>
                    <a:pt x="528459" y="107588"/>
                    <a:pt x="612596" y="69488"/>
                  </a:cubicBezTo>
                  <a:cubicBezTo>
                    <a:pt x="696734" y="31388"/>
                    <a:pt x="988834" y="-11474"/>
                    <a:pt x="1136471" y="2813"/>
                  </a:cubicBezTo>
                  <a:cubicBezTo>
                    <a:pt x="1284108" y="17100"/>
                    <a:pt x="1363484" y="131401"/>
                    <a:pt x="1498421" y="155213"/>
                  </a:cubicBezTo>
                  <a:cubicBezTo>
                    <a:pt x="1633358" y="179025"/>
                    <a:pt x="1754009" y="139338"/>
                    <a:pt x="1946096" y="145688"/>
                  </a:cubicBezTo>
                  <a:cubicBezTo>
                    <a:pt x="2138183" y="152038"/>
                    <a:pt x="2530296" y="145688"/>
                    <a:pt x="2650946" y="193313"/>
                  </a:cubicBezTo>
                  <a:cubicBezTo>
                    <a:pt x="2771596" y="240938"/>
                    <a:pt x="2750959" y="383813"/>
                    <a:pt x="2669996" y="431438"/>
                  </a:cubicBezTo>
                  <a:cubicBezTo>
                    <a:pt x="2589034" y="479063"/>
                    <a:pt x="2215971" y="445726"/>
                    <a:pt x="2165171" y="479063"/>
                  </a:cubicBezTo>
                  <a:cubicBezTo>
                    <a:pt x="2114371" y="512400"/>
                    <a:pt x="2400121" y="571138"/>
                    <a:pt x="2365196" y="631463"/>
                  </a:cubicBezTo>
                  <a:cubicBezTo>
                    <a:pt x="2330271" y="691788"/>
                    <a:pt x="2139771" y="812438"/>
                    <a:pt x="1955621" y="841013"/>
                  </a:cubicBezTo>
                  <a:cubicBezTo>
                    <a:pt x="1771471" y="869588"/>
                    <a:pt x="1350783" y="834663"/>
                    <a:pt x="1260296" y="802913"/>
                  </a:cubicBezTo>
                  <a:cubicBezTo>
                    <a:pt x="1169809" y="771163"/>
                    <a:pt x="1446033" y="675913"/>
                    <a:pt x="1412696" y="650513"/>
                  </a:cubicBezTo>
                  <a:cubicBezTo>
                    <a:pt x="1379359" y="625113"/>
                    <a:pt x="1220608" y="610826"/>
                    <a:pt x="1060271" y="650513"/>
                  </a:cubicBezTo>
                  <a:cubicBezTo>
                    <a:pt x="899934" y="690200"/>
                    <a:pt x="563383" y="888638"/>
                    <a:pt x="450671" y="888638"/>
                  </a:cubicBezTo>
                  <a:cubicBezTo>
                    <a:pt x="337959" y="888638"/>
                    <a:pt x="436383" y="712425"/>
                    <a:pt x="383996" y="650513"/>
                  </a:cubicBezTo>
                  <a:cubicBezTo>
                    <a:pt x="331609" y="588601"/>
                    <a:pt x="199846" y="563200"/>
                    <a:pt x="136346" y="517163"/>
                  </a:cubicBezTo>
                  <a:cubicBezTo>
                    <a:pt x="72846" y="471126"/>
                    <a:pt x="-17642" y="415563"/>
                    <a:pt x="2996" y="374288"/>
                  </a:cubicBezTo>
                  <a:cubicBezTo>
                    <a:pt x="23633" y="333013"/>
                    <a:pt x="141902" y="301263"/>
                    <a:pt x="260171" y="26951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1 11"/>
            <p:cNvCxnSpPr/>
            <p:nvPr/>
          </p:nvCxnSpPr>
          <p:spPr>
            <a:xfrm rot="2160000">
              <a:off x="5851620" y="4374904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2160000">
              <a:off x="5896123" y="4358641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rot="2160000">
              <a:off x="5937399" y="4337595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2160000">
              <a:off x="5977656" y="4318405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2160000">
              <a:off x="6015801" y="4294228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rot="2160000">
              <a:off x="6055481" y="4272489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 rot="2160000">
              <a:off x="6092030" y="4248599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2160000">
              <a:off x="6132353" y="4226870"/>
              <a:ext cx="216000" cy="0"/>
            </a:xfrm>
            <a:prstGeom prst="line">
              <a:avLst/>
            </a:prstGeom>
            <a:ln w="349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apezio 12"/>
            <p:cNvSpPr/>
            <p:nvPr/>
          </p:nvSpPr>
          <p:spPr>
            <a:xfrm rot="10800000">
              <a:off x="6588224" y="4083918"/>
              <a:ext cx="360040" cy="129488"/>
            </a:xfrm>
            <a:prstGeom prst="trapezoid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orda 13"/>
            <p:cNvSpPr/>
            <p:nvPr/>
          </p:nvSpPr>
          <p:spPr>
            <a:xfrm rot="20288657" flipH="1">
              <a:off x="6642552" y="3787623"/>
              <a:ext cx="193920" cy="329317"/>
            </a:xfrm>
            <a:prstGeom prst="chord">
              <a:avLst/>
            </a:prstGeom>
            <a:solidFill>
              <a:srgbClr val="F6822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95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50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DISTRIBUZIONE ATTESA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169542"/>
            <a:ext cx="3517035" cy="229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69542"/>
            <a:ext cx="2825750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51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5008098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MISURA DELLA DISTRIBUZIONE ANGOLARE TRAMITE I TELESCOPI EEE</a:t>
            </a:r>
          </a:p>
          <a:p>
            <a:endParaRPr lang="it-IT" sz="2600" b="1" dirty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 I telescopi misurano evento per evento la direzione delle tracce che attraversano le 3 camere, fornendo l’angolo zenitale </a:t>
            </a:r>
            <a:r>
              <a:rPr lang="it-IT" b="1" dirty="0" smtClean="0">
                <a:solidFill>
                  <a:schemeClr val="bg1"/>
                </a:solidFill>
                <a:sym typeface="Symbol"/>
              </a:rPr>
              <a:t> e l’angolo azimutale .</a:t>
            </a:r>
            <a:endParaRPr lang="it-IT" b="1" dirty="0" smtClean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148064" y="1297447"/>
            <a:ext cx="3384376" cy="3264577"/>
            <a:chOff x="4932040" y="1779662"/>
            <a:chExt cx="2376264" cy="2376264"/>
          </a:xfrm>
        </p:grpSpPr>
        <p:sp>
          <p:nvSpPr>
            <p:cNvPr id="4" name="Rettangolo 3"/>
            <p:cNvSpPr/>
            <p:nvPr/>
          </p:nvSpPr>
          <p:spPr>
            <a:xfrm>
              <a:off x="4932040" y="1779662"/>
              <a:ext cx="2376264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 descr="tel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602" y="1939829"/>
              <a:ext cx="2009140" cy="193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463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3769062" y="1174690"/>
            <a:ext cx="2566286" cy="3456000"/>
          </a:xfrm>
          <a:prstGeom prst="rect">
            <a:avLst/>
          </a:prstGeom>
          <a:solidFill>
            <a:srgbClr val="00FF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52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263826" y="1179328"/>
            <a:ext cx="2488288" cy="3456384"/>
          </a:xfrm>
          <a:prstGeom prst="rect">
            <a:avLst/>
          </a:prstGeom>
          <a:solidFill>
            <a:srgbClr val="FFFF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76197" y="1689406"/>
            <a:ext cx="156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chemeClr val="bg1"/>
                </a:solidFill>
              </a:rPr>
              <a:t>Azimuthal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distribution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360620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/>
            </a:lvl1pPr>
          </a:lstStyle>
          <a:p>
            <a:r>
              <a:rPr lang="it-IT" dirty="0" err="1">
                <a:solidFill>
                  <a:schemeClr val="bg1"/>
                </a:solidFill>
              </a:rPr>
              <a:t>Zenithal</a:t>
            </a:r>
            <a:r>
              <a:rPr lang="it-IT" dirty="0">
                <a:solidFill>
                  <a:schemeClr val="bg1"/>
                </a:solidFill>
              </a:rPr>
              <a:t>  </a:t>
            </a:r>
            <a:r>
              <a:rPr lang="it-IT" dirty="0" err="1">
                <a:solidFill>
                  <a:schemeClr val="bg1"/>
                </a:solidFill>
              </a:rPr>
              <a:t>distribution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/>
          <a:stretch/>
        </p:blipFill>
        <p:spPr bwMode="auto">
          <a:xfrm>
            <a:off x="1392011" y="3147814"/>
            <a:ext cx="231589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Paola\p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40" y="1231016"/>
            <a:ext cx="225049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2166968" y="1442928"/>
            <a:ext cx="765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uniform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781131" y="3200077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sin</a:t>
            </a:r>
            <a:r>
              <a:rPr lang="it-IT" sz="1400" dirty="0" smtClean="0">
                <a:sym typeface="Symbol"/>
              </a:rPr>
              <a:t>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658980" y="2715766"/>
            <a:ext cx="177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Isotropic</a:t>
            </a:r>
            <a:r>
              <a:rPr lang="it-IT" sz="1400" dirty="0" smtClean="0"/>
              <a:t> </a:t>
            </a:r>
            <a:r>
              <a:rPr lang="it-IT" sz="1400" dirty="0" err="1" smtClean="0"/>
              <a:t>distribution</a:t>
            </a:r>
            <a:endParaRPr lang="it-IT" sz="14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/>
          <a:stretch/>
        </p:blipFill>
        <p:spPr bwMode="auto">
          <a:xfrm>
            <a:off x="3851920" y="3282376"/>
            <a:ext cx="2399481" cy="13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EEE\ICD\2019\ph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/>
          <a:stretch/>
        </p:blipFill>
        <p:spPr bwMode="auto">
          <a:xfrm>
            <a:off x="3958910" y="1250892"/>
            <a:ext cx="21855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4096734" y="2697911"/>
            <a:ext cx="2154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Isotropic</a:t>
            </a:r>
            <a:r>
              <a:rPr lang="it-IT" sz="1400" dirty="0" smtClean="0"/>
              <a:t> </a:t>
            </a:r>
            <a:r>
              <a:rPr lang="it-IT" sz="1400" dirty="0" err="1" smtClean="0"/>
              <a:t>distribution</a:t>
            </a:r>
            <a:r>
              <a:rPr lang="it-IT" sz="1400" dirty="0" smtClean="0"/>
              <a:t> +</a:t>
            </a:r>
          </a:p>
          <a:p>
            <a:r>
              <a:rPr lang="it-IT" sz="1400" dirty="0" smtClean="0"/>
              <a:t>Detector </a:t>
            </a:r>
            <a:r>
              <a:rPr lang="it-IT" sz="1400" dirty="0" err="1" smtClean="0"/>
              <a:t>acceptance</a:t>
            </a:r>
            <a:endParaRPr lang="it-IT" sz="1400" dirty="0"/>
          </a:p>
        </p:txBody>
      </p:sp>
      <p:sp>
        <p:nvSpPr>
          <p:cNvPr id="26" name="Rettangolo 25"/>
          <p:cNvSpPr/>
          <p:nvPr/>
        </p:nvSpPr>
        <p:spPr>
          <a:xfrm>
            <a:off x="6358742" y="1175134"/>
            <a:ext cx="2566800" cy="3456000"/>
          </a:xfrm>
          <a:prstGeom prst="rect">
            <a:avLst/>
          </a:prstGeom>
          <a:solidFill>
            <a:srgbClr val="FF66CC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Picture 3" descr="D:\EEE\ICD\2019\p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74346"/>
            <a:ext cx="2111177" cy="143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33" y="3282376"/>
            <a:ext cx="2179797" cy="13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6358742" y="2779643"/>
            <a:ext cx="246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Isotropic</a:t>
            </a:r>
            <a:r>
              <a:rPr lang="it-IT" sz="1400" dirty="0" smtClean="0"/>
              <a:t> </a:t>
            </a:r>
            <a:r>
              <a:rPr lang="it-IT" sz="1400" dirty="0" err="1" smtClean="0"/>
              <a:t>distribution</a:t>
            </a:r>
            <a:r>
              <a:rPr lang="it-IT" sz="1400" dirty="0" smtClean="0"/>
              <a:t> +</a:t>
            </a:r>
          </a:p>
          <a:p>
            <a:r>
              <a:rPr lang="it-IT" sz="1400" dirty="0" smtClean="0"/>
              <a:t>Detector </a:t>
            </a:r>
            <a:r>
              <a:rPr lang="it-IT" sz="1400" dirty="0" err="1" smtClean="0"/>
              <a:t>acceptance</a:t>
            </a:r>
            <a:r>
              <a:rPr lang="it-IT" sz="1400" dirty="0" smtClean="0"/>
              <a:t> + cos</a:t>
            </a:r>
            <a:r>
              <a:rPr lang="it-IT" sz="1400" baseline="30000" dirty="0" smtClean="0"/>
              <a:t>2</a:t>
            </a:r>
            <a:r>
              <a:rPr lang="it-IT" sz="1400" dirty="0" smtClean="0">
                <a:sym typeface="Symbol"/>
              </a:rPr>
              <a:t></a:t>
            </a:r>
            <a:endParaRPr lang="it-IT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74068" y="14429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MC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174068" y="336394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MC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7643812" y="1442928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695862" y="3498562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59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53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PROCEDURA DI ANALISI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6" name="Immagine 15" descr="cos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10194"/>
            <a:ext cx="3456384" cy="228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2019101" y="4336353"/>
            <a:ext cx="543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RAPPORTO TRA </a:t>
            </a:r>
            <a:r>
              <a:rPr lang="it-IT" dirty="0" smtClean="0">
                <a:solidFill>
                  <a:schemeClr val="bg1"/>
                </a:solidFill>
              </a:rPr>
              <a:t>LA</a:t>
            </a:r>
            <a:r>
              <a:rPr lang="it-IT" dirty="0" smtClean="0">
                <a:solidFill>
                  <a:schemeClr val="bg1"/>
                </a:solidFill>
              </a:rPr>
              <a:t> DISTRIBUZIONE n.3 (Dati) e n. 2 (MC)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578491" y="2508126"/>
            <a:ext cx="69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cos</a:t>
            </a:r>
            <a:r>
              <a:rPr lang="it-IT" baseline="30000" dirty="0" smtClean="0">
                <a:sym typeface="Symbol"/>
              </a:rPr>
              <a:t>2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2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54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marL="804863" indent="-358775"/>
            <a:r>
              <a:rPr lang="it-IT" b="1" dirty="0" smtClean="0">
                <a:solidFill>
                  <a:schemeClr val="bg1"/>
                </a:solidFill>
              </a:rPr>
              <a:t>Tutto il materiale è disponibile al seguente link:</a:t>
            </a:r>
          </a:p>
          <a:p>
            <a:pPr marL="804863" indent="-358775"/>
            <a:r>
              <a:rPr lang="it-IT" dirty="0">
                <a:hlinkClick r:id="rId2"/>
              </a:rPr>
              <a:t>https://agenda.centrofermi.it/event/153</a:t>
            </a:r>
            <a:r>
              <a:rPr lang="it-IT" dirty="0" smtClean="0">
                <a:hlinkClick r:id="rId2"/>
              </a:rPr>
              <a:t>/</a:t>
            </a:r>
            <a:endParaRPr lang="it-IT" dirty="0" smtClean="0"/>
          </a:p>
          <a:p>
            <a:pPr marL="804863" indent="-358775"/>
            <a:endParaRPr lang="it-IT" b="1" dirty="0">
              <a:solidFill>
                <a:schemeClr val="bg1"/>
              </a:solidFill>
            </a:endParaRPr>
          </a:p>
          <a:p>
            <a:pPr marL="804863" indent="-3587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GUIDA </a:t>
            </a:r>
            <a:r>
              <a:rPr lang="it-IT" b="1" dirty="0" smtClean="0">
                <a:solidFill>
                  <a:schemeClr val="bg1"/>
                </a:solidFill>
              </a:rPr>
              <a:t>INSTALLAZIONE ROOT (</a:t>
            </a:r>
            <a:r>
              <a:rPr lang="it-IT" b="1" dirty="0" err="1" smtClean="0">
                <a:solidFill>
                  <a:schemeClr val="bg1"/>
                </a:solidFill>
              </a:rPr>
              <a:t>windows</a:t>
            </a:r>
            <a:r>
              <a:rPr lang="it-IT" b="1" dirty="0">
                <a:solidFill>
                  <a:schemeClr val="bg1"/>
                </a:solidFill>
              </a:rPr>
              <a:t>/</a:t>
            </a:r>
            <a:r>
              <a:rPr lang="it-IT" b="1" dirty="0" err="1" smtClean="0">
                <a:solidFill>
                  <a:schemeClr val="bg1"/>
                </a:solidFill>
              </a:rPr>
              <a:t>mac</a:t>
            </a:r>
            <a:r>
              <a:rPr lang="it-IT" b="1" dirty="0" smtClean="0">
                <a:solidFill>
                  <a:schemeClr val="bg1"/>
                </a:solidFill>
              </a:rPr>
              <a:t>/</a:t>
            </a:r>
            <a:r>
              <a:rPr lang="it-IT" b="1" dirty="0" err="1" smtClean="0">
                <a:solidFill>
                  <a:schemeClr val="bg1"/>
                </a:solidFill>
              </a:rPr>
              <a:t>unix</a:t>
            </a:r>
            <a:r>
              <a:rPr lang="it-IT" b="1" dirty="0" smtClean="0">
                <a:solidFill>
                  <a:schemeClr val="bg1"/>
                </a:solidFill>
              </a:rPr>
              <a:t>)</a:t>
            </a:r>
          </a:p>
          <a:p>
            <a:pPr marL="804863" indent="-3587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GUIDA ALLA ATTIVITA’ DI ANALISI</a:t>
            </a:r>
          </a:p>
          <a:p>
            <a:pPr marL="804863" indent="-358775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bg1"/>
                </a:solidFill>
              </a:rPr>
              <a:t>ESEMPIO CODICE DI ANALISI</a:t>
            </a:r>
          </a:p>
          <a:p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17538" r="13807" b="23800"/>
          <a:stretch/>
        </p:blipFill>
        <p:spPr bwMode="auto">
          <a:xfrm>
            <a:off x="4427984" y="2755861"/>
            <a:ext cx="4070312" cy="18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3203848" y="3147814"/>
            <a:ext cx="1584176" cy="360040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2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55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sz="3500" b="1" dirty="0" smtClean="0">
              <a:solidFill>
                <a:schemeClr val="bg1"/>
              </a:solidFill>
              <a:latin typeface="CHAWP" panose="02000506050000020004" pitchFamily="2" charset="0"/>
            </a:endParaRPr>
          </a:p>
          <a:p>
            <a:pPr algn="ctr"/>
            <a:endParaRPr lang="it-IT" sz="3500" b="1" dirty="0">
              <a:solidFill>
                <a:schemeClr val="bg1"/>
              </a:solidFill>
              <a:latin typeface="CHAWP" panose="02000506050000020004" pitchFamily="2" charset="0"/>
            </a:endParaRPr>
          </a:p>
          <a:p>
            <a:pPr algn="ctr"/>
            <a:r>
              <a:rPr lang="it-IT" sz="4500" b="1" dirty="0" smtClean="0">
                <a:solidFill>
                  <a:schemeClr val="bg1"/>
                </a:solidFill>
                <a:latin typeface="CHAWP" panose="02000506050000020004" pitchFamily="2" charset="0"/>
              </a:rPr>
              <a:t>BUON ICD!</a:t>
            </a:r>
          </a:p>
        </p:txBody>
      </p:sp>
    </p:spTree>
    <p:extLst>
      <p:ext uri="{BB962C8B-B14F-4D97-AF65-F5344CB8AC3E}">
        <p14:creationId xmlns:p14="http://schemas.microsoft.com/office/powerpoint/2010/main" val="14569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Introduzione all’analisi dei dati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56</a:t>
            </a:fld>
            <a:endParaRPr lang="it-IT" dirty="0"/>
          </a:p>
        </p:txBody>
      </p:sp>
      <p:sp>
        <p:nvSpPr>
          <p:cNvPr id="11" name="AutoShape 2" descr="Risultati immagini per big b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AutoShape 4" descr="Risultati immagini per pamela cosmic r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PROCEDURA DI ANALISI</a:t>
            </a:r>
            <a:endParaRPr lang="it-IT" sz="2600" b="1" dirty="0" smtClean="0">
              <a:solidFill>
                <a:schemeClr val="bg1"/>
              </a:solidFill>
            </a:endParaRPr>
          </a:p>
        </p:txBody>
      </p:sp>
      <p:pic>
        <p:nvPicPr>
          <p:cNvPr id="12" name="Immagine 11" descr="si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57107"/>
            <a:ext cx="2654300" cy="180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116914" y="3858602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IN ASSENZA DI ATMOSFERA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75656" y="235572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</a:t>
            </a:r>
            <a:r>
              <a:rPr lang="it-IT" dirty="0" smtClean="0">
                <a:sym typeface="Symbol"/>
              </a:rPr>
              <a:t>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7654"/>
            <a:ext cx="2844316" cy="284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1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6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prima evidenza sperimentale della presenza della radiazione cosmica fu osservata per mezzo di: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25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7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prima evidenza sperimentale della presenza della radiazione cosmica fu osservata per mezzo di: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65410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65410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6964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un contatore Geiger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55976" y="2931790"/>
            <a:ext cx="4324304" cy="435029"/>
            <a:chOff x="713325" y="1454260"/>
            <a:chExt cx="4324304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una camera a nebbia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713325" y="1658251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C: </a:t>
              </a:r>
              <a:r>
                <a:rPr lang="it-IT" dirty="0" smtClean="0">
                  <a:solidFill>
                    <a:schemeClr val="bg1"/>
                  </a:solidFill>
                </a:rPr>
                <a:t>un elettroscopio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9986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355976" y="3723879"/>
            <a:ext cx="4324304" cy="435029"/>
            <a:chOff x="713325" y="1454260"/>
            <a:chExt cx="432430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un microscopio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713325" y="165899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96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8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380423" y="1851670"/>
            <a:ext cx="8322885" cy="646018"/>
            <a:chOff x="357395" y="1255082"/>
            <a:chExt cx="8322885" cy="646018"/>
          </a:xfrm>
        </p:grpSpPr>
        <p:sp>
          <p:nvSpPr>
            <p:cNvPr id="2" name="Terminatore 1"/>
            <p:cNvSpPr/>
            <p:nvPr/>
          </p:nvSpPr>
          <p:spPr>
            <a:xfrm>
              <a:off x="1081749" y="1255082"/>
              <a:ext cx="6984326" cy="646018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La prima evidenza sperimentale della presenza della radiazione cosmica fu osservata per mezzo di:</a:t>
              </a:r>
              <a:endParaRPr lang="it-IT" dirty="0"/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8104216" y="1578473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7922059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>
              <a:off x="357395" y="157847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649701" y="158270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99646" y="2931789"/>
            <a:ext cx="4748418" cy="435029"/>
            <a:chOff x="357395" y="1454260"/>
            <a:chExt cx="4748418" cy="435029"/>
          </a:xfrm>
        </p:grpSpPr>
        <p:sp>
          <p:nvSpPr>
            <p:cNvPr id="18" name="Terminatore 1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A: </a:t>
              </a:r>
              <a:r>
                <a:rPr lang="it-IT" dirty="0" smtClean="0"/>
                <a:t>un contatore Geiger</a:t>
              </a:r>
              <a:endParaRPr lang="it-IT" dirty="0"/>
            </a:p>
          </p:txBody>
        </p:sp>
        <p:cxnSp>
          <p:nvCxnSpPr>
            <p:cNvPr id="19" name="Connettore 1 18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313725" y="1658347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357395" y="1666923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649701" y="1670285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339892" y="2931790"/>
            <a:ext cx="4340388" cy="435029"/>
            <a:chOff x="697241" y="1454260"/>
            <a:chExt cx="4340388" cy="435029"/>
          </a:xfrm>
        </p:grpSpPr>
        <p:sp>
          <p:nvSpPr>
            <p:cNvPr id="24" name="Terminatore 23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B: </a:t>
              </a:r>
              <a:r>
                <a:rPr lang="it-IT" dirty="0" smtClean="0"/>
                <a:t>una camera a nebbia</a:t>
              </a:r>
              <a:endParaRPr lang="it-IT" dirty="0"/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697241" y="165834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99646" y="3723878"/>
            <a:ext cx="4748418" cy="435029"/>
            <a:chOff x="357395" y="1454260"/>
            <a:chExt cx="4748418" cy="435029"/>
          </a:xfrm>
        </p:grpSpPr>
        <p:sp>
          <p:nvSpPr>
            <p:cNvPr id="32" name="Terminatore 31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chemeClr val="tx1"/>
                  </a:solidFill>
                </a:rPr>
                <a:t>C:</a:t>
              </a:r>
              <a:r>
                <a:rPr lang="it-IT" b="1" dirty="0" smtClean="0">
                  <a:solidFill>
                    <a:srgbClr val="F68222"/>
                  </a:solidFill>
                </a:rPr>
                <a:t> </a:t>
              </a:r>
              <a:r>
                <a:rPr lang="it-IT" dirty="0" smtClean="0">
                  <a:solidFill>
                    <a:schemeClr val="bg1"/>
                  </a:solidFill>
                </a:rPr>
                <a:t>un elettroscopio</a:t>
              </a:r>
              <a:endParaRPr lang="it-IT" dirty="0"/>
            </a:p>
          </p:txBody>
        </p:sp>
        <p:cxnSp>
          <p:nvCxnSpPr>
            <p:cNvPr id="33" name="Connettore 1 32"/>
            <p:cNvCxnSpPr/>
            <p:nvPr/>
          </p:nvCxnSpPr>
          <p:spPr>
            <a:xfrm>
              <a:off x="4529749" y="1658996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>
              <a:off x="357395" y="1679986"/>
              <a:ext cx="648072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649701" y="167028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o 36"/>
          <p:cNvGrpSpPr/>
          <p:nvPr/>
        </p:nvGrpSpPr>
        <p:grpSpPr>
          <a:xfrm>
            <a:off x="4555956" y="3723879"/>
            <a:ext cx="4124324" cy="435029"/>
            <a:chOff x="913305" y="1454260"/>
            <a:chExt cx="4124324" cy="435029"/>
          </a:xfrm>
        </p:grpSpPr>
        <p:sp>
          <p:nvSpPr>
            <p:cNvPr id="38" name="Terminatore 37"/>
            <p:cNvSpPr/>
            <p:nvPr/>
          </p:nvSpPr>
          <p:spPr>
            <a:xfrm>
              <a:off x="1081748" y="1454260"/>
              <a:ext cx="3414133" cy="435029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>
                  <a:solidFill>
                    <a:schemeClr val="bg1"/>
                  </a:solidFill>
                  <a:sym typeface="Wingdings"/>
                </a:rPr>
                <a:t> </a:t>
              </a:r>
              <a:r>
                <a:rPr lang="it-IT" b="1" dirty="0" smtClean="0">
                  <a:solidFill>
                    <a:srgbClr val="F68222"/>
                  </a:solidFill>
                </a:rPr>
                <a:t>D: </a:t>
              </a:r>
              <a:r>
                <a:rPr lang="it-IT" dirty="0" smtClean="0"/>
                <a:t>un microscopio</a:t>
              </a:r>
              <a:endParaRPr lang="it-IT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 flipV="1">
              <a:off x="4529749" y="1658124"/>
              <a:ext cx="507880" cy="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4313725" y="1662358"/>
              <a:ext cx="576064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913305" y="1658995"/>
              <a:ext cx="360000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92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3528" y="993513"/>
            <a:ext cx="8424936" cy="387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600" b="1" dirty="0" smtClean="0">
                <a:solidFill>
                  <a:schemeClr val="bg1"/>
                </a:solidFill>
              </a:rPr>
              <a:t>Tale radiazione fu chiamata RADIAZIONE COSMICA (SECONDARIA)</a:t>
            </a:r>
          </a:p>
          <a:p>
            <a:endParaRPr lang="it-IT" sz="2600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3528" y="123478"/>
            <a:ext cx="8424936" cy="70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5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WP" panose="02000506050000020004" pitchFamily="2" charset="0"/>
                <a:ea typeface="BatangChe" panose="02030609000101010101" pitchFamily="49" charset="-127"/>
              </a:rPr>
              <a:t>	     Cosa sono i raggi cosmici?</a:t>
            </a:r>
            <a:endParaRPr lang="it-IT" sz="25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WP" panose="02000506050000020004" pitchFamily="2" charset="0"/>
              <a:ea typeface="BatangChe" panose="02030609000101010101" pitchFamily="49" charset="-127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207DA-2D8E-4C07-BB03-BAC3DC1BD240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348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1834</Words>
  <Application>Microsoft Office PowerPoint</Application>
  <PresentationFormat>Presentazione su schermo (16:9)</PresentationFormat>
  <Paragraphs>448</Paragraphs>
  <Slides>56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56</vt:i4>
      </vt:variant>
    </vt:vector>
  </HeadingPairs>
  <TitlesOfParts>
    <vt:vector size="59" baseType="lpstr">
      <vt:lpstr>Tema di Office</vt:lpstr>
      <vt:lpstr>Fotografia Photo Editor</vt:lpstr>
      <vt:lpstr>ビットマップ イメージ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</dc:creator>
  <cp:lastModifiedBy>Paola</cp:lastModifiedBy>
  <cp:revision>101</cp:revision>
  <dcterms:created xsi:type="dcterms:W3CDTF">2017-11-16T08:32:25Z</dcterms:created>
  <dcterms:modified xsi:type="dcterms:W3CDTF">2019-11-05T11:51:56Z</dcterms:modified>
</cp:coreProperties>
</file>