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2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51"/>
  </p:notesMasterIdLst>
  <p:handoutMasterIdLst>
    <p:handoutMasterId r:id="rId52"/>
  </p:handoutMasterIdLst>
  <p:sldIdLst>
    <p:sldId id="463" r:id="rId2"/>
    <p:sldId id="275" r:id="rId3"/>
    <p:sldId id="482" r:id="rId4"/>
    <p:sldId id="364" r:id="rId5"/>
    <p:sldId id="362" r:id="rId6"/>
    <p:sldId id="365" r:id="rId7"/>
    <p:sldId id="459" r:id="rId8"/>
    <p:sldId id="483" r:id="rId9"/>
    <p:sldId id="460" r:id="rId10"/>
    <p:sldId id="397" r:id="rId11"/>
    <p:sldId id="398" r:id="rId12"/>
    <p:sldId id="400" r:id="rId13"/>
    <p:sldId id="401" r:id="rId14"/>
    <p:sldId id="402" r:id="rId15"/>
    <p:sldId id="403" r:id="rId16"/>
    <p:sldId id="471" r:id="rId17"/>
    <p:sldId id="406" r:id="rId18"/>
    <p:sldId id="409" r:id="rId19"/>
    <p:sldId id="412" r:id="rId20"/>
    <p:sldId id="472" r:id="rId21"/>
    <p:sldId id="416" r:id="rId22"/>
    <p:sldId id="417" r:id="rId23"/>
    <p:sldId id="418" r:id="rId24"/>
    <p:sldId id="421" r:id="rId25"/>
    <p:sldId id="474" r:id="rId26"/>
    <p:sldId id="475" r:id="rId27"/>
    <p:sldId id="487" r:id="rId28"/>
    <p:sldId id="488" r:id="rId29"/>
    <p:sldId id="479" r:id="rId30"/>
    <p:sldId id="432" r:id="rId31"/>
    <p:sldId id="480" r:id="rId32"/>
    <p:sldId id="458" r:id="rId33"/>
    <p:sldId id="420" r:id="rId34"/>
    <p:sldId id="470" r:id="rId35"/>
    <p:sldId id="422" r:id="rId36"/>
    <p:sldId id="465" r:id="rId37"/>
    <p:sldId id="464" r:id="rId38"/>
    <p:sldId id="389" r:id="rId39"/>
    <p:sldId id="466" r:id="rId40"/>
    <p:sldId id="467" r:id="rId41"/>
    <p:sldId id="468" r:id="rId42"/>
    <p:sldId id="469" r:id="rId43"/>
    <p:sldId id="450" r:id="rId44"/>
    <p:sldId id="452" r:id="rId45"/>
    <p:sldId id="453" r:id="rId46"/>
    <p:sldId id="454" r:id="rId47"/>
    <p:sldId id="423" r:id="rId48"/>
    <p:sldId id="424" r:id="rId49"/>
    <p:sldId id="42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242"/>
    <a:srgbClr val="320064"/>
    <a:srgbClr val="45008A"/>
    <a:srgbClr val="0000FF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255" autoAdjust="0"/>
  </p:normalViewPr>
  <p:slideViewPr>
    <p:cSldViewPr>
      <p:cViewPr varScale="1">
        <p:scale>
          <a:sx n="67" d="100"/>
          <a:sy n="67" d="100"/>
        </p:scale>
        <p:origin x="58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806933508311467"/>
          <c:y val="5.0925925925925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37270341207349E-2"/>
          <c:y val="0.12541666666666668"/>
          <c:w val="0.84917585301837273"/>
          <c:h val="0.72088764946048411"/>
        </c:manualLayout>
      </c:layout>
      <c:scatterChart>
        <c:scatterStyle val="lineMarker"/>
        <c:varyColors val="0"/>
        <c:ser>
          <c:idx val="0"/>
          <c:order val="0"/>
          <c:tx>
            <c:v>T(h) vs Leakage (l/h)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'[Test_Chamber042.xlsx]R134aSF69802_ch42'!$X$90:$X$95</c:f>
              <c:numCache>
                <c:formatCode>0.00</c:formatCode>
                <c:ptCount val="6"/>
                <c:pt idx="0">
                  <c:v>0.33333333333333331</c:v>
                </c:pt>
                <c:pt idx="1">
                  <c:v>0.5</c:v>
                </c:pt>
                <c:pt idx="2">
                  <c:v>0.66666666666666663</c:v>
                </c:pt>
                <c:pt idx="3">
                  <c:v>0.8666666666666667</c:v>
                </c:pt>
                <c:pt idx="4">
                  <c:v>1.0333333333333334</c:v>
                </c:pt>
                <c:pt idx="5">
                  <c:v>1.2</c:v>
                </c:pt>
              </c:numCache>
            </c:numRef>
          </c:xVal>
          <c:yVal>
            <c:numRef>
              <c:f>'[Test_Chamber042.xlsx]R134aSF69802_ch42'!$Z$90:$Z$95</c:f>
              <c:numCache>
                <c:formatCode>#,##0.000</c:formatCode>
                <c:ptCount val="6"/>
                <c:pt idx="0">
                  <c:v>0.45687473752671731</c:v>
                </c:pt>
                <c:pt idx="1">
                  <c:v>0.22684673422900756</c:v>
                </c:pt>
                <c:pt idx="2">
                  <c:v>0.16526776488549672</c:v>
                </c:pt>
                <c:pt idx="3">
                  <c:v>0.2689995767938933</c:v>
                </c:pt>
                <c:pt idx="4">
                  <c:v>0.20035993685496098</c:v>
                </c:pt>
                <c:pt idx="5">
                  <c:v>0.17271251908397006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570672"/>
        <c:axId val="144571232"/>
      </c:scatterChart>
      <c:valAx>
        <c:axId val="144570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571232"/>
        <c:crosses val="autoZero"/>
        <c:crossBetween val="midCat"/>
      </c:valAx>
      <c:valAx>
        <c:axId val="14457123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570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20/09/2018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Arcacavata di Rende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448EB-C99D-48C1-BB1A-C048E39AD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12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20/09/2018</a:t>
            </a:r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Arcacavata di Rende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55FB6-BCEB-4525-B3B1-537274FF0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777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Riicent</a:t>
            </a:r>
            <a:r>
              <a:rPr lang="en-US" baseline="0" dirty="0" smtClean="0"/>
              <a:t> </a:t>
            </a:r>
            <a:r>
              <a:rPr lang="en-US" dirty="0" err="1" smtClean="0"/>
              <a:t>risalts</a:t>
            </a:r>
            <a:r>
              <a:rPr lang="en-US" dirty="0" smtClean="0"/>
              <a:t>     </a:t>
            </a:r>
            <a:r>
              <a:rPr lang="en-US" dirty="0" err="1" smtClean="0"/>
              <a:t>ne_work</a:t>
            </a:r>
            <a:r>
              <a:rPr lang="en-US" dirty="0" smtClean="0"/>
              <a:t>  </a:t>
            </a:r>
            <a:r>
              <a:rPr lang="en-US" dirty="0" err="1" smtClean="0"/>
              <a:t>p’rformance</a:t>
            </a:r>
            <a:r>
              <a:rPr lang="en-US" dirty="0" smtClean="0"/>
              <a:t> </a:t>
            </a:r>
            <a:r>
              <a:rPr lang="en-US" dirty="0" err="1" smtClean="0"/>
              <a:t>ri’sistiv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Ixtreme Energy Events Project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91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D’tectos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50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62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avalache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06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46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01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</a:t>
            </a:r>
            <a:r>
              <a:rPr lang="it-IT" baseline="0" dirty="0" smtClean="0"/>
              <a:t> show here some   Me’sgiured  </a:t>
            </a:r>
            <a:r>
              <a:rPr lang="it-IT" dirty="0" smtClean="0"/>
              <a:t>The</a:t>
            </a:r>
            <a:r>
              <a:rPr lang="it-IT" baseline="0" dirty="0" smtClean="0"/>
              <a:t> results of the test beam obtained at cern, </a:t>
            </a:r>
            <a:r>
              <a:rPr lang="it-IT" dirty="0" smtClean="0"/>
              <a:t>Many years</a:t>
            </a:r>
            <a:r>
              <a:rPr lang="it-IT" baseline="0" dirty="0" smtClean="0"/>
              <a:t> ago….</a:t>
            </a:r>
          </a:p>
          <a:p>
            <a:r>
              <a:rPr lang="it-IT" baseline="0" dirty="0" smtClean="0"/>
              <a:t>Proton syncrotron facility  After a slewing correction (charge corrections), and the scint. Time res. Corrections  Time res becomes 94 ps,   and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4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1" u="sng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Kai </a:t>
            </a:r>
            <a:r>
              <a:rPr lang="it-IT" sz="1200" b="0" i="1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squared             prosidguire                        wai             ecs               impaact</a:t>
            </a:r>
          </a:p>
          <a:p>
            <a:r>
              <a:rPr lang="it-IT" sz="1200" b="0" i="1" u="non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Algorid_m                      applaid</a:t>
            </a:r>
          </a:p>
          <a:p>
            <a:r>
              <a:rPr lang="en-US" dirty="0" smtClean="0"/>
              <a:t>the second is obtained by the time difference of the</a:t>
            </a:r>
            <a:r>
              <a:rPr lang="en-US" baseline="0" dirty="0" smtClean="0"/>
              <a:t> </a:t>
            </a:r>
            <a:r>
              <a:rPr lang="en-US" dirty="0" smtClean="0"/>
              <a:t>arrival signals at the opposite ends in each strip. </a:t>
            </a:r>
            <a:endParaRPr lang="it-IT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72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 that can affect the  space resolution: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spetial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r_solution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allaineament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use external chambers for as a track –a line and check a point in the middle chamber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our fit,  here there are another contribution,  for clusters and “not well reconstructed” </a:t>
            </a:r>
          </a:p>
          <a:p>
            <a:r>
              <a:rPr lang="it-IT" alt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 non centered,</a:t>
            </a:r>
            <a:r>
              <a:rPr lang="it-IT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impedence problems, no slewing corrections</a:t>
            </a:r>
            <a:endParaRPr lang="en-US" altLang="it-IT" sz="1200" baseline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b="0" i="0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</a:t>
            </a:r>
            <a:r>
              <a:rPr lang="it-IT" sz="1200" b="0" i="0" kern="1200" baseline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Calibration</a:t>
            </a:r>
            <a:r>
              <a:rPr lang="it-IT" sz="1200" b="0" i="0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it-IT" sz="1200" b="0" i="0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15,8 cm per ns</a:t>
            </a:r>
            <a:endParaRPr lang="en-US" sz="1200" b="0" i="0" kern="1200" baseline="0" dirty="0" smtClean="0">
              <a:solidFill>
                <a:schemeClr val="bg2">
                  <a:lumMod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44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 that can affect the  space resolution: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spetial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r_solution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allaineament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Meanwhile the minimum value</a:t>
            </a:r>
            <a:b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our fit,  here there are another contribution,  for clusters and “not well reconstructed” </a:t>
            </a:r>
          </a:p>
          <a:p>
            <a:r>
              <a:rPr lang="it-IT" alt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 non centered,</a:t>
            </a:r>
            <a:r>
              <a:rPr lang="it-IT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impedence problems, no slewing corrections</a:t>
            </a:r>
            <a:endParaRPr lang="en-US" altLang="it-IT" sz="1200" baseline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b="0" i="0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</a:t>
            </a:r>
            <a:r>
              <a:rPr lang="it-IT" sz="1200" b="0" i="0" kern="1200" baseline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Calibration</a:t>
            </a:r>
            <a:r>
              <a:rPr lang="it-IT" sz="1200" b="0" i="0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it-IT" sz="1200" b="0" i="0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15,8 cm per ns</a:t>
            </a:r>
            <a:endParaRPr lang="en-US" sz="1200" b="0" i="0" kern="1200" baseline="0" dirty="0" smtClean="0">
              <a:solidFill>
                <a:schemeClr val="bg2">
                  <a:lumMod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4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Icsplein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_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rrey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teerri_trì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ditecion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achieved by measuring the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cooincidences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time among events recorded at different sites of the EEE network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errei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stations are located in High Schools buildings, in INFN sections, and at CERN. </a:t>
            </a:r>
          </a:p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half million km2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EEE network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telesopes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organized in clusters with relatives distances from 10 m to 4 km, and in single telescopes stations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EEE network telescopes relative distances are ranging from a few hundred meters for clusters of 2, 3 and 4 telescopes in the same city, to more than 1000 km for the farthest stations.                             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spanning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3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 non centered,</a:t>
            </a:r>
            <a:r>
              <a:rPr lang="it-IT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impedence problems, no slewing corrections</a:t>
            </a:r>
          </a:p>
          <a:p>
            <a:r>
              <a:rPr lang="it-IT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3.2 is the strip-pich</a:t>
            </a:r>
            <a:endParaRPr lang="en-US" altLang="it-IT" sz="1200" baseline="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b="0" i="0" kern="1200" baseline="0" dirty="0" smtClean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Calibration 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16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 that can affect the  time resolution: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calibration 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Propagation of the signal along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strips (</a:t>
            </a:r>
            <a:r>
              <a:rPr lang="it-IT" sz="1200" b="1" kern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it-IT" sz="1200" b="0" kern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ime calibrations</a:t>
            </a:r>
            <a:r>
              <a:rPr 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Propagation of the signal along the strips</a:t>
            </a:r>
            <a:endParaRPr lang="it-IT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TDC resolution </a:t>
            </a:r>
            <a:r>
              <a:rPr lang="it-IT" alt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 non centered,</a:t>
            </a:r>
            <a:r>
              <a:rPr lang="it-IT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impedence problems, no slewing corrections</a:t>
            </a:r>
          </a:p>
          <a:p>
            <a:r>
              <a:rPr lang="en-US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produced by these reflected pulses.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Impedence problems (FEA)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4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 that can affect the  time resolution: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calibration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Propagation of the signal along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strips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TDC resolution </a:t>
            </a:r>
            <a:r>
              <a:rPr lang="it-IT" alt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 non centered,</a:t>
            </a:r>
            <a:r>
              <a:rPr lang="it-IT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impedence problems, no slewing corrections</a:t>
            </a:r>
          </a:p>
          <a:p>
            <a:r>
              <a:rPr lang="en-US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produced by these reflected pulses.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Impedence problems (FEA)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62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 that can affect the  time resolution: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calibration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Propagation of the signal along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strips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TDC resolution </a:t>
            </a:r>
            <a:r>
              <a:rPr lang="it-IT" alt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Strip non centered,</a:t>
            </a:r>
            <a:r>
              <a:rPr lang="it-IT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impedence problems, no slewing corrections </a:t>
            </a:r>
            <a:r>
              <a:rPr lang="en-US" altLang="it-IT" sz="1200" baseline="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produced by these reflected pulses.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Impedence problems (FEA)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TDCs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Chambers alignment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Multiple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Strip calibrations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Propagation of the signal along the strips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41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5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26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contains in the same module the functionalities of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old trigger cards, those of the GPS units and of the Clock, which are therefore no more needed.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</a:t>
            </a:r>
            <a:r>
              <a:rPr lang="it-IT" baseline="0" dirty="0" smtClean="0"/>
              <a:t> show here some </a:t>
            </a:r>
            <a:r>
              <a:rPr lang="it-IT" dirty="0" smtClean="0"/>
              <a:t>The</a:t>
            </a:r>
            <a:r>
              <a:rPr lang="it-IT" baseline="0" dirty="0" smtClean="0"/>
              <a:t> results  obtained at cern, </a:t>
            </a:r>
            <a:r>
              <a:rPr lang="it-IT" dirty="0" smtClean="0"/>
              <a:t>Many years</a:t>
            </a:r>
            <a:r>
              <a:rPr lang="it-IT" baseline="0" dirty="0" smtClean="0"/>
              <a:t> ago….                  Me’sgiured</a:t>
            </a:r>
          </a:p>
          <a:p>
            <a:r>
              <a:rPr lang="it-IT" dirty="0" smtClean="0"/>
              <a:t>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 of the test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obtained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cern</a:t>
            </a:r>
            <a:r>
              <a:rPr lang="it-IT" baseline="0" dirty="0" smtClean="0"/>
              <a:t>,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years</a:t>
            </a:r>
            <a:r>
              <a:rPr lang="it-IT" baseline="0" dirty="0" smtClean="0"/>
              <a:t> ago….</a:t>
            </a:r>
          </a:p>
          <a:p>
            <a:r>
              <a:rPr lang="it-IT" baseline="0" dirty="0" smtClean="0"/>
              <a:t>Proton </a:t>
            </a:r>
            <a:r>
              <a:rPr lang="it-IT" baseline="0" dirty="0" err="1" smtClean="0"/>
              <a:t>syncrotron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facility</a:t>
            </a:r>
            <a:endParaRPr lang="it-IT" baseline="0" dirty="0" smtClean="0"/>
          </a:p>
          <a:p>
            <a:r>
              <a:rPr lang="it-IT" baseline="0" dirty="0" err="1" smtClean="0"/>
              <a:t>After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slewing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correction</a:t>
            </a:r>
            <a:r>
              <a:rPr lang="it-IT" baseline="0" dirty="0" smtClean="0"/>
              <a:t> (</a:t>
            </a:r>
            <a:r>
              <a:rPr lang="it-IT" baseline="0" dirty="0" err="1" smtClean="0"/>
              <a:t>charge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corrections</a:t>
            </a:r>
            <a:r>
              <a:rPr lang="it-IT" baseline="0" dirty="0" smtClean="0"/>
              <a:t>), and the </a:t>
            </a:r>
            <a:r>
              <a:rPr lang="it-IT" baseline="0" dirty="0" err="1" smtClean="0"/>
              <a:t>scint</a:t>
            </a:r>
            <a:r>
              <a:rPr lang="it-IT" baseline="0" dirty="0" smtClean="0"/>
              <a:t>. Time res. </a:t>
            </a:r>
            <a:r>
              <a:rPr lang="it-IT" baseline="0" dirty="0" err="1" smtClean="0"/>
              <a:t>Corrections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Time res </a:t>
            </a:r>
            <a:r>
              <a:rPr lang="it-IT" baseline="0" dirty="0" err="1" smtClean="0"/>
              <a:t>becomes</a:t>
            </a:r>
            <a:r>
              <a:rPr lang="it-IT" baseline="0" dirty="0" smtClean="0"/>
              <a:t> 94 </a:t>
            </a:r>
            <a:r>
              <a:rPr lang="it-IT" baseline="0" dirty="0" err="1" smtClean="0"/>
              <a:t>ps</a:t>
            </a:r>
            <a:r>
              <a:rPr lang="it-IT" baseline="0" dirty="0" smtClean="0"/>
              <a:t>,   and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65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perfoormance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01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0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</a:t>
            </a:r>
            <a:r>
              <a:rPr lang="it-IT" baseline="0" dirty="0" smtClean="0"/>
              <a:t> show here some </a:t>
            </a:r>
            <a:r>
              <a:rPr lang="it-IT" dirty="0" smtClean="0"/>
              <a:t>The</a:t>
            </a:r>
            <a:r>
              <a:rPr lang="it-IT" baseline="0" dirty="0" smtClean="0"/>
              <a:t> results  obtained at cern, </a:t>
            </a:r>
            <a:r>
              <a:rPr lang="it-IT" dirty="0" smtClean="0"/>
              <a:t>Many years</a:t>
            </a:r>
            <a:r>
              <a:rPr lang="it-IT" baseline="0" dirty="0" smtClean="0"/>
              <a:t> ago….                  Me’sgiured</a:t>
            </a:r>
          </a:p>
          <a:p>
            <a:r>
              <a:rPr lang="it-IT" dirty="0" smtClean="0"/>
              <a:t>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 of the test </a:t>
            </a:r>
            <a:r>
              <a:rPr lang="it-IT" baseline="0" dirty="0" err="1" smtClean="0"/>
              <a:t>beam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obtained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cern</a:t>
            </a:r>
            <a:r>
              <a:rPr lang="it-IT" baseline="0" dirty="0" smtClean="0"/>
              <a:t>,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years</a:t>
            </a:r>
            <a:r>
              <a:rPr lang="it-IT" baseline="0" dirty="0" smtClean="0"/>
              <a:t> ago….</a:t>
            </a:r>
          </a:p>
          <a:p>
            <a:r>
              <a:rPr lang="it-IT" baseline="0" dirty="0" smtClean="0"/>
              <a:t>Proton </a:t>
            </a:r>
            <a:r>
              <a:rPr lang="it-IT" baseline="0" dirty="0" err="1" smtClean="0"/>
              <a:t>syncrotron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facility</a:t>
            </a:r>
            <a:endParaRPr lang="it-IT" baseline="0" dirty="0" smtClean="0"/>
          </a:p>
          <a:p>
            <a:r>
              <a:rPr lang="it-IT" baseline="0" dirty="0" err="1" smtClean="0"/>
              <a:t>After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slewing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correction</a:t>
            </a:r>
            <a:r>
              <a:rPr lang="it-IT" baseline="0" dirty="0" smtClean="0"/>
              <a:t> (</a:t>
            </a:r>
            <a:r>
              <a:rPr lang="it-IT" baseline="0" dirty="0" err="1" smtClean="0"/>
              <a:t>charge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corrections</a:t>
            </a:r>
            <a:r>
              <a:rPr lang="it-IT" baseline="0" dirty="0" smtClean="0"/>
              <a:t>), and the </a:t>
            </a:r>
            <a:r>
              <a:rPr lang="it-IT" baseline="0" dirty="0" err="1" smtClean="0"/>
              <a:t>scint</a:t>
            </a:r>
            <a:r>
              <a:rPr lang="it-IT" baseline="0" dirty="0" smtClean="0"/>
              <a:t>. Time res. </a:t>
            </a:r>
            <a:r>
              <a:rPr lang="it-IT" baseline="0" dirty="0" err="1" smtClean="0"/>
              <a:t>Corrections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Time res </a:t>
            </a:r>
            <a:r>
              <a:rPr lang="it-IT" baseline="0" dirty="0" err="1" smtClean="0"/>
              <a:t>becomes</a:t>
            </a:r>
            <a:r>
              <a:rPr lang="it-IT" baseline="0" dirty="0" smtClean="0"/>
              <a:t> 94 </a:t>
            </a:r>
            <a:r>
              <a:rPr lang="it-IT" baseline="0" dirty="0" err="1" smtClean="0"/>
              <a:t>ps</a:t>
            </a:r>
            <a:r>
              <a:rPr lang="it-IT" baseline="0" dirty="0" smtClean="0"/>
              <a:t>,   and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80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765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07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 apart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1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The stack o MRPC, gas</a:t>
            </a:r>
            <a:r>
              <a:rPr lang="it-IT" baseline="0" dirty="0" smtClean="0"/>
              <a:t> tanks</a:t>
            </a:r>
            <a:r>
              <a:rPr lang="it-IT" dirty="0" smtClean="0"/>
              <a:t>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97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cembers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5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Tetra fluoriteeine</a:t>
            </a:r>
          </a:p>
          <a:p>
            <a:r>
              <a:rPr lang="it-IT" dirty="0" err="1" smtClean="0"/>
              <a:t>Sulfur</a:t>
            </a:r>
            <a:r>
              <a:rPr lang="it-IT" dirty="0" smtClean="0"/>
              <a:t> </a:t>
            </a:r>
            <a:r>
              <a:rPr lang="it-IT" dirty="0" err="1" smtClean="0"/>
              <a:t>hexafluoride</a:t>
            </a:r>
            <a:endParaRPr lang="it-IT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The eee project makes use of</a:t>
            </a:r>
            <a:r>
              <a:rPr lang="it-IT" baseline="0" dirty="0" smtClean="0"/>
              <a:t> MRPC</a:t>
            </a:r>
            <a:br>
              <a:rPr lang="it-IT" baseline="0" dirty="0" smtClean="0"/>
            </a:br>
            <a:r>
              <a:rPr lang="it-IT" baseline="0" dirty="0" smtClean="0"/>
              <a:t>each MRPC  consist of six gas gap obtained interleaving two glasses on the vetronite panels with 5 floating glasses,  spaced by</a:t>
            </a:r>
            <a:br>
              <a:rPr lang="it-IT" baseline="0" dirty="0" smtClean="0"/>
            </a:br>
            <a:r>
              <a:rPr lang="it-IT" baseline="0" dirty="0" smtClean="0"/>
              <a:t>the chambers are fill_d with a mixture of 98% freon gas and 2% sf6</a:t>
            </a:r>
            <a:br>
              <a:rPr lang="it-IT" baseline="0" dirty="0" smtClean="0"/>
            </a:br>
            <a:r>
              <a:rPr lang="it-IT" baseline="0" dirty="0" smtClean="0"/>
              <a:t>tetrafluoretano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16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Voltage control system - Power supply  iMCO dc</a:t>
            </a:r>
            <a:r>
              <a:rPr lang="it-IT" baseline="0" dirty="0" smtClean="0"/>
              <a:t> /</a:t>
            </a:r>
            <a:r>
              <a:rPr lang="it-IT" dirty="0" smtClean="0"/>
              <a:t>dc  converter – volteige</a:t>
            </a:r>
            <a:r>
              <a:rPr lang="it-IT" baseline="0" dirty="0" smtClean="0"/>
              <a:t> divaider controlled by a proper  HV/LV supplai, r’motly controllable -- monitor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Arcacavata di Rende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055FB6-BCEB-4525-B3B1-537274FF07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0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87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4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28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2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2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3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6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8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Arcacavata di Rende  20/09/2018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1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Arcacavata di Rende  20/09/2018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43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jpeg"/><Relationship Id="rId3" Type="http://schemas.openxmlformats.org/officeDocument/2006/relationships/image" Target="../media/image47.PNG"/><Relationship Id="rId12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10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" r="400"/>
          <a:stretch/>
        </p:blipFill>
        <p:spPr>
          <a:xfrm>
            <a:off x="0" y="872327"/>
            <a:ext cx="9107463" cy="2495527"/>
          </a:xfrm>
          <a:prstGeom prst="rect">
            <a:avLst/>
          </a:prstGeom>
        </p:spPr>
      </p:pic>
      <p:pic>
        <p:nvPicPr>
          <p:cNvPr id="23" name="Picture 3" descr="C:\Users\mpaola\Dropbox\paolaXme\E3poster\salen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164" y="70361"/>
            <a:ext cx="637709" cy="58350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CasellaDiTesto 26"/>
          <p:cNvSpPr txBox="1"/>
          <p:nvPr/>
        </p:nvSpPr>
        <p:spPr>
          <a:xfrm>
            <a:off x="2452012" y="66110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cxnSp>
        <p:nvCxnSpPr>
          <p:cNvPr id="13" name="Connettore 1 2048"/>
          <p:cNvCxnSpPr/>
          <p:nvPr/>
        </p:nvCxnSpPr>
        <p:spPr>
          <a:xfrm>
            <a:off x="273204" y="6440036"/>
            <a:ext cx="859967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286155" y="5013176"/>
            <a:ext cx="1981499" cy="12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r="75803" b="8781"/>
          <a:stretch/>
        </p:blipFill>
        <p:spPr bwMode="auto">
          <a:xfrm>
            <a:off x="7262533" y="66110"/>
            <a:ext cx="1610345" cy="70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9143" y="3446069"/>
            <a:ext cx="8608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 smtClean="0"/>
              <a:t>FIRST </a:t>
            </a:r>
            <a:r>
              <a:rPr lang="en-US" sz="1600" cap="small" dirty="0"/>
              <a:t>INTERNATIONAL WORKSHOP ON MRPC OPERATED WITH </a:t>
            </a:r>
            <a:r>
              <a:rPr lang="en-US" sz="1600" cap="small" dirty="0" smtClean="0"/>
              <a:t>ECOLOGICAL GASES </a:t>
            </a:r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it-IT" sz="1600" cap="small" dirty="0" smtClean="0"/>
              <a:t>10/11 06 2019</a:t>
            </a:r>
            <a:endParaRPr lang="en-US" sz="1600" cap="small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55196" y="4182179"/>
            <a:ext cx="7435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Performance of the </a:t>
            </a:r>
            <a:r>
              <a:rPr lang="en-US" sz="2400" b="1" dirty="0" err="1"/>
              <a:t>Multigap</a:t>
            </a:r>
            <a:r>
              <a:rPr lang="en-US" sz="2400" b="1" dirty="0"/>
              <a:t> Resistive Plate Chambers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of </a:t>
            </a:r>
            <a:r>
              <a:rPr lang="en-US" sz="2400" b="1" dirty="0"/>
              <a:t>the Extreme Energy Events </a:t>
            </a:r>
            <a:r>
              <a:rPr lang="en-US" sz="2400" b="1" dirty="0" smtClean="0"/>
              <a:t>Project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2916424" y="5230085"/>
            <a:ext cx="3803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M. P. Panetta for the EEE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73" y="1435652"/>
            <a:ext cx="8303150" cy="42555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0914" y="4772862"/>
            <a:ext cx="46496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Gas Gaps:  2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vetronite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panels with 5 floating glass plates, 300µm spaced by fishing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  <a:endParaRPr lang="en-US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049" name="Connettore 1 2048"/>
          <p:cNvCxnSpPr/>
          <p:nvPr/>
        </p:nvCxnSpPr>
        <p:spPr>
          <a:xfrm>
            <a:off x="533900" y="548680"/>
            <a:ext cx="777686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709598" y="69005"/>
            <a:ext cx="342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 MRPC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 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061" name="CasellaDiTesto 2060"/>
          <p:cNvSpPr txBox="1"/>
          <p:nvPr/>
        </p:nvSpPr>
        <p:spPr>
          <a:xfrm>
            <a:off x="531178" y="764704"/>
            <a:ext cx="86128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3 </a:t>
            </a:r>
            <a:r>
              <a:rPr lang="en-US" sz="2000" b="1" dirty="0" err="1" smtClean="0">
                <a:solidFill>
                  <a:srgbClr val="C00000"/>
                </a:solidFill>
                <a:latin typeface="Garamond" panose="02020404030301010803" pitchFamily="18" charset="0"/>
              </a:rPr>
              <a:t>Multigap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Resistive Plate Chambers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(MRPCs)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Layers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for tracking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particles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Large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hambers   1.58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0.82 m</a:t>
            </a:r>
            <a:r>
              <a:rPr lang="en-US" baseline="300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8166450" y="1"/>
            <a:ext cx="999000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54744" y="5960581"/>
            <a:ext cx="5210412" cy="38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50 New Chambers 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Gaps, 250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spaced</a:t>
            </a:r>
          </a:p>
        </p:txBody>
      </p:sp>
    </p:spTree>
    <p:extLst>
      <p:ext uri="{BB962C8B-B14F-4D97-AF65-F5344CB8AC3E}">
        <p14:creationId xmlns:p14="http://schemas.microsoft.com/office/powerpoint/2010/main" val="27263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533900" y="548680"/>
            <a:ext cx="777686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709598" y="69005"/>
            <a:ext cx="342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 MRPC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 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061" name="CasellaDiTesto 2060"/>
          <p:cNvSpPr txBox="1"/>
          <p:nvPr/>
        </p:nvSpPr>
        <p:spPr>
          <a:xfrm>
            <a:off x="531178" y="764704"/>
            <a:ext cx="828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3 </a:t>
            </a:r>
            <a:r>
              <a:rPr lang="en-US" sz="2000" b="1" dirty="0" err="1" smtClean="0">
                <a:solidFill>
                  <a:srgbClr val="C00000"/>
                </a:solidFill>
                <a:latin typeface="Garamond" panose="02020404030301010803" pitchFamily="18" charset="0"/>
              </a:rPr>
              <a:t>Multigap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Resistive Plate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Chamber (MRPCs)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Layers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for tracking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particles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Large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hambers   1.58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0.82 m</a:t>
            </a:r>
            <a:r>
              <a:rPr lang="en-US" baseline="300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8166450" y="1"/>
            <a:ext cx="999000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041" y="1379888"/>
            <a:ext cx="3763903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readout copper strips 1.58 m x 25mm, spaced 7 mm  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Gaps:  2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vetronite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panels with 5 floating glass plates, 300µm spaced by fishing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            2017 :  27 </a:t>
            </a:r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New Chambers 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Gas Gaps, 250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spaced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Two external glass sheets (anode and cathode) 1.60x0.85 m2 covered with  resistive paint (5-20 M</a:t>
            </a:r>
            <a:r>
              <a:rPr lang="el-GR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Ω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/m2)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it-IT" sz="1400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HV working point around 18 kV in avalanche mode supplied by 2 DC/DC converters (up to 20 kV)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611" y="1178035"/>
            <a:ext cx="4705350" cy="3533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1357" y="2266566"/>
            <a:ext cx="36480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4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533900" y="548680"/>
            <a:ext cx="777686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709598" y="69005"/>
            <a:ext cx="342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 MRPC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 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061" name="CasellaDiTesto 2060"/>
          <p:cNvSpPr txBox="1"/>
          <p:nvPr/>
        </p:nvSpPr>
        <p:spPr>
          <a:xfrm>
            <a:off x="531178" y="764704"/>
            <a:ext cx="828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3 </a:t>
            </a:r>
            <a:r>
              <a:rPr lang="en-US" sz="2000" b="1" dirty="0" err="1" smtClean="0">
                <a:solidFill>
                  <a:srgbClr val="C00000"/>
                </a:solidFill>
                <a:latin typeface="Garamond" panose="02020404030301010803" pitchFamily="18" charset="0"/>
              </a:rPr>
              <a:t>Multigap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Resistive Plate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Chamber (MRPCs)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Layers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for tracking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particles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Large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hambers   1.58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0.82 m</a:t>
            </a:r>
            <a:r>
              <a:rPr lang="en-US" baseline="300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8166450" y="1"/>
            <a:ext cx="999000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1 2048"/>
          <p:cNvCxnSpPr/>
          <p:nvPr/>
        </p:nvCxnSpPr>
        <p:spPr>
          <a:xfrm>
            <a:off x="612554" y="64533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041" y="1379888"/>
            <a:ext cx="376390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readout copper strips 1.58 m x 25mm, spaced 7 mm  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Gaps:  2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vetronite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panels with 5 floating glass plates, 300µm spaced by fishing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            2017 –Today :  50 </a:t>
            </a:r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New Chambers 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endParaRPr lang="it-IT" sz="14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Gaps, 250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spaced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endParaRPr lang="en-US" sz="1600" b="1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Two external glass sheets (anode and cathode) 1.60x0.85 m2 covered with  resistive paint (5-20 M</a:t>
            </a:r>
            <a:r>
              <a:rPr lang="el-GR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Ω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/m2)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it-IT" sz="1400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HV working point around 18 kV in avalanche mode supplied by 2 DC/DC converters (up to 20 kV)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598" y="1211635"/>
            <a:ext cx="4211960" cy="3181288"/>
          </a:xfrm>
          <a:prstGeom prst="rect">
            <a:avLst/>
          </a:prstGeom>
        </p:spPr>
      </p:pic>
      <p:pic>
        <p:nvPicPr>
          <p:cNvPr id="12" name="Picture 2" descr="C:\Users\mpaola\Desktop\powerPoint\mrp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42187"/>
            <a:ext cx="5083049" cy="322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2732" y="508616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New chambers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lower 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it-IT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(less than 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17 kV)</a:t>
            </a:r>
            <a:endParaRPr lang="en-US" sz="1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533900" y="548680"/>
            <a:ext cx="777686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709598" y="69005"/>
            <a:ext cx="342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 MRPC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 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061" name="CasellaDiTesto 2060"/>
          <p:cNvSpPr txBox="1"/>
          <p:nvPr/>
        </p:nvSpPr>
        <p:spPr>
          <a:xfrm>
            <a:off x="531178" y="764704"/>
            <a:ext cx="828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3 </a:t>
            </a:r>
            <a:r>
              <a:rPr lang="en-US" sz="2000" b="1" dirty="0" err="1" smtClean="0">
                <a:solidFill>
                  <a:srgbClr val="C00000"/>
                </a:solidFill>
                <a:latin typeface="Garamond" panose="02020404030301010803" pitchFamily="18" charset="0"/>
              </a:rPr>
              <a:t>Multigap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Resistive Plate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Chamber (MRPCs)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Layers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for tracking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particles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Large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hambers   1.58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0.82 m</a:t>
            </a:r>
            <a:r>
              <a:rPr lang="en-US" baseline="300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8166450" y="1"/>
            <a:ext cx="999000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332" y="1133455"/>
            <a:ext cx="4092873" cy="2667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629" y="3800803"/>
            <a:ext cx="3876278" cy="29275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041" y="1379888"/>
            <a:ext cx="376390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readout copper strips 1.58 m x 25mm, spaced 7 mm  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Gaps:  2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vetronite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panels with 5 floating glass plates, 300µm spaced by fishing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            2017 –Today :  48 </a:t>
            </a:r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New Chambers 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endParaRPr lang="it-IT" sz="14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Gaps, 250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spaced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endParaRPr lang="en-US" sz="1600" b="1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Two external glass sheets (anode and cathode) 1.60x0.85 m2 covered with  resistive paint (5-20 M</a:t>
            </a:r>
            <a:r>
              <a:rPr lang="el-GR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Ω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/m2)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it-IT" sz="1400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HV working point around 18 kV in avalanche mode supplied by 2 DC/DC converters (up to 20 kV)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2732" y="508616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New chambers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lower 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it-IT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(less than 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17 kV)</a:t>
            </a:r>
            <a:endParaRPr lang="en-US" sz="1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533900" y="548680"/>
            <a:ext cx="777686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709598" y="69005"/>
            <a:ext cx="342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 MRPC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 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061" name="CasellaDiTesto 2060"/>
          <p:cNvSpPr txBox="1"/>
          <p:nvPr/>
        </p:nvSpPr>
        <p:spPr>
          <a:xfrm>
            <a:off x="531178" y="764704"/>
            <a:ext cx="828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3 </a:t>
            </a:r>
            <a:r>
              <a:rPr lang="en-US" sz="2000" b="1" dirty="0" err="1" smtClean="0">
                <a:solidFill>
                  <a:srgbClr val="C00000"/>
                </a:solidFill>
                <a:latin typeface="Garamond" panose="02020404030301010803" pitchFamily="18" charset="0"/>
              </a:rPr>
              <a:t>Multigap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Resistive Plate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Chamber (MRPCs)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Layers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for tracking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particles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Large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hambers   1.58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0.82 m</a:t>
            </a:r>
            <a:r>
              <a:rPr lang="en-US" baseline="300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8166450" y="1"/>
            <a:ext cx="999000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1 2048"/>
          <p:cNvCxnSpPr/>
          <p:nvPr/>
        </p:nvCxnSpPr>
        <p:spPr>
          <a:xfrm>
            <a:off x="611560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882" y="1124744"/>
            <a:ext cx="4159068" cy="46453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041" y="1379888"/>
            <a:ext cx="376390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readout copper strips 1.58 m x 25mm, spaced 7 mm  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Gaps:  2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vetronite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panels with 5 floating glass plates, 300µm spaced by fishing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            2017 –Today :  48 </a:t>
            </a:r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New Chambers 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endParaRPr lang="it-IT" sz="1400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it-IT" sz="14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Gaps, 250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</a:t>
            </a:r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spaced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endParaRPr lang="en-US" sz="1600" b="1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Two external glass sheets (anode and cathode) 1.60x0.85 m2 covered with  resistive paint (5-20 M</a:t>
            </a:r>
            <a:r>
              <a:rPr lang="el-GR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Ω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/m2)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it-IT" sz="1400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HV working point around 18 kV in avalanche mode supplied by 2 DC/DC converters (up to 20 kV)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207" y="4399765"/>
            <a:ext cx="3098251" cy="196243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2732" y="508616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New chambers </a:t>
            </a:r>
            <a:r>
              <a:rPr lang="en-US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lower 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it-IT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(less than 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</a:rPr>
              <a:t>17 kV)</a:t>
            </a:r>
            <a:endParaRPr lang="en-US" sz="1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533900" y="548680"/>
            <a:ext cx="777686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709598" y="69005"/>
            <a:ext cx="342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 MRPC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 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061" name="CasellaDiTesto 2060"/>
          <p:cNvSpPr txBox="1"/>
          <p:nvPr/>
        </p:nvSpPr>
        <p:spPr>
          <a:xfrm>
            <a:off x="531178" y="764704"/>
            <a:ext cx="82809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3 </a:t>
            </a:r>
            <a:r>
              <a:rPr lang="en-US" sz="2000" b="1" dirty="0" err="1" smtClean="0">
                <a:solidFill>
                  <a:srgbClr val="C00000"/>
                </a:solidFill>
                <a:latin typeface="Garamond" panose="02020404030301010803" pitchFamily="18" charset="0"/>
              </a:rPr>
              <a:t>Multigap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Resistive Plate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Chamber (MRPCs)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Layers </a:t>
            </a:r>
            <a:r>
              <a:rPr lang="en-US" sz="2000" b="1" dirty="0">
                <a:solidFill>
                  <a:srgbClr val="C00000"/>
                </a:solidFill>
                <a:latin typeface="Garamond" panose="02020404030301010803" pitchFamily="18" charset="0"/>
              </a:rPr>
              <a:t>for tracking </a:t>
            </a: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particles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- Large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hambers   1.58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0.82 m</a:t>
            </a:r>
            <a:r>
              <a:rPr lang="en-US" baseline="300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8166450" y="1"/>
            <a:ext cx="999000" cy="62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041" y="1379888"/>
            <a:ext cx="3763903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readout copper strips 1.58 m x 25mm, spaced 7 mm  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Gas Gaps:  2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vetronite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panels with 5 floating glass plates, 300µm spaced by fishing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line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             2017 :  27 </a:t>
            </a:r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</a:rPr>
              <a:t>New Chambers 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sym typeface="Wingdings" panose="05000000000000000000" pitchFamily="2" charset="2"/>
              </a:rPr>
              <a:t>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r>
              <a:rPr lang="it-IT" sz="12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6 Gas Gaps, 250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spaced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Two external glass sheets (anode and cathode) 1.60x0.85 m2 covered with  resistive paint (5-20 M</a:t>
            </a:r>
            <a:r>
              <a:rPr lang="el-GR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Ω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/m2)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it-IT" sz="1400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HV working point around 18 kV in avalanche mode supplied by 2 DC/DC converters (up to 20 kV)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4721430"/>
            <a:ext cx="2752725" cy="211455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5"/>
          <a:srcRect l="1" t="24894" r="-3342"/>
          <a:stretch/>
        </p:blipFill>
        <p:spPr>
          <a:xfrm>
            <a:off x="374957" y="1151049"/>
            <a:ext cx="3931824" cy="2271726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/>
          <p:nvPr/>
        </p:nvPicPr>
        <p:blipFill rotWithShape="1">
          <a:blip r:embed="rId6"/>
          <a:srcRect t="21964" r="13665"/>
          <a:stretch/>
        </p:blipFill>
        <p:spPr>
          <a:xfrm>
            <a:off x="214535" y="3403464"/>
            <a:ext cx="5113567" cy="3193888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199" t="7230" r="5789" b="8156"/>
          <a:stretch/>
        </p:blipFill>
        <p:spPr>
          <a:xfrm>
            <a:off x="4504558" y="1174957"/>
            <a:ext cx="4392489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2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768038" y="116632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ingle MRP Chamber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2049" name="Connettore 1 2048"/>
          <p:cNvCxnSpPr/>
          <p:nvPr/>
        </p:nvCxnSpPr>
        <p:spPr>
          <a:xfrm>
            <a:off x="768038" y="824518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Immagine 20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42" y="900906"/>
            <a:ext cx="2604528" cy="24918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sellaDiTesto 62"/>
              <p:cNvSpPr txBox="1"/>
              <p:nvPr/>
            </p:nvSpPr>
            <p:spPr>
              <a:xfrm>
                <a:off x="4333527" y="1346625"/>
                <a:ext cx="42113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Efficiency vs HV for a single </a:t>
                </a:r>
                <a:r>
                  <a:rPr lang="en-US" dirty="0" err="1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MRPChamber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(Triggered by scintillators)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dirty="0" smtClean="0">
                    <a:solidFill>
                      <a:srgbClr val="C00000"/>
                    </a:solidFill>
                    <a:latin typeface="+mj-lt"/>
                    <a:ea typeface="Verdana" panose="020B0604030504040204" pitchFamily="34" charset="0"/>
                    <a:cs typeface="Verdana" panose="020B0604030504040204" pitchFamily="34" charset="0"/>
                  </a:rPr>
                  <a:t>Efficiency plateau</a:t>
                </a:r>
                <a14:m>
                  <m:oMath xmlns:m="http://schemas.openxmlformats.org/officeDocument/2006/math">
                    <m:r>
                      <a:rPr lang="en-US" sz="2400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/>
                      </a:rPr>
                      <m:t>~</m:t>
                    </m:r>
                  </m:oMath>
                </a14:m>
                <a:r>
                  <a:rPr lang="en-US" sz="2400" b="1" dirty="0" smtClean="0">
                    <a:solidFill>
                      <a:srgbClr val="C00000"/>
                    </a:solidFill>
                    <a:latin typeface="+mj-lt"/>
                  </a:rPr>
                  <a:t>100%</a:t>
                </a:r>
                <a:endParaRPr lang="en-US" sz="24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3" name="CasellaDiTesto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527" y="1346625"/>
                <a:ext cx="4211375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1302" t="-3593" b="-1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1" name="CasellaDiTesto 2050"/>
          <p:cNvSpPr txBox="1"/>
          <p:nvPr/>
        </p:nvSpPr>
        <p:spPr>
          <a:xfrm>
            <a:off x="4333527" y="900906"/>
            <a:ext cx="313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BEAM  </a:t>
            </a:r>
            <a:r>
              <a:rPr lang="it-IT" u="sng" dirty="0" err="1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it-IT" u="sng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CERN</a:t>
            </a:r>
            <a:endParaRPr lang="en-US" u="sng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6" name="Immagine 20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96" y="2894513"/>
            <a:ext cx="2775881" cy="2814348"/>
          </a:xfrm>
          <a:prstGeom prst="rect">
            <a:avLst/>
          </a:prstGeom>
        </p:spPr>
      </p:pic>
      <p:sp>
        <p:nvSpPr>
          <p:cNvPr id="2063" name="CasellaDiTesto 2062"/>
          <p:cNvSpPr txBox="1"/>
          <p:nvPr/>
        </p:nvSpPr>
        <p:spPr>
          <a:xfrm>
            <a:off x="768038" y="3933056"/>
            <a:ext cx="229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asellaDiTesto 72"/>
              <p:cNvSpPr txBox="1"/>
              <p:nvPr/>
            </p:nvSpPr>
            <p:spPr>
              <a:xfrm>
                <a:off x="564700" y="3580566"/>
                <a:ext cx="2937736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  <a:t>In the middle of the strip </a:t>
                </a:r>
                <a:r>
                  <a:rPr lang="it-IT" sz="1600" dirty="0" err="1">
                    <a:solidFill>
                      <a:schemeClr val="bg2">
                        <a:lumMod val="25000"/>
                      </a:schemeClr>
                    </a:solidFill>
                  </a:rPr>
                  <a:t>lenght</a:t>
                </a: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Time resolution </a:t>
                </a:r>
                <a14:m>
                  <m:oMath xmlns:m="http://schemas.openxmlformats.org/officeDocument/2006/math">
                    <m:r>
                      <a:rPr lang="en-US" sz="1600" b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</a:rPr>
                  <a:t>141 </a:t>
                </a:r>
                <a:r>
                  <a:rPr lang="en-US" sz="1600" dirty="0" err="1" smtClean="0">
                    <a:solidFill>
                      <a:schemeClr val="bg2">
                        <a:lumMod val="25000"/>
                      </a:schemeClr>
                    </a:solidFill>
                  </a:rPr>
                  <a:t>ps</a:t>
                </a: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it-IT" sz="1600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it-IT" sz="1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it-IT" sz="1600" dirty="0" smtClean="0">
                    <a:solidFill>
                      <a:schemeClr val="bg2">
                        <a:lumMod val="25000"/>
                      </a:schemeClr>
                    </a:solidFill>
                  </a:rPr>
                  <a:t>+ </a:t>
                </a:r>
                <a:r>
                  <a:rPr lang="it-IT" sz="1600" dirty="0" err="1" smtClean="0">
                    <a:solidFill>
                      <a:schemeClr val="bg2">
                        <a:lumMod val="25000"/>
                      </a:schemeClr>
                    </a:solidFill>
                  </a:rPr>
                  <a:t>corrections</a:t>
                </a:r>
                <a: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  <a:t/>
                </a:r>
                <a:b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</a:br>
                <a: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it-IT" sz="1600" dirty="0" smtClean="0">
                    <a:solidFill>
                      <a:schemeClr val="bg2">
                        <a:lumMod val="25000"/>
                      </a:schemeClr>
                    </a:solidFill>
                  </a:rPr>
                  <a:t>   (</a:t>
                </a:r>
                <a:r>
                  <a:rPr lang="it-IT" sz="1600" dirty="0" err="1" smtClean="0">
                    <a:solidFill>
                      <a:schemeClr val="bg2">
                        <a:lumMod val="25000"/>
                      </a:schemeClr>
                    </a:solidFill>
                  </a:rPr>
                  <a:t>slewing</a:t>
                </a:r>
                <a:r>
                  <a:rPr lang="it-IT" sz="1600" dirty="0" smtClean="0">
                    <a:solidFill>
                      <a:schemeClr val="bg2">
                        <a:lumMod val="25000"/>
                      </a:schemeClr>
                    </a:solidFill>
                  </a:rPr>
                  <a:t> -Time </a:t>
                </a:r>
                <a: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  <a:t>over </a:t>
                </a:r>
                <a:r>
                  <a:rPr lang="it-IT" sz="1600" dirty="0" err="1">
                    <a:solidFill>
                      <a:schemeClr val="bg2">
                        <a:lumMod val="25000"/>
                      </a:schemeClr>
                    </a:solidFill>
                  </a:rPr>
                  <a:t>Threshold</a:t>
                </a:r>
                <a: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  <a:t>- </a:t>
                </a:r>
                <a:r>
                  <a:rPr lang="it-IT" sz="1600" dirty="0" err="1">
                    <a:solidFill>
                      <a:schemeClr val="bg2">
                        <a:lumMod val="25000"/>
                      </a:schemeClr>
                    </a:solidFill>
                  </a:rPr>
                  <a:t>correction</a:t>
                </a:r>
                <a: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  <a:t> , </a:t>
                </a:r>
                <a:r>
                  <a:rPr lang="it-IT" sz="1600" dirty="0" err="1">
                    <a:solidFill>
                      <a:schemeClr val="bg2">
                        <a:lumMod val="25000"/>
                      </a:schemeClr>
                    </a:solidFill>
                  </a:rPr>
                  <a:t>scint</a:t>
                </a:r>
                <a:r>
                  <a:rPr lang="it-IT" sz="1600" dirty="0">
                    <a:solidFill>
                      <a:schemeClr val="bg2">
                        <a:lumMod val="25000"/>
                      </a:schemeClr>
                    </a:solidFill>
                  </a:rPr>
                  <a:t>. time res.)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Time </a:t>
                </a: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resolution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sz="1600" b="0" i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94</m:t>
                    </m:r>
                  </m:oMath>
                </a14:m>
                <a:r>
                  <a:rPr lang="en-US" sz="16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</a:rPr>
                  <a:t>ps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</a:rPr>
                  <a:t>  </a:t>
                </a:r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3" name="CasellaDiTesto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00" y="3580566"/>
                <a:ext cx="2937736" cy="2800767"/>
              </a:xfrm>
              <a:prstGeom prst="rect">
                <a:avLst/>
              </a:prstGeom>
              <a:blipFill rotWithShape="0">
                <a:blip r:embed="rId10"/>
                <a:stretch>
                  <a:fillRect l="-1245" t="-4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Freccia in giù 73"/>
          <p:cNvSpPr/>
          <p:nvPr/>
        </p:nvSpPr>
        <p:spPr>
          <a:xfrm rot="17628518">
            <a:off x="3108402" y="5330257"/>
            <a:ext cx="427220" cy="848181"/>
          </a:xfrm>
          <a:prstGeom prst="downArrow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CasellaDiTesto 2063"/>
          <p:cNvSpPr txBox="1"/>
          <p:nvPr/>
        </p:nvSpPr>
        <p:spPr>
          <a:xfrm>
            <a:off x="3768244" y="5439723"/>
            <a:ext cx="111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66" name="Immagine 206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278" y="2844417"/>
            <a:ext cx="2645903" cy="2914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68" name="CasellaDiTesto 2067"/>
              <p:cNvSpPr txBox="1"/>
              <p:nvPr/>
            </p:nvSpPr>
            <p:spPr>
              <a:xfrm>
                <a:off x="3697476" y="5814715"/>
                <a:ext cx="52736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Spatial resolution along strips </a:t>
                </a:r>
                <a14:m>
                  <m:oMath xmlns:m="http://schemas.openxmlformats.org/officeDocument/2006/math">
                    <m:r>
                      <a:rPr lang="en-US" sz="16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en-US" sz="16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 mm</a:t>
                </a:r>
                <a:endParaRPr lang="en-US" sz="16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68" name="CasellaDiTesto 20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476" y="5814715"/>
                <a:ext cx="5273604" cy="338554"/>
              </a:xfrm>
              <a:prstGeom prst="rect">
                <a:avLst/>
              </a:prstGeom>
              <a:blipFill rotWithShape="0">
                <a:blip r:embed="rId12"/>
                <a:stretch>
                  <a:fillRect l="-694" t="-5455" b="-2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70" name="CasellaDiTesto 2069"/>
          <p:cNvSpPr txBox="1"/>
          <p:nvPr/>
        </p:nvSpPr>
        <p:spPr>
          <a:xfrm>
            <a:off x="3755820" y="2333932"/>
            <a:ext cx="523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Clr>
                <a:schemeClr val="bg2">
                  <a:lumMod val="25000"/>
                </a:schemeClr>
              </a:buClr>
              <a:buSzPct val="75000"/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(TDCs 25ps </a:t>
            </a:r>
            <a:r>
              <a:rPr lang="en-US" dirty="0"/>
              <a:t>bins , </a:t>
            </a:r>
            <a:r>
              <a:rPr lang="en-US" dirty="0" smtClean="0"/>
              <a:t>scintillators system time resolution </a:t>
            </a:r>
            <a:r>
              <a:rPr lang="en-US" dirty="0"/>
              <a:t>30 </a:t>
            </a:r>
            <a:r>
              <a:rPr lang="en-US" dirty="0" err="1" smtClean="0"/>
              <a:t>ps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38497" y="6448251"/>
            <a:ext cx="2133600" cy="365125"/>
          </a:xfrm>
        </p:spPr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cxnSp>
        <p:nvCxnSpPr>
          <p:cNvPr id="22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57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CasellaDiTesto 117"/>
              <p:cNvSpPr txBox="1"/>
              <p:nvPr/>
            </p:nvSpPr>
            <p:spPr>
              <a:xfrm>
                <a:off x="253653" y="813485"/>
                <a:ext cx="5673216" cy="333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CNAF </a:t>
                </a:r>
                <a:r>
                  <a:rPr lang="en-US" altLang="it-IT" sz="14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where </a:t>
                </a: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 all data reconstruction algorithm is applied to all telescopes  raw data. 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Tracking </a:t>
                </a:r>
                <a:r>
                  <a:rPr lang="en-US" altLang="it-IT" sz="14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procedure: “Good” events are selected </a:t>
                </a: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by quality cuts:  lowest </a:t>
                </a:r>
                <a:r>
                  <a:rPr lang="en-US" altLang="it-IT" sz="1600" b="1" dirty="0" smtClean="0">
                    <a:solidFill>
                      <a:schemeClr val="bg2">
                        <a:lumMod val="25000"/>
                      </a:schemeClr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χ</a:t>
                </a: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2, track length</a:t>
                </a:r>
                <a:r>
                  <a:rPr lang="en-US" altLang="it-IT" sz="14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lang="en-US" altLang="it-IT" sz="1400" dirty="0" err="1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ToF</a:t>
                </a:r>
                <a:endParaRPr lang="en-US" altLang="it-IT" sz="14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altLang="it-IT" sz="14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altLang="it-IT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particle impact point is </a:t>
                </a:r>
                <a:r>
                  <a:rPr lang="en-US" altLang="it-IT" sz="14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reconstructed </a:t>
                </a: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by :</a:t>
                </a:r>
                <a:r>
                  <a:rPr lang="en-US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sz="14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fired strip   (</a:t>
                </a:r>
                <a:r>
                  <a:rPr lang="en-US" altLang="it-IT" sz="2000" b="1" i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</a:t>
                </a:r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r>
                  <a:rPr lang="en-US" altLang="it-IT" sz="14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</a:t>
                </a: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 difference of signal arrival times at the strip ends measured by TDCs </a:t>
                </a:r>
                <a:r>
                  <a:rPr lang="en-US" altLang="it-IT" sz="14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</a:t>
                </a:r>
                <a:r>
                  <a:rPr lang="en-US" altLang="it-IT" sz="20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Verdana" panose="020B0604030504040204" pitchFamily="34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it-IT" sz="14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endParaRPr lang="en-US" altLang="it-IT" sz="12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 xmlns:m="http://schemas.openxmlformats.org/officeDocument/2006/math">
                    <m:r>
                      <a:rPr lang="it-IT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𝒙</m:t>
                    </m:r>
                    <m:r>
                      <a:rPr lang="en-US" sz="20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</m:t>
                    </m:r>
                    <m:r>
                      <a:rPr lang="it-IT" sz="2000" b="1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f>
                      <m:fPr>
                        <m:ctrlPr>
                          <a:rPr lang="en-US" sz="2000" b="1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it-IT" sz="2000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𝑻</m:t>
                        </m:r>
                        <m:r>
                          <a:rPr lang="it-IT" sz="2000" b="1" i="1" baseline="-2500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𝑳𝒆𝒇𝒕</m:t>
                        </m:r>
                        <m:r>
                          <a:rPr lang="it-IT" sz="2000" b="1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−</m:t>
                        </m:r>
                        <m:r>
                          <a:rPr lang="it-IT" sz="2000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𝑻</m:t>
                        </m:r>
                        <m:r>
                          <a:rPr lang="it-IT" sz="2000" b="1" i="1" baseline="-2500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𝒓𝒊𝒈𝒉𝒕</m:t>
                        </m:r>
                      </m:num>
                      <m:den>
                        <m:r>
                          <a:rPr lang="en-US" sz="2000" b="1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𝟐</m:t>
                        </m:r>
                        <m:r>
                          <a:rPr lang="it-IT" sz="2000" b="1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alt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it-IT" sz="1600" b="1" i="1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𝒗</m:t>
                    </m:r>
                    <m:r>
                      <a:rPr lang="it-IT" sz="1600" b="1" i="1" baseline="-25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𝑫𝒓𝒊𝒇𝒕</m:t>
                    </m:r>
                  </m:oMath>
                </a14:m>
                <a:endParaRPr lang="en-US" altLang="it-IT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285750" indent="-285750">
                  <a:buClr>
                    <a:schemeClr val="bg2">
                      <a:lumMod val="25000"/>
                    </a:schemeClr>
                  </a:buClr>
                  <a:buSzPct val="75000"/>
                  <a:buFont typeface="Wingdings" panose="05000000000000000000" pitchFamily="2" charset="2"/>
                  <a:buChar char="Ø"/>
                </a:pPr>
                <a:endParaRPr lang="en-US" sz="14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8" name="CasellaDiTesto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53" y="813485"/>
                <a:ext cx="5673216" cy="3334824"/>
              </a:xfrm>
              <a:prstGeom prst="rect">
                <a:avLst/>
              </a:prstGeom>
              <a:blipFill rotWithShape="0">
                <a:blip r:embed="rId3"/>
                <a:stretch>
                  <a:fillRect l="-323" t="-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732240" y="6440184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CasellaDiTesto 2060"/>
          <p:cNvSpPr txBox="1"/>
          <p:nvPr/>
        </p:nvSpPr>
        <p:spPr>
          <a:xfrm>
            <a:off x="1189783" y="-50919"/>
            <a:ext cx="6298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MRPC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Telescopes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Segnaposto numero diapositiva 3"/>
          <p:cNvSpPr txBox="1">
            <a:spLocks/>
          </p:cNvSpPr>
          <p:nvPr/>
        </p:nvSpPr>
        <p:spPr>
          <a:xfrm>
            <a:off x="6732240" y="64401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EBEB0A-9E3D-4B14-9782-E2AE3DA60D96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27" name="Gruppo 26"/>
          <p:cNvGrpSpPr/>
          <p:nvPr/>
        </p:nvGrpSpPr>
        <p:grpSpPr>
          <a:xfrm>
            <a:off x="5716070" y="1354404"/>
            <a:ext cx="3088718" cy="2971038"/>
            <a:chOff x="11074679" y="16071480"/>
            <a:chExt cx="4224939" cy="4029840"/>
          </a:xfrm>
        </p:grpSpPr>
        <p:sp>
          <p:nvSpPr>
            <p:cNvPr id="28" name="CustomShape 124"/>
            <p:cNvSpPr/>
            <p:nvPr/>
          </p:nvSpPr>
          <p:spPr>
            <a:xfrm rot="19188919">
              <a:off x="13130142" y="18972954"/>
              <a:ext cx="2162918" cy="96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240">
              <a:solidFill>
                <a:srgbClr val="17375E"/>
              </a:solidFill>
              <a:round/>
            </a:ln>
          </p:spPr>
        </p:sp>
        <p:pic>
          <p:nvPicPr>
            <p:cNvPr id="29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1872160" y="17498169"/>
              <a:ext cx="261720" cy="2572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Line 42"/>
            <p:cNvSpPr/>
            <p:nvPr/>
          </p:nvSpPr>
          <p:spPr>
            <a:xfrm>
              <a:off x="14147280" y="18878760"/>
              <a:ext cx="625680" cy="1149480"/>
            </a:xfrm>
            <a:prstGeom prst="line">
              <a:avLst/>
            </a:prstGeom>
            <a:ln w="19080">
              <a:solidFill>
                <a:srgbClr val="000000"/>
              </a:solidFill>
              <a:custDash>
                <a:ds d="159000" sp="53000"/>
              </a:custDash>
              <a:round/>
              <a:tailEnd type="triangle" w="med" len="med"/>
            </a:ln>
          </p:spPr>
        </p:sp>
        <p:pic>
          <p:nvPicPr>
            <p:cNvPr id="31" name="Picture 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390920" y="16180200"/>
              <a:ext cx="261720" cy="2572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CustomShape 46"/>
            <p:cNvSpPr/>
            <p:nvPr/>
          </p:nvSpPr>
          <p:spPr>
            <a:xfrm>
              <a:off x="11977920" y="19676880"/>
              <a:ext cx="1344960" cy="91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240">
              <a:solidFill>
                <a:srgbClr val="17375E"/>
              </a:solidFill>
              <a:round/>
            </a:ln>
          </p:spPr>
        </p:sp>
        <p:sp>
          <p:nvSpPr>
            <p:cNvPr id="33" name="CustomShape 47"/>
            <p:cNvSpPr/>
            <p:nvPr/>
          </p:nvSpPr>
          <p:spPr>
            <a:xfrm>
              <a:off x="13954320" y="18135720"/>
              <a:ext cx="670320" cy="135000"/>
            </a:xfrm>
            <a:prstGeom prst="parallelogram">
              <a:avLst>
                <a:gd name="adj" fmla="val 132657"/>
              </a:avLst>
            </a:prstGeom>
            <a:solidFill>
              <a:srgbClr val="008E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34" name="CustomShape 48"/>
            <p:cNvSpPr/>
            <p:nvPr/>
          </p:nvSpPr>
          <p:spPr>
            <a:xfrm>
              <a:off x="11978280" y="18280440"/>
              <a:ext cx="3018240" cy="1381320"/>
            </a:xfrm>
            <a:prstGeom prst="parallelogram">
              <a:avLst>
                <a:gd name="adj" fmla="val 120200"/>
              </a:avLst>
            </a:prstGeom>
            <a:solidFill>
              <a:srgbClr val="DDD9C3"/>
            </a:solidFill>
            <a:ln w="3240">
              <a:solidFill>
                <a:srgbClr val="17375E"/>
              </a:solidFill>
              <a:round/>
            </a:ln>
          </p:spPr>
        </p:sp>
        <p:sp>
          <p:nvSpPr>
            <p:cNvPr id="35" name="CustomShape 49"/>
            <p:cNvSpPr/>
            <p:nvPr/>
          </p:nvSpPr>
          <p:spPr>
            <a:xfrm>
              <a:off x="12102120" y="16830360"/>
              <a:ext cx="1040760" cy="709920"/>
            </a:xfrm>
            <a:prstGeom prst="rect">
              <a:avLst/>
            </a:prstGeom>
            <a:noFill/>
            <a:ln w="3240">
              <a:noFill/>
            </a:ln>
          </p:spPr>
          <p:txBody>
            <a:bodyPr lIns="329040" tIns="164520" rIns="329040" bIns="164520"/>
            <a:lstStyle/>
            <a:p>
              <a:pPr>
                <a:lnSpc>
                  <a:spcPct val="100000"/>
                </a:lnSpc>
              </a:pPr>
              <a:r>
                <a:rPr lang="en-US" sz="2200" i="1">
                  <a:solidFill>
                    <a:srgbClr val="000000"/>
                  </a:solidFill>
                  <a:latin typeface="Calibri"/>
                </a:rPr>
                <a:t>t</a:t>
              </a:r>
              <a:r>
                <a:rPr lang="en-US" sz="2200" i="1" baseline="-25000">
                  <a:solidFill>
                    <a:srgbClr val="000000"/>
                  </a:solidFill>
                  <a:latin typeface="Calibri"/>
                </a:rPr>
                <a:t>1</a:t>
              </a:r>
              <a:endParaRPr/>
            </a:p>
          </p:txBody>
        </p:sp>
        <p:sp>
          <p:nvSpPr>
            <p:cNvPr id="36" name="Line 50"/>
            <p:cNvSpPr/>
            <p:nvPr/>
          </p:nvSpPr>
          <p:spPr>
            <a:xfrm flipH="1">
              <a:off x="1202220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37" name="Line 51"/>
            <p:cNvSpPr/>
            <p:nvPr/>
          </p:nvSpPr>
          <p:spPr>
            <a:xfrm flipH="1">
              <a:off x="1209816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38" name="Line 52"/>
            <p:cNvSpPr/>
            <p:nvPr/>
          </p:nvSpPr>
          <p:spPr>
            <a:xfrm flipH="1">
              <a:off x="1223280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39" name="Line 53"/>
            <p:cNvSpPr/>
            <p:nvPr/>
          </p:nvSpPr>
          <p:spPr>
            <a:xfrm flipH="1">
              <a:off x="1216260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40" name="Line 54"/>
            <p:cNvSpPr/>
            <p:nvPr/>
          </p:nvSpPr>
          <p:spPr>
            <a:xfrm flipH="1">
              <a:off x="1230300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41" name="Line 55"/>
            <p:cNvSpPr/>
            <p:nvPr/>
          </p:nvSpPr>
          <p:spPr>
            <a:xfrm>
              <a:off x="13773960" y="18187920"/>
              <a:ext cx="281160" cy="500400"/>
            </a:xfrm>
            <a:prstGeom prst="line">
              <a:avLst/>
            </a:prstGeom>
            <a:ln w="19080">
              <a:solidFill>
                <a:srgbClr val="000000"/>
              </a:solidFill>
              <a:custDash>
                <a:ds d="159000" sp="53000"/>
              </a:custDash>
              <a:round/>
            </a:ln>
          </p:spPr>
        </p:sp>
        <p:sp>
          <p:nvSpPr>
            <p:cNvPr id="42" name="CustomShape 56"/>
            <p:cNvSpPr/>
            <p:nvPr/>
          </p:nvSpPr>
          <p:spPr>
            <a:xfrm>
              <a:off x="11987640" y="17497080"/>
              <a:ext cx="3018240" cy="1381320"/>
            </a:xfrm>
            <a:prstGeom prst="parallelogram">
              <a:avLst>
                <a:gd name="adj" fmla="val 120200"/>
              </a:avLst>
            </a:prstGeom>
            <a:solidFill>
              <a:srgbClr val="DDD9C3"/>
            </a:solidFill>
            <a:ln w="3240">
              <a:solidFill>
                <a:srgbClr val="17375E"/>
              </a:solidFill>
              <a:round/>
            </a:ln>
          </p:spPr>
        </p:sp>
        <p:sp>
          <p:nvSpPr>
            <p:cNvPr id="43" name="Line 57"/>
            <p:cNvSpPr/>
            <p:nvPr/>
          </p:nvSpPr>
          <p:spPr>
            <a:xfrm>
              <a:off x="13383000" y="17466840"/>
              <a:ext cx="289080" cy="507600"/>
            </a:xfrm>
            <a:prstGeom prst="line">
              <a:avLst/>
            </a:prstGeom>
            <a:ln w="19080">
              <a:solidFill>
                <a:srgbClr val="000000"/>
              </a:solidFill>
              <a:custDash>
                <a:ds d="159000" sp="53000"/>
              </a:custDash>
              <a:round/>
            </a:ln>
          </p:spPr>
        </p:sp>
        <p:sp>
          <p:nvSpPr>
            <p:cNvPr id="44" name="CustomShape 58"/>
            <p:cNvSpPr/>
            <p:nvPr/>
          </p:nvSpPr>
          <p:spPr>
            <a:xfrm>
              <a:off x="12117600" y="19668960"/>
              <a:ext cx="670320" cy="135000"/>
            </a:xfrm>
            <a:prstGeom prst="parallelogram">
              <a:avLst>
                <a:gd name="adj" fmla="val 132657"/>
              </a:avLst>
            </a:prstGeom>
            <a:solidFill>
              <a:srgbClr val="008E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45" name="CustomShape 59"/>
            <p:cNvSpPr/>
            <p:nvPr/>
          </p:nvSpPr>
          <p:spPr>
            <a:xfrm>
              <a:off x="14023080" y="17356320"/>
              <a:ext cx="670320" cy="135000"/>
            </a:xfrm>
            <a:prstGeom prst="parallelogram">
              <a:avLst>
                <a:gd name="adj" fmla="val 132657"/>
              </a:avLst>
            </a:prstGeom>
            <a:solidFill>
              <a:srgbClr val="008E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46" name="CustomShape 60"/>
            <p:cNvSpPr/>
            <p:nvPr/>
          </p:nvSpPr>
          <p:spPr>
            <a:xfrm>
              <a:off x="13954320" y="16499880"/>
              <a:ext cx="670320" cy="135000"/>
            </a:xfrm>
            <a:prstGeom prst="parallelogram">
              <a:avLst>
                <a:gd name="adj" fmla="val 132657"/>
              </a:avLst>
            </a:prstGeom>
            <a:solidFill>
              <a:srgbClr val="008E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47" name="Line 61"/>
            <p:cNvSpPr/>
            <p:nvPr/>
          </p:nvSpPr>
          <p:spPr>
            <a:xfrm flipH="1">
              <a:off x="12382920" y="18280080"/>
              <a:ext cx="168444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48" name="Line 62"/>
            <p:cNvSpPr/>
            <p:nvPr/>
          </p:nvSpPr>
          <p:spPr>
            <a:xfrm flipH="1">
              <a:off x="1245888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49" name="Line 63"/>
            <p:cNvSpPr/>
            <p:nvPr/>
          </p:nvSpPr>
          <p:spPr>
            <a:xfrm flipH="1">
              <a:off x="12523320" y="1828656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0" name="Line 64"/>
            <p:cNvSpPr/>
            <p:nvPr/>
          </p:nvSpPr>
          <p:spPr>
            <a:xfrm flipH="1">
              <a:off x="1259352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1" name="Line 65"/>
            <p:cNvSpPr/>
            <p:nvPr/>
          </p:nvSpPr>
          <p:spPr>
            <a:xfrm flipH="1">
              <a:off x="1266372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2" name="Line 66"/>
            <p:cNvSpPr/>
            <p:nvPr/>
          </p:nvSpPr>
          <p:spPr>
            <a:xfrm flipH="1">
              <a:off x="1275444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3" name="Line 67"/>
            <p:cNvSpPr/>
            <p:nvPr/>
          </p:nvSpPr>
          <p:spPr>
            <a:xfrm flipH="1">
              <a:off x="1283004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4" name="Line 68"/>
            <p:cNvSpPr/>
            <p:nvPr/>
          </p:nvSpPr>
          <p:spPr>
            <a:xfrm flipH="1">
              <a:off x="1289484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5" name="Line 69"/>
            <p:cNvSpPr/>
            <p:nvPr/>
          </p:nvSpPr>
          <p:spPr>
            <a:xfrm flipH="1">
              <a:off x="12964680" y="18280080"/>
              <a:ext cx="168444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6" name="Line 70"/>
            <p:cNvSpPr/>
            <p:nvPr/>
          </p:nvSpPr>
          <p:spPr>
            <a:xfrm flipH="1">
              <a:off x="13034880" y="18280080"/>
              <a:ext cx="168444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7" name="Line 71"/>
            <p:cNvSpPr/>
            <p:nvPr/>
          </p:nvSpPr>
          <p:spPr>
            <a:xfrm flipH="1">
              <a:off x="13145040" y="18280080"/>
              <a:ext cx="1684080" cy="138204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58" name="CustomShape 72"/>
            <p:cNvSpPr/>
            <p:nvPr/>
          </p:nvSpPr>
          <p:spPr>
            <a:xfrm flipV="1">
              <a:off x="14104440" y="18280080"/>
              <a:ext cx="446760" cy="373680"/>
            </a:xfrm>
            <a:prstGeom prst="straightConnector1">
              <a:avLst/>
            </a:prstGeom>
            <a:noFill/>
            <a:ln w="19080">
              <a:solidFill>
                <a:srgbClr val="0066FF"/>
              </a:solidFill>
              <a:round/>
            </a:ln>
          </p:spPr>
        </p:sp>
        <p:sp>
          <p:nvSpPr>
            <p:cNvPr id="59" name="Line 73"/>
            <p:cNvSpPr/>
            <p:nvPr/>
          </p:nvSpPr>
          <p:spPr>
            <a:xfrm flipH="1">
              <a:off x="1207620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0" name="Line 74"/>
            <p:cNvSpPr/>
            <p:nvPr/>
          </p:nvSpPr>
          <p:spPr>
            <a:xfrm flipH="1">
              <a:off x="12151800" y="1749708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1" name="Line 75"/>
            <p:cNvSpPr/>
            <p:nvPr/>
          </p:nvSpPr>
          <p:spPr>
            <a:xfrm flipH="1">
              <a:off x="1221660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2" name="Line 76"/>
            <p:cNvSpPr/>
            <p:nvPr/>
          </p:nvSpPr>
          <p:spPr>
            <a:xfrm flipH="1">
              <a:off x="1228680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5" name="Line 77"/>
            <p:cNvSpPr/>
            <p:nvPr/>
          </p:nvSpPr>
          <p:spPr>
            <a:xfrm flipH="1">
              <a:off x="12356640" y="1749708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6" name="Line 78"/>
            <p:cNvSpPr/>
            <p:nvPr/>
          </p:nvSpPr>
          <p:spPr>
            <a:xfrm flipH="1">
              <a:off x="1243692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7" name="Line 79"/>
            <p:cNvSpPr/>
            <p:nvPr/>
          </p:nvSpPr>
          <p:spPr>
            <a:xfrm flipH="1">
              <a:off x="1251288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8" name="Line 80"/>
            <p:cNvSpPr/>
            <p:nvPr/>
          </p:nvSpPr>
          <p:spPr>
            <a:xfrm flipH="1">
              <a:off x="1257732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69" name="Line 81"/>
            <p:cNvSpPr/>
            <p:nvPr/>
          </p:nvSpPr>
          <p:spPr>
            <a:xfrm flipH="1">
              <a:off x="1264752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0" name="Line 82"/>
            <p:cNvSpPr/>
            <p:nvPr/>
          </p:nvSpPr>
          <p:spPr>
            <a:xfrm flipH="1">
              <a:off x="1271772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1" name="Line 83"/>
            <p:cNvSpPr/>
            <p:nvPr/>
          </p:nvSpPr>
          <p:spPr>
            <a:xfrm flipH="1">
              <a:off x="12808080" y="1749708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2" name="Line 84"/>
            <p:cNvSpPr/>
            <p:nvPr/>
          </p:nvSpPr>
          <p:spPr>
            <a:xfrm flipH="1">
              <a:off x="1288404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3" name="Line 85"/>
            <p:cNvSpPr/>
            <p:nvPr/>
          </p:nvSpPr>
          <p:spPr>
            <a:xfrm flipH="1">
              <a:off x="12948480" y="1749708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4" name="Line 86"/>
            <p:cNvSpPr/>
            <p:nvPr/>
          </p:nvSpPr>
          <p:spPr>
            <a:xfrm flipH="1">
              <a:off x="1301868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5" name="Line 87"/>
            <p:cNvSpPr/>
            <p:nvPr/>
          </p:nvSpPr>
          <p:spPr>
            <a:xfrm flipH="1">
              <a:off x="1308888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6" name="Line 88"/>
            <p:cNvSpPr/>
            <p:nvPr/>
          </p:nvSpPr>
          <p:spPr>
            <a:xfrm flipH="1">
              <a:off x="13199040" y="1749708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7" name="CustomShape 89"/>
            <p:cNvSpPr/>
            <p:nvPr/>
          </p:nvSpPr>
          <p:spPr>
            <a:xfrm>
              <a:off x="11964600" y="16612560"/>
              <a:ext cx="3035160" cy="1381320"/>
            </a:xfrm>
            <a:prstGeom prst="parallelogram">
              <a:avLst>
                <a:gd name="adj" fmla="val 120200"/>
              </a:avLst>
            </a:prstGeom>
            <a:solidFill>
              <a:srgbClr val="DDD9C3"/>
            </a:solidFill>
            <a:ln w="3240">
              <a:solidFill>
                <a:srgbClr val="17375E"/>
              </a:solidFill>
              <a:round/>
            </a:ln>
          </p:spPr>
        </p:sp>
        <p:sp>
          <p:nvSpPr>
            <p:cNvPr id="78" name="Line 90"/>
            <p:cNvSpPr/>
            <p:nvPr/>
          </p:nvSpPr>
          <p:spPr>
            <a:xfrm flipH="1">
              <a:off x="12059280" y="1661220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79" name="Line 91"/>
            <p:cNvSpPr/>
            <p:nvPr/>
          </p:nvSpPr>
          <p:spPr>
            <a:xfrm flipH="1">
              <a:off x="1213524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0" name="Line 92"/>
            <p:cNvSpPr/>
            <p:nvPr/>
          </p:nvSpPr>
          <p:spPr>
            <a:xfrm flipH="1">
              <a:off x="1219968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1" name="Line 93"/>
            <p:cNvSpPr/>
            <p:nvPr/>
          </p:nvSpPr>
          <p:spPr>
            <a:xfrm flipH="1">
              <a:off x="1226988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2" name="Line 94"/>
            <p:cNvSpPr/>
            <p:nvPr/>
          </p:nvSpPr>
          <p:spPr>
            <a:xfrm flipH="1">
              <a:off x="1234008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3" name="Line 95"/>
            <p:cNvSpPr/>
            <p:nvPr/>
          </p:nvSpPr>
          <p:spPr>
            <a:xfrm flipH="1">
              <a:off x="1242036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4" name="Line 96"/>
            <p:cNvSpPr/>
            <p:nvPr/>
          </p:nvSpPr>
          <p:spPr>
            <a:xfrm flipH="1">
              <a:off x="1249596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5" name="Line 97"/>
            <p:cNvSpPr/>
            <p:nvPr/>
          </p:nvSpPr>
          <p:spPr>
            <a:xfrm flipH="1">
              <a:off x="12560400" y="1661220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6" name="Line 98"/>
            <p:cNvSpPr/>
            <p:nvPr/>
          </p:nvSpPr>
          <p:spPr>
            <a:xfrm flipH="1">
              <a:off x="12630600" y="1661220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7" name="Line 99"/>
            <p:cNvSpPr/>
            <p:nvPr/>
          </p:nvSpPr>
          <p:spPr>
            <a:xfrm flipH="1">
              <a:off x="12700800" y="1661220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88" name="Line 100"/>
            <p:cNvSpPr/>
            <p:nvPr/>
          </p:nvSpPr>
          <p:spPr>
            <a:xfrm>
              <a:off x="12630600" y="16071480"/>
              <a:ext cx="626040" cy="1149120"/>
            </a:xfrm>
            <a:prstGeom prst="line">
              <a:avLst/>
            </a:prstGeom>
            <a:ln w="19080">
              <a:solidFill>
                <a:srgbClr val="000000"/>
              </a:solidFill>
              <a:custDash>
                <a:ds d="159000" sp="53000"/>
              </a:custDash>
              <a:round/>
            </a:ln>
          </p:spPr>
        </p:sp>
        <p:sp>
          <p:nvSpPr>
            <p:cNvPr id="89" name="CustomShape 101"/>
            <p:cNvSpPr/>
            <p:nvPr/>
          </p:nvSpPr>
          <p:spPr>
            <a:xfrm>
              <a:off x="13225320" y="17211600"/>
              <a:ext cx="69840" cy="67320"/>
            </a:xfrm>
            <a:prstGeom prst="ellipse">
              <a:avLst/>
            </a:prstGeom>
            <a:solidFill>
              <a:srgbClr val="FF0000"/>
            </a:solidFill>
            <a:ln w="3240">
              <a:solidFill>
                <a:srgbClr val="FF0000"/>
              </a:solidFill>
              <a:round/>
            </a:ln>
          </p:spPr>
        </p:sp>
        <p:sp>
          <p:nvSpPr>
            <p:cNvPr id="90" name="CustomShape 102"/>
            <p:cNvSpPr/>
            <p:nvPr/>
          </p:nvSpPr>
          <p:spPr>
            <a:xfrm>
              <a:off x="13673520" y="17974800"/>
              <a:ext cx="69840" cy="67320"/>
            </a:xfrm>
            <a:prstGeom prst="ellipse">
              <a:avLst/>
            </a:prstGeom>
            <a:solidFill>
              <a:srgbClr val="FF00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91" name="CustomShape 103"/>
            <p:cNvSpPr/>
            <p:nvPr/>
          </p:nvSpPr>
          <p:spPr>
            <a:xfrm>
              <a:off x="14045040" y="18654480"/>
              <a:ext cx="44280" cy="67320"/>
            </a:xfrm>
            <a:prstGeom prst="ellipse">
              <a:avLst/>
            </a:prstGeom>
            <a:solidFill>
              <a:srgbClr val="FF00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92" name="CustomShape 104"/>
            <p:cNvSpPr/>
            <p:nvPr/>
          </p:nvSpPr>
          <p:spPr>
            <a:xfrm flipV="1">
              <a:off x="13285080" y="16611480"/>
              <a:ext cx="781920" cy="608760"/>
            </a:xfrm>
            <a:prstGeom prst="straightConnector1">
              <a:avLst/>
            </a:prstGeom>
            <a:noFill/>
            <a:ln w="22320">
              <a:solidFill>
                <a:srgbClr val="0066FF"/>
              </a:solidFill>
              <a:round/>
            </a:ln>
          </p:spPr>
        </p:sp>
        <p:sp>
          <p:nvSpPr>
            <p:cNvPr id="93" name="CustomShape 105"/>
            <p:cNvSpPr/>
            <p:nvPr/>
          </p:nvSpPr>
          <p:spPr>
            <a:xfrm flipV="1">
              <a:off x="13726080" y="17496000"/>
              <a:ext cx="626040" cy="481320"/>
            </a:xfrm>
            <a:prstGeom prst="straightConnector1">
              <a:avLst/>
            </a:prstGeom>
            <a:noFill/>
            <a:ln w="19080">
              <a:solidFill>
                <a:srgbClr val="0066FF"/>
              </a:solidFill>
              <a:round/>
            </a:ln>
          </p:spPr>
        </p:sp>
        <p:sp>
          <p:nvSpPr>
            <p:cNvPr id="94" name="CustomShape 106"/>
            <p:cNvSpPr/>
            <p:nvPr/>
          </p:nvSpPr>
          <p:spPr>
            <a:xfrm flipV="1">
              <a:off x="12570840" y="18008280"/>
              <a:ext cx="1104480" cy="890640"/>
            </a:xfrm>
            <a:prstGeom prst="straightConnector1">
              <a:avLst/>
            </a:prstGeom>
            <a:noFill/>
            <a:ln w="19080">
              <a:solidFill>
                <a:srgbClr val="0066FF"/>
              </a:solidFill>
              <a:round/>
            </a:ln>
          </p:spPr>
        </p:sp>
        <p:sp>
          <p:nvSpPr>
            <p:cNvPr id="95" name="CustomShape 107"/>
            <p:cNvSpPr/>
            <p:nvPr/>
          </p:nvSpPr>
          <p:spPr>
            <a:xfrm flipV="1">
              <a:off x="12303000" y="17274600"/>
              <a:ext cx="914040" cy="732600"/>
            </a:xfrm>
            <a:prstGeom prst="straightConnector1">
              <a:avLst/>
            </a:prstGeom>
            <a:noFill/>
            <a:ln w="19080">
              <a:solidFill>
                <a:srgbClr val="0066FF"/>
              </a:solidFill>
              <a:round/>
            </a:ln>
          </p:spPr>
        </p:sp>
        <p:sp>
          <p:nvSpPr>
            <p:cNvPr id="96" name="CustomShape 108"/>
            <p:cNvSpPr/>
            <p:nvPr/>
          </p:nvSpPr>
          <p:spPr>
            <a:xfrm flipV="1">
              <a:off x="12788640" y="18687240"/>
              <a:ext cx="1252440" cy="991080"/>
            </a:xfrm>
            <a:prstGeom prst="straightConnector1">
              <a:avLst/>
            </a:prstGeom>
            <a:noFill/>
            <a:ln w="19080">
              <a:solidFill>
                <a:srgbClr val="0066FF"/>
              </a:solidFill>
              <a:round/>
            </a:ln>
          </p:spPr>
        </p:sp>
        <p:sp>
          <p:nvSpPr>
            <p:cNvPr id="97" name="Line 109"/>
            <p:cNvSpPr/>
            <p:nvPr/>
          </p:nvSpPr>
          <p:spPr>
            <a:xfrm flipH="1">
              <a:off x="1279152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98" name="Line 110"/>
            <p:cNvSpPr/>
            <p:nvPr/>
          </p:nvSpPr>
          <p:spPr>
            <a:xfrm flipH="1">
              <a:off x="12867120" y="16612200"/>
              <a:ext cx="168444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99" name="Line 111"/>
            <p:cNvSpPr/>
            <p:nvPr/>
          </p:nvSpPr>
          <p:spPr>
            <a:xfrm flipH="1">
              <a:off x="1293192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100" name="Line 112"/>
            <p:cNvSpPr/>
            <p:nvPr/>
          </p:nvSpPr>
          <p:spPr>
            <a:xfrm flipH="1">
              <a:off x="12964678" y="16612200"/>
              <a:ext cx="1721521" cy="1680218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101" name="Line 113"/>
            <p:cNvSpPr/>
            <p:nvPr/>
          </p:nvSpPr>
          <p:spPr>
            <a:xfrm flipH="1">
              <a:off x="1307232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102" name="Line 114"/>
            <p:cNvSpPr/>
            <p:nvPr/>
          </p:nvSpPr>
          <p:spPr>
            <a:xfrm flipH="1">
              <a:off x="13182120" y="16612200"/>
              <a:ext cx="1684080" cy="1381680"/>
            </a:xfrm>
            <a:prstGeom prst="line">
              <a:avLst/>
            </a:prstGeom>
            <a:ln w="3240">
              <a:solidFill>
                <a:srgbClr val="FFFFFF"/>
              </a:solidFill>
              <a:round/>
            </a:ln>
          </p:spPr>
        </p:sp>
        <p:sp>
          <p:nvSpPr>
            <p:cNvPr id="103" name="CustomShape 115"/>
            <p:cNvSpPr/>
            <p:nvPr/>
          </p:nvSpPr>
          <p:spPr>
            <a:xfrm flipV="1">
              <a:off x="11287440" y="17750880"/>
              <a:ext cx="377280" cy="304200"/>
            </a:xfrm>
            <a:prstGeom prst="straightConnector1">
              <a:avLst/>
            </a:prstGeom>
            <a:noFill/>
            <a:ln w="3240">
              <a:solidFill>
                <a:srgbClr val="376092"/>
              </a:solidFill>
              <a:round/>
              <a:tailEnd type="triangle" w="sm" len="sm"/>
            </a:ln>
          </p:spPr>
        </p:sp>
        <p:sp>
          <p:nvSpPr>
            <p:cNvPr id="104" name="CustomShape 116"/>
            <p:cNvSpPr/>
            <p:nvPr/>
          </p:nvSpPr>
          <p:spPr>
            <a:xfrm flipV="1">
              <a:off x="11290320" y="18036360"/>
              <a:ext cx="430560" cy="9720"/>
            </a:xfrm>
            <a:prstGeom prst="straightConnector1">
              <a:avLst/>
            </a:prstGeom>
            <a:noFill/>
            <a:ln w="3240">
              <a:solidFill>
                <a:srgbClr val="376092"/>
              </a:solidFill>
              <a:round/>
              <a:tailEnd type="triangle" w="sm" len="sm"/>
            </a:ln>
          </p:spPr>
        </p:sp>
        <p:sp>
          <p:nvSpPr>
            <p:cNvPr id="105" name="CustomShape 117"/>
            <p:cNvSpPr/>
            <p:nvPr/>
          </p:nvSpPr>
          <p:spPr>
            <a:xfrm flipV="1">
              <a:off x="12771360" y="16611480"/>
              <a:ext cx="718200" cy="598680"/>
            </a:xfrm>
            <a:prstGeom prst="straightConnector1">
              <a:avLst/>
            </a:prstGeom>
            <a:noFill/>
            <a:ln w="3240">
              <a:solidFill>
                <a:srgbClr val="000000"/>
              </a:solidFill>
              <a:round/>
              <a:tailEnd type="triangle" w="sm" len="med"/>
            </a:ln>
          </p:spPr>
        </p:sp>
        <p:sp>
          <p:nvSpPr>
            <p:cNvPr id="106" name="CustomShape 118"/>
            <p:cNvSpPr/>
            <p:nvPr/>
          </p:nvSpPr>
          <p:spPr>
            <a:xfrm flipH="1">
              <a:off x="11849040" y="17245440"/>
              <a:ext cx="868320" cy="658800"/>
            </a:xfrm>
            <a:prstGeom prst="straightConnector1">
              <a:avLst/>
            </a:prstGeom>
            <a:noFill/>
            <a:ln w="3240">
              <a:solidFill>
                <a:srgbClr val="000000"/>
              </a:solidFill>
              <a:round/>
              <a:tailEnd type="triangle" w="sm" len="med"/>
            </a:ln>
          </p:spPr>
        </p:sp>
        <p:sp>
          <p:nvSpPr>
            <p:cNvPr id="107" name="CustomShape 119"/>
            <p:cNvSpPr/>
            <p:nvPr/>
          </p:nvSpPr>
          <p:spPr>
            <a:xfrm>
              <a:off x="13028400" y="16351560"/>
              <a:ext cx="762480" cy="470880"/>
            </a:xfrm>
            <a:prstGeom prst="rect">
              <a:avLst/>
            </a:prstGeom>
            <a:noFill/>
            <a:ln w="3240"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2200" i="1">
                  <a:solidFill>
                    <a:srgbClr val="000000"/>
                  </a:solidFill>
                  <a:latin typeface="Calibri"/>
                </a:rPr>
                <a:t>t</a:t>
              </a:r>
              <a:r>
                <a:rPr lang="en-US" sz="2200" i="1" baseline="-25000">
                  <a:solidFill>
                    <a:srgbClr val="000000"/>
                  </a:solidFill>
                  <a:latin typeface="Calibri"/>
                </a:rPr>
                <a:t>2</a:t>
              </a:r>
              <a:endParaRPr/>
            </a:p>
          </p:txBody>
        </p:sp>
        <p:sp>
          <p:nvSpPr>
            <p:cNvPr id="108" name="CustomShape 120"/>
            <p:cNvSpPr/>
            <p:nvPr/>
          </p:nvSpPr>
          <p:spPr>
            <a:xfrm>
              <a:off x="11249640" y="18000000"/>
              <a:ext cx="349920" cy="364680"/>
            </a:xfrm>
            <a:prstGeom prst="rect">
              <a:avLst/>
            </a:prstGeom>
            <a:noFill/>
            <a:ln w="3240"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it-IT" b="1" i="1" dirty="0">
                  <a:solidFill>
                    <a:srgbClr val="376092"/>
                  </a:solidFill>
                  <a:latin typeface="LubalinGraph"/>
                </a:rPr>
                <a:t>y</a:t>
              </a:r>
              <a:endParaRPr dirty="0"/>
            </a:p>
          </p:txBody>
        </p:sp>
        <p:sp>
          <p:nvSpPr>
            <p:cNvPr id="109" name="CustomShape 121"/>
            <p:cNvSpPr/>
            <p:nvPr/>
          </p:nvSpPr>
          <p:spPr>
            <a:xfrm>
              <a:off x="11074679" y="17508420"/>
              <a:ext cx="349920" cy="364680"/>
            </a:xfrm>
            <a:prstGeom prst="rect">
              <a:avLst/>
            </a:prstGeom>
            <a:noFill/>
            <a:ln w="3240"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b="1" i="1" dirty="0" smtClean="0">
                  <a:solidFill>
                    <a:srgbClr val="376092"/>
                  </a:solidFill>
                  <a:latin typeface="LubalinGraph"/>
                </a:rPr>
                <a:t>x</a:t>
              </a:r>
              <a:endParaRPr dirty="0"/>
            </a:p>
          </p:txBody>
        </p:sp>
        <p:sp>
          <p:nvSpPr>
            <p:cNvPr id="110" name="CustomShape 124"/>
            <p:cNvSpPr/>
            <p:nvPr/>
          </p:nvSpPr>
          <p:spPr>
            <a:xfrm>
              <a:off x="11975040" y="18882720"/>
              <a:ext cx="1344960" cy="91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240">
              <a:solidFill>
                <a:srgbClr val="17375E"/>
              </a:solidFill>
              <a:round/>
            </a:ln>
          </p:spPr>
        </p:sp>
        <p:sp>
          <p:nvSpPr>
            <p:cNvPr id="111" name="CustomShape 126"/>
            <p:cNvSpPr/>
            <p:nvPr/>
          </p:nvSpPr>
          <p:spPr>
            <a:xfrm>
              <a:off x="11973960" y="18001080"/>
              <a:ext cx="1344960" cy="910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240">
              <a:solidFill>
                <a:srgbClr val="17375E"/>
              </a:solidFill>
              <a:round/>
            </a:ln>
          </p:spPr>
        </p:sp>
        <p:sp>
          <p:nvSpPr>
            <p:cNvPr id="112" name="CustomShape 129"/>
            <p:cNvSpPr/>
            <p:nvPr/>
          </p:nvSpPr>
          <p:spPr>
            <a:xfrm>
              <a:off x="12177360" y="18878760"/>
              <a:ext cx="670320" cy="135000"/>
            </a:xfrm>
            <a:prstGeom prst="parallelogram">
              <a:avLst>
                <a:gd name="adj" fmla="val 132657"/>
              </a:avLst>
            </a:prstGeom>
            <a:solidFill>
              <a:srgbClr val="008E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113" name="CustomShape 130"/>
            <p:cNvSpPr/>
            <p:nvPr/>
          </p:nvSpPr>
          <p:spPr>
            <a:xfrm>
              <a:off x="12216960" y="18001080"/>
              <a:ext cx="670320" cy="135000"/>
            </a:xfrm>
            <a:prstGeom prst="parallelogram">
              <a:avLst>
                <a:gd name="adj" fmla="val 132657"/>
              </a:avLst>
            </a:prstGeom>
            <a:solidFill>
              <a:srgbClr val="008E00"/>
            </a:solidFill>
            <a:ln w="3240">
              <a:solidFill>
                <a:srgbClr val="000000"/>
              </a:solidFill>
              <a:round/>
            </a:ln>
          </p:spPr>
        </p:sp>
        <p:sp>
          <p:nvSpPr>
            <p:cNvPr id="114" name="CustomShape 124"/>
            <p:cNvSpPr/>
            <p:nvPr/>
          </p:nvSpPr>
          <p:spPr>
            <a:xfrm rot="19188919">
              <a:off x="13136700" y="17308994"/>
              <a:ext cx="2162918" cy="96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240">
              <a:solidFill>
                <a:srgbClr val="17375E"/>
              </a:solidFill>
              <a:round/>
            </a:ln>
          </p:spPr>
        </p:sp>
        <p:sp>
          <p:nvSpPr>
            <p:cNvPr id="115" name="CustomShape 124"/>
            <p:cNvSpPr/>
            <p:nvPr/>
          </p:nvSpPr>
          <p:spPr>
            <a:xfrm rot="19188919">
              <a:off x="13143312" y="18206057"/>
              <a:ext cx="2107295" cy="1194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240">
              <a:solidFill>
                <a:srgbClr val="17375E"/>
              </a:solidFill>
              <a:round/>
            </a:ln>
          </p:spPr>
        </p:sp>
        <p:pic>
          <p:nvPicPr>
            <p:cNvPr id="116" name="Picture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3301280" y="17528400"/>
              <a:ext cx="261720" cy="25729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837760" y="16221960"/>
              <a:ext cx="261720" cy="25729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0" name="CustomShape 122"/>
          <p:cNvSpPr/>
          <p:nvPr/>
        </p:nvSpPr>
        <p:spPr>
          <a:xfrm>
            <a:off x="6839738" y="5294125"/>
            <a:ext cx="1926360" cy="566640"/>
          </a:xfrm>
          <a:prstGeom prst="rect">
            <a:avLst/>
          </a:prstGeom>
          <a:noFill/>
          <a:ln w="3240">
            <a:noFill/>
          </a:ln>
        </p:spPr>
      </p:sp>
      <p:sp>
        <p:nvSpPr>
          <p:cNvPr id="124" name="CustomShape 122"/>
          <p:cNvSpPr/>
          <p:nvPr/>
        </p:nvSpPr>
        <p:spPr>
          <a:xfrm>
            <a:off x="5562102" y="5152092"/>
            <a:ext cx="1926360" cy="566640"/>
          </a:xfrm>
          <a:prstGeom prst="rect">
            <a:avLst/>
          </a:prstGeom>
          <a:noFill/>
          <a:ln w="3240">
            <a:noFill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CasellaDiTesto 126"/>
              <p:cNvSpPr txBox="1"/>
              <p:nvPr/>
            </p:nvSpPr>
            <p:spPr>
              <a:xfrm>
                <a:off x="523843" y="4537212"/>
                <a:ext cx="7781174" cy="12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The impact time in each MRPC </a:t>
                </a:r>
                <a:r>
                  <a:rPr lang="en-US" altLang="it-IT" sz="16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is reconstructed </a:t>
                </a:r>
                <a:r>
                  <a:rPr lang="en-US" alt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as the average of </a:t>
                </a:r>
                <a:r>
                  <a:rPr lang="en-US" altLang="it-IT" sz="16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signal arrival times</a:t>
                </a:r>
                <a:r>
                  <a:rPr lang="en-US" alt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altLang="it-IT" sz="16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at the strip </a:t>
                </a:r>
                <a:r>
                  <a:rPr lang="en-US" alt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ends (</a:t>
                </a:r>
                <a:r>
                  <a:rPr lang="en-US" altLang="it-IT" sz="1400" i="1" cap="small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right </a:t>
                </a:r>
                <a:r>
                  <a:rPr lang="en-US" alt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</a:t>
                </a:r>
                <a:r>
                  <a:rPr lang="en-US" altLang="it-IT" sz="1400" i="1" cap="small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left side</a:t>
                </a:r>
                <a:r>
                  <a:rPr lang="en-US" alt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𝑻</m:t>
                      </m:r>
                      <m:r>
                        <m:rPr>
                          <m:nor/>
                        </m:rPr>
                        <a:rPr lang="en-US" sz="1600" b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Hit</m:t>
                      </m:r>
                      <m:r>
                        <a:rPr lang="en-US" sz="16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it-IT" sz="16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𝑻</m:t>
                          </m:r>
                          <m:r>
                            <a:rPr lang="it-IT" sz="16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𝑹𝑰𝑮𝑯</m:t>
                          </m:r>
                          <m:r>
                            <a:rPr lang="it-IT" sz="16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+</m:t>
                          </m:r>
                          <m:r>
                            <a:rPr lang="it-IT" sz="16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𝑻</m:t>
                          </m:r>
                          <m:r>
                            <m:rPr>
                              <m:nor/>
                            </m:rPr>
                            <a:rPr lang="it-IT" sz="1600" b="1" i="0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LEFT</m:t>
                          </m:r>
                        </m:num>
                        <m:den>
                          <m:r>
                            <a:rPr lang="en-US" sz="16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16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7" name="CasellaDiTesto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43" y="4537212"/>
                <a:ext cx="7781174" cy="1290418"/>
              </a:xfrm>
              <a:prstGeom prst="rect">
                <a:avLst/>
              </a:prstGeom>
              <a:blipFill rotWithShape="0">
                <a:blip r:embed="rId11"/>
                <a:stretch>
                  <a:fillRect l="-470" t="-14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3" name="Connettore 1 2048"/>
          <p:cNvCxnSpPr/>
          <p:nvPr/>
        </p:nvCxnSpPr>
        <p:spPr>
          <a:xfrm>
            <a:off x="273204" y="6275394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552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732240" y="6440184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CasellaDiTesto 2060"/>
          <p:cNvSpPr txBox="1"/>
          <p:nvPr/>
        </p:nvSpPr>
        <p:spPr>
          <a:xfrm>
            <a:off x="1189782" y="30965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MRPC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Telescopes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245113" y="918796"/>
                <a:ext cx="4184841" cy="5122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2000" b="1" u="sng" dirty="0" smtClean="0">
                    <a:solidFill>
                      <a:srgbClr val="C00000"/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Spatial resolution for the Telescopes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dirty="0">
                    <a:solidFill>
                      <a:srgbClr val="C0000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measured with cosmic particles in the EEE stations 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it-IT" sz="1600" b="1" u="sng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Long side Chamber coordinate </a:t>
                </a:r>
                <a:r>
                  <a:rPr lang="it-IT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(X)</a:t>
                </a:r>
                <a:endParaRPr lang="en-US" sz="16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it-IT" b="1" i="1" dirty="0" smtClean="0">
                  <a:solidFill>
                    <a:schemeClr val="bg2">
                      <a:lumMod val="25000"/>
                    </a:schemeClr>
                  </a:solidFill>
                  <a:latin typeface="Cambria Math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Δ</m:t>
                      </m:r>
                      <m:r>
                        <a:rPr lang="it-IT" sz="12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𝑿</m:t>
                      </m:r>
                      <m:r>
                        <a:rPr lang="it-IT" sz="1200" b="1" i="1" baseline="-25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en-US" sz="12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2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it-IT" sz="12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  <m:r>
                            <a:rPr lang="it-IT" sz="12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𝟏</m:t>
                          </m:r>
                          <m:r>
                            <a:rPr lang="it-IT" sz="12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𝑩𝒐𝒕</m:t>
                          </m:r>
                          <m:r>
                            <a:rPr lang="it-IT" sz="12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it-IT" sz="12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it-IT" sz="12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it-IT" sz="12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it-IT" sz="12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200" b="1" i="0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op</m:t>
                          </m:r>
                          <m:r>
                            <m:rPr>
                              <m:nor/>
                            </m:rPr>
                            <a:rPr lang="it-IT" sz="1200" b="1" i="0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en-US" sz="12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lang="it-IT" sz="12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−</m:t>
                      </m:r>
                      <m:sSub>
                        <m:sSubPr>
                          <m:ctrlPr>
                            <a:rPr lang="en-US" sz="12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it-IT" sz="12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</m:e>
                        <m:sub>
                          <m:r>
                            <a:rPr lang="it-IT" sz="12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𝟐</m:t>
                          </m:r>
                          <m:r>
                            <a:rPr lang="it-IT" sz="12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𝑴𝒊𝒅</m:t>
                          </m:r>
                        </m:sub>
                      </m:sSub>
                    </m:oMath>
                  </m:oMathPara>
                </a14:m>
                <a:endParaRPr lang="en-US" sz="1100" b="1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400" b="1" i="1" dirty="0" smtClean="0">
                  <a:solidFill>
                    <a:schemeClr val="bg2">
                      <a:lumMod val="25000"/>
                    </a:schemeClr>
                  </a:solidFill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Δ</m:t>
                              </m:r>
                              <m:r>
                                <a:rPr lang="it-IT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𝑿</m:t>
                              </m:r>
                            </m:sub>
                          </m:sSub>
                        </m:e>
                        <m:sub/>
                      </m:sSub>
                      <m:r>
                        <a:rPr lang="it-IT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𝑹𝒆𝒔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it-IT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it-IT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𝟐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it-IT" sz="14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 ;    </m:t>
                          </m:r>
                          <m:r>
                            <m:rPr>
                              <m:sty m:val="p"/>
                            </m:rPr>
                            <a:rPr lang="el-GR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𝑹𝒆𝒔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</m:t>
                          </m:r>
                        </m:sub>
                      </m:sSub>
                      <m:r>
                        <a:rPr lang="it-IT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it-IT" sz="1400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it-IT" sz="1400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Δ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US" sz="12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it-IT" sz="1400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1,89 </m:t>
                      </m:r>
                      <m:r>
                        <a:rPr lang="it-IT" sz="1400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𝑐𝑚</m:t>
                      </m:r>
                    </m:oMath>
                  </m:oMathPara>
                </a14:m>
                <a:endParaRPr lang="en-US" sz="105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100" b="1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13" y="918796"/>
                <a:ext cx="4184841" cy="5122300"/>
              </a:xfrm>
              <a:prstGeom prst="rect">
                <a:avLst/>
              </a:prstGeom>
              <a:blipFill rotWithShape="0">
                <a:blip r:embed="rId3"/>
                <a:stretch>
                  <a:fillRect l="-1456" t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Schermata 2016-05-31 alle 12.52.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r="4118"/>
          <a:stretch/>
        </p:blipFill>
        <p:spPr>
          <a:xfrm>
            <a:off x="20544" y="2204864"/>
            <a:ext cx="4268772" cy="2139091"/>
          </a:xfrm>
          <a:prstGeom prst="rect">
            <a:avLst/>
          </a:prstGeom>
        </p:spPr>
      </p:pic>
      <p:cxnSp>
        <p:nvCxnSpPr>
          <p:cNvPr id="21" name="Connettore 1 2048"/>
          <p:cNvCxnSpPr/>
          <p:nvPr/>
        </p:nvCxnSpPr>
        <p:spPr>
          <a:xfrm>
            <a:off x="273204" y="6275394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615" y="2509462"/>
            <a:ext cx="4389042" cy="3285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429955" y="852428"/>
                <a:ext cx="4435886" cy="1723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u="sng" dirty="0" smtClean="0">
                    <a:solidFill>
                      <a:srgbClr val="C00000"/>
                    </a:solidFill>
                  </a:rPr>
                  <a:t>Strip </a:t>
                </a:r>
                <a:r>
                  <a:rPr lang="it-IT" u="sng" dirty="0">
                    <a:solidFill>
                      <a:srgbClr val="C00000"/>
                    </a:solidFill>
                  </a:rPr>
                  <a:t>by strip </a:t>
                </a:r>
                <a:r>
                  <a:rPr lang="it-IT" u="sng" dirty="0" smtClean="0">
                    <a:solidFill>
                      <a:srgbClr val="C00000"/>
                    </a:solidFill>
                  </a:rPr>
                  <a:t>calibration</a:t>
                </a:r>
                <a:endParaRPr lang="it-IT" u="sng" dirty="0">
                  <a:solidFill>
                    <a:srgbClr val="C00000"/>
                  </a:solidFill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1400" dirty="0"/>
                  <a:t>The x distribution on each strip appears not centered at zero, as the distribution </a:t>
                </a:r>
                <a:r>
                  <a:rPr lang="el-GR" sz="1400" dirty="0" smtClean="0"/>
                  <a:t>δ</a:t>
                </a:r>
                <a:r>
                  <a:rPr lang="it-IT" sz="1400" b="1" i="1" baseline="-25000" dirty="0"/>
                  <a:t>T   </a:t>
                </a:r>
                <a:r>
                  <a:rPr lang="it-IT" sz="1400" dirty="0"/>
                  <a:t>= </a:t>
                </a:r>
                <a14:m>
                  <m:oMath xmlns:m="http://schemas.openxmlformats.org/officeDocument/2006/math">
                    <m:r>
                      <a:rPr lang="it-IT" sz="1400" b="1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𝑻</m:t>
                    </m:r>
                    <m:r>
                      <a:rPr lang="it-IT" sz="1400" b="1" i="1" baseline="-250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𝑳𝒆𝒇𝒕</m:t>
                    </m:r>
                    <m:r>
                      <a:rPr lang="it-IT" sz="1400" b="1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−</m:t>
                    </m:r>
                    <m:r>
                      <a:rPr lang="it-IT" sz="1400" b="1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𝑻</m:t>
                    </m:r>
                    <m:r>
                      <a:rPr lang="it-IT" sz="1400" b="1" i="1" baseline="-250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𝒓𝒊𝒈𝒉𝒕</m:t>
                    </m:r>
                    <m:r>
                      <a:rPr lang="it-IT" sz="1400" b="1" i="1" baseline="-250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a:rPr lang="it-IT" sz="1400" baseline="-2500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 </m:t>
                    </m:r>
                  </m:oMath>
                </a14:m>
                <a:r>
                  <a:rPr lang="en-US" sz="1400" dirty="0"/>
                  <a:t>, because of some differences in the single signal paths in the FEA, in the TDC channels, or in the </a:t>
                </a:r>
                <a:r>
                  <a:rPr lang="en-US" sz="1400" dirty="0" err="1"/>
                  <a:t>amphenol</a:t>
                </a:r>
                <a:r>
                  <a:rPr lang="en-US" sz="1400" dirty="0"/>
                  <a:t> cables</a:t>
                </a:r>
                <a:endParaRPr lang="en-US" sz="1400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r>
                  <a:rPr lang="en-US" sz="1600" dirty="0" smtClean="0"/>
                  <a:t>The mean </a:t>
                </a:r>
                <a:r>
                  <a:rPr lang="it-IT" sz="1600" dirty="0" smtClean="0"/>
                  <a:t>value M</a:t>
                </a:r>
                <a:r>
                  <a:rPr lang="it-IT" sz="1600" baseline="-25000" dirty="0" smtClean="0"/>
                  <a:t>strip</a:t>
                </a:r>
                <a:r>
                  <a:rPr lang="it-IT" sz="1600" baseline="-25000" dirty="0"/>
                  <a:t> </a:t>
                </a:r>
                <a:r>
                  <a:rPr lang="en-US" sz="1600" dirty="0" smtClean="0"/>
                  <a:t>is </a:t>
                </a:r>
                <a:r>
                  <a:rPr lang="en-US" sz="1600" dirty="0"/>
                  <a:t>used for compensating the </a:t>
                </a:r>
                <a:r>
                  <a:rPr lang="en-US" sz="1600" dirty="0" smtClean="0"/>
                  <a:t>x-position </a:t>
                </a:r>
                <a:r>
                  <a:rPr lang="en-US" sz="1600" dirty="0"/>
                  <a:t>on the</a:t>
                </a:r>
                <a:r>
                  <a:rPr lang="en-US" sz="1600" dirty="0" smtClean="0"/>
                  <a:t> strip</a:t>
                </a:r>
                <a14:m>
                  <m:oMath xmlns:m="http://schemas.openxmlformats.org/officeDocument/2006/math">
                    <m:r>
                      <a:rPr lang="it-IT" sz="1600" b="0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  </m:t>
                    </m:r>
                    <m:r>
                      <a:rPr lang="it-IT" sz="1600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𝒙</m:t>
                    </m:r>
                    <m:r>
                      <a:rPr lang="it-IT" sz="1600" b="1" i="1" baseline="-25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𝒄𝒐𝒓𝒓</m:t>
                    </m:r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955" y="852428"/>
                <a:ext cx="4435886" cy="1723549"/>
              </a:xfrm>
              <a:prstGeom prst="rect">
                <a:avLst/>
              </a:prstGeom>
              <a:blipFill rotWithShape="0">
                <a:blip r:embed="rId6"/>
                <a:stretch>
                  <a:fillRect l="-1238" t="-2120" r="-138" b="-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324118" y="5269670"/>
                <a:ext cx="4572000" cy="6155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it-IT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  <m:r>
                            <a:rPr lang="it-IT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it-IT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𝑹𝒆𝒔</m:t>
                          </m:r>
                          <m:r>
                            <a:rPr lang="it-IT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</m:t>
                          </m:r>
                        </m:sub>
                      </m:sSub>
                      <m:r>
                        <a:rPr lang="it-IT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a:rPr lang="en-US" sz="20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it-IT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1,</m:t>
                      </m:r>
                      <m:r>
                        <a:rPr lang="it-IT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it-IT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it-IT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𝑐𝑚</m:t>
                      </m:r>
                    </m:oMath>
                  </m:oMathPara>
                </a14:m>
                <a:endParaRPr lang="en-US" sz="16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118" y="5269670"/>
                <a:ext cx="4572000" cy="61555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914632" y="5814417"/>
            <a:ext cx="378425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u="sng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Spatial resolution improved of 40% </a:t>
            </a:r>
            <a:endParaRPr lang="it-IT" b="1" u="sng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25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732240" y="6440184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stomShape 121"/>
          <p:cNvSpPr/>
          <p:nvPr/>
        </p:nvSpPr>
        <p:spPr>
          <a:xfrm>
            <a:off x="11186280" y="17654760"/>
            <a:ext cx="349920" cy="364680"/>
          </a:xfrm>
          <a:prstGeom prst="rect">
            <a:avLst/>
          </a:prstGeom>
          <a:noFill/>
          <a:ln w="324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376092"/>
                </a:solidFill>
                <a:latin typeface="LubalinGraph"/>
              </a:rPr>
              <a:t>x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273204" y="736951"/>
                <a:ext cx="7351223" cy="1207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2000" b="1" dirty="0" smtClean="0">
                    <a:solidFill>
                      <a:schemeClr val="bg2">
                        <a:lumMod val="25000"/>
                      </a:schemeClr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Spatial resolution for </a:t>
                </a:r>
                <a:r>
                  <a:rPr lang="en-US" sz="2000" b="1" u="sng" dirty="0" smtClean="0">
                    <a:solidFill>
                      <a:srgbClr val="C00000"/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 Telescopes</a:t>
                </a:r>
                <a:endParaRPr lang="it-IT" b="1" i="1" dirty="0" smtClean="0">
                  <a:solidFill>
                    <a:schemeClr val="bg2">
                      <a:lumMod val="25000"/>
                    </a:schemeClr>
                  </a:solidFill>
                  <a:latin typeface="Cambria Math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Δ</m:t>
                      </m:r>
                      <m:r>
                        <a:rPr lang="it-IT" sz="1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𝑿</m:t>
                      </m:r>
                      <m:r>
                        <a:rPr lang="it-IT" sz="1400" b="1" i="1" baseline="-25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en-US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it-IT" sz="14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  <m:r>
                            <a:rPr lang="it-IT" sz="14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𝟏</m:t>
                          </m:r>
                          <m:r>
                            <a:rPr lang="it-IT" sz="14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𝑩𝒐𝒕</m:t>
                          </m:r>
                          <m:r>
                            <a:rPr lang="it-IT" sz="14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it-IT" sz="1400" b="1" i="1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it-IT" sz="14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it-IT" sz="1400" b="1" i="1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400" b="1" i="0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op</m:t>
                          </m:r>
                          <m:r>
                            <m:rPr>
                              <m:nor/>
                            </m:rPr>
                            <a:rPr lang="it-IT" sz="1400" b="1" i="0" baseline="-25000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lang="it-IT" sz="1400" b="1" i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−</m:t>
                      </m:r>
                      <m:sSub>
                        <m:sSubPr>
                          <m:ctrlPr>
                            <a:rPr lang="en-US" sz="14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it-IT" sz="14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</m:e>
                        <m:sub>
                          <m:r>
                            <a:rPr lang="it-IT" sz="14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𝟐</m:t>
                          </m:r>
                          <m:r>
                            <a:rPr lang="it-IT" sz="1400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𝑴𝒊𝒅</m:t>
                          </m:r>
                        </m:sub>
                      </m:sSub>
                      <m:r>
                        <a:rPr lang="it-IT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                                       </m:t>
                      </m:r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𝑹𝒆𝒔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</m:t>
                          </m:r>
                        </m:sub>
                      </m:sSub>
                      <m:r>
                        <a:rPr lang="it-IT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it-IT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it-IT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Δ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𝑿</m:t>
                          </m:r>
                        </m:sub>
                      </m:sSub>
                      <m:r>
                        <a:rPr lang="en-US" sz="1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1,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5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𝑐𝑚</m:t>
                      </m:r>
                    </m:oMath>
                  </m:oMathPara>
                </a14:m>
                <a:endParaRPr lang="en-US" sz="1200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04" y="736951"/>
                <a:ext cx="7351223" cy="1207638"/>
              </a:xfrm>
              <a:prstGeom prst="rect">
                <a:avLst/>
              </a:prstGeom>
              <a:blipFill rotWithShape="0">
                <a:blip r:embed="rId4"/>
                <a:stretch>
                  <a:fillRect l="-912" t="-25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033677" y="772522"/>
            <a:ext cx="406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>
                <a:solidFill>
                  <a:srgbClr val="C00000"/>
                </a:solidFill>
              </a:rPr>
              <a:t>Strip </a:t>
            </a:r>
            <a:r>
              <a:rPr lang="it-IT" u="sng" dirty="0">
                <a:solidFill>
                  <a:srgbClr val="C00000"/>
                </a:solidFill>
              </a:rPr>
              <a:t>by strip </a:t>
            </a:r>
            <a:r>
              <a:rPr lang="it-IT" u="sng" dirty="0" smtClean="0">
                <a:solidFill>
                  <a:srgbClr val="C00000"/>
                </a:solidFill>
              </a:rPr>
              <a:t>calibration</a:t>
            </a:r>
            <a:endParaRPr lang="it-IT" u="sng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3320" y="2627739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30 days  during Run2     vs   30 days during Run3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8" y="2069039"/>
            <a:ext cx="7415880" cy="4318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648"/>
            <a:ext cx="3113636" cy="2159526"/>
          </a:xfrm>
          <a:prstGeom prst="rect">
            <a:avLst/>
          </a:prstGeom>
        </p:spPr>
      </p:pic>
      <p:sp>
        <p:nvSpPr>
          <p:cNvPr id="13" name="CasellaDiTesto 2060"/>
          <p:cNvSpPr txBox="1"/>
          <p:nvPr/>
        </p:nvSpPr>
        <p:spPr>
          <a:xfrm>
            <a:off x="1199694" y="77131"/>
            <a:ext cx="7476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Spatial Resolution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(long side)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211960" y="1809364"/>
                <a:ext cx="4253537" cy="568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it-IT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it-IT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𝑬𝒙𝒑</m:t>
                          </m:r>
                          <m:r>
                            <a:rPr lang="it-IT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it-IT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dirty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it-IT" i="1" dirty="0">
                                      <a:latin typeface="Cambria Math" panose="02040503050406030204" pitchFamily="18" charset="0"/>
                                    </a:rPr>
                                    <m:t>𝑇𝐷𝐶</m:t>
                                  </m:r>
                                </m:sub>
                              </m:sSub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dirty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it-IT" b="0" i="1" dirty="0" smtClean="0">
                                  <a:latin typeface="Cambria Math" panose="02040503050406030204" pitchFamily="18" charset="0"/>
                                </a:rPr>
                                <m:t>𝑇𝐷𝐶</m:t>
                              </m:r>
                            </m:sub>
                          </m:sSub>
                        </m:e>
                      </m:rad>
                      <m:f>
                        <m:fPr>
                          <m:ctrlPr>
                            <a:rPr lang="it-IT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𝒗</m:t>
                          </m:r>
                          <m:r>
                            <a:rPr lang="it-IT" b="1" i="1" baseline="-250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𝑫𝒓𝒊𝒇𝒕</m:t>
                          </m:r>
                          <m:r>
                            <m:rPr>
                              <m:nor/>
                            </m:rPr>
                            <a:rPr lang="en-US" altLang="it-IT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Verdana" panose="020B0604030504040204" pitchFamily="34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 </m:t>
                          </m:r>
                        </m:num>
                        <m:den>
                          <m:r>
                            <a:rPr lang="it-IT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it-IT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1,</m:t>
                      </m:r>
                      <m:r>
                        <a:rPr lang="it-IT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809364"/>
                <a:ext cx="4253537" cy="56887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563888" y="6374916"/>
            <a:ext cx="477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smtClean="0"/>
              <a:t>Resolution compatible with the requirements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783759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63950" y="2009114"/>
            <a:ext cx="81572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detection of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EAS is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achieved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by measuring the coincidences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recorded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the different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sites of the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EEE T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elescopes Array.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It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consists of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tracking detectors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hosted in High Schools spread on the Italian territory, each made of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6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Multi-gap </a:t>
            </a:r>
            <a:r>
              <a:rPr lang="en-US" sz="1600" b="1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Resistive Plate 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Chambers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(MRPCs).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2753379" y="116632"/>
            <a:ext cx="421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EEE Project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327684" y="3159800"/>
            <a:ext cx="8223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In 2004</a:t>
            </a:r>
          </a:p>
          <a:p>
            <a:endParaRPr lang="en-US" dirty="0"/>
          </a:p>
          <a:p>
            <a:r>
              <a:rPr lang="en-US" dirty="0" smtClean="0"/>
              <a:t>   Today</a:t>
            </a:r>
            <a:endParaRPr lang="en-US" dirty="0"/>
          </a:p>
        </p:txBody>
      </p:sp>
      <p:cxnSp>
        <p:nvCxnSpPr>
          <p:cNvPr id="6" name="Connettore 2 5"/>
          <p:cNvCxnSpPr/>
          <p:nvPr/>
        </p:nvCxnSpPr>
        <p:spPr>
          <a:xfrm flipH="1">
            <a:off x="6228184" y="5934162"/>
            <a:ext cx="2008221" cy="13670"/>
          </a:xfrm>
          <a:prstGeom prst="straightConnector1">
            <a:avLst/>
          </a:prstGeom>
          <a:ln w="31750" cmpd="sng">
            <a:solidFill>
              <a:srgbClr val="C00000"/>
            </a:solidFill>
            <a:headEnd type="stealth" w="lg" len="sm"/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6372200" y="5947832"/>
            <a:ext cx="208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10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</a:rPr>
              <a:t>deg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2">
                    <a:lumMod val="25000"/>
                  </a:schemeClr>
                </a:solidFill>
              </a:rPr>
              <a:t>L</a:t>
            </a:r>
            <a:r>
              <a:rPr lang="it-IT" sz="1600" dirty="0" err="1" smtClean="0">
                <a:solidFill>
                  <a:schemeClr val="bg2">
                    <a:lumMod val="25000"/>
                  </a:schemeClr>
                </a:solidFill>
              </a:rPr>
              <a:t>ongitude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 rot="5400000">
            <a:off x="7840708" y="4342646"/>
            <a:ext cx="1800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it-IT" dirty="0"/>
              <a:t>11 </a:t>
            </a:r>
            <a:r>
              <a:rPr lang="it-IT" dirty="0" err="1"/>
              <a:t>deg</a:t>
            </a:r>
            <a:r>
              <a:rPr lang="it-IT" dirty="0"/>
              <a:t> </a:t>
            </a:r>
            <a:r>
              <a:rPr lang="it-IT" dirty="0" err="1"/>
              <a:t>Latitude</a:t>
            </a:r>
            <a:endParaRPr lang="en-US" dirty="0"/>
          </a:p>
        </p:txBody>
      </p:sp>
      <p:cxnSp>
        <p:nvCxnSpPr>
          <p:cNvPr id="37" name="Connettore 2 36"/>
          <p:cNvCxnSpPr/>
          <p:nvPr/>
        </p:nvCxnSpPr>
        <p:spPr>
          <a:xfrm flipH="1" flipV="1">
            <a:off x="8455611" y="3337591"/>
            <a:ext cx="4821" cy="2412600"/>
          </a:xfrm>
          <a:prstGeom prst="straightConnector1">
            <a:avLst/>
          </a:prstGeom>
          <a:ln w="31750" cmpd="sng">
            <a:solidFill>
              <a:schemeClr val="bg2">
                <a:lumMod val="25000"/>
              </a:schemeClr>
            </a:solidFill>
            <a:headEnd type="stealth" w="lg" len="sm"/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1273397" y="3971637"/>
            <a:ext cx="4074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600" b="1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59 Stations </a:t>
            </a:r>
            <a:r>
              <a:rPr lang="it-IT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(working during RUN5)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51 EEE Stations in school buildings</a:t>
            </a: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it-IT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at INFN sections</a:t>
            </a:r>
            <a:endParaRPr lang="it-IT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25000"/>
                </a:schemeClr>
              </a:buClr>
              <a:buSzPct val="75000"/>
              <a:buFont typeface="Wingdings" panose="05000000000000000000" pitchFamily="2" charset="2"/>
              <a:buChar char="Ø"/>
            </a:pPr>
            <a:r>
              <a:rPr lang="it-IT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it-IT" sz="1600" dirty="0" err="1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at</a:t>
            </a:r>
            <a:r>
              <a:rPr lang="it-IT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CERN</a:t>
            </a:r>
            <a:endParaRPr lang="en-US" sz="16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70537" y="5487991"/>
            <a:ext cx="3318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Telescopes are organized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clusters (20m -4 km d.) 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and single telescope stations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3276" y="3171788"/>
            <a:ext cx="5332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Pilot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project: 7 towns with </a:t>
            </a:r>
            <a:r>
              <a:rPr lang="en-US" sz="16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EEE telescopes in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High Schools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14" y="3229665"/>
            <a:ext cx="2041691" cy="2564517"/>
          </a:xfrm>
          <a:prstGeom prst="rect">
            <a:avLst/>
          </a:prstGeom>
        </p:spPr>
      </p:pic>
      <p:pic>
        <p:nvPicPr>
          <p:cNvPr id="29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065"/>
          <p:cNvSpPr txBox="1"/>
          <p:nvPr/>
        </p:nvSpPr>
        <p:spPr>
          <a:xfrm>
            <a:off x="273204" y="907016"/>
            <a:ext cx="8748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Extreme Energy Events (EEE) Project is an experiment for the detection of Extensive Air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Showers (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EAS). It is a joint </a:t>
            </a:r>
            <a:r>
              <a:rPr lang="en-US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scientific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educational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initiative by </a:t>
            </a:r>
            <a:r>
              <a:rPr lang="en-US" cap="small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Centro Fermi </a:t>
            </a:r>
            <a:endParaRPr lang="en-US" cap="small" dirty="0" smtClean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collaboration with   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CasellaDiTesto 2063"/>
          <p:cNvSpPr txBox="1"/>
          <p:nvPr/>
        </p:nvSpPr>
        <p:spPr>
          <a:xfrm>
            <a:off x="2902779" y="1482639"/>
            <a:ext cx="1386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and  CERN </a:t>
            </a:r>
            <a:endParaRPr lang="en-US" sz="1600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b="21482"/>
          <a:stretch/>
        </p:blipFill>
        <p:spPr>
          <a:xfrm>
            <a:off x="2318435" y="1502843"/>
            <a:ext cx="807086" cy="373162"/>
          </a:xfrm>
          <a:prstGeom prst="rect">
            <a:avLst/>
          </a:prstGeom>
        </p:spPr>
      </p:pic>
      <p:pic>
        <p:nvPicPr>
          <p:cNvPr id="39" name="Picture 4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7" r="75803" b="8781"/>
          <a:stretch/>
        </p:blipFill>
        <p:spPr bwMode="auto">
          <a:xfrm>
            <a:off x="7577217" y="1191000"/>
            <a:ext cx="1625252" cy="71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596" y="4942247"/>
            <a:ext cx="2368618" cy="16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stomShape 121"/>
          <p:cNvSpPr/>
          <p:nvPr/>
        </p:nvSpPr>
        <p:spPr>
          <a:xfrm>
            <a:off x="11186280" y="17654760"/>
            <a:ext cx="349920" cy="364680"/>
          </a:xfrm>
          <a:prstGeom prst="rect">
            <a:avLst/>
          </a:prstGeom>
          <a:noFill/>
          <a:ln w="324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376092"/>
                </a:solidFill>
                <a:latin typeface="LubalinGraph"/>
              </a:rPr>
              <a:t>x</a:t>
            </a:r>
            <a:endParaRPr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3" y="3141924"/>
            <a:ext cx="2120916" cy="526763"/>
          </a:xfrm>
          <a:prstGeom prst="rect">
            <a:avLst/>
          </a:prstGeom>
        </p:spPr>
      </p:pic>
      <p:cxnSp>
        <p:nvCxnSpPr>
          <p:cNvPr id="21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2048"/>
          <p:cNvCxnSpPr/>
          <p:nvPr/>
        </p:nvCxnSpPr>
        <p:spPr>
          <a:xfrm>
            <a:off x="585018" y="64533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206360" y="1885384"/>
                <a:ext cx="4572000" cy="17435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Δ</m:t>
                      </m:r>
                      <m:r>
                        <a:rPr lang="it-IT" sz="1600" b="1" i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𝒀</m:t>
                      </m:r>
                      <m:r>
                        <a:rPr lang="it-IT" sz="1600" b="1" i="1" baseline="-25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𝟐</m:t>
                      </m:r>
                      <m:r>
                        <a:rPr lang="en-US" sz="16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fPr>
                        <m:num>
                          <m:r>
                            <a:rPr lang="it-IT" sz="16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𝒀</m:t>
                          </m:r>
                          <m:r>
                            <a:rPr lang="it-IT" sz="1600" b="1" i="1" baseline="-250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𝑩𝒐𝒕</m:t>
                          </m:r>
                          <m:r>
                            <a:rPr lang="it-IT" sz="16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it-IT" sz="1600" b="1" i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it-IT" sz="1600" b="1" i="1" baseline="-250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T</m:t>
                          </m:r>
                          <m:r>
                            <m:rPr>
                              <m:nor/>
                            </m:rPr>
                            <a:rPr lang="it-IT" sz="1600" b="1" baseline="-250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op</m:t>
                          </m:r>
                          <m:r>
                            <m:rPr>
                              <m:nor/>
                            </m:rPr>
                            <a:rPr lang="it-IT" sz="1600" b="1" baseline="-250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</m:num>
                        <m:den>
                          <m:r>
                            <a:rPr lang="en-US" sz="16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𝟐</m:t>
                          </m:r>
                        </m:den>
                      </m:f>
                      <m:r>
                        <a:rPr lang="it-IT" sz="16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−</m:t>
                      </m:r>
                      <m:sSub>
                        <m:sSubPr>
                          <m:ctrlPr>
                            <a:rPr lang="en-US" sz="16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it-IT" sz="16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𝒀</m:t>
                          </m:r>
                        </m:e>
                        <m:sub>
                          <m:r>
                            <a:rPr lang="it-IT" sz="16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𝑴𝒊𝒅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𝑹𝑴𝑺</m:t>
                          </m:r>
                        </m:e>
                        <m:sub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𝒀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𝑹𝒆𝒔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</m:t>
                          </m:r>
                        </m:sub>
                      </m:sSub>
                      <m:r>
                        <a:rPr lang="it-IT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it-IT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it-IT" sz="1400" b="1" i="1" dirty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𝟐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Δ</m:t>
                          </m:r>
                          <m:r>
                            <a:rPr lang="it-IT" sz="1400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𝒀</m:t>
                          </m:r>
                        </m:sub>
                      </m:sSub>
                      <m:r>
                        <a:rPr lang="it-IT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a:rPr lang="it-IT" sz="1400" b="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0,92</m:t>
                      </m:r>
                      <m:r>
                        <a:rPr lang="it-IT" sz="1400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it-IT" sz="1400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𝑐𝑚</m:t>
                      </m:r>
                      <m:r>
                        <a:rPr lang="it-IT" sz="1400" i="1" dirty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en-US" sz="14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b="1" u="sng" dirty="0">
                  <a:solidFill>
                    <a:schemeClr val="bg2">
                      <a:lumMod val="25000"/>
                    </a:schemeClr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it-IT" b="1" u="sng" dirty="0">
                  <a:solidFill>
                    <a:srgbClr val="C00000"/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6360" y="1885384"/>
                <a:ext cx="4572000" cy="174355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/>
          <p:cNvSpPr txBox="1"/>
          <p:nvPr/>
        </p:nvSpPr>
        <p:spPr>
          <a:xfrm>
            <a:off x="179512" y="925861"/>
            <a:ext cx="60020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2000" b="1" u="sng" dirty="0" smtClean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Transverse Spatial resolution for the 3 MRPCs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measured with cosmic particles in the EEE stations</a:t>
            </a: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400" u="sng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Y </a:t>
            </a:r>
            <a:r>
              <a:rPr lang="it-IT" sz="1400" u="sng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coordinate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the direction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transverse to the strips chambers 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CasellaDiTesto 2060"/>
          <p:cNvSpPr txBox="1"/>
          <p:nvPr/>
        </p:nvSpPr>
        <p:spPr>
          <a:xfrm>
            <a:off x="1199694" y="77131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Spatial 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Resolution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(short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side)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02" y="1915927"/>
            <a:ext cx="5675427" cy="38300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60167" y="1797060"/>
            <a:ext cx="3680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Spatial resolution for </a:t>
            </a:r>
            <a:r>
              <a:rPr lang="en-US" b="1" u="sng" dirty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All Telescopes</a:t>
            </a:r>
            <a:endParaRPr lang="it-IT" b="1" i="1" dirty="0">
              <a:solidFill>
                <a:schemeClr val="bg2">
                  <a:lumMod val="25000"/>
                </a:schemeClr>
              </a:solidFill>
              <a:latin typeface="Cambria Math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1960" y="5745938"/>
            <a:ext cx="477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smtClean="0"/>
              <a:t>Resolution compatible with the requirements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78563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732240" y="6440184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2049" name="Connettore 1 2048"/>
          <p:cNvCxnSpPr/>
          <p:nvPr/>
        </p:nvCxnSpPr>
        <p:spPr>
          <a:xfrm>
            <a:off x="385387" y="656965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CasellaDiTesto 2060"/>
          <p:cNvSpPr txBox="1"/>
          <p:nvPr/>
        </p:nvSpPr>
        <p:spPr>
          <a:xfrm>
            <a:off x="1189782" y="-50921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Time Resolution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CustomShape 121"/>
          <p:cNvSpPr/>
          <p:nvPr/>
        </p:nvSpPr>
        <p:spPr>
          <a:xfrm>
            <a:off x="11186280" y="17654760"/>
            <a:ext cx="349920" cy="364680"/>
          </a:xfrm>
          <a:prstGeom prst="rect">
            <a:avLst/>
          </a:prstGeom>
          <a:noFill/>
          <a:ln w="324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376092"/>
                </a:solidFill>
                <a:latin typeface="LubalinGraph"/>
              </a:rPr>
              <a:t>x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4648705" y="1115864"/>
                <a:ext cx="3548225" cy="1156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it-IT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𝑻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𝒊𝒎𝒆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𝑹𝒆𝒔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</m:t>
                          </m:r>
                        </m:sub>
                      </m:sSub>
                      <m:r>
                        <a:rPr lang="it-IT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it-IT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it-IT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Δ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𝑻</m:t>
                          </m:r>
                        </m:sub>
                      </m:sSub>
                      <m:r>
                        <a:rPr lang="it-IT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en-US" sz="1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20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𝑝𝑠</m:t>
                      </m:r>
                    </m:oMath>
                  </m:oMathPara>
                </a14:m>
                <a:endParaRPr lang="en-US" b="1" u="sng" dirty="0" smtClean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705" y="1115864"/>
                <a:ext cx="3548225" cy="11569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1 2048"/>
          <p:cNvCxnSpPr/>
          <p:nvPr/>
        </p:nvCxnSpPr>
        <p:spPr>
          <a:xfrm>
            <a:off x="273204" y="6275394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58987" y="2621845"/>
            <a:ext cx="33739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>
                <a:solidFill>
                  <a:srgbClr val="C00000"/>
                </a:solidFill>
              </a:rPr>
              <a:t>Time slewing corrections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(without 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an </a:t>
            </a:r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ADC)</a:t>
            </a:r>
            <a:endParaRPr lang="it-IT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it-IT" sz="1600" dirty="0" smtClean="0"/>
              <a:t>The hit time depends on signal amplitude, Time </a:t>
            </a:r>
            <a:r>
              <a:rPr lang="it-IT" sz="1600" dirty="0"/>
              <a:t>O</a:t>
            </a:r>
            <a:r>
              <a:rPr lang="it-IT" sz="1600" dirty="0" smtClean="0"/>
              <a:t>ver Threshold, TOT, measured byTDCs .</a:t>
            </a:r>
          </a:p>
          <a:p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Correlation between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</a:rPr>
              <a:t>TOT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 and the different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it-IT" b="1" i="1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exp </a:t>
            </a:r>
            <a:r>
              <a:rPr lang="it-IT" b="1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T </a:t>
            </a:r>
            <a:r>
              <a:rPr lang="it-IT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corr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fitted by a polynomial ( 3</a:t>
            </a:r>
            <a:r>
              <a:rPr lang="it-IT" baseline="300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10" y="2505004"/>
            <a:ext cx="5552876" cy="3163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47" y="5652312"/>
            <a:ext cx="6627979" cy="5247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22265" y="4868614"/>
            <a:ext cx="3211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it-IT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TDCs 100 </a:t>
            </a:r>
            <a:r>
              <a:rPr lang="it-IT" sz="12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</a:t>
            </a:r>
            <a:endParaRPr lang="it-IT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6"/>
              <p:cNvSpPr txBox="1"/>
              <p:nvPr/>
            </p:nvSpPr>
            <p:spPr>
              <a:xfrm>
                <a:off x="698347" y="940850"/>
                <a:ext cx="3950358" cy="1043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2000" b="1" u="sng" dirty="0" smtClean="0">
                    <a:solidFill>
                      <a:srgbClr val="C00000"/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Time resolution for the 3 MRPCs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1600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US" sz="1600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easured with cosmic particles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1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Δ</m:t>
                    </m:r>
                    <m:r>
                      <a:rPr lang="it-IT" b="1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𝑻</m:t>
                    </m:r>
                    <m:r>
                      <m:rPr>
                        <m:nor/>
                      </m:rPr>
                      <a:rPr lang="en-US" b="1" baseline="-25000" dirty="0">
                        <a:solidFill>
                          <a:schemeClr val="bg2">
                            <a:lumMod val="25000"/>
                          </a:schemeClr>
                        </a:solidFill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Hit</m:t>
                    </m:r>
                    <m:r>
                      <a:rPr lang="en-US" b="1" i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b="1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fPr>
                      <m:num>
                        <m:r>
                          <a:rPr lang="it-IT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𝑻</m:t>
                        </m:r>
                        <m:r>
                          <a:rPr lang="it-IT" b="1" i="1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𝑯</m:t>
                        </m:r>
                        <m:r>
                          <a:rPr lang="it-IT" b="1" i="1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_</m:t>
                        </m:r>
                        <m:r>
                          <a:rPr lang="it-IT" b="1" i="1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𝑩𝒐𝒕</m:t>
                        </m:r>
                        <m:r>
                          <a:rPr lang="it-IT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+</m:t>
                        </m:r>
                        <m:r>
                          <a:rPr lang="it-IT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𝑻</m:t>
                        </m:r>
                        <m:r>
                          <m:rPr>
                            <m:nor/>
                          </m:rPr>
                          <a:rPr lang="it-IT" b="1" i="1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it-IT" b="1" i="1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_</m:t>
                        </m:r>
                        <m:r>
                          <m:rPr>
                            <m:nor/>
                          </m:rPr>
                          <a:rPr lang="it-IT" b="1" i="1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it-IT" b="1" i="0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op</m:t>
                        </m:r>
                        <m:r>
                          <m:rPr>
                            <m:nor/>
                          </m:rPr>
                          <a:rPr lang="it-IT" b="1" i="0" baseline="-25000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b="1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𝟐</m:t>
                        </m:r>
                      </m:den>
                    </m:f>
                    <m:r>
                      <a:rPr lang="it-IT" b="1" i="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−</m:t>
                    </m:r>
                    <m:sSub>
                      <m:sSubPr>
                        <m:ctrlPr>
                          <a:rPr lang="en-US" b="1" i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it-IT" b="1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𝑻</m:t>
                        </m:r>
                      </m:e>
                      <m:sub>
                        <m:r>
                          <a:rPr lang="it-IT" b="1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𝑯</m:t>
                        </m:r>
                        <m:r>
                          <a:rPr lang="it-IT" b="1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_</m:t>
                        </m:r>
                        <m:r>
                          <a:rPr lang="it-IT" b="1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𝑴𝒊𝒅</m:t>
                        </m:r>
                      </m:sub>
                    </m:sSub>
                  </m:oMath>
                </a14:m>
                <a:endParaRPr lang="it-IT" u="sng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47" y="940850"/>
                <a:ext cx="3950358" cy="1043812"/>
              </a:xfrm>
              <a:prstGeom prst="rect">
                <a:avLst/>
              </a:prstGeom>
              <a:blipFill rotWithShape="0">
                <a:blip r:embed="rId6"/>
                <a:stretch>
                  <a:fillRect l="-1698" t="-2907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4856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732240" y="6440184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22</a:t>
            </a:fld>
            <a:endParaRPr lang="en-US" dirty="0"/>
          </a:p>
        </p:txBody>
      </p:sp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stomShape 121"/>
          <p:cNvSpPr/>
          <p:nvPr/>
        </p:nvSpPr>
        <p:spPr>
          <a:xfrm>
            <a:off x="11186280" y="17654760"/>
            <a:ext cx="349920" cy="364680"/>
          </a:xfrm>
          <a:prstGeom prst="rect">
            <a:avLst/>
          </a:prstGeom>
          <a:noFill/>
          <a:ln w="324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376092"/>
                </a:solidFill>
                <a:latin typeface="LubalinGraph"/>
              </a:rPr>
              <a:t>x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/>
              <p:cNvSpPr txBox="1"/>
              <p:nvPr/>
            </p:nvSpPr>
            <p:spPr>
              <a:xfrm>
                <a:off x="5004048" y="1014472"/>
                <a:ext cx="3950358" cy="260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sz="2000" b="1" dirty="0" smtClean="0">
                    <a:solidFill>
                      <a:schemeClr val="bg2">
                        <a:lumMod val="25000"/>
                      </a:schemeClr>
                    </a:solidFill>
                    <a:latin typeface="Garamond" panose="02020404030301010803" pitchFamily="18" charset="0"/>
                    <a:ea typeface="Verdana" panose="020B0604030504040204" pitchFamily="34" charset="0"/>
                    <a:cs typeface="Verdana" panose="020B0604030504040204" pitchFamily="34" charset="0"/>
                  </a:rPr>
                  <a:t>Time resolution for the 3 MRPCs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a:rPr lang="it-IT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𝑻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𝒊𝒎𝒆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 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𝑹𝒆𝒔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.</m:t>
                          </m:r>
                        </m:sub>
                      </m:sSub>
                      <m:r>
                        <a:rPr lang="it-IT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</m:ctrlPr>
                            </m:fPr>
                            <m:num>
                              <m:r>
                                <a:rPr lang="it-IT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it-IT" b="1" i="1" dirty="0" smtClean="0">
                                  <a:solidFill>
                                    <a:schemeClr val="bg2">
                                      <a:lumMod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Verdana" panose="020B0604030504040204" pitchFamily="34" charset="0"/>
                                  <a:cs typeface="Verdana" panose="020B0604030504040204" pitchFamily="34" charset="0"/>
                                </a:rPr>
                                <m:t>𝟑</m:t>
                              </m:r>
                            </m:den>
                          </m:f>
                        </m:e>
                      </m:rad>
                      <m:sSub>
                        <m:sSubPr>
                          <m:ctrlPr>
                            <a:rPr lang="en-US" b="1" i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Δ</m:t>
                          </m:r>
                          <m:r>
                            <a:rPr lang="it-IT" b="1" i="1" dirty="0" smtClean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Cambria Math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𝑻</m:t>
                          </m:r>
                        </m:sub>
                      </m:sSub>
                      <m:r>
                        <a:rPr lang="it-IT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en-US" sz="1600" b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180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r>
                        <a:rPr lang="it-IT" b="0" i="1" dirty="0" smtClean="0">
                          <a:solidFill>
                            <a:srgbClr val="C00000"/>
                          </a:solidFill>
                          <a:latin typeface="Cambria Math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𝑝𝑠</m:t>
                      </m:r>
                    </m:oMath>
                  </m:oMathPara>
                </a14:m>
                <a:endParaRPr lang="en-US" sz="1600" dirty="0">
                  <a:solidFill>
                    <a:srgbClr val="C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it-IT" sz="1600" b="1" u="sng" dirty="0" smtClean="0">
                  <a:solidFill>
                    <a:schemeClr val="bg2">
                      <a:lumMod val="25000"/>
                    </a:schemeClr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b="1" u="sng" dirty="0" smtClean="0">
                  <a:solidFill>
                    <a:schemeClr val="bg2">
                      <a:lumMod val="25000"/>
                    </a:schemeClr>
                  </a:solidFill>
                  <a:latin typeface="Garamond" panose="02020404030301010803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it-IT" u="sng" dirty="0" smtClean="0">
                  <a:solidFill>
                    <a:schemeClr val="bg2">
                      <a:lumMod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b="1" u="sng" dirty="0" smtClean="0">
                  <a:solidFill>
                    <a:srgbClr val="C00000"/>
                  </a:solidFill>
                  <a:latin typeface="Garamond" panose="02020404030301010803" pitchFamily="18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endParaRPr lang="en-US" sz="1600" dirty="0" smtClean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CasellaDiTes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014472"/>
                <a:ext cx="3950358" cy="2602123"/>
              </a:xfrm>
              <a:prstGeom prst="rect">
                <a:avLst/>
              </a:prstGeom>
              <a:blipFill rotWithShape="0">
                <a:blip r:embed="rId3"/>
                <a:stretch>
                  <a:fillRect l="-1698" t="-1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1 2048"/>
          <p:cNvCxnSpPr/>
          <p:nvPr/>
        </p:nvCxnSpPr>
        <p:spPr>
          <a:xfrm>
            <a:off x="273204" y="6275394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mpaola\Dropbox\paolaXme\E3poster\logo_fiorin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6119956"/>
            <a:ext cx="1742765" cy="62682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128433"/>
            <a:ext cx="4168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>
                <a:solidFill>
                  <a:srgbClr val="C00000"/>
                </a:solidFill>
              </a:rPr>
              <a:t>Time slewing correction</a:t>
            </a:r>
          </a:p>
          <a:p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Correlation between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</a:rPr>
              <a:t>TOT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 and the different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it-IT" b="1" i="1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exp </a:t>
            </a:r>
            <a:r>
              <a:rPr lang="it-IT" b="1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T </a:t>
            </a:r>
            <a:r>
              <a:rPr lang="it-IT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corr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fitted by a polynomial ( 3</a:t>
            </a:r>
            <a:r>
              <a:rPr lang="it-IT" baseline="300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it-IT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9782" y="521513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20% improvevemts.</a:t>
            </a:r>
          </a:p>
          <a:p>
            <a:r>
              <a:rPr lang="it-IT" dirty="0" smtClean="0"/>
              <a:t>Resolution range from 178 ps to 295 ps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4654" r="7880"/>
          <a:stretch/>
        </p:blipFill>
        <p:spPr>
          <a:xfrm>
            <a:off x="4408617" y="2250175"/>
            <a:ext cx="4647245" cy="2888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-895" r="8613" b="-1"/>
          <a:stretch/>
        </p:blipFill>
        <p:spPr>
          <a:xfrm>
            <a:off x="0" y="2036943"/>
            <a:ext cx="4319028" cy="3013399"/>
          </a:xfrm>
          <a:prstGeom prst="rect">
            <a:avLst/>
          </a:prstGeom>
        </p:spPr>
      </p:pic>
      <p:sp>
        <p:nvSpPr>
          <p:cNvPr id="14" name="CasellaDiTesto 2060"/>
          <p:cNvSpPr txBox="1"/>
          <p:nvPr/>
        </p:nvSpPr>
        <p:spPr>
          <a:xfrm>
            <a:off x="1189782" y="-50921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Time Resolution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8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18" y="1945147"/>
            <a:ext cx="5652120" cy="381428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732240" y="6440184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stomShape 121"/>
          <p:cNvSpPr/>
          <p:nvPr/>
        </p:nvSpPr>
        <p:spPr>
          <a:xfrm>
            <a:off x="11186280" y="17654760"/>
            <a:ext cx="349920" cy="364680"/>
          </a:xfrm>
          <a:prstGeom prst="rect">
            <a:avLst/>
          </a:prstGeom>
          <a:noFill/>
          <a:ln w="324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376092"/>
                </a:solidFill>
                <a:latin typeface="LubalinGraph"/>
              </a:rPr>
              <a:t>x</a:t>
            </a:r>
            <a:endParaRPr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5036273" y="1476976"/>
            <a:ext cx="39503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Time resolution for the 3 MRPCs</a:t>
            </a:r>
            <a:endParaRPr lang="en-US" sz="160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it-IT" sz="1600" b="1" u="sng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en-US" sz="1600" b="1" u="sng" dirty="0" smtClean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it-IT" u="sng" dirty="0" smtClean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en-US" b="1" u="sng" dirty="0" smtClean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>
              <a:buClr>
                <a:schemeClr val="bg2">
                  <a:lumMod val="25000"/>
                </a:schemeClr>
              </a:buClr>
              <a:buSzPct val="75000"/>
            </a:pPr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" name="Connettore 1 2048"/>
          <p:cNvCxnSpPr/>
          <p:nvPr/>
        </p:nvCxnSpPr>
        <p:spPr>
          <a:xfrm>
            <a:off x="273204" y="6275394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C:\Users\mpaola\Dropbox\paolaXme\E3poster\logo_fiorin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6119956"/>
            <a:ext cx="1742765" cy="62682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5536" y="1128433"/>
            <a:ext cx="4168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>
                <a:solidFill>
                  <a:srgbClr val="C00000"/>
                </a:solidFill>
              </a:rPr>
              <a:t>Time slewing correction</a:t>
            </a:r>
          </a:p>
          <a:p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Correlation between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</a:rPr>
              <a:t>TOT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 and the different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it-IT" b="1" i="1" baseline="-25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exp </a:t>
            </a:r>
            <a:r>
              <a:rPr lang="it-IT" b="1" i="1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 T </a:t>
            </a:r>
            <a:r>
              <a:rPr lang="it-IT" baseline="-250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corr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fitted by a polynomial ( 3</a:t>
            </a:r>
            <a:r>
              <a:rPr lang="it-IT" baseline="300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it-IT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764" y="560064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>
                <a:solidFill>
                  <a:srgbClr val="C00000"/>
                </a:solidFill>
              </a:rPr>
              <a:t>20% improvevemts.</a:t>
            </a:r>
          </a:p>
          <a:p>
            <a:r>
              <a:rPr lang="it-IT" dirty="0" smtClean="0"/>
              <a:t>Resolution range from 178 ps to 295 ps</a:t>
            </a:r>
            <a:endParaRPr lang="it-IT" dirty="0"/>
          </a:p>
        </p:txBody>
      </p:sp>
      <p:sp>
        <p:nvSpPr>
          <p:cNvPr id="13" name="CasellaDiTesto 2060"/>
          <p:cNvSpPr txBox="1"/>
          <p:nvPr/>
        </p:nvSpPr>
        <p:spPr>
          <a:xfrm>
            <a:off x="1189782" y="-50921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Time Resolution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37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CasellaDiTesto 2060"/>
          <p:cNvSpPr txBox="1"/>
          <p:nvPr/>
        </p:nvSpPr>
        <p:spPr>
          <a:xfrm>
            <a:off x="1189782" y="30965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MRPC Telescopes 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CustomShape 121"/>
          <p:cNvSpPr/>
          <p:nvPr/>
        </p:nvSpPr>
        <p:spPr>
          <a:xfrm>
            <a:off x="11186280" y="17654760"/>
            <a:ext cx="349920" cy="364680"/>
          </a:xfrm>
          <a:prstGeom prst="rect">
            <a:avLst/>
          </a:prstGeom>
          <a:noFill/>
          <a:ln w="324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376092"/>
                </a:solidFill>
                <a:latin typeface="LubalinGraph"/>
              </a:rPr>
              <a:t>x</a:t>
            </a:r>
            <a:endParaRPr dirty="0"/>
          </a:p>
        </p:txBody>
      </p:sp>
      <p:sp>
        <p:nvSpPr>
          <p:cNvPr id="163" name="CasellaDiTesto 162"/>
          <p:cNvSpPr txBox="1"/>
          <p:nvPr/>
        </p:nvSpPr>
        <p:spPr>
          <a:xfrm>
            <a:off x="334928" y="851860"/>
            <a:ext cx="8553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EEE MRPCs Telescopes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easured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cosmic particles in the EEE stations 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school building </a:t>
            </a:r>
          </a:p>
        </p:txBody>
      </p:sp>
      <p:sp>
        <p:nvSpPr>
          <p:cNvPr id="171" name="Segnaposto numero diapositiva 3"/>
          <p:cNvSpPr txBox="1">
            <a:spLocks/>
          </p:cNvSpPr>
          <p:nvPr/>
        </p:nvSpPr>
        <p:spPr>
          <a:xfrm>
            <a:off x="6732240" y="64401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EBEB0A-9E3D-4B14-9782-E2AE3DA60D9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556" y="1996631"/>
            <a:ext cx="6030405" cy="3953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20759" y="6060236"/>
            <a:ext cx="322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aseline="-25000" dirty="0">
                <a:solidFill>
                  <a:srgbClr val="C000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˜</a:t>
            </a:r>
            <a:endParaRPr lang="it-IT" sz="36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622" y="1965869"/>
            <a:ext cx="29272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U</a:t>
            </a:r>
            <a:r>
              <a:rPr lang="it-IT" sz="1600" dirty="0" smtClean="0"/>
              <a:t>sing </a:t>
            </a:r>
            <a:r>
              <a:rPr lang="it-IT" sz="1600" dirty="0"/>
              <a:t>the </a:t>
            </a:r>
            <a:r>
              <a:rPr lang="it-IT" sz="1600" dirty="0" smtClean="0"/>
              <a:t>2fold </a:t>
            </a:r>
            <a:r>
              <a:rPr lang="en-US" sz="1600" dirty="0" smtClean="0"/>
              <a:t>coincidence. </a:t>
            </a:r>
          </a:p>
          <a:p>
            <a:r>
              <a:rPr lang="en-US" sz="1600" dirty="0" smtClean="0"/>
              <a:t>To reduce the </a:t>
            </a:r>
            <a:r>
              <a:rPr lang="en-US" sz="1600" dirty="0"/>
              <a:t>noise due to the trigger condition we use events with 2-hit clusters </a:t>
            </a:r>
            <a:r>
              <a:rPr lang="en-US" sz="1600" dirty="0" smtClean="0"/>
              <a:t>in both </a:t>
            </a:r>
            <a:r>
              <a:rPr lang="en-US" sz="1600" dirty="0"/>
              <a:t>the triggering chambers  </a:t>
            </a:r>
            <a:r>
              <a:rPr lang="en-US" sz="1600" dirty="0" smtClean="0"/>
              <a:t>( &lt;2% </a:t>
            </a:r>
            <a:r>
              <a:rPr lang="en-US" sz="1600" dirty="0"/>
              <a:t>of the events) and check the </a:t>
            </a:r>
            <a:r>
              <a:rPr lang="en-US" sz="1600" u="sng" dirty="0" smtClean="0"/>
              <a:t>middle </a:t>
            </a:r>
            <a:r>
              <a:rPr lang="it-IT" sz="1600" u="sng" dirty="0" smtClean="0"/>
              <a:t>chamber</a:t>
            </a:r>
            <a:r>
              <a:rPr lang="it-IT" sz="1600" dirty="0"/>
              <a:t>.</a:t>
            </a:r>
          </a:p>
          <a:p>
            <a:endParaRPr lang="it-IT" dirty="0"/>
          </a:p>
        </p:txBody>
      </p:sp>
      <p:pic>
        <p:nvPicPr>
          <p:cNvPr id="14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218010"/>
            <a:ext cx="2716235" cy="2639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1460436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Efficiency of the Middle Chameber </a:t>
            </a:r>
            <a:r>
              <a:rPr lang="it-IT" sz="1600" dirty="0" smtClean="0"/>
              <a:t>using External Chamber </a:t>
            </a:r>
            <a:r>
              <a:rPr lang="it-IT" sz="1600" dirty="0"/>
              <a:t>as trigger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532821" y="5698637"/>
                <a:ext cx="236068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dirty="0" err="1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Efficency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vs HV 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75000"/>
                </a:pPr>
                <a:r>
                  <a:rPr lang="it-IT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HV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  <a:ea typeface="Cambria Math"/>
                      </a:rPr>
                      <m:t>&gt;</m:t>
                    </m:r>
                    <m:r>
                      <a:rPr lang="en-US" b="1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it-IT" dirty="0">
                    <a:solidFill>
                      <a:schemeClr val="bg2">
                        <a:lumMod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17 kV     </a:t>
                </a:r>
                <a:r>
                  <a:rPr lang="en-US" b="1" dirty="0">
                    <a:solidFill>
                      <a:srgbClr val="C00000"/>
                    </a:solidFill>
                  </a:rPr>
                  <a:t>95%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821" y="5698637"/>
                <a:ext cx="2360681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326" t="-3974" b="-10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619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CasellaDiTesto 2060"/>
          <p:cNvSpPr txBox="1"/>
          <p:nvPr/>
        </p:nvSpPr>
        <p:spPr>
          <a:xfrm>
            <a:off x="1189782" y="30965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MRPC Telescopes 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CustomShape 121"/>
          <p:cNvSpPr/>
          <p:nvPr/>
        </p:nvSpPr>
        <p:spPr>
          <a:xfrm>
            <a:off x="11186280" y="17654760"/>
            <a:ext cx="349920" cy="364680"/>
          </a:xfrm>
          <a:prstGeom prst="rect">
            <a:avLst/>
          </a:prstGeom>
          <a:noFill/>
          <a:ln w="3240"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dirty="0" smtClean="0">
                <a:solidFill>
                  <a:srgbClr val="376092"/>
                </a:solidFill>
                <a:latin typeface="LubalinGraph"/>
              </a:rPr>
              <a:t>x</a:t>
            </a:r>
            <a:endParaRPr dirty="0"/>
          </a:p>
        </p:txBody>
      </p:sp>
      <p:sp>
        <p:nvSpPr>
          <p:cNvPr id="163" name="CasellaDiTesto 162"/>
          <p:cNvSpPr txBox="1"/>
          <p:nvPr/>
        </p:nvSpPr>
        <p:spPr>
          <a:xfrm>
            <a:off x="301523" y="849981"/>
            <a:ext cx="8553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16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EEE MRPCs Telescopes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easured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cosmic particles in the EEE stations </a:t>
            </a:r>
            <a:r>
              <a:rPr lang="en-US" sz="1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school building </a:t>
            </a:r>
          </a:p>
        </p:txBody>
      </p:sp>
      <p:sp>
        <p:nvSpPr>
          <p:cNvPr id="171" name="Segnaposto numero diapositiva 3"/>
          <p:cNvSpPr txBox="1">
            <a:spLocks/>
          </p:cNvSpPr>
          <p:nvPr/>
        </p:nvSpPr>
        <p:spPr>
          <a:xfrm>
            <a:off x="6732240" y="64401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EBEB0A-9E3D-4B14-9782-E2AE3DA60D96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4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218010"/>
            <a:ext cx="2716235" cy="2639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5287" y="1446738"/>
            <a:ext cx="8158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Efficiency of the Middle Chameber </a:t>
            </a:r>
            <a:r>
              <a:rPr lang="it-IT" sz="1600" dirty="0" smtClean="0"/>
              <a:t>using External Chamber </a:t>
            </a:r>
            <a:r>
              <a:rPr lang="it-IT" sz="1600" dirty="0"/>
              <a:t>as trigger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87" y="1890807"/>
            <a:ext cx="6426958" cy="374234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69274" y="2330556"/>
            <a:ext cx="2510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/>
              <a:t>Efficiency </a:t>
            </a:r>
            <a:r>
              <a:rPr lang="it-IT" sz="1600" b="1" dirty="0" smtClean="0"/>
              <a:t>&gt; 93% reached by  77% of the telescope array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31117038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2060"/>
          <p:cNvSpPr txBox="1"/>
          <p:nvPr/>
        </p:nvSpPr>
        <p:spPr>
          <a:xfrm>
            <a:off x="2196485" y="42195"/>
            <a:ext cx="66247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Long Term Stability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317" y="1581321"/>
            <a:ext cx="29186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Average track X^2 – computed as the best track in the event if at least on hit on each chamber is recorded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9" y="1010930"/>
            <a:ext cx="5844875" cy="3403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" y="3501008"/>
            <a:ext cx="5642566" cy="32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3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2060"/>
          <p:cNvSpPr txBox="1"/>
          <p:nvPr/>
        </p:nvSpPr>
        <p:spPr>
          <a:xfrm>
            <a:off x="2196485" y="42195"/>
            <a:ext cx="66247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Long Term Stability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317" y="1581321"/>
            <a:ext cx="291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DAQ rates</a:t>
            </a:r>
          </a:p>
          <a:p>
            <a:r>
              <a:rPr lang="it-IT" sz="1600" dirty="0" smtClean="0"/>
              <a:t>Raw acquisition rate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9"/>
            <a:ext cx="6172221" cy="33569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47" y="810501"/>
            <a:ext cx="5857213" cy="341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2060"/>
          <p:cNvSpPr txBox="1"/>
          <p:nvPr/>
        </p:nvSpPr>
        <p:spPr>
          <a:xfrm>
            <a:off x="2196485" y="42195"/>
            <a:ext cx="66247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Long Term Stability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  <a:p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317" y="1581321"/>
            <a:ext cx="291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Multiplicity </a:t>
            </a:r>
          </a:p>
          <a:p>
            <a:r>
              <a:rPr lang="it-IT" sz="1600" dirty="0"/>
              <a:t>A</a:t>
            </a:r>
            <a:r>
              <a:rPr lang="it-IT" sz="1600" dirty="0" smtClean="0"/>
              <a:t>verage number of the hits on the 3 chambers for each event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32" y="766777"/>
            <a:ext cx="6055967" cy="3526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140968"/>
            <a:ext cx="6717363" cy="38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8947500" cy="612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988840"/>
            <a:ext cx="4680520" cy="10801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09320"/>
            <a:ext cx="4860032" cy="43204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3381" y="19888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bg2">
                  <a:lumMod val="25000"/>
                </a:schemeClr>
              </a:buClr>
              <a:buSzPct val="75000"/>
            </a:pP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Working Point less than </a:t>
            </a:r>
            <a:r>
              <a:rPr lang="it-IT" sz="1600" dirty="0" smtClean="0">
                <a:latin typeface="+mj-lt"/>
                <a:cs typeface="Arial" panose="020B0604020202020204" pitchFamily="34" charset="0"/>
              </a:rPr>
              <a:t>17 kV using the standard Mixture</a:t>
            </a:r>
            <a:endParaRPr lang="en-US" sz="16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4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768038" y="824518"/>
            <a:ext cx="7776864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CasellaDiTesto 2063"/>
          <p:cNvSpPr txBox="1"/>
          <p:nvPr/>
        </p:nvSpPr>
        <p:spPr>
          <a:xfrm>
            <a:off x="3768244" y="5439723"/>
            <a:ext cx="111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38497" y="6448251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12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6386" y="98084"/>
            <a:ext cx="7620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Run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coordinate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DATA acquisition </a:t>
            </a:r>
          </a:p>
          <a:p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it-IT" sz="3200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754" y="981551"/>
            <a:ext cx="224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Since November 2014</a:t>
            </a:r>
            <a:endParaRPr lang="it-IT" sz="1600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23" y="4740928"/>
            <a:ext cx="2123490" cy="21362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" y="1388411"/>
            <a:ext cx="9144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9365" y="5079562"/>
            <a:ext cx="528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Close to 100 x 10</a:t>
            </a:r>
            <a:r>
              <a:rPr lang="it-IT" baseline="30000" dirty="0" smtClean="0"/>
              <a:t>9</a:t>
            </a:r>
            <a:r>
              <a:rPr lang="it-IT" dirty="0" smtClean="0"/>
              <a:t>  </a:t>
            </a:r>
            <a:r>
              <a:rPr lang="en-US" b="1" dirty="0" smtClean="0"/>
              <a:t>candidate </a:t>
            </a:r>
            <a:r>
              <a:rPr lang="en-US" b="1" dirty="0"/>
              <a:t>tracks </a:t>
            </a:r>
            <a:r>
              <a:rPr lang="en-US" b="1" dirty="0" smtClean="0"/>
              <a:t>(X</a:t>
            </a:r>
            <a:r>
              <a:rPr lang="en-US" b="1" baseline="30000" dirty="0" smtClean="0"/>
              <a:t>2</a:t>
            </a:r>
            <a:r>
              <a:rPr lang="en-US" b="1" dirty="0" smtClean="0"/>
              <a:t>&lt;10</a:t>
            </a:r>
            <a:r>
              <a:rPr lang="en-US" b="1" dirty="0"/>
              <a:t>) </a:t>
            </a:r>
            <a:endParaRPr lang="en-US" b="1" dirty="0" smtClean="0"/>
          </a:p>
          <a:p>
            <a:r>
              <a:rPr lang="en-US" b="1" dirty="0" smtClean="0"/>
              <a:t>Collected in its database at CNAF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800482" y="668973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 novel VME trigger unit for the EEE telescopes was </a:t>
            </a:r>
            <a:r>
              <a:rPr lang="en-US" sz="1600" dirty="0" smtClean="0"/>
              <a:t>developed, </a:t>
            </a:r>
            <a:r>
              <a:rPr lang="en-US" sz="1600" b="1" dirty="0"/>
              <a:t>including an embedded GPS </a:t>
            </a:r>
            <a:r>
              <a:rPr lang="en-US" sz="1600" b="1" dirty="0" smtClean="0"/>
              <a:t>engine </a:t>
            </a:r>
            <a:r>
              <a:rPr lang="en-US" sz="1600" dirty="0" smtClean="0"/>
              <a:t>(</a:t>
            </a:r>
            <a:r>
              <a:rPr lang="en-US" sz="1400" dirty="0" smtClean="0"/>
              <a:t>TRIMBLE</a:t>
            </a:r>
            <a:r>
              <a:rPr lang="en-US" sz="1600" dirty="0" smtClean="0"/>
              <a:t>)</a:t>
            </a:r>
            <a:r>
              <a:rPr lang="en-US" sz="1600" b="1" dirty="0" smtClean="0"/>
              <a:t> </a:t>
            </a:r>
            <a:r>
              <a:rPr lang="en-US" sz="1600" b="1" dirty="0"/>
              <a:t>for timing application. </a:t>
            </a:r>
            <a:r>
              <a:rPr lang="en-US" sz="1600" dirty="0"/>
              <a:t>That allows extracting the event time stamping at level of the trigger </a:t>
            </a:r>
            <a:r>
              <a:rPr lang="en-US" sz="1600" dirty="0" smtClean="0"/>
              <a:t>unit, avoiding  </a:t>
            </a:r>
            <a:r>
              <a:rPr lang="en-US" sz="1600" dirty="0"/>
              <a:t>time drifts.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28800"/>
            <a:ext cx="6007121" cy="40338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754" y="5373216"/>
            <a:ext cx="85556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600" dirty="0"/>
              <a:t>A 6-fold coincidence (within a 500 ns window) of </a:t>
            </a:r>
            <a:r>
              <a:rPr lang="en-US" sz="1600" dirty="0"/>
              <a:t>the OR-signals from both FRONT-END cards of the 3 MRPCs, generates the data acquisition </a:t>
            </a:r>
            <a:r>
              <a:rPr lang="en-US" sz="1600" b="1" dirty="0" smtClean="0"/>
              <a:t>Trigger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absolute time </a:t>
            </a:r>
            <a:r>
              <a:rPr lang="en-US" sz="1600" dirty="0"/>
              <a:t>of an event is built as the </a:t>
            </a:r>
            <a:r>
              <a:rPr lang="en-US" sz="1600" b="1" dirty="0"/>
              <a:t>TDCs event time plus the GPS timestamp for each 1PPS</a:t>
            </a:r>
            <a:r>
              <a:rPr lang="en-US" sz="1600" dirty="0"/>
              <a:t>.  </a:t>
            </a:r>
          </a:p>
          <a:p>
            <a:endParaRPr lang="en-US" b="1" dirty="0"/>
          </a:p>
        </p:txBody>
      </p:sp>
      <p:cxnSp>
        <p:nvCxnSpPr>
          <p:cNvPr id="24" name="Connettore 1 2048"/>
          <p:cNvCxnSpPr/>
          <p:nvPr/>
        </p:nvCxnSpPr>
        <p:spPr>
          <a:xfrm>
            <a:off x="467544" y="620688"/>
            <a:ext cx="813690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88894" y="-62808"/>
            <a:ext cx="5084001" cy="72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rPr>
              <a:t>The New Trigger/GPS Module</a:t>
            </a:r>
          </a:p>
        </p:txBody>
      </p:sp>
    </p:spTree>
    <p:extLst>
      <p:ext uri="{BB962C8B-B14F-4D97-AF65-F5344CB8AC3E}">
        <p14:creationId xmlns:p14="http://schemas.microsoft.com/office/powerpoint/2010/main" val="37935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4354006" cy="4176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392" y="764704"/>
            <a:ext cx="4317221" cy="4257259"/>
          </a:xfrm>
          <a:prstGeom prst="rect">
            <a:avLst/>
          </a:prstGeom>
        </p:spPr>
      </p:pic>
      <p:cxnSp>
        <p:nvCxnSpPr>
          <p:cNvPr id="9" name="Connettore 1 2048"/>
          <p:cNvCxnSpPr/>
          <p:nvPr/>
        </p:nvCxnSpPr>
        <p:spPr>
          <a:xfrm>
            <a:off x="988894" y="573128"/>
            <a:ext cx="5718311" cy="116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13"/>
          <p:cNvSpPr txBox="1"/>
          <p:nvPr/>
        </p:nvSpPr>
        <p:spPr>
          <a:xfrm>
            <a:off x="1979712" y="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Trigger Efficiency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6392" y="5162554"/>
            <a:ext cx="3918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unit achieves </a:t>
            </a:r>
            <a:r>
              <a:rPr lang="en-US" dirty="0" smtClean="0"/>
              <a:t>a full efficiency with a  </a:t>
            </a:r>
            <a:r>
              <a:rPr lang="en-US" dirty="0"/>
              <a:t>minimum separation in time </a:t>
            </a:r>
            <a:r>
              <a:rPr lang="en-US" dirty="0" smtClean="0"/>
              <a:t>of  </a:t>
            </a:r>
            <a:r>
              <a:rPr lang="en-US" dirty="0"/>
              <a:t>100 ns, I</a:t>
            </a:r>
            <a:r>
              <a:rPr lang="en-US" dirty="0" smtClean="0"/>
              <a:t>t </a:t>
            </a:r>
            <a:r>
              <a:rPr lang="en-US" dirty="0"/>
              <a:t>is not able to </a:t>
            </a:r>
            <a:r>
              <a:rPr lang="en-US" dirty="0" smtClean="0"/>
              <a:t>discriminate </a:t>
            </a:r>
            <a:r>
              <a:rPr lang="en-US" dirty="0"/>
              <a:t> </a:t>
            </a:r>
            <a:r>
              <a:rPr lang="en-US" dirty="0" smtClean="0"/>
              <a:t>when </a:t>
            </a:r>
            <a:r>
              <a:rPr lang="en-US" dirty="0"/>
              <a:t>their delay is &lt; 80 </a:t>
            </a:r>
            <a:r>
              <a:rPr lang="en-US" dirty="0" smtClean="0"/>
              <a:t>ns. This </a:t>
            </a:r>
            <a:r>
              <a:rPr lang="en-US" dirty="0"/>
              <a:t>time interval can be easily changed by modifying </a:t>
            </a:r>
            <a:r>
              <a:rPr lang="en-US" dirty="0" smtClean="0"/>
              <a:t>the</a:t>
            </a:r>
            <a:endParaRPr lang="en-US" dirty="0"/>
          </a:p>
          <a:p>
            <a:r>
              <a:rPr lang="en-US" dirty="0"/>
              <a:t>FPGA </a:t>
            </a:r>
            <a:r>
              <a:rPr lang="en-US" dirty="0" smtClean="0"/>
              <a:t>ﬁrmware</a:t>
            </a:r>
            <a:r>
              <a:rPr lang="en-US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5009751"/>
            <a:ext cx="462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trigger </a:t>
            </a:r>
            <a:r>
              <a:rPr lang="en-US" dirty="0" smtClean="0"/>
              <a:t>efficiency </a:t>
            </a:r>
            <a:r>
              <a:rPr lang="en-US" dirty="0"/>
              <a:t>stays constant </a:t>
            </a:r>
            <a:r>
              <a:rPr lang="en-US" dirty="0" smtClean="0"/>
              <a:t>at 100</a:t>
            </a:r>
            <a:r>
              <a:rPr lang="en-US" dirty="0"/>
              <a:t>%, and then sharply decreases when one of the signals </a:t>
            </a:r>
            <a:r>
              <a:rPr lang="en-US" dirty="0" smtClean="0"/>
              <a:t>goes out </a:t>
            </a:r>
            <a:r>
              <a:rPr lang="en-US" dirty="0"/>
              <a:t>of the 50 ns time window.</a:t>
            </a:r>
          </a:p>
        </p:txBody>
      </p:sp>
    </p:spTree>
    <p:extLst>
      <p:ext uri="{BB962C8B-B14F-4D97-AF65-F5344CB8AC3E}">
        <p14:creationId xmlns:p14="http://schemas.microsoft.com/office/powerpoint/2010/main" val="23111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098" y="1885209"/>
            <a:ext cx="4397005" cy="3803055"/>
          </a:xfrm>
          <a:prstGeom prst="rect">
            <a:avLst/>
          </a:prstGeom>
        </p:spPr>
      </p:pic>
      <p:cxnSp>
        <p:nvCxnSpPr>
          <p:cNvPr id="8" name="Connettore 1 2048"/>
          <p:cNvCxnSpPr/>
          <p:nvPr/>
        </p:nvCxnSpPr>
        <p:spPr>
          <a:xfrm>
            <a:off x="467544" y="620688"/>
            <a:ext cx="813690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3"/>
          <p:cNvSpPr txBox="1"/>
          <p:nvPr/>
        </p:nvSpPr>
        <p:spPr>
          <a:xfrm>
            <a:off x="5661787" y="5683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(Test on the Field)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9273" y="83384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 Telescopes at CERN, at a relative distance of 18 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515" r="2351"/>
          <a:stretch/>
        </p:blipFill>
        <p:spPr>
          <a:xfrm>
            <a:off x="5592" y="1448201"/>
            <a:ext cx="4545451" cy="3853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1640" y="11570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CERN-01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4101" y="590863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Time resolution for  coincidences &lt; 23 ns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88894" y="-62808"/>
            <a:ext cx="5084001" cy="727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sz="3200" cap="sm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chemeClr val="tx2">
                    <a:lumMod val="7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rPr>
              <a:t>The New Trigger/GPS Module</a:t>
            </a:r>
          </a:p>
        </p:txBody>
      </p:sp>
    </p:spTree>
    <p:extLst>
      <p:ext uri="{BB962C8B-B14F-4D97-AF65-F5344CB8AC3E}">
        <p14:creationId xmlns:p14="http://schemas.microsoft.com/office/powerpoint/2010/main" val="13000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6" r="44512"/>
          <a:stretch/>
        </p:blipFill>
        <p:spPr>
          <a:xfrm>
            <a:off x="0" y="2413084"/>
            <a:ext cx="3452356" cy="372036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5882" y="44309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2048"/>
          <p:cNvCxnSpPr/>
          <p:nvPr/>
        </p:nvCxnSpPr>
        <p:spPr>
          <a:xfrm>
            <a:off x="988894" y="573128"/>
            <a:ext cx="5718311" cy="116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3"/>
          <p:cNvSpPr txBox="1"/>
          <p:nvPr/>
        </p:nvSpPr>
        <p:spPr>
          <a:xfrm>
            <a:off x="1979712" y="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Efficiency Test set up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524" y="1035267"/>
            <a:ext cx="8586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The telescope at CERN  (CERN-01) has been used as trigger  for the Test chamber (</a:t>
            </a:r>
            <a:r>
              <a:rPr lang="it-IT" sz="1200" dirty="0" smtClean="0"/>
              <a:t>Gaps 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250 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spaced</a:t>
            </a:r>
            <a:r>
              <a:rPr lang="it-IT" sz="1200" dirty="0"/>
              <a:t> </a:t>
            </a:r>
            <a:r>
              <a:rPr lang="it-IT" sz="1600" dirty="0"/>
              <a:t>) </a:t>
            </a:r>
            <a:r>
              <a:rPr lang="it-IT" sz="1600" dirty="0" smtClean="0"/>
              <a:t>placed above CERN-01 layers fluxed.  </a:t>
            </a:r>
          </a:p>
          <a:p>
            <a:endParaRPr lang="it-IT" sz="1600" dirty="0"/>
          </a:p>
          <a:p>
            <a:r>
              <a:rPr lang="it-IT" sz="1600" dirty="0" smtClean="0"/>
              <a:t>The  particle track is  determinated from the event recostructed  using only two chambers of CERN-01 and the test chamber.</a:t>
            </a:r>
            <a:endParaRPr lang="en-US" sz="16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55976" y="1327230"/>
            <a:ext cx="93610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17122" y="1340768"/>
            <a:ext cx="144016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27784" y="1331694"/>
            <a:ext cx="3479934" cy="253080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27144" y="5805238"/>
            <a:ext cx="1334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CERN-01</a:t>
            </a:r>
            <a:endParaRPr lang="it-IT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139002" y="769404"/>
            <a:ext cx="90241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it-IT" sz="1500" b="1" cap="small" dirty="0" smtClean="0"/>
              <a:t>[ </a:t>
            </a:r>
            <a:r>
              <a:rPr lang="en-US" altLang="it-IT" sz="1500" dirty="0" smtClean="0"/>
              <a:t>In the EEE telescope a  </a:t>
            </a:r>
            <a:r>
              <a:rPr lang="en-US" altLang="it-IT" sz="1500" dirty="0"/>
              <a:t>six-fold coincidence of both </a:t>
            </a:r>
            <a:r>
              <a:rPr lang="en-US" altLang="it-IT" sz="1500" dirty="0" smtClean="0"/>
              <a:t>side </a:t>
            </a:r>
            <a:r>
              <a:rPr lang="en-US" altLang="it-IT" sz="1500" dirty="0"/>
              <a:t>of the 3 MRPCs generates </a:t>
            </a:r>
            <a:r>
              <a:rPr lang="en-US" altLang="it-IT" sz="1500" dirty="0" smtClean="0"/>
              <a:t>the</a:t>
            </a:r>
            <a:r>
              <a:rPr lang="en-US" altLang="it-IT" sz="1500" i="1" dirty="0" smtClean="0"/>
              <a:t> event </a:t>
            </a:r>
            <a:r>
              <a:rPr lang="en-US" altLang="it-IT" sz="1500" dirty="0" smtClean="0"/>
              <a:t>trigger ]</a:t>
            </a:r>
          </a:p>
        </p:txBody>
      </p:sp>
      <p:sp>
        <p:nvSpPr>
          <p:cNvPr id="43" name="Oval 42"/>
          <p:cNvSpPr/>
          <p:nvPr/>
        </p:nvSpPr>
        <p:spPr>
          <a:xfrm>
            <a:off x="1148099" y="3862494"/>
            <a:ext cx="144016" cy="13476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1262158" y="4144855"/>
            <a:ext cx="219895" cy="190980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940187" y="5541729"/>
            <a:ext cx="144016" cy="13476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652155" y="4928148"/>
            <a:ext cx="144016" cy="13476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/>
          <a:srcRect t="862" r="7800" b="7902"/>
          <a:stretch/>
        </p:blipFill>
        <p:spPr>
          <a:xfrm>
            <a:off x="4119572" y="2158223"/>
            <a:ext cx="3323815" cy="3240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79500" y="4928148"/>
            <a:ext cx="50627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600" dirty="0"/>
          </a:p>
          <a:p>
            <a:endParaRPr lang="it-IT" sz="1600" b="1" dirty="0">
              <a:latin typeface="Garamond" panose="02020404030301010803" pitchFamily="18" charset="0"/>
            </a:endParaRPr>
          </a:p>
          <a:p>
            <a:r>
              <a:rPr lang="it-IT" sz="1600" dirty="0"/>
              <a:t>With the aim to reject background due to the </a:t>
            </a:r>
            <a:r>
              <a:rPr lang="it-IT" sz="1600" dirty="0" smtClean="0"/>
              <a:t>noise, we </a:t>
            </a:r>
            <a:r>
              <a:rPr lang="it-IT" sz="1600" dirty="0"/>
              <a:t>select only the events with a double hit (</a:t>
            </a:r>
            <a:r>
              <a:rPr lang="it-IT" sz="1600" dirty="0" smtClean="0"/>
              <a:t>clusters) </a:t>
            </a:r>
            <a:r>
              <a:rPr lang="it-IT" sz="1600" dirty="0"/>
              <a:t>in the triggering chambers (</a:t>
            </a:r>
            <a:r>
              <a:rPr lang="it-IT" sz="1600" dirty="0" smtClean="0"/>
              <a:t>both, </a:t>
            </a:r>
            <a:r>
              <a:rPr lang="it-IT" sz="1600" u="sng" dirty="0"/>
              <a:t>&lt;</a:t>
            </a:r>
            <a:r>
              <a:rPr lang="it-IT" sz="1600" u="sng" dirty="0" smtClean="0"/>
              <a:t> 2% of the tracks</a:t>
            </a:r>
            <a:r>
              <a:rPr lang="it-IT" sz="1600" dirty="0" smtClean="0"/>
              <a:t>),  </a:t>
            </a:r>
            <a:endParaRPr lang="it-IT" sz="1600" dirty="0"/>
          </a:p>
          <a:p>
            <a:r>
              <a:rPr lang="it-IT" sz="1600" dirty="0"/>
              <a:t>This basically remove all the noise (we are requiring 2 pairs of hits, each pair should be close in time and space).</a:t>
            </a:r>
          </a:p>
        </p:txBody>
      </p:sp>
    </p:spTree>
    <p:extLst>
      <p:ext uri="{BB962C8B-B14F-4D97-AF65-F5344CB8AC3E}">
        <p14:creationId xmlns:p14="http://schemas.microsoft.com/office/powerpoint/2010/main" val="1030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5882" y="44309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2048"/>
          <p:cNvCxnSpPr/>
          <p:nvPr/>
        </p:nvCxnSpPr>
        <p:spPr>
          <a:xfrm>
            <a:off x="988894" y="573128"/>
            <a:ext cx="5718311" cy="116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3"/>
          <p:cNvSpPr txBox="1"/>
          <p:nvPr/>
        </p:nvSpPr>
        <p:spPr>
          <a:xfrm>
            <a:off x="1979712" y="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Thightness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Test 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99"/>
          <a:stretch/>
        </p:blipFill>
        <p:spPr>
          <a:xfrm>
            <a:off x="33923" y="917883"/>
            <a:ext cx="9090843" cy="54693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923" y="6093296"/>
            <a:ext cx="6673282" cy="4653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79712" y="6071585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V(ml) = a </a:t>
            </a:r>
            <a:r>
              <a:rPr lang="it-IT" i="1" dirty="0" smtClean="0"/>
              <a:t>P(mbar) </a:t>
            </a:r>
            <a:r>
              <a:rPr lang="it-IT" baseline="30000" dirty="0" smtClean="0"/>
              <a:t>2</a:t>
            </a:r>
            <a:r>
              <a:rPr lang="it-IT" dirty="0" smtClean="0"/>
              <a:t> + b </a:t>
            </a:r>
            <a:r>
              <a:rPr lang="it-IT" i="1" dirty="0" smtClean="0"/>
              <a:t>P</a:t>
            </a:r>
            <a:r>
              <a:rPr lang="it-IT" dirty="0" smtClean="0"/>
              <a:t> +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5882" y="44309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2048"/>
          <p:cNvCxnSpPr/>
          <p:nvPr/>
        </p:nvCxnSpPr>
        <p:spPr>
          <a:xfrm>
            <a:off x="988894" y="573128"/>
            <a:ext cx="5718311" cy="116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" y="980728"/>
            <a:ext cx="3892042" cy="24050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694" y="692696"/>
            <a:ext cx="4666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INFLATING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CURVE</a:t>
            </a:r>
            <a:r>
              <a:rPr lang="en-US" dirty="0"/>
              <a:t> </a:t>
            </a:r>
            <a:r>
              <a:rPr lang="en-US" dirty="0" smtClean="0"/>
              <a:t>(parabolic fit parameters)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30889" y="63468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ime vs Leakage  </a:t>
            </a:r>
            <a:endParaRPr lang="en-US" dirty="0"/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065493"/>
              </p:ext>
            </p:extLst>
          </p:nvPr>
        </p:nvGraphicFramePr>
        <p:xfrm>
          <a:off x="4421205" y="8602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80112" y="4077072"/>
            <a:ext cx="2689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33 New Chambers</a:t>
            </a:r>
          </a:p>
          <a:p>
            <a:r>
              <a:rPr lang="it-IT" dirty="0" smtClean="0"/>
              <a:t>Leakage (l/h) at ~ 1 mbar </a:t>
            </a:r>
          </a:p>
          <a:p>
            <a:r>
              <a:rPr lang="it-IT" dirty="0" smtClean="0"/>
              <a:t>around 0,04 l/h</a:t>
            </a:r>
            <a:endParaRPr lang="en-US" dirty="0"/>
          </a:p>
        </p:txBody>
      </p:sp>
      <p:sp>
        <p:nvSpPr>
          <p:cNvPr id="12" name="CasellaDiTesto 13"/>
          <p:cNvSpPr txBox="1"/>
          <p:nvPr/>
        </p:nvSpPr>
        <p:spPr>
          <a:xfrm>
            <a:off x="1979712" y="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Thightness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Test 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4" y="3517610"/>
            <a:ext cx="3591902" cy="3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768038" y="824518"/>
            <a:ext cx="7776864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CasellaDiTesto 2063"/>
          <p:cNvSpPr txBox="1"/>
          <p:nvPr/>
        </p:nvSpPr>
        <p:spPr>
          <a:xfrm>
            <a:off x="3768244" y="5439723"/>
            <a:ext cx="111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9" name="CasellaDiTesto 18"/>
          <p:cNvSpPr txBox="1"/>
          <p:nvPr/>
        </p:nvSpPr>
        <p:spPr>
          <a:xfrm>
            <a:off x="451102" y="975831"/>
            <a:ext cx="809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Study of the EEE </a:t>
            </a:r>
            <a:r>
              <a:rPr lang="en-US" sz="2800" b="1" u="sng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MRPC </a:t>
            </a:r>
            <a:r>
              <a:rPr lang="en-US" sz="2800" b="1" u="sng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Telescopes Performance </a:t>
            </a:r>
            <a:r>
              <a:rPr lang="it-IT" sz="2800" b="1" u="sng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2800" b="1" u="sng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40" name="Connettore 1 2048"/>
          <p:cNvCxnSpPr/>
          <p:nvPr/>
        </p:nvCxnSpPr>
        <p:spPr>
          <a:xfrm>
            <a:off x="273204" y="6275394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8"/>
          <p:cNvSpPr txBox="1"/>
          <p:nvPr/>
        </p:nvSpPr>
        <p:spPr>
          <a:xfrm>
            <a:off x="1299978" y="55019"/>
            <a:ext cx="7249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Summary</a:t>
            </a:r>
            <a:endParaRPr lang="it-IT" sz="28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2139655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Network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continuously growing </a:t>
            </a:r>
            <a:r>
              <a:rPr lang="it-IT" dirty="0" smtClean="0"/>
              <a:t>and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successfully operating </a:t>
            </a:r>
            <a:r>
              <a:rPr lang="it-IT" dirty="0" smtClean="0"/>
              <a:t>since many years</a:t>
            </a:r>
          </a:p>
          <a:p>
            <a:r>
              <a:rPr lang="it-IT" dirty="0"/>
              <a:t>(</a:t>
            </a:r>
            <a:r>
              <a:rPr lang="en-US" dirty="0">
                <a:ea typeface="Verdana" panose="020B0604030504040204" pitchFamily="34" charset="0"/>
                <a:cs typeface="Verdana" panose="020B0604030504040204" pitchFamily="34" charset="0"/>
              </a:rPr>
              <a:t>Performance measured with cosmic particles in the EEE stations inside school building</a:t>
            </a:r>
            <a:r>
              <a:rPr lang="en-US" dirty="0" smtClean="0"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Excellent</a:t>
            </a:r>
            <a:r>
              <a:rPr lang="it-IT" dirty="0" smtClean="0"/>
              <a:t> performance in terms of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 and spatial resolution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Very </a:t>
            </a:r>
            <a:r>
              <a:rPr lang="it-IT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High School student strongly involved in the Project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Coordinated data taking periods ongoing , </a:t>
            </a:r>
            <a:r>
              <a:rPr lang="it-IT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97 billion tracks collected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4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768038" y="1052736"/>
            <a:ext cx="77768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:\Users\mpaola\Desktop\PowerPoint_LENOVO\disegno-di-l-alieno-di-toy-story-disney-da-colora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55" y="2783922"/>
            <a:ext cx="2579498" cy="290523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asellaDiTesto 12"/>
          <p:cNvSpPr txBox="1"/>
          <p:nvPr/>
        </p:nvSpPr>
        <p:spPr>
          <a:xfrm>
            <a:off x="2237377" y="1293456"/>
            <a:ext cx="66631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cap="small" dirty="0" smtClean="0">
                <a:solidFill>
                  <a:srgbClr val="CC0000"/>
                </a:solidFill>
                <a:latin typeface="PenultimateLightItal" pitchFamily="2" charset="0"/>
              </a:rPr>
              <a:t>Thanks for your attention</a:t>
            </a:r>
            <a:endParaRPr lang="en-US" sz="7200" b="1" cap="small" dirty="0">
              <a:solidFill>
                <a:srgbClr val="CC0000"/>
              </a:solidFill>
              <a:latin typeface="PenultimateLightItal" pitchFamily="2" charset="0"/>
            </a:endParaRPr>
          </a:p>
        </p:txBody>
      </p:sp>
      <p:cxnSp>
        <p:nvCxnSpPr>
          <p:cNvPr id="17" name="Connettore 1 2048"/>
          <p:cNvCxnSpPr/>
          <p:nvPr/>
        </p:nvCxnSpPr>
        <p:spPr>
          <a:xfrm flipV="1">
            <a:off x="899592" y="6504718"/>
            <a:ext cx="779929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3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C:\Users\mpaola\Desktop\PowerPoint_LENOVO\sifb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8" y="6113146"/>
            <a:ext cx="1010073" cy="7228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75941" y="928239"/>
            <a:ext cx="66695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Global Warming Potential is a measure </a:t>
            </a:r>
            <a:r>
              <a:rPr lang="en-US" sz="1400" dirty="0"/>
              <a:t>of </a:t>
            </a:r>
            <a:r>
              <a:rPr lang="en-US" sz="1400" dirty="0" smtClean="0"/>
              <a:t>the</a:t>
            </a:r>
            <a:r>
              <a:rPr lang="it-IT" sz="1400" b="1" dirty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« </a:t>
            </a:r>
            <a:r>
              <a:rPr lang="en-US" sz="1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greenhouse effect</a:t>
            </a:r>
            <a:r>
              <a:rPr lang="it-IT" sz="1600" b="1" dirty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»</a:t>
            </a:r>
            <a:r>
              <a:rPr lang="en-US" sz="1400" dirty="0" smtClean="0"/>
              <a:t>.</a:t>
            </a:r>
            <a:br>
              <a:rPr lang="en-US" sz="1400" dirty="0" smtClean="0"/>
            </a:br>
            <a:r>
              <a:rPr lang="en-US" sz="1400" dirty="0" smtClean="0"/>
              <a:t> </a:t>
            </a:r>
            <a:r>
              <a:rPr lang="en-US" sz="1400" dirty="0"/>
              <a:t>It compares the amount of heat trapped by </a:t>
            </a:r>
            <a:r>
              <a:rPr lang="en-US" sz="1400" dirty="0" smtClean="0"/>
              <a:t>1 kg of a</a:t>
            </a:r>
            <a:r>
              <a:rPr lang="en-US" sz="1400" dirty="0"/>
              <a:t> </a:t>
            </a:r>
            <a:r>
              <a:rPr lang="en-US" sz="1400" dirty="0" smtClean="0"/>
              <a:t>gas in the atmosphere</a:t>
            </a:r>
            <a:r>
              <a:rPr lang="en-US" sz="1400" dirty="0"/>
              <a:t> </a:t>
            </a:r>
            <a:r>
              <a:rPr lang="en-US" sz="1400" dirty="0" smtClean="0"/>
              <a:t>to </a:t>
            </a:r>
            <a:r>
              <a:rPr lang="en-US" sz="1400" dirty="0"/>
              <a:t>the amount of heat trapped by </a:t>
            </a:r>
            <a:r>
              <a:rPr lang="en-US" sz="1400" dirty="0" smtClean="0"/>
              <a:t>1 kg </a:t>
            </a:r>
            <a:r>
              <a:rPr lang="en-US" sz="1400" dirty="0"/>
              <a:t>of </a:t>
            </a:r>
            <a:r>
              <a:rPr lang="en-US" sz="1400" dirty="0" smtClean="0"/>
              <a:t> 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 (CO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GWP is </a:t>
            </a:r>
            <a:r>
              <a:rPr lang="en-US" sz="1400" dirty="0"/>
              <a:t>standardized to </a:t>
            </a:r>
            <a:r>
              <a:rPr lang="en-US" sz="1600" dirty="0" smtClean="0"/>
              <a:t>1)</a:t>
            </a:r>
          </a:p>
        </p:txBody>
      </p:sp>
      <p:cxnSp>
        <p:nvCxnSpPr>
          <p:cNvPr id="11" name="Connettore 1 2048"/>
          <p:cNvCxnSpPr/>
          <p:nvPr/>
        </p:nvCxnSpPr>
        <p:spPr>
          <a:xfrm>
            <a:off x="1907704" y="659921"/>
            <a:ext cx="5718311" cy="116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2" y="44309"/>
            <a:ext cx="1929530" cy="2054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94977" y="2051516"/>
            <a:ext cx="65779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EU decides to ban the gas mixture with </a:t>
            </a:r>
            <a:r>
              <a:rPr lang="it-IT" sz="1600" dirty="0">
                <a:solidFill>
                  <a:srgbClr val="C00000"/>
                </a:solidFill>
              </a:rPr>
              <a:t>GWP &gt; 150   </a:t>
            </a:r>
            <a:r>
              <a:rPr lang="it-IT" sz="1600" dirty="0"/>
              <a:t>(2015 </a:t>
            </a:r>
            <a:r>
              <a:rPr lang="it-IT" sz="1600" dirty="0">
                <a:sym typeface="Wingdings" panose="05000000000000000000" pitchFamily="2" charset="2"/>
              </a:rPr>
              <a:t> 2020)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82666" y="2454114"/>
            <a:ext cx="4843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Mixture adopted in the EEE MRPCs :              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R134a (98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%) +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SF</a:t>
            </a:r>
            <a:r>
              <a:rPr lang="en-US" baseline="-25000" dirty="0" smtClean="0"/>
              <a:t>6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(2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%) 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  </a:t>
            </a:r>
            <a:r>
              <a:rPr lang="en-US" u="sng" dirty="0" smtClean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GWP       1990</a:t>
            </a:r>
            <a:r>
              <a:rPr lang="en-US" u="sng" dirty="0" smtClean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12160" y="2750427"/>
            <a:ext cx="376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~ </a:t>
            </a:r>
            <a:endParaRPr lang="en-US" sz="2000" dirty="0"/>
          </a:p>
        </p:txBody>
      </p:sp>
      <p:sp>
        <p:nvSpPr>
          <p:cNvPr id="22" name="CasellaDiTesto 13"/>
          <p:cNvSpPr txBox="1"/>
          <p:nvPr/>
        </p:nvSpPr>
        <p:spPr>
          <a:xfrm>
            <a:off x="2597407" y="44309"/>
            <a:ext cx="617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GWP reduction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7465" y="3180639"/>
            <a:ext cx="847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To support </a:t>
            </a:r>
            <a:r>
              <a:rPr lang="it-IT" sz="1600" dirty="0" smtClean="0"/>
              <a:t>this GWP reductions, </a:t>
            </a:r>
            <a:r>
              <a:rPr lang="en-US" sz="1600" dirty="0" smtClean="0"/>
              <a:t> </a:t>
            </a:r>
            <a:r>
              <a:rPr lang="en-US" sz="1600" dirty="0"/>
              <a:t>several gas mixtures  have been tested in the  EEE Telescope, with </a:t>
            </a:r>
            <a:r>
              <a:rPr lang="en-US" sz="2000" dirty="0">
                <a:latin typeface="Garamond" panose="02020404030301010803" pitchFamily="18" charset="0"/>
              </a:rPr>
              <a:t>a </a:t>
            </a:r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new </a:t>
            </a:r>
            <a:r>
              <a:rPr lang="en-US" b="1" dirty="0" err="1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MRPChamber</a:t>
            </a:r>
            <a:r>
              <a:rPr lang="en-US" b="1" dirty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using cosmic </a:t>
            </a:r>
            <a:r>
              <a:rPr lang="en-US" b="1" dirty="0" err="1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muons</a:t>
            </a:r>
            <a:r>
              <a:rPr lang="en-US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/>
              <a:t>( </a:t>
            </a:r>
            <a:r>
              <a:rPr lang="en-US" sz="1600" dirty="0" smtClean="0">
                <a:sym typeface="Wingdings" panose="05000000000000000000" pitchFamily="2" charset="2"/>
              </a:rPr>
              <a:t>  </a:t>
            </a:r>
            <a:r>
              <a:rPr lang="en-US" sz="1600" dirty="0" smtClean="0"/>
              <a:t>low rate      </a:t>
            </a:r>
            <a:r>
              <a:rPr lang="en-US" sz="1600" dirty="0"/>
              <a:t>30 Hz)</a:t>
            </a:r>
          </a:p>
        </p:txBody>
      </p:sp>
      <p:sp>
        <p:nvSpPr>
          <p:cNvPr id="23" name="Rectangle 22"/>
          <p:cNvSpPr/>
          <p:nvPr/>
        </p:nvSpPr>
        <p:spPr>
          <a:xfrm flipH="1">
            <a:off x="5713804" y="3497611"/>
            <a:ext cx="216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~ 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922285" y="4109949"/>
            <a:ext cx="7874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The </a:t>
            </a:r>
            <a:r>
              <a:rPr lang="it-IT" b="1" dirty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MRPC efficiency, </a:t>
            </a:r>
            <a:r>
              <a:rPr lang="it-IT" b="1" dirty="0" smtClean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current, cluster size  </a:t>
            </a:r>
            <a:r>
              <a:rPr lang="it-IT" sz="1600" dirty="0" smtClean="0"/>
              <a:t>has been studied with different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« ecofriendly » </a:t>
            </a:r>
            <a:r>
              <a:rPr lang="it-IT" sz="1600" dirty="0" smtClean="0"/>
              <a:t>mixtures  as a function of applied high voltage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875959" y="4725144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Pure 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baseline="-25000" dirty="0" smtClean="0"/>
              <a:t>3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baseline="-25000" dirty="0" smtClean="0"/>
              <a:t>2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baseline="-25000" dirty="0" smtClean="0"/>
              <a:t>4</a:t>
            </a:r>
            <a:r>
              <a:rPr lang="it-IT" dirty="0" smtClean="0"/>
              <a:t> (R1234ze)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/>
              <a:t> R1234ze + CO</a:t>
            </a:r>
            <a:r>
              <a:rPr lang="it-IT" baseline="-25000" dirty="0" smtClean="0"/>
              <a:t>2</a:t>
            </a:r>
            <a:r>
              <a:rPr lang="it-IT" dirty="0" smtClean="0"/>
              <a:t>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 R1234ze + SF</a:t>
            </a:r>
            <a:r>
              <a:rPr lang="it-IT" baseline="-25000" dirty="0" smtClean="0"/>
              <a:t>6</a:t>
            </a:r>
            <a:r>
              <a:rPr lang="it-IT" dirty="0" smtClean="0"/>
              <a:t>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860032" y="5128156"/>
            <a:ext cx="192356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 Pure </a:t>
            </a:r>
            <a:r>
              <a:rPr lang="it-IT" dirty="0" smtClean="0"/>
              <a:t>CO</a:t>
            </a:r>
            <a:r>
              <a:rPr lang="it-IT" baseline="-25000" dirty="0" smtClean="0"/>
              <a:t>2 </a:t>
            </a:r>
            <a:r>
              <a:rPr lang="it-IT" sz="2000" b="1" baseline="-25000" dirty="0" smtClean="0"/>
              <a:t> </a:t>
            </a:r>
            <a:r>
              <a:rPr lang="it-IT" sz="2000" b="1" dirty="0" smtClean="0"/>
              <a:t>  </a:t>
            </a:r>
            <a:endParaRPr lang="it-IT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CO</a:t>
            </a:r>
            <a:r>
              <a:rPr lang="it-IT" baseline="-25000" dirty="0" smtClean="0"/>
              <a:t>2</a:t>
            </a:r>
            <a:r>
              <a:rPr lang="it-IT" dirty="0" smtClean="0"/>
              <a:t> + </a:t>
            </a:r>
            <a:r>
              <a:rPr lang="it-IT" dirty="0"/>
              <a:t>SF</a:t>
            </a:r>
            <a:r>
              <a:rPr lang="it-IT" baseline="-25000" dirty="0"/>
              <a:t>6</a:t>
            </a:r>
            <a:r>
              <a:rPr lang="it-IT" dirty="0"/>
              <a:t> </a:t>
            </a:r>
            <a:r>
              <a:rPr lang="it-IT" dirty="0" smtClean="0"/>
              <a:t> 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679286" y="4944252"/>
            <a:ext cx="4908938" cy="10770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395536" y="738851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994462" y="21892"/>
            <a:ext cx="760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Project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: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r>
              <a:rPr lang="en-U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a dual role 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/>
        </p:nvSpPr>
        <p:spPr>
          <a:xfrm>
            <a:off x="6732240" y="64401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EBEB0A-9E3D-4B14-9782-E2AE3DA60D96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"/>
              <p:cNvSpPr txBox="1"/>
              <p:nvPr/>
            </p:nvSpPr>
            <p:spPr>
              <a:xfrm>
                <a:off x="247742" y="774171"/>
                <a:ext cx="8584778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2000" u="sng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Scientific instrument for </a:t>
                </a:r>
                <a:r>
                  <a:rPr lang="en-US" sz="2000" u="sng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physicists </a:t>
                </a:r>
              </a:p>
              <a:p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EEE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Collaboration involves </a:t>
                </a:r>
                <a14:m>
                  <m:oMath xmlns:m="http://schemas.openxmlformats.org/officeDocument/2006/math">
                    <m:r>
                      <a:rPr lang="en-US" b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it-IT" b="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0 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physicists. </a:t>
                </a:r>
                <a:r>
                  <a:rPr lang="it-IT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Many </a:t>
                </a:r>
                <a:r>
                  <a:rPr lang="it-IT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different topic in the cosmic ray physics</a:t>
                </a:r>
                <a:r>
                  <a:rPr lang="it-IT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:        		</a:t>
                </a:r>
                <a:r>
                  <a:rPr lang="it-IT" dirty="0" smtClean="0">
                    <a:solidFill>
                      <a:srgbClr val="C00000"/>
                    </a:solidFill>
                    <a:latin typeface="+mj-lt"/>
                  </a:rPr>
                  <a:t>Search </a:t>
                </a:r>
                <a:r>
                  <a:rPr lang="it-IT" dirty="0">
                    <a:solidFill>
                      <a:srgbClr val="C00000"/>
                    </a:solidFill>
                    <a:latin typeface="+mj-lt"/>
                  </a:rPr>
                  <a:t>of coincidences</a:t>
                </a:r>
                <a:r>
                  <a:rPr lang="it-IT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, </a:t>
                </a:r>
                <a:r>
                  <a:rPr lang="it-IT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+mj-lt"/>
                  </a:rPr>
                  <a:t>Long distance correlation</a:t>
                </a:r>
              </a:p>
              <a:p>
                <a:r>
                  <a:rPr lang="it-IT" dirty="0" smtClean="0">
                    <a:solidFill>
                      <a:srgbClr val="C00000"/>
                    </a:solidFill>
                    <a:latin typeface="+mj-lt"/>
                  </a:rPr>
                  <a:t>                               Correlations </a:t>
                </a:r>
                <a:r>
                  <a:rPr lang="it-IT" dirty="0">
                    <a:solidFill>
                      <a:srgbClr val="C00000"/>
                    </a:solidFill>
                    <a:latin typeface="+mj-lt"/>
                  </a:rPr>
                  <a:t>to solar activity</a:t>
                </a:r>
                <a:r>
                  <a:rPr lang="it-IT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, </a:t>
                </a:r>
                <a:r>
                  <a:rPr lang="it-IT" dirty="0" smtClean="0">
                    <a:solidFill>
                      <a:srgbClr val="C00000"/>
                    </a:solidFill>
                    <a:latin typeface="+mj-lt"/>
                  </a:rPr>
                  <a:t>Upgoing  tracks</a:t>
                </a:r>
                <a:r>
                  <a:rPr lang="it-IT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, </a:t>
                </a:r>
                <a:r>
                  <a:rPr lang="it-IT" dirty="0" smtClean="0">
                    <a:solidFill>
                      <a:srgbClr val="C00000"/>
                    </a:solidFill>
                    <a:latin typeface="+mj-lt"/>
                  </a:rPr>
                  <a:t>Large scale anisotropy</a:t>
                </a:r>
                <a:r>
                  <a:rPr lang="it-IT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, …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  <a:p>
                <a:r>
                  <a:rPr lang="it-IT" sz="2000" b="1" dirty="0">
                    <a:solidFill>
                      <a:schemeClr val="bg2">
                        <a:lumMod val="25000"/>
                      </a:schemeClr>
                    </a:solidFill>
                    <a:latin typeface="Garamond" panose="02020404030301010803" pitchFamily="18" charset="0"/>
                  </a:rPr>
                  <a:t>	</a:t>
                </a:r>
                <a:r>
                  <a:rPr lang="it-IT" sz="16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	</a:t>
                </a:r>
                <a:r>
                  <a:rPr lang="it-IT" sz="16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         </a:t>
                </a:r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14" name="CasellaDi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42" y="774171"/>
                <a:ext cx="8584778" cy="1538883"/>
              </a:xfrm>
              <a:prstGeom prst="rect">
                <a:avLst/>
              </a:prstGeom>
              <a:blipFill rotWithShape="0">
                <a:blip r:embed="rId3"/>
                <a:stretch>
                  <a:fillRect l="-639" t="-2381" r="-40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3652236" y="1958338"/>
            <a:ext cx="5405666" cy="4045843"/>
            <a:chOff x="2915816" y="1975445"/>
            <a:chExt cx="5837714" cy="442736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4947"/>
            <a:stretch>
              <a:fillRect/>
            </a:stretch>
          </p:blipFill>
          <p:spPr bwMode="auto">
            <a:xfrm>
              <a:off x="2915816" y="1975445"/>
              <a:ext cx="5837714" cy="3925324"/>
            </a:xfrm>
            <a:prstGeom prst="rect">
              <a:avLst/>
            </a:prstGeom>
            <a:ln w="190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magine 207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5923286"/>
              <a:ext cx="2759600" cy="479522"/>
            </a:xfrm>
            <a:prstGeom prst="rect">
              <a:avLst/>
            </a:prstGeom>
          </p:spPr>
        </p:pic>
        <p:sp>
          <p:nvSpPr>
            <p:cNvPr id="20" name="Parentesi graffa chiusa 2077"/>
            <p:cNvSpPr/>
            <p:nvPr/>
          </p:nvSpPr>
          <p:spPr>
            <a:xfrm rot="5400000">
              <a:off x="4238818" y="4692001"/>
              <a:ext cx="270662" cy="1955864"/>
            </a:xfrm>
            <a:prstGeom prst="rightBrace">
              <a:avLst>
                <a:gd name="adj1" fmla="val 8333"/>
                <a:gd name="adj2" fmla="val 39286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entesi graffa chiusa 69"/>
            <p:cNvSpPr/>
            <p:nvPr/>
          </p:nvSpPr>
          <p:spPr>
            <a:xfrm rot="5400000">
              <a:off x="6029959" y="4930425"/>
              <a:ext cx="270663" cy="1479015"/>
            </a:xfrm>
            <a:prstGeom prst="rightBrace">
              <a:avLst>
                <a:gd name="adj1" fmla="val 8333"/>
                <a:gd name="adj2" fmla="val 56519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7593" y="2162502"/>
            <a:ext cx="35756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C00000"/>
                </a:solidFill>
              </a:rPr>
              <a:t>As a </a:t>
            </a:r>
            <a:r>
              <a:rPr lang="en-US" u="sng" dirty="0">
                <a:solidFill>
                  <a:srgbClr val="C00000"/>
                </a:solidFill>
              </a:rPr>
              <a:t>single detector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: the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EEE telescope is a high precision tracking detector that can study  the flux of secondary cosmic </a:t>
            </a:r>
            <a:r>
              <a:rPr lang="en-US" sz="1400" dirty="0" err="1" smtClean="0">
                <a:solidFill>
                  <a:schemeClr val="bg2">
                    <a:lumMod val="25000"/>
                  </a:schemeClr>
                </a:solidFill>
              </a:rPr>
              <a:t>muons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u="sng" dirty="0" smtClean="0">
                <a:solidFill>
                  <a:srgbClr val="C00000"/>
                </a:solidFill>
              </a:rPr>
              <a:t>As </a:t>
            </a:r>
            <a:r>
              <a:rPr lang="en-US" u="sng" dirty="0">
                <a:solidFill>
                  <a:srgbClr val="C00000"/>
                </a:solidFill>
              </a:rPr>
              <a:t>telescopes </a:t>
            </a:r>
            <a:r>
              <a:rPr lang="en-US" u="sng" dirty="0" smtClean="0">
                <a:solidFill>
                  <a:srgbClr val="C00000"/>
                </a:solidFill>
              </a:rPr>
              <a:t>cluster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the same town, it aims to study the properties of the EAS  in which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muons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are originated, </a:t>
            </a:r>
            <a:endParaRPr lang="en-US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4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u="sng" dirty="0">
                <a:solidFill>
                  <a:srgbClr val="C00000"/>
                </a:solidFill>
              </a:rPr>
              <a:t>A</a:t>
            </a:r>
            <a:r>
              <a:rPr lang="en-US" u="sng" dirty="0" smtClean="0">
                <a:solidFill>
                  <a:srgbClr val="C00000"/>
                </a:solidFill>
              </a:rPr>
              <a:t>s </a:t>
            </a:r>
            <a:r>
              <a:rPr lang="en-US" u="sng" dirty="0">
                <a:solidFill>
                  <a:srgbClr val="C00000"/>
                </a:solidFill>
              </a:rPr>
              <a:t>an </a:t>
            </a:r>
            <a:r>
              <a:rPr lang="en-US" u="sng" dirty="0" smtClean="0">
                <a:solidFill>
                  <a:srgbClr val="C00000"/>
                </a:solidFill>
              </a:rPr>
              <a:t>array </a:t>
            </a:r>
            <a:r>
              <a:rPr lang="en-US" u="sng" dirty="0">
                <a:solidFill>
                  <a:srgbClr val="C00000"/>
                </a:solidFill>
              </a:rPr>
              <a:t>using sites far </a:t>
            </a:r>
            <a:r>
              <a:rPr lang="en-US" u="sng" dirty="0" smtClean="0">
                <a:solidFill>
                  <a:srgbClr val="C00000"/>
                </a:solidFill>
              </a:rPr>
              <a:t>apart:</a:t>
            </a:r>
          </a:p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it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makes possible to investigate time correlations  between different EAS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events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1600" dirty="0" err="1" smtClean="0">
                <a:solidFill>
                  <a:schemeClr val="bg2">
                    <a:lumMod val="25000"/>
                  </a:schemeClr>
                </a:solidFill>
              </a:rPr>
              <a:t>es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it-IT" sz="1600" i="1" dirty="0" smtClean="0">
                <a:solidFill>
                  <a:schemeClr val="bg2">
                    <a:lumMod val="25000"/>
                  </a:schemeClr>
                </a:solidFill>
              </a:rPr>
              <a:t>Gerasimova-Zatsepin effect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endParaRPr lang="it-IT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1 2048"/>
          <p:cNvCxnSpPr/>
          <p:nvPr/>
        </p:nvCxnSpPr>
        <p:spPr>
          <a:xfrm>
            <a:off x="273204" y="6440036"/>
            <a:ext cx="859967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9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60" y="2488176"/>
            <a:ext cx="6221773" cy="3725087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4" name="Connettore 1 2048"/>
          <p:cNvCxnSpPr/>
          <p:nvPr/>
        </p:nvCxnSpPr>
        <p:spPr>
          <a:xfrm>
            <a:off x="988894" y="573128"/>
            <a:ext cx="5718311" cy="116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13"/>
          <p:cNvSpPr txBox="1"/>
          <p:nvPr/>
        </p:nvSpPr>
        <p:spPr>
          <a:xfrm>
            <a:off x="1979712" y="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Experimental set up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524" y="1035267"/>
            <a:ext cx="8586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The telescope at CERN  (CERN-01) has been used as trigger  for the Test chamber (</a:t>
            </a:r>
            <a:r>
              <a:rPr lang="it-IT" sz="1200" dirty="0" smtClean="0"/>
              <a:t>Gaps </a:t>
            </a:r>
            <a:r>
              <a:rPr lang="it-IT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250 </a:t>
            </a: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µm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spaced</a:t>
            </a:r>
            <a:r>
              <a:rPr lang="it-IT" sz="1200" dirty="0"/>
              <a:t> </a:t>
            </a:r>
            <a:r>
              <a:rPr lang="it-IT" sz="1600" dirty="0"/>
              <a:t>) </a:t>
            </a:r>
            <a:r>
              <a:rPr lang="it-IT" sz="1600" dirty="0" smtClean="0"/>
              <a:t>placed above CERN-01 layers fluxed with the mixture under test.  </a:t>
            </a:r>
          </a:p>
          <a:p>
            <a:endParaRPr lang="it-IT" sz="1600" dirty="0"/>
          </a:p>
          <a:p>
            <a:r>
              <a:rPr lang="it-IT" sz="1600" dirty="0" smtClean="0"/>
              <a:t>The  particle tarck is  determinated from the event recostructed  using only two chambers of CERN-01 and the test chamber.</a:t>
            </a:r>
            <a:endParaRPr lang="en-US" sz="16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355976" y="1327230"/>
            <a:ext cx="936104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17122" y="1340768"/>
            <a:ext cx="144016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697684" y="1331694"/>
            <a:ext cx="2410033" cy="258575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120152" y="4077072"/>
            <a:ext cx="13341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CERN-01 </a:t>
            </a:r>
            <a:r>
              <a:rPr lang="it-IT" sz="1400" dirty="0"/>
              <a:t>operates with the nominal </a:t>
            </a:r>
            <a:r>
              <a:rPr lang="it-IT" sz="1400" dirty="0" smtClean="0"/>
              <a:t>mixture </a:t>
            </a:r>
            <a:endParaRPr lang="it-IT" sz="1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554125"/>
            <a:ext cx="1210629" cy="138959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9002" y="769404"/>
            <a:ext cx="90241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it-IT" sz="1500" b="1" cap="small" dirty="0" smtClean="0"/>
              <a:t>[ </a:t>
            </a:r>
            <a:r>
              <a:rPr lang="en-US" altLang="it-IT" sz="1500" dirty="0" smtClean="0"/>
              <a:t>In the EEE telescope a  </a:t>
            </a:r>
            <a:r>
              <a:rPr lang="en-US" altLang="it-IT" sz="1500" dirty="0"/>
              <a:t>six-fold coincidence of both </a:t>
            </a:r>
            <a:r>
              <a:rPr lang="en-US" altLang="it-IT" sz="1500" dirty="0" smtClean="0"/>
              <a:t>side </a:t>
            </a:r>
            <a:r>
              <a:rPr lang="en-US" altLang="it-IT" sz="1500" dirty="0"/>
              <a:t>of the 3 MRPCs generates </a:t>
            </a:r>
            <a:r>
              <a:rPr lang="en-US" altLang="it-IT" sz="1500" dirty="0" smtClean="0"/>
              <a:t>the</a:t>
            </a:r>
            <a:r>
              <a:rPr lang="en-US" altLang="it-IT" sz="1500" i="1" dirty="0" smtClean="0"/>
              <a:t> event </a:t>
            </a:r>
            <a:r>
              <a:rPr lang="en-US" altLang="it-IT" sz="1500" dirty="0" smtClean="0"/>
              <a:t>trigger ]</a:t>
            </a:r>
          </a:p>
        </p:txBody>
      </p:sp>
      <p:sp>
        <p:nvSpPr>
          <p:cNvPr id="43" name="Oval 42"/>
          <p:cNvSpPr/>
          <p:nvPr/>
        </p:nvSpPr>
        <p:spPr>
          <a:xfrm>
            <a:off x="2411760" y="3942306"/>
            <a:ext cx="144016" cy="13476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2525819" y="4224667"/>
            <a:ext cx="219895" cy="190980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203848" y="5670472"/>
            <a:ext cx="144016" cy="13476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915816" y="5007960"/>
            <a:ext cx="144016" cy="13476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596336" y="4089924"/>
            <a:ext cx="14475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An external mixer  provides the new mixures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413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33449" y="4015150"/>
            <a:ext cx="3272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C00000"/>
                </a:solidFill>
              </a:rPr>
              <a:t>Lower dark currents </a:t>
            </a:r>
          </a:p>
          <a:p>
            <a:r>
              <a:rPr lang="it-IT" sz="1400" dirty="0" smtClean="0">
                <a:solidFill>
                  <a:srgbClr val="C00000"/>
                </a:solidFill>
              </a:rPr>
              <a:t>Streamers &lt; 5 %</a:t>
            </a:r>
          </a:p>
          <a:p>
            <a:endParaRPr lang="it-IT" sz="1400" dirty="0" smtClean="0">
              <a:solidFill>
                <a:srgbClr val="C00000"/>
              </a:solidFill>
            </a:endParaRPr>
          </a:p>
          <a:p>
            <a:r>
              <a:rPr lang="it-IT" sz="1400" b="1" dirty="0" smtClean="0">
                <a:solidFill>
                  <a:srgbClr val="C00000"/>
                </a:solidFill>
              </a:rPr>
              <a:t>HV working point, </a:t>
            </a:r>
            <a:r>
              <a:rPr lang="it-IT" sz="1400" dirty="0">
                <a:solidFill>
                  <a:srgbClr val="C00000"/>
                </a:solidFill>
              </a:rPr>
              <a:t>&gt; 21 kV,</a:t>
            </a:r>
            <a:r>
              <a:rPr lang="it-IT" sz="1400" b="1" dirty="0" smtClean="0">
                <a:solidFill>
                  <a:srgbClr val="C00000"/>
                </a:solidFill>
              </a:rPr>
              <a:t> is higher </a:t>
            </a:r>
            <a:r>
              <a:rPr lang="it-IT" sz="1400" dirty="0" smtClean="0">
                <a:solidFill>
                  <a:srgbClr val="C00000"/>
                </a:solidFill>
              </a:rPr>
              <a:t>than </a:t>
            </a:r>
            <a:r>
              <a:rPr lang="it-IT" sz="1400" dirty="0">
                <a:solidFill>
                  <a:srgbClr val="C00000"/>
                </a:solidFill>
              </a:rPr>
              <a:t>the EEE nominal mixture </a:t>
            </a:r>
            <a:r>
              <a:rPr lang="it-IT" sz="1400" dirty="0" smtClean="0">
                <a:solidFill>
                  <a:srgbClr val="C00000"/>
                </a:solidFill>
              </a:rPr>
              <a:t>(</a:t>
            </a:r>
            <a:r>
              <a:rPr lang="it-IT" sz="1400" dirty="0">
                <a:solidFill>
                  <a:srgbClr val="C00000"/>
                </a:solidFill>
              </a:rPr>
              <a:t>mean value </a:t>
            </a:r>
            <a:r>
              <a:rPr lang="it-IT" sz="1400" dirty="0" smtClean="0">
                <a:solidFill>
                  <a:srgbClr val="C00000"/>
                </a:solidFill>
              </a:rPr>
              <a:t>16-17 </a:t>
            </a:r>
            <a:r>
              <a:rPr lang="it-IT" sz="1400" dirty="0">
                <a:solidFill>
                  <a:srgbClr val="C00000"/>
                </a:solidFill>
              </a:rPr>
              <a:t>kV</a:t>
            </a:r>
            <a:r>
              <a:rPr lang="it-IT" sz="1400" dirty="0" smtClean="0">
                <a:solidFill>
                  <a:srgbClr val="C00000"/>
                </a:solidFill>
              </a:rPr>
              <a:t>). </a:t>
            </a:r>
          </a:p>
          <a:p>
            <a:r>
              <a:rPr lang="it-IT" sz="1400" dirty="0" smtClean="0">
                <a:solidFill>
                  <a:srgbClr val="C00000"/>
                </a:solidFill>
              </a:rPr>
              <a:t>It </a:t>
            </a:r>
            <a:r>
              <a:rPr lang="it-IT" sz="1400" dirty="0">
                <a:solidFill>
                  <a:srgbClr val="C00000"/>
                </a:solidFill>
              </a:rPr>
              <a:t>is close to the </a:t>
            </a:r>
            <a:r>
              <a:rPr lang="it-IT" sz="1400" dirty="0" smtClean="0">
                <a:solidFill>
                  <a:srgbClr val="C00000"/>
                </a:solidFill>
              </a:rPr>
              <a:t>upper HV </a:t>
            </a:r>
            <a:r>
              <a:rPr lang="it-IT" sz="1400" dirty="0">
                <a:solidFill>
                  <a:srgbClr val="C00000"/>
                </a:solidFill>
              </a:rPr>
              <a:t>limit supplied by DC/DC converters.</a:t>
            </a:r>
          </a:p>
        </p:txBody>
      </p:sp>
      <p:cxnSp>
        <p:nvCxnSpPr>
          <p:cNvPr id="2049" name="Connettore 1 2048"/>
          <p:cNvCxnSpPr/>
          <p:nvPr/>
        </p:nvCxnSpPr>
        <p:spPr>
          <a:xfrm>
            <a:off x="438147" y="661073"/>
            <a:ext cx="7776864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4" name="CasellaDiTesto 2063"/>
          <p:cNvSpPr txBox="1"/>
          <p:nvPr/>
        </p:nvSpPr>
        <p:spPr>
          <a:xfrm>
            <a:off x="7195079" y="5529936"/>
            <a:ext cx="111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2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9244" y="892097"/>
            <a:ext cx="84836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Garamond" panose="02020404030301010803" pitchFamily="18" charset="0"/>
              </a:rPr>
              <a:t>T</a:t>
            </a:r>
            <a:r>
              <a:rPr lang="it-IT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etrafluoropropene 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baseline="-25000" dirty="0" smtClean="0"/>
              <a:t>3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baseline="-25000" dirty="0" smtClean="0"/>
              <a:t>2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baseline="-25000" dirty="0" smtClean="0"/>
              <a:t>4</a:t>
            </a:r>
            <a:r>
              <a:rPr lang="it-IT" sz="1600" dirty="0" smtClean="0"/>
              <a:t> ( R1234ze or HFO) with </a:t>
            </a:r>
            <a:r>
              <a:rPr lang="it-IT" b="1" dirty="0" smtClean="0"/>
              <a:t> </a:t>
            </a:r>
            <a:r>
              <a:rPr lang="it-IT" sz="1600" b="1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GWP = 4 </a:t>
            </a:r>
            <a:r>
              <a:rPr lang="it-IT" sz="1600" dirty="0" smtClean="0"/>
              <a:t>could be a good candidate to substitute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R134a</a:t>
            </a:r>
            <a:r>
              <a:rPr lang="it-IT" sz="1600" dirty="0" smtClean="0"/>
              <a:t> (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en-US" sz="1600" baseline="-25000" dirty="0"/>
              <a:t>2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600" baseline="-25000" dirty="0" smtClean="0"/>
              <a:t>2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1600" baseline="-25000" dirty="0" smtClean="0"/>
              <a:t>4,</a:t>
            </a:r>
            <a:r>
              <a:rPr lang="it-IT" sz="1600" dirty="0" smtClean="0"/>
              <a:t> GWP = 1300 )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262" y="1630271"/>
            <a:ext cx="7921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/>
              <a:t>High rate measurements </a:t>
            </a:r>
            <a:r>
              <a:rPr lang="it-IT" sz="1400" i="1" dirty="0" smtClean="0"/>
              <a:t>(in RPCs)  show </a:t>
            </a:r>
            <a:r>
              <a:rPr lang="it-IT" sz="1400" i="1" dirty="0"/>
              <a:t>good results with mixtures of R1234ze + CO2 + … </a:t>
            </a:r>
            <a:endParaRPr lang="en-US" sz="1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796757" y="211987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Pure R1234ze</a:t>
            </a:r>
            <a:endParaRPr lang="en-US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512" y="2552099"/>
            <a:ext cx="5184576" cy="36753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07667" y="4520153"/>
            <a:ext cx="13967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R1234ze 100%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4288" y="4870321"/>
            <a:ext cx="146970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EEE nominal</a:t>
            </a:r>
          </a:p>
          <a:p>
            <a:r>
              <a:rPr lang="it-IT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R134a 98%+ SF6 2%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341188"/>
            <a:ext cx="267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vs HV</a:t>
            </a:r>
            <a:r>
              <a:rPr lang="it-IT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365883" y="4102746"/>
            <a:ext cx="29523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/ streamer fraction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1519" y="6073551"/>
            <a:ext cx="16208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smtClean="0"/>
              <a:t>HV</a:t>
            </a:r>
            <a:r>
              <a:rPr lang="it-IT" baseline="-25000" dirty="0" smtClean="0"/>
              <a:t>eff</a:t>
            </a:r>
            <a:r>
              <a:rPr lang="it-IT" dirty="0" smtClean="0"/>
              <a:t>  (kV)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51520" y="2709096"/>
                <a:ext cx="3751238" cy="697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it-IT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Streamer fraction </a:t>
                </a:r>
                <a:r>
                  <a:rPr lang="it-IT" sz="1600" dirty="0" smtClean="0"/>
                  <a:t>: </a:t>
                </a:r>
              </a:p>
              <a:p>
                <a:r>
                  <a:rPr lang="it-IT" sz="1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S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𝑇𝑂𝑇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𝐻𝑖𝑡𝑠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𝑤𝑖𝑡h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𝑐𝑙𝑢𝑠𝑡𝑒𝑟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𝑠𝑖𝑧𝑒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&gt;5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𝑠𝑡𝑟𝑖𝑝𝑠</m:t>
                        </m:r>
                      </m:num>
                      <m:den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𝑇𝑂𝑇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𝐻𝑖𝑡𝑠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𝑡h𝑒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𝑐h𝑎𝑚𝑏𝑒𝑟𝑠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709096"/>
                <a:ext cx="3751238" cy="697050"/>
              </a:xfrm>
              <a:prstGeom prst="rect">
                <a:avLst/>
              </a:prstGeom>
              <a:blipFill rotWithShape="0">
                <a:blip r:embed="rId6"/>
                <a:stretch>
                  <a:fillRect l="-649" t="-3478" b="-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936172" y="4150821"/>
            <a:ext cx="188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it-IT" sz="16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</a:t>
            </a:r>
            <a:r>
              <a:rPr lang="it-IT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quencher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243866" y="3933056"/>
            <a:ext cx="295686" cy="1934806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89244" y="64081"/>
            <a:ext cx="713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100%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etrafluoropropene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</a:t>
            </a:r>
            <a:r>
              <a:rPr lang="en-US" sz="2400" b="1" baseline="-25000" dirty="0" smtClean="0">
                <a:latin typeface="Garamond" panose="02020404030301010803" pitchFamily="18" charset="0"/>
              </a:rPr>
              <a:t>3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2400" b="1" baseline="-25000" dirty="0" smtClean="0">
                <a:latin typeface="Garamond" panose="02020404030301010803" pitchFamily="18" charset="0"/>
              </a:rPr>
              <a:t>2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US" sz="2400" b="1" baseline="-25000" dirty="0" smtClean="0">
                <a:latin typeface="Garamond" panose="02020404030301010803" pitchFamily="18" charset="0"/>
              </a:rPr>
              <a:t>4</a:t>
            </a:r>
            <a:endParaRPr lang="it-IT" sz="2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4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611560" y="639794"/>
            <a:ext cx="7776864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3" name="CasellaDiTesto 2062"/>
          <p:cNvSpPr txBox="1"/>
          <p:nvPr/>
        </p:nvSpPr>
        <p:spPr>
          <a:xfrm>
            <a:off x="611560" y="1135257"/>
            <a:ext cx="8623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 new EEE MRPC has been tested with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cosmic 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rays (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ean rate  30 Hz, </a:t>
            </a:r>
            <a:r>
              <a:rPr lang="it-IT" sz="16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it-IT" sz="1600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avalanche mode</a:t>
            </a:r>
            <a:r>
              <a:rPr lang="en-US" sz="1600" dirty="0" smtClean="0">
                <a:solidFill>
                  <a:schemeClr val="bg2">
                    <a:lumMod val="2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39" name="CasellaDiTesto 18"/>
          <p:cNvSpPr txBox="1"/>
          <p:nvPr/>
        </p:nvSpPr>
        <p:spPr>
          <a:xfrm>
            <a:off x="519662" y="692696"/>
            <a:ext cx="809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Search for new gas mixtures for the 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EEE MRPC Telescopes</a:t>
            </a:r>
            <a:endParaRPr lang="en-US" sz="2400" b="1" u="sng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CasellaDiTesto 18"/>
          <p:cNvSpPr txBox="1"/>
          <p:nvPr/>
        </p:nvSpPr>
        <p:spPr>
          <a:xfrm>
            <a:off x="1299978" y="55019"/>
            <a:ext cx="7249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Summary</a:t>
            </a:r>
            <a:endParaRPr lang="it-IT" sz="2800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82" y="2603054"/>
            <a:ext cx="4903698" cy="35683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1214771" y="4103204"/>
            <a:ext cx="29523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/ streamer fraction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asellaDiTesto 2063"/>
          <p:cNvSpPr txBox="1"/>
          <p:nvPr/>
        </p:nvSpPr>
        <p:spPr>
          <a:xfrm>
            <a:off x="3666687" y="5601944"/>
            <a:ext cx="111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303127" y="6145559"/>
            <a:ext cx="162080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 smtClean="0"/>
              <a:t>HV</a:t>
            </a:r>
            <a:r>
              <a:rPr lang="it-IT" baseline="-25000" dirty="0" smtClean="0"/>
              <a:t>eff</a:t>
            </a:r>
            <a:r>
              <a:rPr lang="it-IT" dirty="0" smtClean="0"/>
              <a:t>  (kV)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244400" y="3921380"/>
            <a:ext cx="235626" cy="44372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7944" y="3653076"/>
            <a:ext cx="100811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b="0" dirty="0"/>
              <a:t> R1234ze </a:t>
            </a:r>
            <a:r>
              <a:rPr lang="it-IT" b="0" dirty="0" smtClean="0"/>
              <a:t>99% + SF</a:t>
            </a:r>
            <a:r>
              <a:rPr lang="it-IT" b="0" baseline="-25000" dirty="0" smtClean="0"/>
              <a:t>6</a:t>
            </a:r>
            <a:r>
              <a:rPr lang="it-IT" b="0" dirty="0" smtClean="0"/>
              <a:t>%</a:t>
            </a:r>
            <a:endParaRPr lang="en-US" b="0" dirty="0"/>
          </a:p>
        </p:txBody>
      </p:sp>
      <p:sp>
        <p:nvSpPr>
          <p:cNvPr id="25" name="TextBox 24"/>
          <p:cNvSpPr txBox="1"/>
          <p:nvPr/>
        </p:nvSpPr>
        <p:spPr>
          <a:xfrm>
            <a:off x="4071968" y="4068574"/>
            <a:ext cx="1004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EEE nominal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67944" y="3212976"/>
            <a:ext cx="100811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b="0" dirty="0"/>
              <a:t>R1234ze 50% </a:t>
            </a:r>
            <a:endParaRPr lang="it-IT" b="0" dirty="0" smtClean="0"/>
          </a:p>
          <a:p>
            <a:r>
              <a:rPr lang="it-IT" b="0" dirty="0" smtClean="0"/>
              <a:t>+ </a:t>
            </a:r>
            <a:r>
              <a:rPr lang="it-IT" b="0" dirty="0"/>
              <a:t>CO2 50%</a:t>
            </a:r>
            <a:endParaRPr lang="en-US" b="0" dirty="0"/>
          </a:p>
        </p:txBody>
      </p:sp>
      <p:sp>
        <p:nvSpPr>
          <p:cNvPr id="9" name="Rectangle 8"/>
          <p:cNvSpPr/>
          <p:nvPr/>
        </p:nvSpPr>
        <p:spPr>
          <a:xfrm>
            <a:off x="1979712" y="14719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 promising gas mixtures are: </a:t>
            </a:r>
            <a:endParaRPr lang="en-US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R1234ze (50%) +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en-US" baseline="-25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2</a:t>
            </a:r>
            <a:r>
              <a:rPr lang="en-US" b="1" baseline="-25000" dirty="0">
                <a:solidFill>
                  <a:srgbClr val="009242"/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(50%)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R1234ze (99%) +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SF</a:t>
            </a:r>
            <a:r>
              <a:rPr lang="en-US" baseline="-25000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6</a:t>
            </a:r>
            <a:r>
              <a:rPr lang="en-US" b="1" baseline="-25000" dirty="0">
                <a:solidFill>
                  <a:srgbClr val="009242"/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(1%)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92080" y="2890768"/>
            <a:ext cx="3828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2">
                    <a:lumMod val="25000"/>
                  </a:schemeClr>
                </a:solidFill>
              </a:rPr>
              <a:t>Next steps: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R1234ze 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  He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</a:rPr>
              <a:t>  (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He</a:t>
            </a:r>
            <a:r>
              <a:rPr lang="en-US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reduces the gas partial pressure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 reduces HV working point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R1234ze +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CF</a:t>
            </a:r>
            <a:r>
              <a:rPr lang="en-US" baseline="-25000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 (as quencher)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R1234ze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(99.5%) +  SF</a:t>
            </a:r>
            <a:r>
              <a:rPr lang="en-US" baseline="-25000" dirty="0" smtClean="0">
                <a:solidFill>
                  <a:schemeClr val="bg2">
                    <a:lumMod val="25000"/>
                  </a:schemeClr>
                </a:solidFill>
              </a:rPr>
              <a:t>6</a:t>
            </a:r>
            <a:r>
              <a:rPr lang="it-IT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bg2">
                    <a:lumMod val="25000"/>
                  </a:schemeClr>
                </a:solidFill>
              </a:rPr>
              <a:t>(0.5%)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38" y="413236"/>
            <a:ext cx="4764041" cy="290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tente\Documents\EEE\20111212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788135" cy="359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49" y="0"/>
            <a:ext cx="8229600" cy="1143000"/>
          </a:xfrm>
        </p:spPr>
        <p:txBody>
          <a:bodyPr/>
          <a:lstStyle/>
          <a:p>
            <a:r>
              <a:rPr lang="it-IT" dirty="0" smtClean="0"/>
              <a:t>2 Clear signals TDCs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11311" r="7286" b="18973"/>
          <a:stretch/>
        </p:blipFill>
        <p:spPr>
          <a:xfrm>
            <a:off x="1313645" y="3333705"/>
            <a:ext cx="6761408" cy="3155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819" y="1674253"/>
            <a:ext cx="817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By means </a:t>
            </a:r>
            <a:r>
              <a:rPr lang="it-IT" smtClean="0"/>
              <a:t>of a </a:t>
            </a:r>
            <a:r>
              <a:rPr lang="it-IT" dirty="0" smtClean="0"/>
              <a:t>Waveform Generator we simulate the TTL Signals from the Bridge VME  40 </a:t>
            </a:r>
            <a:r>
              <a:rPr lang="el-GR" dirty="0" smtClean="0"/>
              <a:t>μ</a:t>
            </a:r>
            <a:r>
              <a:rPr lang="it-IT" dirty="0" smtClean="0"/>
              <a:t>s lenght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9251" y="2562896"/>
            <a:ext cx="625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Two ECL Signals of 25 ns length to the CLEAR TDCs </a:t>
            </a:r>
            <a:endParaRPr lang="en-US" dirty="0"/>
          </a:p>
        </p:txBody>
      </p:sp>
      <p:cxnSp>
        <p:nvCxnSpPr>
          <p:cNvPr id="10" name="Elbow Connector 9"/>
          <p:cNvCxnSpPr/>
          <p:nvPr/>
        </p:nvCxnSpPr>
        <p:spPr>
          <a:xfrm>
            <a:off x="579549" y="2355950"/>
            <a:ext cx="669702" cy="391612"/>
          </a:xfrm>
          <a:prstGeom prst="bentConnector3">
            <a:avLst>
              <a:gd name="adj1" fmla="val 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876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 Clock Signals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62883" y="1674253"/>
            <a:ext cx="817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 Disciplinated Clock to the TDCs  40 MHz   (25 ns period)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6370" r="3521" b="2467"/>
          <a:stretch/>
        </p:blipFill>
        <p:spPr>
          <a:xfrm>
            <a:off x="347729" y="2300200"/>
            <a:ext cx="8693239" cy="41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14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58" y="0"/>
            <a:ext cx="8229600" cy="1143000"/>
          </a:xfrm>
        </p:spPr>
        <p:txBody>
          <a:bodyPr/>
          <a:lstStyle/>
          <a:p>
            <a:r>
              <a:rPr lang="it-IT" dirty="0" smtClean="0"/>
              <a:t>TDC Trigger signals</a:t>
            </a:r>
            <a:endParaRPr lang="en-US" dirty="0"/>
          </a:p>
        </p:txBody>
      </p:sp>
      <p:sp useBgFill="1">
        <p:nvSpPr>
          <p:cNvPr id="3" name="TextBox 2"/>
          <p:cNvSpPr txBox="1"/>
          <p:nvPr/>
        </p:nvSpPr>
        <p:spPr>
          <a:xfrm>
            <a:off x="643133" y="1310455"/>
            <a:ext cx="4331187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it-IT" dirty="0" smtClean="0"/>
              <a:t>By means of the Pattern Generator we simulated 6  Trigger LVDS signals from the MRP Chambers and send it to the Trigger Board which generate 1 Triple coincidence and 3 Double coincidences  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3340" r="21193" b="4963"/>
          <a:stretch/>
        </p:blipFill>
        <p:spPr>
          <a:xfrm>
            <a:off x="5164428" y="1229048"/>
            <a:ext cx="3103809" cy="2253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03" y="4785986"/>
            <a:ext cx="3322147" cy="1849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30" y="3382838"/>
            <a:ext cx="2409825" cy="200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7758" y="5099116"/>
            <a:ext cx="3695700" cy="18192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17" y="3781767"/>
            <a:ext cx="8249147" cy="87051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03055" y="4065131"/>
            <a:ext cx="154546" cy="371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43212" y="4065131"/>
            <a:ext cx="154546" cy="371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79377" y="4065130"/>
            <a:ext cx="154546" cy="371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56099" y="3921483"/>
            <a:ext cx="373282" cy="581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603613" y="4436321"/>
            <a:ext cx="1178812" cy="34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14124" y="4451108"/>
            <a:ext cx="1842438" cy="91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76353" y="3497637"/>
            <a:ext cx="308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 smtClean="0"/>
              <a:t>6 LVDS signals from MRPCs</a:t>
            </a:r>
            <a:endParaRPr lang="en-US" u="sng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782615" y="3781767"/>
            <a:ext cx="271448" cy="290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155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8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95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4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9" name="Connettore 1 2048"/>
          <p:cNvCxnSpPr/>
          <p:nvPr/>
        </p:nvCxnSpPr>
        <p:spPr>
          <a:xfrm>
            <a:off x="273204" y="721274"/>
            <a:ext cx="8425685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994462" y="21892"/>
            <a:ext cx="760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EEE Project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: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  </a:t>
            </a:r>
            <a:r>
              <a:rPr lang="en-US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a dual role </a:t>
            </a:r>
            <a:endParaRPr lang="en-US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3788494" y="983977"/>
                <a:ext cx="5355506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Education instrument for students </a:t>
                </a:r>
              </a:p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The MRPCs  are built and managed at CERN by small teams of students and teachers.  </a:t>
                </a:r>
              </a:p>
              <a:p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In their schools </a:t>
                </a:r>
                <a14:m>
                  <m:oMath xmlns:m="http://schemas.openxmlformats.org/officeDocument/2006/math">
                    <m:r>
                      <a:rPr lang="en-US" b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it-IT" b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00 students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and 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 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teachers  are directly involved in operating and monitoring  EEE stations, with the aim to introduce them in an advanced physics </a:t>
                </a:r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  <a:latin typeface="+mj-lt"/>
                  </a:rPr>
                  <a:t>research.    </a:t>
                </a:r>
                <a:endParaRPr lang="en-US" dirty="0" smtClean="0">
                  <a:solidFill>
                    <a:srgbClr val="C00000"/>
                  </a:solidFill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endParaRPr lang="en-US" b="1" dirty="0">
                  <a:solidFill>
                    <a:schemeClr val="bg2">
                      <a:lumMod val="25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494" y="983977"/>
                <a:ext cx="5355506" cy="2339102"/>
              </a:xfrm>
              <a:prstGeom prst="rect">
                <a:avLst/>
              </a:prstGeom>
              <a:blipFill rotWithShape="0">
                <a:blip r:embed="rId3"/>
                <a:stretch>
                  <a:fillRect l="-1138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204" y="1132394"/>
            <a:ext cx="3262249" cy="244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Segnaposto numero diapositiva 3"/>
          <p:cNvSpPr txBox="1">
            <a:spLocks/>
          </p:cNvSpPr>
          <p:nvPr/>
        </p:nvSpPr>
        <p:spPr>
          <a:xfrm>
            <a:off x="6732240" y="64401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EBEB0A-9E3D-4B14-9782-E2AE3DA60D9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0" name="Picture 29" descr="C:\Users\mpaola\Desktop\PowerPoint_LENOVO\EEE-C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3691534"/>
            <a:ext cx="3438436" cy="2284331"/>
          </a:xfrm>
          <a:prstGeom prst="rect">
            <a:avLst/>
          </a:prstGeom>
          <a:noFill/>
        </p:spPr>
      </p:pic>
      <p:pic>
        <p:nvPicPr>
          <p:cNvPr id="31" name="Picture 2" descr="C:\Users\mpaola\Desktop\IMG-20150918-WA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5425" y="3649969"/>
            <a:ext cx="3488803" cy="2616602"/>
          </a:xfrm>
          <a:prstGeom prst="rect">
            <a:avLst/>
          </a:prstGeom>
          <a:noFill/>
        </p:spPr>
      </p:pic>
      <p:pic>
        <p:nvPicPr>
          <p:cNvPr id="14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ttore 1 2048"/>
          <p:cNvCxnSpPr/>
          <p:nvPr/>
        </p:nvCxnSpPr>
        <p:spPr>
          <a:xfrm>
            <a:off x="273204" y="6440036"/>
            <a:ext cx="859967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59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ttore 1 2048"/>
          <p:cNvCxnSpPr/>
          <p:nvPr/>
        </p:nvCxnSpPr>
        <p:spPr>
          <a:xfrm>
            <a:off x="683568" y="836712"/>
            <a:ext cx="773567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060"/>
          <p:cNvSpPr txBox="1"/>
          <p:nvPr/>
        </p:nvSpPr>
        <p:spPr>
          <a:xfrm>
            <a:off x="1189782" y="30965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EEE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Telescopes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1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4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186"/>
            <a:ext cx="9144000" cy="53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1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ttore 1 2048"/>
          <p:cNvCxnSpPr/>
          <p:nvPr/>
        </p:nvCxnSpPr>
        <p:spPr>
          <a:xfrm>
            <a:off x="683568" y="836712"/>
            <a:ext cx="773567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060"/>
          <p:cNvSpPr txBox="1"/>
          <p:nvPr/>
        </p:nvSpPr>
        <p:spPr>
          <a:xfrm>
            <a:off x="1189782" y="30965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EEE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Telescopes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255312" y="966012"/>
            <a:ext cx="8607900" cy="277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600" b="1" cap="small" dirty="0">
                <a:solidFill>
                  <a:srgbClr val="C00000"/>
                </a:solidFill>
              </a:rPr>
              <a:t>Three Multi-Gap Resistive Plate Chambers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(MRPCs) </a:t>
            </a:r>
            <a:endParaRPr lang="en-US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600" b="1" cap="small" dirty="0" smtClean="0">
                <a:solidFill>
                  <a:srgbClr val="C00000"/>
                </a:solidFill>
              </a:rPr>
              <a:t>6 </a:t>
            </a:r>
            <a:r>
              <a:rPr lang="en-US" altLang="it-IT" sz="1600" b="1" cap="small" dirty="0">
                <a:solidFill>
                  <a:srgbClr val="C00000"/>
                </a:solidFill>
              </a:rPr>
              <a:t>Front-End boards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(FEAs) with 24 channels to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process readout signal 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/>
              <a:t>VME bridge. </a:t>
            </a:r>
            <a:r>
              <a:rPr lang="en-US" altLang="it-IT" sz="1600" dirty="0"/>
              <a:t>DAQ connected to a PC via USB, controlled by </a:t>
            </a:r>
            <a:r>
              <a:rPr lang="en-US" altLang="it-IT" sz="1600" dirty="0" err="1"/>
              <a:t>LabView</a:t>
            </a:r>
            <a:r>
              <a:rPr lang="en-US" altLang="it-IT" sz="1600" dirty="0"/>
              <a:t> </a:t>
            </a:r>
            <a:r>
              <a:rPr lang="en-US" altLang="it-IT" sz="1600" dirty="0" smtClean="0"/>
              <a:t>program</a:t>
            </a:r>
          </a:p>
          <a:p>
            <a:pPr lvl="1">
              <a:lnSpc>
                <a:spcPct val="90000"/>
              </a:lnSpc>
              <a:buClr>
                <a:schemeClr val="bg2">
                  <a:lumMod val="25000"/>
                </a:schemeClr>
              </a:buClr>
            </a:pPr>
            <a:r>
              <a:rPr lang="en-US" altLang="it-IT" sz="1600" b="1" cap="small" dirty="0" smtClean="0"/>
              <a:t>1 </a:t>
            </a:r>
            <a:r>
              <a:rPr lang="en-US" altLang="it-IT" sz="1600" b="1" cap="small" dirty="0"/>
              <a:t>Multi-Trigger Card: </a:t>
            </a:r>
            <a:r>
              <a:rPr lang="en-US" altLang="it-IT" sz="1600" dirty="0"/>
              <a:t>a six-fold coincidence of both FEAs of the 3 </a:t>
            </a:r>
            <a:r>
              <a:rPr lang="en-US" altLang="it-IT" sz="1600" dirty="0" smtClean="0"/>
              <a:t>MRPCs </a:t>
            </a:r>
            <a:r>
              <a:rPr lang="en-US" altLang="it-IT" sz="1600" dirty="0"/>
              <a:t>generates the Data </a:t>
            </a:r>
            <a:r>
              <a:rPr lang="en-US" altLang="it-IT" sz="1600" dirty="0" smtClean="0"/>
              <a:t>Acquisition </a:t>
            </a:r>
            <a:r>
              <a:rPr lang="en-US" altLang="it-IT" sz="1600" dirty="0"/>
              <a:t>(DAQ) </a:t>
            </a:r>
            <a:r>
              <a:rPr lang="en-US" altLang="it-IT" sz="1600" dirty="0" smtClean="0"/>
              <a:t>trigger</a:t>
            </a:r>
          </a:p>
          <a:p>
            <a:pPr lvl="1">
              <a:lnSpc>
                <a:spcPct val="90000"/>
              </a:lnSpc>
              <a:buClr>
                <a:schemeClr val="bg2">
                  <a:lumMod val="25000"/>
                </a:schemeClr>
              </a:buClr>
            </a:pPr>
            <a:r>
              <a:rPr lang="en-US" altLang="it-IT" sz="1600" b="1" cap="small" dirty="0"/>
              <a:t>2 Multi-hits Time to Digital Converters </a:t>
            </a:r>
            <a:r>
              <a:rPr lang="en-US" altLang="it-IT" sz="1600" dirty="0"/>
              <a:t>(TDCs 128 + 64 channels) to reconstruct the particle impact </a:t>
            </a:r>
            <a:r>
              <a:rPr lang="en-US" altLang="it-IT" sz="1600" dirty="0" smtClean="0"/>
              <a:t>point</a:t>
            </a:r>
            <a:endParaRPr lang="en-US" altLang="it-IT" sz="1600" dirty="0"/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/>
              <a:t>GPS </a:t>
            </a:r>
            <a:r>
              <a:rPr lang="en-US" altLang="it-IT" sz="1600" dirty="0"/>
              <a:t>unit provides the event time stamp (UTC time) to record and </a:t>
            </a:r>
            <a:r>
              <a:rPr lang="en-US" altLang="it-IT" sz="1600" dirty="0" smtClean="0"/>
              <a:t>synchronize  </a:t>
            </a:r>
            <a:r>
              <a:rPr lang="en-US" altLang="it-IT" sz="1600" dirty="0" err="1" smtClean="0"/>
              <a:t>informations</a:t>
            </a:r>
            <a:r>
              <a:rPr lang="en-US" altLang="it-IT" sz="1600" dirty="0" smtClean="0"/>
              <a:t> 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/>
              <a:t>Voltage </a:t>
            </a:r>
            <a:r>
              <a:rPr lang="en-US" altLang="it-IT" sz="1600" b="1" cap="small" dirty="0" smtClean="0"/>
              <a:t>control </a:t>
            </a:r>
            <a:r>
              <a:rPr lang="en-US" altLang="it-IT" sz="1600" b="1" cap="small" dirty="0"/>
              <a:t>System (</a:t>
            </a:r>
            <a:r>
              <a:rPr lang="en-US" altLang="it-IT" sz="1600" dirty="0" smtClean="0"/>
              <a:t>VCS) in the MRPCs, DC/DC Converters and FEAs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/>
              <a:t>Weather Station</a:t>
            </a:r>
            <a:r>
              <a:rPr lang="en-US" altLang="it-IT" sz="1600" b="1" cap="small" dirty="0" smtClean="0"/>
              <a:t> </a:t>
            </a:r>
            <a:r>
              <a:rPr lang="en-US" altLang="it-IT" sz="1600" dirty="0" smtClean="0"/>
              <a:t>to monitor the temperature and the pressure inside and outside the telescopes building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124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834" y="3267932"/>
            <a:ext cx="4137822" cy="3182143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77" y="3462452"/>
            <a:ext cx="4370451" cy="24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ttore 1 2048"/>
          <p:cNvCxnSpPr/>
          <p:nvPr/>
        </p:nvCxnSpPr>
        <p:spPr>
          <a:xfrm>
            <a:off x="683568" y="836712"/>
            <a:ext cx="773567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060"/>
          <p:cNvSpPr txBox="1"/>
          <p:nvPr/>
        </p:nvSpPr>
        <p:spPr>
          <a:xfrm>
            <a:off x="1189782" y="30965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Garamond" panose="02020404030301010803" pitchFamily="18" charset="0"/>
              </a:rPr>
              <a:t>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The  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EEE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Garamond" panose="02020404030301010803" pitchFamily="18" charset="0"/>
              </a:rPr>
              <a:t>Telescopes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21" name="Picture 81" descr="fea"/>
          <p:cNvPicPr>
            <a:picLocks noChangeAspect="1" noChangeArrowheads="1"/>
          </p:cNvPicPr>
          <p:nvPr/>
        </p:nvPicPr>
        <p:blipFill>
          <a:blip r:embed="rId3" cstate="print"/>
          <a:srcRect l="14009" t="14998" r="20245" b="22554"/>
          <a:stretch>
            <a:fillRect/>
          </a:stretch>
        </p:blipFill>
        <p:spPr bwMode="auto">
          <a:xfrm rot="16200000">
            <a:off x="4369763" y="4183252"/>
            <a:ext cx="1820821" cy="1296144"/>
          </a:xfrm>
          <a:prstGeom prst="rect">
            <a:avLst/>
          </a:prstGeom>
          <a:noFill/>
        </p:spPr>
      </p:pic>
      <p:sp>
        <p:nvSpPr>
          <p:cNvPr id="123" name="Freccia in giù 14"/>
          <p:cNvSpPr/>
          <p:nvPr/>
        </p:nvSpPr>
        <p:spPr>
          <a:xfrm rot="16200000">
            <a:off x="3976955" y="4411084"/>
            <a:ext cx="409762" cy="617959"/>
          </a:xfrm>
          <a:prstGeom prst="downArrow">
            <a:avLst/>
          </a:prstGeom>
          <a:solidFill>
            <a:srgbClr val="C00000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uppo 2"/>
          <p:cNvGrpSpPr/>
          <p:nvPr/>
        </p:nvGrpSpPr>
        <p:grpSpPr>
          <a:xfrm>
            <a:off x="6701413" y="3789227"/>
            <a:ext cx="1997476" cy="1918750"/>
            <a:chOff x="7494786" y="1053554"/>
            <a:chExt cx="2533700" cy="2699680"/>
          </a:xfrm>
        </p:grpSpPr>
        <p:pic>
          <p:nvPicPr>
            <p:cNvPr id="125" name="Picture 36" descr="Brid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314111" y="1053554"/>
              <a:ext cx="714375" cy="2619375"/>
            </a:xfrm>
            <a:prstGeom prst="rect">
              <a:avLst/>
            </a:prstGeom>
            <a:noFill/>
          </p:spPr>
        </p:pic>
        <p:pic>
          <p:nvPicPr>
            <p:cNvPr id="126" name="Picture 38" descr="tdc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64827" y="1065597"/>
              <a:ext cx="712787" cy="2687637"/>
            </a:xfrm>
            <a:prstGeom prst="rect">
              <a:avLst/>
            </a:prstGeom>
            <a:noFill/>
          </p:spPr>
        </p:pic>
        <p:pic>
          <p:nvPicPr>
            <p:cNvPr id="127" name="Picture 40" descr="tdc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94786" y="1053554"/>
              <a:ext cx="712788" cy="2670175"/>
            </a:xfrm>
            <a:prstGeom prst="rect">
              <a:avLst/>
            </a:prstGeom>
            <a:noFill/>
          </p:spPr>
        </p:pic>
      </p:grpSp>
      <p:sp>
        <p:nvSpPr>
          <p:cNvPr id="128" name="Freccia in giù 14"/>
          <p:cNvSpPr/>
          <p:nvPr/>
        </p:nvSpPr>
        <p:spPr>
          <a:xfrm rot="16200000">
            <a:off x="6133748" y="4411083"/>
            <a:ext cx="409762" cy="617959"/>
          </a:xfrm>
          <a:prstGeom prst="downArrow">
            <a:avLst/>
          </a:prstGeom>
          <a:solidFill>
            <a:srgbClr val="C00000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5312" y="966012"/>
            <a:ext cx="8607900" cy="277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600" b="1" cap="small" dirty="0"/>
              <a:t>Three Multi-Gap Resistive Plate Chambers </a:t>
            </a:r>
            <a:r>
              <a:rPr lang="en-US" sz="1600" dirty="0"/>
              <a:t>(MRPCs) </a:t>
            </a:r>
            <a:r>
              <a:rPr lang="en-US" sz="1600" dirty="0" smtClean="0"/>
              <a:t>of 1.60x0.80 m2, for </a:t>
            </a:r>
            <a:r>
              <a:rPr lang="en-US" sz="1600" dirty="0"/>
              <a:t>tracking particles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600" b="1" cap="small" dirty="0"/>
              <a:t>6 </a:t>
            </a:r>
            <a:r>
              <a:rPr lang="en-US" altLang="it-IT" sz="1600" b="1" cap="small" dirty="0"/>
              <a:t>Front-End boards </a:t>
            </a:r>
            <a:r>
              <a:rPr lang="en-US" altLang="it-IT" sz="1600" dirty="0"/>
              <a:t>(FEAs) with 24 channels to </a:t>
            </a:r>
            <a:r>
              <a:rPr lang="en-US" sz="1600" dirty="0"/>
              <a:t>process readout signal 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>
                <a:solidFill>
                  <a:srgbClr val="C00000"/>
                </a:solidFill>
              </a:rPr>
              <a:t>VME bridge</a:t>
            </a: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DAQ connected to a PC via USB, controlled by </a:t>
            </a:r>
            <a:r>
              <a:rPr lang="en-US" altLang="it-IT" sz="1600" dirty="0" err="1">
                <a:solidFill>
                  <a:schemeClr val="bg2">
                    <a:lumMod val="25000"/>
                  </a:schemeClr>
                </a:solidFill>
              </a:rPr>
              <a:t>LabView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</a:rPr>
              <a:t>program</a:t>
            </a:r>
          </a:p>
          <a:p>
            <a:pPr lvl="1">
              <a:lnSpc>
                <a:spcPct val="90000"/>
              </a:lnSpc>
              <a:buClr>
                <a:schemeClr val="bg2">
                  <a:lumMod val="25000"/>
                </a:schemeClr>
              </a:buClr>
            </a:pPr>
            <a:r>
              <a:rPr lang="en-US" altLang="it-IT" sz="1600" b="1" cap="small" dirty="0" smtClean="0">
                <a:solidFill>
                  <a:schemeClr val="bg2">
                    <a:lumMod val="25000"/>
                  </a:schemeClr>
                </a:solidFill>
              </a:rPr>
              <a:t>1 </a:t>
            </a:r>
            <a:r>
              <a:rPr lang="en-US" altLang="it-IT" sz="1600" b="1" cap="small" dirty="0">
                <a:solidFill>
                  <a:srgbClr val="C00000"/>
                </a:solidFill>
              </a:rPr>
              <a:t>Multi-Trigger Card: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a six-fold coincidence of both FEAs of the 3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</a:rPr>
              <a:t>MRPCs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generates the Data </a:t>
            </a:r>
            <a:r>
              <a:rPr lang="en-US" altLang="it-IT" sz="1600" dirty="0" err="1">
                <a:solidFill>
                  <a:schemeClr val="bg2">
                    <a:lumMod val="25000"/>
                  </a:schemeClr>
                </a:solidFill>
              </a:rPr>
              <a:t>AcQuisition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 (DAQ)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</a:rPr>
              <a:t>trigger</a:t>
            </a:r>
          </a:p>
          <a:p>
            <a:pPr lvl="1">
              <a:lnSpc>
                <a:spcPct val="90000"/>
              </a:lnSpc>
              <a:buClr>
                <a:schemeClr val="bg2">
                  <a:lumMod val="25000"/>
                </a:schemeClr>
              </a:buClr>
            </a:pPr>
            <a:r>
              <a:rPr lang="en-US" altLang="it-IT" sz="1600" b="1" cap="small" dirty="0">
                <a:solidFill>
                  <a:schemeClr val="bg2">
                    <a:lumMod val="25000"/>
                  </a:schemeClr>
                </a:solidFill>
              </a:rPr>
              <a:t>2 </a:t>
            </a:r>
            <a:r>
              <a:rPr lang="en-US" altLang="it-IT" sz="1600" b="1" cap="small" dirty="0">
                <a:solidFill>
                  <a:srgbClr val="C00000"/>
                </a:solidFill>
              </a:rPr>
              <a:t>Multi-hits Time to Digital Converters </a:t>
            </a:r>
            <a:r>
              <a:rPr lang="en-US" altLang="it-IT" sz="1600" dirty="0">
                <a:solidFill>
                  <a:schemeClr val="bg2">
                    <a:lumMod val="25000"/>
                  </a:schemeClr>
                </a:solidFill>
              </a:rPr>
              <a:t>(TDCs 128 + 64 channels) to reconstruct the particle impact </a:t>
            </a:r>
            <a:r>
              <a:rPr lang="en-US" altLang="it-IT" sz="1600" dirty="0" smtClean="0">
                <a:solidFill>
                  <a:schemeClr val="bg2">
                    <a:lumMod val="25000"/>
                  </a:schemeClr>
                </a:solidFill>
              </a:rPr>
              <a:t>point</a:t>
            </a:r>
            <a:endParaRPr lang="en-US" altLang="it-IT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/>
              <a:t>GPS </a:t>
            </a:r>
            <a:r>
              <a:rPr lang="en-US" altLang="it-IT" sz="1600" dirty="0"/>
              <a:t>unit provides the event time stamp (UTC time) to record and </a:t>
            </a:r>
            <a:r>
              <a:rPr lang="en-US" altLang="it-IT" sz="1600" dirty="0" smtClean="0"/>
              <a:t>synchronize  </a:t>
            </a:r>
            <a:r>
              <a:rPr lang="en-US" altLang="it-IT" sz="1600" dirty="0" err="1"/>
              <a:t>informations</a:t>
            </a:r>
            <a:r>
              <a:rPr lang="en-US" altLang="it-IT" sz="1600" dirty="0"/>
              <a:t> </a:t>
            </a:r>
            <a:endParaRPr lang="en-US" altLang="it-IT" sz="1600" dirty="0" smtClean="0"/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/>
              <a:t>Voltage controls System (</a:t>
            </a:r>
            <a:r>
              <a:rPr lang="en-US" altLang="it-IT" sz="1600" dirty="0" smtClean="0"/>
              <a:t>VCS) in the MRPCs DC/DC Converters and FEAs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it-IT" sz="1600" b="1" cap="small" dirty="0"/>
              <a:t>Weather Station</a:t>
            </a:r>
            <a:r>
              <a:rPr lang="en-US" altLang="it-IT" sz="1600" b="1" cap="small" dirty="0" smtClean="0"/>
              <a:t> </a:t>
            </a:r>
            <a:r>
              <a:rPr lang="en-US" altLang="it-IT" sz="1600" dirty="0" smtClean="0"/>
              <a:t>to monitor the temperature and the pressure inside and outside the telescopes building</a:t>
            </a:r>
          </a:p>
          <a:p>
            <a:pPr marL="285750" indent="-285750">
              <a:lnSpc>
                <a:spcPct val="9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q"/>
            </a:pPr>
            <a:endParaRPr lang="en-US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19" name="Picture 2" descr="http://eee.centrofermi.it/images/CF_banners/banner_CF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5" t="2374"/>
          <a:stretch/>
        </p:blipFill>
        <p:spPr bwMode="auto">
          <a:xfrm>
            <a:off x="7824430" y="116632"/>
            <a:ext cx="1319570" cy="81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38497" y="6448251"/>
            <a:ext cx="2133600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23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ottotitolo 5"/>
          <p:cNvSpPr txBox="1">
            <a:spLocks/>
          </p:cNvSpPr>
          <p:nvPr/>
        </p:nvSpPr>
        <p:spPr>
          <a:xfrm>
            <a:off x="1283276" y="6440036"/>
            <a:ext cx="7471613" cy="421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103°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Congresso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SIF            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P. </a:t>
            </a:r>
            <a:r>
              <a:rPr lang="en-US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Panetta                            Trento  </a:t>
            </a:r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15/09/2017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C:\Users\mpaola\Desktop\PowerPoint_LENOVO\sifb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718" y="6113146"/>
            <a:ext cx="1010073" cy="722834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" y="3401838"/>
            <a:ext cx="3753202" cy="274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5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2048"/>
          <p:cNvCxnSpPr/>
          <p:nvPr/>
        </p:nvCxnSpPr>
        <p:spPr>
          <a:xfrm>
            <a:off x="683568" y="836712"/>
            <a:ext cx="773567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060"/>
          <p:cNvSpPr txBox="1"/>
          <p:nvPr/>
        </p:nvSpPr>
        <p:spPr>
          <a:xfrm>
            <a:off x="1189782" y="3096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Garamond" panose="02020404030301010803" pitchFamily="18" charset="0"/>
              </a:rPr>
              <a:t>EEE power supply 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Garamond" panose="02020404030301010803" pitchFamily="18" charset="0"/>
            </a:endParaRPr>
          </a:p>
        </p:txBody>
      </p:sp>
      <p:cxnSp>
        <p:nvCxnSpPr>
          <p:cNvPr id="5" name="Connettore 1 2048"/>
          <p:cNvCxnSpPr/>
          <p:nvPr/>
        </p:nvCxnSpPr>
        <p:spPr>
          <a:xfrm>
            <a:off x="1018791" y="6440036"/>
            <a:ext cx="7854087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120" y="1381153"/>
            <a:ext cx="4199758" cy="2416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495" y="3872880"/>
            <a:ext cx="3268706" cy="2985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35" y="2387603"/>
            <a:ext cx="3621615" cy="3833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171" y="902054"/>
            <a:ext cx="2351440" cy="1676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144" y="-220813"/>
            <a:ext cx="1673106" cy="167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7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M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TemaMPP</Template>
  <TotalTime>19229</TotalTime>
  <Words>3380</Words>
  <Application>Microsoft Office PowerPoint</Application>
  <PresentationFormat>On-screen Show (4:3)</PresentationFormat>
  <Paragraphs>493</Paragraphs>
  <Slides>49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Cambria Math</vt:lpstr>
      <vt:lpstr>Garamond</vt:lpstr>
      <vt:lpstr>LubalinGraph</vt:lpstr>
      <vt:lpstr>PenultimateLightItal</vt:lpstr>
      <vt:lpstr>Times New Roman</vt:lpstr>
      <vt:lpstr>Verdana</vt:lpstr>
      <vt:lpstr>Wingdings</vt:lpstr>
      <vt:lpstr>TemaMPP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Clear signals TDCs</vt:lpstr>
      <vt:lpstr>2 Clock Signals</vt:lpstr>
      <vt:lpstr>TDC Trigger signals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Performance</dc:title>
  <dc:creator>mpaola</dc:creator>
  <cp:lastModifiedBy>mpaola</cp:lastModifiedBy>
  <cp:revision>619</cp:revision>
  <dcterms:created xsi:type="dcterms:W3CDTF">2016-02-13T12:48:32Z</dcterms:created>
  <dcterms:modified xsi:type="dcterms:W3CDTF">2019-07-10T06:56:22Z</dcterms:modified>
</cp:coreProperties>
</file>