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62" r:id="rId7"/>
    <p:sldId id="271" r:id="rId8"/>
    <p:sldId id="272" r:id="rId9"/>
    <p:sldId id="26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00"/>
    <a:srgbClr val="33CC33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6" autoAdjust="0"/>
  </p:normalViewPr>
  <p:slideViewPr>
    <p:cSldViewPr>
      <p:cViewPr>
        <p:scale>
          <a:sx n="80" d="100"/>
          <a:sy n="80" d="100"/>
        </p:scale>
        <p:origin x="-108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963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rgbClr val="FF66FF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916833"/>
            <a:ext cx="7848872" cy="2016223"/>
          </a:xfrm>
          <a:ln w="25400">
            <a:solidFill>
              <a:srgbClr val="FFCC00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Test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it-IT" b="1" dirty="0" smtClean="0">
                <a:solidFill>
                  <a:srgbClr val="FF0000"/>
                </a:solidFill>
              </a:rPr>
              <a:t> ECO-Gas </a:t>
            </a:r>
            <a:r>
              <a:rPr lang="it-IT" b="1" dirty="0" err="1" smtClean="0">
                <a:solidFill>
                  <a:srgbClr val="FF0000"/>
                </a:solidFill>
              </a:rPr>
              <a:t>Mixtures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for</a:t>
            </a:r>
            <a:r>
              <a:rPr lang="it-IT" b="1" dirty="0" smtClean="0">
                <a:solidFill>
                  <a:srgbClr val="FF0000"/>
                </a:solidFill>
              </a:rPr>
              <a:t> the MRPC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the EEE project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848872" cy="2060848"/>
          </a:xfrm>
          <a:ln w="254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Marina Trimarchi</a:t>
            </a:r>
          </a:p>
          <a:p>
            <a:pPr>
              <a:spcAft>
                <a:spcPts val="1200"/>
              </a:spcAft>
            </a:pPr>
            <a:r>
              <a:rPr lang="it-IT" sz="2400" i="1" dirty="0" smtClean="0">
                <a:solidFill>
                  <a:srgbClr val="00B0F0"/>
                </a:solidFill>
              </a:rPr>
              <a:t>on </a:t>
            </a:r>
            <a:r>
              <a:rPr lang="it-IT" sz="2400" i="1" dirty="0" err="1" smtClean="0">
                <a:solidFill>
                  <a:srgbClr val="00B0F0"/>
                </a:solidFill>
              </a:rPr>
              <a:t>behalf</a:t>
            </a:r>
            <a:r>
              <a:rPr lang="it-IT" sz="2400" i="1" dirty="0" smtClean="0">
                <a:solidFill>
                  <a:srgbClr val="00B0F0"/>
                </a:solidFill>
              </a:rPr>
              <a:t> </a:t>
            </a:r>
            <a:r>
              <a:rPr lang="it-IT" sz="2400" i="1" dirty="0" err="1" smtClean="0">
                <a:solidFill>
                  <a:srgbClr val="00B0F0"/>
                </a:solidFill>
              </a:rPr>
              <a:t>of</a:t>
            </a:r>
            <a:r>
              <a:rPr lang="it-IT" sz="2400" i="1" dirty="0" smtClean="0">
                <a:solidFill>
                  <a:srgbClr val="00B0F0"/>
                </a:solidFill>
              </a:rPr>
              <a:t> the EEE collaboration</a:t>
            </a:r>
          </a:p>
          <a:p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Museo Storico della Fisica e Centro Studi e Ricerche “Enrico Fermi”, Roma</a:t>
            </a:r>
          </a:p>
          <a:p>
            <a:r>
              <a:rPr lang="it-IT" sz="1600" dirty="0" smtClean="0">
                <a:solidFill>
                  <a:srgbClr val="FF66FF"/>
                </a:solidFill>
              </a:rPr>
              <a:t>Dipartimento MIFT – Università degli Studi di Messina</a:t>
            </a:r>
          </a:p>
          <a:p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</a:rPr>
              <a:t>INFN – Sezione di Catania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magine 3" descr="logo_centrofer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6" y="260648"/>
            <a:ext cx="2039076" cy="1224136"/>
          </a:xfrm>
          <a:prstGeom prst="rect">
            <a:avLst/>
          </a:prstGeom>
        </p:spPr>
      </p:pic>
      <p:pic>
        <p:nvPicPr>
          <p:cNvPr id="5" name="Immagine 4" descr="logo_E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3"/>
            <a:ext cx="2127442" cy="8640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6672"/>
            <a:ext cx="37922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9" descr="C:\Users\mpaola\Dropbox\paolaXme\E3poster\logo_miu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82" y="116632"/>
            <a:ext cx="1580534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5"/>
          <p:cNvPicPr>
            <a:picLocks noChangeAspect="1"/>
          </p:cNvPicPr>
          <p:nvPr/>
        </p:nvPicPr>
        <p:blipFill rotWithShape="1">
          <a:blip r:embed="rId6" cstate="print"/>
          <a:srcRect l="41180" t="52420" r="51149" b="33218"/>
          <a:stretch/>
        </p:blipFill>
        <p:spPr>
          <a:xfrm>
            <a:off x="6588224" y="-2870"/>
            <a:ext cx="1008112" cy="922316"/>
          </a:xfrm>
          <a:prstGeom prst="rect">
            <a:avLst/>
          </a:prstGeom>
        </p:spPr>
      </p:pic>
      <p:pic>
        <p:nvPicPr>
          <p:cNvPr id="9" name="Picture 38" descr="C:\Users\mpaola\Dropbox\paolaXme\E3poster\CERN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88974" cy="1083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EEE Project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15816" y="1052736"/>
            <a:ext cx="5832648" cy="2664296"/>
          </a:xfrm>
          <a:ln w="254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/>
              <a:t>Extreme Energy Events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Centro Fermi, INFN, CERN &amp; MIUR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70C0"/>
                </a:solidFill>
              </a:rPr>
              <a:t>Study of Cosmic rays and related phenomena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GB" sz="1800" dirty="0" err="1" smtClean="0">
                <a:solidFill>
                  <a:srgbClr val="FF0000"/>
                </a:solidFill>
              </a:rPr>
              <a:t>sinchronous</a:t>
            </a:r>
            <a:r>
              <a:rPr lang="en-US" sz="1800" dirty="0" smtClean="0">
                <a:solidFill>
                  <a:srgbClr val="FF0000"/>
                </a:solidFill>
              </a:rPr>
              <a:t> sparse network of 59 tracking detectors installed in Italian High Schools</a:t>
            </a:r>
          </a:p>
          <a:p>
            <a:pPr lvl="1"/>
            <a:r>
              <a:rPr lang="en-US" sz="1600" dirty="0" smtClean="0"/>
              <a:t>Each made of 3 </a:t>
            </a:r>
            <a:r>
              <a:rPr lang="en-US" sz="1600" dirty="0" err="1" smtClean="0"/>
              <a:t>Multigap</a:t>
            </a:r>
            <a:r>
              <a:rPr lang="en-US" sz="1600" dirty="0" smtClean="0"/>
              <a:t> Resistive Plate Chamber detector</a:t>
            </a:r>
          </a:p>
          <a:p>
            <a:pPr lvl="1"/>
            <a:r>
              <a:rPr lang="en-US" sz="1600" dirty="0" smtClean="0">
                <a:solidFill>
                  <a:srgbClr val="00B0F0"/>
                </a:solidFill>
              </a:rPr>
              <a:t>More than 10° in latitude and 11° in longitude</a:t>
            </a:r>
          </a:p>
          <a:p>
            <a:pPr lvl="2"/>
            <a:r>
              <a:rPr lang="en-US" sz="1400" dirty="0" smtClean="0"/>
              <a:t>More than 3 x 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 km</a:t>
            </a:r>
            <a:r>
              <a:rPr lang="en-US" sz="1400" baseline="30000" dirty="0" smtClean="0"/>
              <a:t>2</a:t>
            </a:r>
          </a:p>
        </p:txBody>
      </p:sp>
      <p:pic>
        <p:nvPicPr>
          <p:cNvPr id="4" name="Immagine 3" descr="eee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2160240" cy="26828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90020"/>
            <a:ext cx="3275856" cy="275248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4149080"/>
            <a:ext cx="5256584" cy="2376264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MRPC providing the impact coordinates of incoming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muons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reconstruction of their tracks, with high efficiency and good angular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Detectors operate in avalanche mode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 similar to the ones built for the ALICE TOF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Global Warming Potential Reduction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484784"/>
            <a:ext cx="5364088" cy="4248472"/>
          </a:xfrm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GWP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</a:rPr>
              <a:t>measures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 the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</a:rPr>
              <a:t>greenhouse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</a:rPr>
              <a:t>effect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4">
                    <a:lumMod val="50000"/>
                  </a:schemeClr>
                </a:solidFill>
              </a:rPr>
              <a:t>of</a:t>
            </a:r>
            <a:r>
              <a:rPr lang="it-IT" sz="2000" dirty="0" smtClean="0">
                <a:solidFill>
                  <a:schemeClr val="accent4">
                    <a:lumMod val="50000"/>
                  </a:schemeClr>
                </a:solidFill>
              </a:rPr>
              <a:t> a gas</a:t>
            </a:r>
          </a:p>
          <a:p>
            <a:pPr lvl="1">
              <a:spcAft>
                <a:spcPts val="1200"/>
              </a:spcAft>
            </a:pP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Normalized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CO</a:t>
            </a:r>
            <a:r>
              <a:rPr lang="it-IT" sz="16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 (GWP=1)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Recent EU restrictions on GWP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 (max = 150)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EEE MRPC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R134a(98%) + SF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(2%) 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GWP = 1900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Extensive tests of several gas mixtures with cosmic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muons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detected by one of the telescopes installed at CERN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Detection efficiency, chamber current, cluster size as a function of the applied HV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580112" y="1484784"/>
          <a:ext cx="3456384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39609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Tested</a:t>
                      </a:r>
                      <a:r>
                        <a:rPr lang="it-IT" dirty="0" smtClean="0">
                          <a:solidFill>
                            <a:srgbClr val="0070C0"/>
                          </a:solidFill>
                        </a:rPr>
                        <a:t> Gas </a:t>
                      </a:r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Mixtures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3661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Pure R1234ze  (GWP=6)</a:t>
                      </a:r>
                    </a:p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tetrafluoropropene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it-IT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it-IT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it-IT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R1234ze(90%) + CO</a:t>
                      </a:r>
                      <a:r>
                        <a:rPr lang="it-IT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(10%)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R1234ze(80%) + CO</a:t>
                      </a:r>
                      <a:r>
                        <a:rPr lang="it-IT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(20%)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R1234ze(50%) + CO</a:t>
                      </a:r>
                      <a:r>
                        <a:rPr lang="it-IT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(50%)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R1234ze(95%) + SF</a:t>
                      </a:r>
                      <a:r>
                        <a:rPr lang="it-IT" b="1" baseline="-25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it-IT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(5%)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R1234ze(98%) + SF</a:t>
                      </a:r>
                      <a:r>
                        <a:rPr lang="it-IT" b="1" baseline="-25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it-IT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(2%)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92D050"/>
                          </a:solidFill>
                        </a:rPr>
                        <a:t>R1234ze(99%) + SF</a:t>
                      </a:r>
                      <a:r>
                        <a:rPr lang="it-IT" b="1" baseline="-25000" dirty="0" smtClean="0">
                          <a:solidFill>
                            <a:srgbClr val="92D050"/>
                          </a:solidFill>
                        </a:rPr>
                        <a:t>6</a:t>
                      </a:r>
                      <a:r>
                        <a:rPr lang="it-IT" b="1" dirty="0" smtClean="0">
                          <a:solidFill>
                            <a:srgbClr val="92D050"/>
                          </a:solidFill>
                        </a:rPr>
                        <a:t>(1%)</a:t>
                      </a:r>
                      <a:endParaRPr lang="en-US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00B0F0"/>
                          </a:solidFill>
                        </a:rPr>
                        <a:t>CO</a:t>
                      </a:r>
                      <a:r>
                        <a:rPr lang="it-IT" b="1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00B0F0"/>
                          </a:solidFill>
                        </a:rPr>
                        <a:t>(100%)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CO</a:t>
                      </a:r>
                      <a:r>
                        <a:rPr lang="it-IT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(98%) + SF</a:t>
                      </a:r>
                      <a:r>
                        <a:rPr lang="it-IT" b="1" baseline="-25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(2%)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5868144" y="5373216"/>
            <a:ext cx="288032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940152" y="5013176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5796136" y="4581128"/>
            <a:ext cx="288032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5940152" y="4221088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6012160" y="3789040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5796136" y="3429000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868144" y="2996952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5796136" y="2636912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5868144" y="1916832"/>
            <a:ext cx="288032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5508104" y="1340768"/>
            <a:ext cx="36358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1" animBg="1"/>
      <p:bldP spid="11" grpId="1" animBg="1"/>
      <p:bldP spid="12" grpId="1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US" dirty="0" smtClean="0"/>
              <a:t>Test performed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4725144"/>
            <a:ext cx="8244408" cy="1899592"/>
          </a:xfrm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CERN-01 chambers (operating with the nominal mixture)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Provide the trigger for the event acquisition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Good events: </a:t>
            </a:r>
            <a:r>
              <a:rPr lang="en-US" sz="1600" dirty="0" err="1" smtClean="0">
                <a:solidFill>
                  <a:srgbClr val="FF0000"/>
                </a:solidFill>
              </a:rPr>
              <a:t>muons</a:t>
            </a:r>
            <a:r>
              <a:rPr lang="en-US" sz="1600" dirty="0" smtClean="0">
                <a:solidFill>
                  <a:srgbClr val="FF0000"/>
                </a:solidFill>
              </a:rPr>
              <a:t> crossing the three chambers</a:t>
            </a:r>
          </a:p>
          <a:p>
            <a:r>
              <a:rPr lang="en-US" sz="1600" dirty="0" smtClean="0"/>
              <a:t>Events readout</a:t>
            </a:r>
          </a:p>
          <a:p>
            <a:pPr lvl="1"/>
            <a:r>
              <a:rPr lang="en-US" sz="1600" dirty="0" smtClean="0">
                <a:solidFill>
                  <a:srgbClr val="FFCC00"/>
                </a:solidFill>
              </a:rPr>
              <a:t>Two bottom-most chambers</a:t>
            </a:r>
            <a:r>
              <a:rPr lang="en-US" sz="1600" dirty="0" smtClean="0">
                <a:solidFill>
                  <a:schemeClr val="tx1"/>
                </a:solidFill>
              </a:rPr>
              <a:t>+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33CC33"/>
                </a:solidFill>
              </a:rPr>
              <a:t>chamber under test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Operating with the new mixtures, provided by the external mixer</a:t>
            </a:r>
          </a:p>
          <a:p>
            <a:endParaRPr lang="en-US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971600" y="2708920"/>
            <a:ext cx="0" cy="720080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971600" y="2708920"/>
            <a:ext cx="576064" cy="0"/>
          </a:xfrm>
          <a:prstGeom prst="straightConnector1">
            <a:avLst/>
          </a:prstGeom>
          <a:ln w="254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971600" y="3429000"/>
            <a:ext cx="576064" cy="0"/>
          </a:xfrm>
          <a:prstGeom prst="straightConnector1">
            <a:avLst/>
          </a:prstGeom>
          <a:ln w="254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971600" y="4149080"/>
            <a:ext cx="576064" cy="0"/>
          </a:xfrm>
          <a:prstGeom prst="straightConnector1">
            <a:avLst/>
          </a:prstGeom>
          <a:ln w="2540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V="1">
            <a:off x="971600" y="3429000"/>
            <a:ext cx="0" cy="720080"/>
          </a:xfrm>
          <a:prstGeom prst="line">
            <a:avLst/>
          </a:prstGeom>
          <a:ln w="254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971600" y="2420888"/>
            <a:ext cx="0" cy="100811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971600" y="2420888"/>
            <a:ext cx="576064" cy="0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908719"/>
            <a:ext cx="5256585" cy="374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ttore 1 36"/>
          <p:cNvCxnSpPr/>
          <p:nvPr/>
        </p:nvCxnSpPr>
        <p:spPr>
          <a:xfrm>
            <a:off x="3131840" y="1844824"/>
            <a:ext cx="936104" cy="2592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5292080" y="1052736"/>
            <a:ext cx="2016224" cy="3456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 descr="R1234 e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692696"/>
            <a:ext cx="5911379" cy="3960440"/>
          </a:xfrm>
          <a:prstGeom prst="rect">
            <a:avLst/>
          </a:prstGeom>
        </p:spPr>
      </p:pic>
      <p:pic>
        <p:nvPicPr>
          <p:cNvPr id="13" name="Immagine 12" descr="R1234ze_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674488" cy="26642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Pure </a:t>
            </a:r>
            <a:r>
              <a:rPr lang="it-IT" sz="2800" dirty="0" err="1" smtClean="0"/>
              <a:t>tetrafluoropropene</a:t>
            </a:r>
            <a:r>
              <a:rPr lang="it-IT" sz="2800" dirty="0" smtClean="0"/>
              <a:t> (R1234ze) (GWP=6)</a:t>
            </a:r>
            <a:endParaRPr lang="en-US" sz="2800" dirty="0"/>
          </a:p>
        </p:txBody>
      </p:sp>
      <p:sp>
        <p:nvSpPr>
          <p:cNvPr id="48" name="Fumetto 2 47"/>
          <p:cNvSpPr/>
          <p:nvPr/>
        </p:nvSpPr>
        <p:spPr>
          <a:xfrm rot="10800000" flipH="1">
            <a:off x="3059832" y="4797152"/>
            <a:ext cx="2520280" cy="432048"/>
          </a:xfrm>
          <a:prstGeom prst="wedgeRoundRectCallout">
            <a:avLst>
              <a:gd name="adj1" fmla="val -21487"/>
              <a:gd name="adj2" fmla="val 1420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1152128" cy="463460"/>
          </a:xfrm>
          <a:prstGeom prst="rect">
            <a:avLst/>
          </a:prstGeom>
        </p:spPr>
      </p:pic>
      <p:sp>
        <p:nvSpPr>
          <p:cNvPr id="55" name="Rettangolo 54"/>
          <p:cNvSpPr/>
          <p:nvPr/>
        </p:nvSpPr>
        <p:spPr>
          <a:xfrm rot="20000743">
            <a:off x="310638" y="1886277"/>
            <a:ext cx="154183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547664" y="6021288"/>
            <a:ext cx="31683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Higher HV setting point!!! 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771800" y="4869160"/>
            <a:ext cx="31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Streamer percentage below 5%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97152"/>
            <a:ext cx="2286000" cy="43815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8"/>
            <a:ext cx="815024" cy="36004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 rot="20000743">
            <a:off x="6241441" y="1744266"/>
            <a:ext cx="1123671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1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6" name="Immagine 15" descr="R1234ze d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7595" y="980728"/>
            <a:ext cx="1103945" cy="720080"/>
          </a:xfrm>
          <a:prstGeom prst="rect">
            <a:avLst/>
          </a:prstGeom>
        </p:spPr>
      </p:pic>
      <p:sp>
        <p:nvSpPr>
          <p:cNvPr id="17" name="Rettangolo arrotondato 16"/>
          <p:cNvSpPr/>
          <p:nvPr/>
        </p:nvSpPr>
        <p:spPr>
          <a:xfrm>
            <a:off x="1691680" y="5877272"/>
            <a:ext cx="288032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magine 21" descr="R1234ze_d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4221088"/>
            <a:ext cx="3674489" cy="2664296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5144"/>
            <a:ext cx="815024" cy="360040"/>
          </a:xfrm>
          <a:prstGeom prst="rect">
            <a:avLst/>
          </a:prstGeom>
        </p:spPr>
      </p:pic>
      <p:pic>
        <p:nvPicPr>
          <p:cNvPr id="24" name="Immagine 23" descr="R1234ze d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653136"/>
            <a:ext cx="993551" cy="648072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 rot="20000743">
            <a:off x="6371173" y="5539350"/>
            <a:ext cx="1123671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1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958192" y="3573016"/>
            <a:ext cx="31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Stable cluster size &amp; low dark current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5940152" y="3429000"/>
            <a:ext cx="302433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  <p:bldP spid="46" grpId="0"/>
      <p:bldP spid="17" grpId="0" animBg="1"/>
      <p:bldP spid="26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c02_eff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2168"/>
            <a:ext cx="5724128" cy="4311008"/>
          </a:xfrm>
          <a:prstGeom prst="rect">
            <a:avLst/>
          </a:prstGeom>
        </p:spPr>
      </p:pic>
      <p:pic>
        <p:nvPicPr>
          <p:cNvPr id="12" name="Immagine 11" descr="Rc02_cs_cl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708273"/>
            <a:ext cx="3816424" cy="27207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R1234ze + CO</a:t>
            </a:r>
            <a:r>
              <a:rPr lang="it-IT" baseline="-250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(GWP=1)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4543" y="5589240"/>
            <a:ext cx="2944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err="1" smtClean="0">
                <a:solidFill>
                  <a:schemeClr val="accent6">
                    <a:lumMod val="75000"/>
                  </a:schemeClr>
                </a:solidFill>
              </a:rPr>
              <a:t>Streamer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6">
                    <a:lumMod val="75000"/>
                  </a:schemeClr>
                </a:solidFill>
              </a:rPr>
              <a:t>percentage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endParaRPr lang="it-IT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 rot="16200000" flipV="1">
            <a:off x="3707904" y="4293096"/>
            <a:ext cx="504056" cy="2952328"/>
          </a:xfrm>
          <a:prstGeom prst="wedgeRoundRectCallout">
            <a:avLst>
              <a:gd name="adj1" fmla="val 178316"/>
              <a:gd name="adj2" fmla="val -27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 rot="20000743">
            <a:off x="529220" y="1956961"/>
            <a:ext cx="14937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2208"/>
            <a:ext cx="1132217" cy="4554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23532" y="5503004"/>
            <a:ext cx="15476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err="1" smtClean="0">
                <a:solidFill>
                  <a:srgbClr val="FFC000"/>
                </a:solidFill>
              </a:rPr>
              <a:t>Lower</a:t>
            </a:r>
            <a:r>
              <a:rPr lang="it-IT" sz="1600" dirty="0" smtClean="0">
                <a:solidFill>
                  <a:srgbClr val="FFC000"/>
                </a:solidFill>
              </a:rPr>
              <a:t> HV </a:t>
            </a:r>
            <a:r>
              <a:rPr lang="it-IT" sz="1600" dirty="0" err="1" smtClean="0">
                <a:solidFill>
                  <a:srgbClr val="FFC000"/>
                </a:solidFill>
              </a:rPr>
              <a:t>setting</a:t>
            </a:r>
            <a:r>
              <a:rPr lang="it-IT" sz="1600" dirty="0" smtClean="0">
                <a:solidFill>
                  <a:srgbClr val="FFC000"/>
                </a:solidFill>
              </a:rPr>
              <a:t> </a:t>
            </a:r>
            <a:r>
              <a:rPr lang="it-IT" sz="1600" dirty="0" err="1" smtClean="0">
                <a:solidFill>
                  <a:srgbClr val="FFC000"/>
                </a:solidFill>
              </a:rPr>
              <a:t>point</a:t>
            </a:r>
            <a:endParaRPr lang="it-IT" sz="1600" dirty="0" smtClean="0">
              <a:solidFill>
                <a:srgbClr val="FFC00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95536" y="5373216"/>
            <a:ext cx="1440160" cy="936104"/>
          </a:xfrm>
          <a:prstGeom prst="round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 rot="20000743">
            <a:off x="5946228" y="2265646"/>
            <a:ext cx="11849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08111"/>
            <a:ext cx="684351" cy="275290"/>
          </a:xfrm>
          <a:prstGeom prst="rect">
            <a:avLst/>
          </a:prstGeom>
        </p:spPr>
      </p:pic>
      <p:pic>
        <p:nvPicPr>
          <p:cNvPr id="18" name="Immagine 17" descr="RCO2_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005064"/>
            <a:ext cx="3873110" cy="2808312"/>
          </a:xfrm>
          <a:prstGeom prst="rect">
            <a:avLst/>
          </a:prstGeom>
        </p:spPr>
      </p:pic>
      <p:pic>
        <p:nvPicPr>
          <p:cNvPr id="19" name="Immagine 18" descr="RCO2 d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3" y="4365104"/>
            <a:ext cx="1584176" cy="81763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437112"/>
            <a:ext cx="684351" cy="27529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 rot="20000743">
            <a:off x="6234259" y="5478623"/>
            <a:ext cx="11849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58192" y="3645024"/>
            <a:ext cx="311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High dark current &amp; high cluster size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5940152" y="3501008"/>
            <a:ext cx="302433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sf6_eff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5690929" cy="4266195"/>
          </a:xfrm>
          <a:prstGeom prst="rect">
            <a:avLst/>
          </a:prstGeom>
        </p:spPr>
      </p:pic>
      <p:pic>
        <p:nvPicPr>
          <p:cNvPr id="15" name="Immagine 14" descr="RSF6_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960351"/>
            <a:ext cx="3996320" cy="28976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R1234ze+SF</a:t>
            </a:r>
            <a:r>
              <a:rPr lang="it-IT" baseline="-25000" dirty="0" smtClean="0">
                <a:solidFill>
                  <a:srgbClr val="00B050"/>
                </a:solidFill>
              </a:rPr>
              <a:t>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486916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High HV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setting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</a:rPr>
              <a:t>point</a:t>
            </a:r>
            <a:endParaRPr lang="it-IT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1022470" cy="41130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rot="20000743">
            <a:off x="389135" y="2333824"/>
            <a:ext cx="154962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9792" y="51571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 err="1" smtClean="0">
                <a:solidFill>
                  <a:srgbClr val="33CC33"/>
                </a:solidFill>
              </a:rPr>
              <a:t>Satisfactory</a:t>
            </a:r>
            <a:r>
              <a:rPr lang="it-IT" sz="1400" b="1" dirty="0" smtClean="0">
                <a:solidFill>
                  <a:srgbClr val="33CC33"/>
                </a:solidFill>
              </a:rPr>
              <a:t> </a:t>
            </a:r>
            <a:r>
              <a:rPr lang="it-IT" sz="1400" b="1" dirty="0" err="1" smtClean="0">
                <a:solidFill>
                  <a:srgbClr val="33CC33"/>
                </a:solidFill>
              </a:rPr>
              <a:t>streamer</a:t>
            </a:r>
            <a:r>
              <a:rPr lang="it-IT" sz="1400" b="1" dirty="0" smtClean="0">
                <a:solidFill>
                  <a:srgbClr val="33CC33"/>
                </a:solidFill>
              </a:rPr>
              <a:t> </a:t>
            </a:r>
            <a:r>
              <a:rPr lang="it-IT" sz="1400" b="1" dirty="0" err="1" smtClean="0">
                <a:solidFill>
                  <a:srgbClr val="33CC33"/>
                </a:solidFill>
              </a:rPr>
              <a:t>percentage</a:t>
            </a:r>
            <a:r>
              <a:rPr lang="it-IT" sz="1400" b="1" dirty="0" smtClean="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10" name="Fumetto 2 9"/>
          <p:cNvSpPr/>
          <p:nvPr/>
        </p:nvSpPr>
        <p:spPr>
          <a:xfrm rot="16200000" flipV="1">
            <a:off x="3815916" y="3969060"/>
            <a:ext cx="432048" cy="2664296"/>
          </a:xfrm>
          <a:prstGeom prst="wedgeRoundRectCallout">
            <a:avLst>
              <a:gd name="adj1" fmla="val 121484"/>
              <a:gd name="adj2" fmla="val -10069"/>
              <a:gd name="adj3" fmla="val 16667"/>
            </a:avLst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arrotondato 11"/>
          <p:cNvSpPr/>
          <p:nvPr/>
        </p:nvSpPr>
        <p:spPr>
          <a:xfrm>
            <a:off x="395536" y="4869159"/>
            <a:ext cx="1440160" cy="64807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 descr="Rsf6_cs_cle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6258" y="908720"/>
            <a:ext cx="3587742" cy="2736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42" y="1080120"/>
            <a:ext cx="921837" cy="37082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 rot="20000743">
            <a:off x="5923517" y="2403544"/>
            <a:ext cx="11644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39552" y="5949280"/>
            <a:ext cx="44644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8000"/>
                </a:solidFill>
              </a:rPr>
              <a:t>Noise highly suppressed but SF6 % too high!!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95536" y="5805264"/>
            <a:ext cx="4680520" cy="720080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CO2_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3888432" cy="2459138"/>
          </a:xfrm>
          <a:prstGeom prst="rect">
            <a:avLst/>
          </a:prstGeom>
        </p:spPr>
      </p:pic>
      <p:pic>
        <p:nvPicPr>
          <p:cNvPr id="4" name="Immagine 3" descr="CO2 e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92697"/>
            <a:ext cx="5652121" cy="4090351"/>
          </a:xfrm>
          <a:prstGeom prst="rect">
            <a:avLst/>
          </a:prstGeom>
        </p:spPr>
      </p:pic>
      <p:pic>
        <p:nvPicPr>
          <p:cNvPr id="11" name="Immagine 10" descr="CO2_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92696"/>
            <a:ext cx="3823456" cy="23762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CO</a:t>
            </a:r>
            <a:r>
              <a:rPr lang="it-IT" baseline="-25000" dirty="0" smtClean="0">
                <a:solidFill>
                  <a:srgbClr val="00B0F0"/>
                </a:solidFill>
              </a:rPr>
              <a:t>2</a:t>
            </a:r>
            <a:r>
              <a:rPr lang="it-IT" dirty="0" smtClean="0">
                <a:solidFill>
                  <a:srgbClr val="00B0F0"/>
                </a:solidFill>
              </a:rPr>
              <a:t>-based </a:t>
            </a:r>
            <a:r>
              <a:rPr lang="it-IT" dirty="0" err="1" smtClean="0">
                <a:solidFill>
                  <a:srgbClr val="00B0F0"/>
                </a:solidFill>
              </a:rPr>
              <a:t>mixtures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0131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 err="1" smtClean="0">
                <a:solidFill>
                  <a:srgbClr val="00B0F0"/>
                </a:solidFill>
              </a:rPr>
              <a:t>Very</a:t>
            </a:r>
            <a:r>
              <a:rPr lang="it-IT" sz="2000" b="1" dirty="0" smtClean="0">
                <a:solidFill>
                  <a:srgbClr val="00B0F0"/>
                </a:solidFill>
              </a:rPr>
              <a:t> low  HV </a:t>
            </a:r>
            <a:r>
              <a:rPr lang="it-IT" sz="2000" b="1" dirty="0" err="1" smtClean="0">
                <a:solidFill>
                  <a:srgbClr val="00B0F0"/>
                </a:solidFill>
              </a:rPr>
              <a:t>setting</a:t>
            </a:r>
            <a:r>
              <a:rPr lang="it-IT" sz="2000" b="1" dirty="0" smtClean="0">
                <a:solidFill>
                  <a:srgbClr val="00B0F0"/>
                </a:solidFill>
              </a:rPr>
              <a:t> </a:t>
            </a:r>
            <a:r>
              <a:rPr lang="it-IT" sz="2000" b="1" dirty="0" err="1" smtClean="0">
                <a:solidFill>
                  <a:srgbClr val="00B0F0"/>
                </a:solidFill>
              </a:rPr>
              <a:t>point…</a:t>
            </a:r>
            <a:endParaRPr lang="it-IT" sz="2000" b="1" u="sng" baseline="-25000" dirty="0" smtClean="0">
              <a:solidFill>
                <a:srgbClr val="00B0F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95536" y="4941168"/>
            <a:ext cx="3384376" cy="50405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929919" cy="37407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 rot="20000743">
            <a:off x="539307" y="1904903"/>
            <a:ext cx="13038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59492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dirty="0" err="1" smtClean="0">
                <a:solidFill>
                  <a:srgbClr val="0070C0"/>
                </a:solidFill>
                <a:sym typeface="Wingdings" pitchFamily="2" charset="2"/>
              </a:rPr>
              <a:t>Efficiency</a:t>
            </a:r>
            <a:r>
              <a:rPr lang="it-IT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0070C0"/>
                </a:solidFill>
                <a:sym typeface="Wingdings" pitchFamily="2" charset="2"/>
              </a:rPr>
              <a:t>too</a:t>
            </a:r>
            <a:r>
              <a:rPr lang="it-IT" sz="2000" b="1" dirty="0" smtClean="0">
                <a:solidFill>
                  <a:srgbClr val="0070C0"/>
                </a:solidFill>
                <a:sym typeface="Wingdings" pitchFamily="2" charset="2"/>
              </a:rPr>
              <a:t> low!!!</a:t>
            </a:r>
            <a:endParaRPr lang="it-IT" sz="2000" b="1" u="sng" baseline="-25000" dirty="0" smtClean="0">
              <a:solidFill>
                <a:srgbClr val="0070C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771800" y="5877272"/>
            <a:ext cx="2376264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" name="Immagine 11" descr="CO2 d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1" y="980728"/>
            <a:ext cx="1140116" cy="72008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000743">
            <a:off x="7671829" y="2221685"/>
            <a:ext cx="110369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980728"/>
            <a:ext cx="648072" cy="26069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91994"/>
            <a:ext cx="648072" cy="26069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 rot="20000743">
            <a:off x="7964807" y="5832951"/>
            <a:ext cx="110369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9" name="Immagine 18" descr="CO2 d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4519986"/>
            <a:ext cx="1026104" cy="648072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5861825" y="3355471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200" b="1" dirty="0" err="1" smtClean="0">
                <a:solidFill>
                  <a:srgbClr val="00B0F0"/>
                </a:solidFill>
              </a:rPr>
              <a:t>Very</a:t>
            </a:r>
            <a:r>
              <a:rPr lang="it-IT" sz="2200" b="1" dirty="0" smtClean="0">
                <a:solidFill>
                  <a:srgbClr val="00B0F0"/>
                </a:solidFill>
              </a:rPr>
              <a:t> </a:t>
            </a:r>
            <a:r>
              <a:rPr lang="it-IT" sz="2200" b="1" dirty="0" err="1" smtClean="0">
                <a:solidFill>
                  <a:srgbClr val="00B0F0"/>
                </a:solidFill>
              </a:rPr>
              <a:t>noisy</a:t>
            </a:r>
            <a:r>
              <a:rPr lang="it-IT" sz="2200" b="1" dirty="0" smtClean="0">
                <a:solidFill>
                  <a:srgbClr val="00B0F0"/>
                </a:solidFill>
              </a:rPr>
              <a:t> </a:t>
            </a:r>
            <a:r>
              <a:rPr lang="it-IT" sz="2200" b="1" dirty="0" err="1" smtClean="0">
                <a:solidFill>
                  <a:srgbClr val="00B0F0"/>
                </a:solidFill>
              </a:rPr>
              <a:t>configuration</a:t>
            </a:r>
            <a:r>
              <a:rPr lang="it-IT" sz="2200" b="1" dirty="0" smtClean="0">
                <a:solidFill>
                  <a:srgbClr val="00B0F0"/>
                </a:solidFill>
              </a:rPr>
              <a:t>!!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5867400" y="3284984"/>
            <a:ext cx="3169096" cy="6170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4" name="Immagine 3" descr="most_promising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501009"/>
            <a:ext cx="4248472" cy="30706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20000743">
            <a:off x="4320812" y="4379645"/>
            <a:ext cx="143848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895034" cy="360040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23528" y="3645024"/>
          <a:ext cx="2952328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Future </a:t>
                      </a:r>
                      <a:r>
                        <a:rPr lang="it-IT" dirty="0" err="1" smtClean="0">
                          <a:solidFill>
                            <a:srgbClr val="FF0000"/>
                          </a:solidFill>
                        </a:rPr>
                        <a:t>Plans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92D050"/>
                          </a:solidFill>
                        </a:rPr>
                        <a:t>R134a+CO</a:t>
                      </a:r>
                      <a:r>
                        <a:rPr lang="it-IT" b="1" baseline="-25000" dirty="0" smtClean="0">
                          <a:solidFill>
                            <a:srgbClr val="92D05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92D050"/>
                          </a:solidFill>
                        </a:rPr>
                        <a:t>(5,10,20,50%)</a:t>
                      </a:r>
                      <a:endParaRPr lang="en-US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Ar+CO</a:t>
                      </a:r>
                      <a:r>
                        <a:rPr lang="it-IT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(3,5,10,20%)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Ar+SF</a:t>
                      </a:r>
                      <a:r>
                        <a:rPr lang="it-IT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it-IT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(1,2%)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it-IT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+CO</a:t>
                      </a:r>
                      <a:r>
                        <a:rPr lang="it-IT" b="1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0070C0"/>
                          </a:solidFill>
                        </a:rPr>
                        <a:t>(3,5,10,20%)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00B0F0"/>
                          </a:solidFill>
                        </a:rPr>
                        <a:t>N</a:t>
                      </a:r>
                      <a:r>
                        <a:rPr lang="it-IT" b="1" baseline="-25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00B0F0"/>
                          </a:solidFill>
                        </a:rPr>
                        <a:t>+SF</a:t>
                      </a:r>
                      <a:r>
                        <a:rPr lang="it-IT" b="1" baseline="-25000" dirty="0" smtClean="0">
                          <a:solidFill>
                            <a:srgbClr val="00B0F0"/>
                          </a:solidFill>
                        </a:rPr>
                        <a:t>6</a:t>
                      </a:r>
                      <a:r>
                        <a:rPr lang="it-IT" b="1" dirty="0" smtClean="0">
                          <a:solidFill>
                            <a:srgbClr val="00B0F0"/>
                          </a:solidFill>
                        </a:rPr>
                        <a:t>(1,2%)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323528" y="908720"/>
          <a:ext cx="295232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solidFill>
                            <a:srgbClr val="0070C0"/>
                          </a:solidFill>
                        </a:rPr>
                        <a:t>Most</a:t>
                      </a:r>
                      <a:r>
                        <a:rPr lang="it-IT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70C0"/>
                          </a:solidFill>
                        </a:rPr>
                        <a:t>Promising</a:t>
                      </a:r>
                      <a:r>
                        <a:rPr lang="it-IT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70C0"/>
                          </a:solidFill>
                        </a:rPr>
                        <a:t>configurations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Pure R1234ze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R1234ze(50%) + CO</a:t>
                      </a:r>
                      <a:r>
                        <a:rPr lang="it-IT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(50%)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395536" y="4077072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395536" y="4509120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395536" y="4869160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395536" y="5301208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395536" y="5661248"/>
            <a:ext cx="2880320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323528" y="3212976"/>
            <a:ext cx="3275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magine 19" descr="R1234 e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92696"/>
            <a:ext cx="4211961" cy="2821883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961255" cy="386679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 rot="20000743">
            <a:off x="4428667" y="1756975"/>
            <a:ext cx="128640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preliminary</a:t>
            </a:r>
            <a:endParaRPr lang="it-IT" sz="1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423</Words>
  <Application>Microsoft Office PowerPoint</Application>
  <PresentationFormat>Presentazione su schermo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Test of new ECO-Gas Mixtures  for the MRPC of the EEE project</vt:lpstr>
      <vt:lpstr>The EEE Project</vt:lpstr>
      <vt:lpstr>The Global Warming Potential Reduction Problem</vt:lpstr>
      <vt:lpstr>Test performed</vt:lpstr>
      <vt:lpstr>Pure tetrafluoropropene (R1234ze) (GWP=6)</vt:lpstr>
      <vt:lpstr>R1234ze + CO2 (GWP=1)</vt:lpstr>
      <vt:lpstr>R1234ze+SF6</vt:lpstr>
      <vt:lpstr>CO2-based mixtures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a new ECO-Gas Mixture for the MRPC of the EEE project</dc:title>
  <dc:creator>Marina</dc:creator>
  <cp:lastModifiedBy>Marina</cp:lastModifiedBy>
  <cp:revision>105</cp:revision>
  <dcterms:created xsi:type="dcterms:W3CDTF">2019-06-24T12:03:16Z</dcterms:created>
  <dcterms:modified xsi:type="dcterms:W3CDTF">2019-07-09T17:50:57Z</dcterms:modified>
</cp:coreProperties>
</file>