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30" r:id="rId2"/>
    <p:sldId id="432" r:id="rId3"/>
    <p:sldId id="438" r:id="rId4"/>
    <p:sldId id="439" r:id="rId5"/>
    <p:sldId id="440" r:id="rId6"/>
    <p:sldId id="431" r:id="rId7"/>
    <p:sldId id="445" r:id="rId8"/>
    <p:sldId id="446" r:id="rId9"/>
    <p:sldId id="447" r:id="rId10"/>
    <p:sldId id="441" r:id="rId11"/>
    <p:sldId id="442" r:id="rId12"/>
    <p:sldId id="443" r:id="rId13"/>
    <p:sldId id="444" r:id="rId14"/>
    <p:sldId id="433" r:id="rId15"/>
    <p:sldId id="448" r:id="rId16"/>
    <p:sldId id="449" r:id="rId17"/>
    <p:sldId id="450" r:id="rId18"/>
    <p:sldId id="451" r:id="rId19"/>
    <p:sldId id="452" r:id="rId20"/>
    <p:sldId id="455" r:id="rId21"/>
    <p:sldId id="453" r:id="rId22"/>
    <p:sldId id="454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70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CD90C-5457-4C92-B296-6F9FCC98AA86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D1897-E889-4543-A4B1-664712B0F2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081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BA94-18D5-430D-B663-F9B5A6BFFCB8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CCB5E-9B26-46BA-8A8B-8611C794F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-1"/>
            <a:ext cx="1835696" cy="908905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6991509" y="23090"/>
            <a:ext cx="2152491" cy="88563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5008" y="1181651"/>
            <a:ext cx="8533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gas crisis</a:t>
            </a:r>
            <a:endParaRPr lang="it-IT" sz="5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6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6536377"/>
            <a:ext cx="33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First DMEG MAECI workshop, Salerno, 10 </a:t>
            </a:r>
            <a:r>
              <a:rPr lang="it-IT" sz="1200" dirty="0" err="1" smtClean="0">
                <a:solidFill>
                  <a:srgbClr val="FF0000"/>
                </a:solidFill>
              </a:rPr>
              <a:t>July</a:t>
            </a:r>
            <a:r>
              <a:rPr lang="it-IT" sz="1200" dirty="0" smtClean="0">
                <a:solidFill>
                  <a:srgbClr val="FF0000"/>
                </a:solidFill>
              </a:rPr>
              <a:t> 2019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2" name="Picture 2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852936"/>
            <a:ext cx="5688632" cy="2844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56463"/>
            <a:ext cx="9036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RPC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originally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coinceived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operated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so-called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streamer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mode”,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Ar/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isobutane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/CF3Br gas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mixtures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403648" y="46365"/>
            <a:ext cx="63590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Why is Freon so important?</a:t>
            </a:r>
            <a:endParaRPr lang="en-US" sz="36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79343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281558" y="1603881"/>
            <a:ext cx="4362450" cy="961023"/>
            <a:chOff x="4818062" y="4499828"/>
            <a:chExt cx="4362450" cy="9610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1123" y="4781525"/>
              <a:ext cx="37433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8062" y="5013176"/>
              <a:ext cx="43624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4860032" y="4499828"/>
              <a:ext cx="1944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R. Cardarelli </a:t>
              </a:r>
              <a:r>
                <a:rPr lang="it-IT" dirty="0" err="1" smtClean="0"/>
                <a:t>et</a:t>
              </a:r>
              <a:r>
                <a:rPr lang="it-IT" dirty="0" smtClean="0"/>
                <a:t> al., </a:t>
              </a:r>
              <a:endParaRPr lang="it-IT" dirty="0"/>
            </a:p>
          </p:txBody>
        </p:sp>
      </p:grpSp>
      <p:sp>
        <p:nvSpPr>
          <p:cNvPr id="12" name="Ovale 11"/>
          <p:cNvSpPr/>
          <p:nvPr/>
        </p:nvSpPr>
        <p:spPr>
          <a:xfrm>
            <a:off x="1475656" y="5013176"/>
            <a:ext cx="136815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843808" y="486916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≈100 </a:t>
            </a:r>
            <a:r>
              <a:rPr lang="it-IT" dirty="0" err="1" smtClean="0">
                <a:solidFill>
                  <a:srgbClr val="FF0000"/>
                </a:solidFill>
              </a:rPr>
              <a:t>pC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48191"/>
          <a:stretch>
            <a:fillRect/>
          </a:stretch>
        </p:blipFill>
        <p:spPr bwMode="auto">
          <a:xfrm>
            <a:off x="395536" y="1124744"/>
            <a:ext cx="7753350" cy="270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404664"/>
            <a:ext cx="9036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detectors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high rate [o(100 Hz/cm2)] </a:t>
            </a:r>
            <a:r>
              <a:rPr lang="it-IT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403648" y="46365"/>
            <a:ext cx="63590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Why is Freon so important?</a:t>
            </a:r>
            <a:endParaRPr lang="en-US" sz="36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89040"/>
            <a:ext cx="4029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123728" y="1268760"/>
            <a:ext cx="176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Ar/</a:t>
            </a:r>
            <a:r>
              <a:rPr lang="it-IT" dirty="0" err="1" smtClean="0"/>
              <a:t>butane</a:t>
            </a:r>
            <a:r>
              <a:rPr lang="it-IT" dirty="0" smtClean="0"/>
              <a:t> 60/40</a:t>
            </a:r>
          </a:p>
          <a:p>
            <a:r>
              <a:rPr lang="it-IT" dirty="0" smtClean="0"/>
              <a:t>0% CF3Br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04335" y="1268760"/>
            <a:ext cx="176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Ar/</a:t>
            </a:r>
            <a:r>
              <a:rPr lang="it-IT" dirty="0" err="1" smtClean="0"/>
              <a:t>butane</a:t>
            </a:r>
            <a:r>
              <a:rPr lang="it-IT" dirty="0" smtClean="0"/>
              <a:t> 60/40</a:t>
            </a:r>
          </a:p>
          <a:p>
            <a:r>
              <a:rPr lang="it-IT" dirty="0" smtClean="0"/>
              <a:t>4% CF3Br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3861048"/>
            <a:ext cx="176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Ar/</a:t>
            </a:r>
            <a:r>
              <a:rPr lang="it-IT" dirty="0" err="1" smtClean="0"/>
              <a:t>butane</a:t>
            </a:r>
            <a:r>
              <a:rPr lang="it-IT" dirty="0" smtClean="0"/>
              <a:t> 60/40</a:t>
            </a:r>
          </a:p>
          <a:p>
            <a:r>
              <a:rPr lang="it-IT" dirty="0" smtClean="0"/>
              <a:t>8% CF3Br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3968" y="400506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Increasing</a:t>
            </a:r>
            <a:r>
              <a:rPr lang="it-IT" dirty="0" smtClean="0"/>
              <a:t> the Freon </a:t>
            </a:r>
            <a:r>
              <a:rPr lang="it-IT" dirty="0" err="1" smtClean="0"/>
              <a:t>percentage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the </a:t>
            </a:r>
            <a:r>
              <a:rPr lang="it-IT" dirty="0" err="1" smtClean="0"/>
              <a:t>induced</a:t>
            </a:r>
            <a:r>
              <a:rPr lang="it-IT" dirty="0" smtClean="0"/>
              <a:t> </a:t>
            </a:r>
            <a:r>
              <a:rPr lang="it-IT" dirty="0" err="1" smtClean="0"/>
              <a:t>charge</a:t>
            </a:r>
            <a:endParaRPr lang="it-IT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4355976" y="4798893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Transfer part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needed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amplification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from</a:t>
            </a:r>
            <a:r>
              <a:rPr lang="it-IT" dirty="0" smtClean="0">
                <a:solidFill>
                  <a:srgbClr val="FF0000"/>
                </a:solidFill>
              </a:rPr>
              <a:t> the gas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front-end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electronics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963316" y="5805264"/>
            <a:ext cx="105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High-rate</a:t>
            </a:r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>
            <a:off x="6228184" y="443711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6300192" y="544522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07504" y="6536377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R. </a:t>
            </a:r>
            <a:r>
              <a:rPr lang="it-IT" sz="1200" dirty="0" err="1" smtClean="0"/>
              <a:t>Carderelli</a:t>
            </a:r>
            <a:r>
              <a:rPr lang="it-IT" sz="1200" dirty="0" smtClean="0"/>
              <a:t> </a:t>
            </a:r>
            <a:r>
              <a:rPr lang="it-IT" sz="1200" dirty="0" err="1" smtClean="0"/>
              <a:t>et</a:t>
            </a:r>
            <a:r>
              <a:rPr lang="it-IT" sz="1200" dirty="0" smtClean="0"/>
              <a:t> al., Performance </a:t>
            </a:r>
            <a:r>
              <a:rPr lang="it-IT" sz="1200" dirty="0" err="1" smtClean="0"/>
              <a:t>of</a:t>
            </a:r>
            <a:r>
              <a:rPr lang="it-IT" sz="1200" dirty="0" smtClean="0"/>
              <a:t> a resistive </a:t>
            </a:r>
            <a:r>
              <a:rPr lang="it-IT" sz="1200" dirty="0" err="1" smtClean="0"/>
              <a:t>plate</a:t>
            </a:r>
            <a:r>
              <a:rPr lang="it-IT" sz="1200" dirty="0" smtClean="0"/>
              <a:t> </a:t>
            </a:r>
            <a:r>
              <a:rPr lang="it-IT" sz="1200" dirty="0" err="1" smtClean="0"/>
              <a:t>chamber</a:t>
            </a:r>
            <a:r>
              <a:rPr lang="it-IT" sz="1200" dirty="0" smtClean="0"/>
              <a:t>  </a:t>
            </a:r>
            <a:r>
              <a:rPr lang="it-IT" sz="1200" dirty="0" err="1" smtClean="0"/>
              <a:t>operated</a:t>
            </a:r>
            <a:r>
              <a:rPr lang="it-IT" sz="1200" dirty="0" smtClean="0"/>
              <a:t> </a:t>
            </a:r>
            <a:r>
              <a:rPr lang="it-IT" sz="1200" dirty="0" err="1" smtClean="0"/>
              <a:t>with</a:t>
            </a:r>
            <a:r>
              <a:rPr lang="it-IT" sz="1200" dirty="0" smtClean="0"/>
              <a:t> pure CF3Br , NIMA 333 (1993), 399-403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403648" y="46365"/>
            <a:ext cx="63590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A thorough model of what is happening</a:t>
            </a:r>
            <a:endParaRPr lang="en-US" sz="36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2019722" y="1075580"/>
            <a:ext cx="23622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1618085" y="1456580"/>
            <a:ext cx="6243638" cy="3714750"/>
            <a:chOff x="179" y="720"/>
            <a:chExt cx="3933" cy="2340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179" y="2738"/>
              <a:ext cx="3933" cy="322"/>
              <a:chOff x="228" y="2880"/>
              <a:chExt cx="3670" cy="274"/>
            </a:xfrm>
          </p:grpSpPr>
          <p:sp>
            <p:nvSpPr>
              <p:cNvPr id="38" name="AutoShape 12"/>
              <p:cNvSpPr>
                <a:spLocks/>
              </p:cNvSpPr>
              <p:nvPr/>
            </p:nvSpPr>
            <p:spPr bwMode="auto">
              <a:xfrm rot="5400000">
                <a:off x="1242" y="1866"/>
                <a:ext cx="48" cy="2075"/>
              </a:xfrm>
              <a:prstGeom prst="rightBrace">
                <a:avLst>
                  <a:gd name="adj1" fmla="val 2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AutoShape 13"/>
              <p:cNvSpPr>
                <a:spLocks/>
              </p:cNvSpPr>
              <p:nvPr/>
            </p:nvSpPr>
            <p:spPr bwMode="auto">
              <a:xfrm rot="5400000">
                <a:off x="3133" y="2164"/>
                <a:ext cx="31" cy="1498"/>
              </a:xfrm>
              <a:prstGeom prst="rightBrace">
                <a:avLst>
                  <a:gd name="adj1" fmla="val 1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864" y="2990"/>
                <a:ext cx="10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eaLnBrk="0" hangingPunct="0"/>
                <a:r>
                  <a:rPr lang="en-GB" sz="14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Exponential growth</a:t>
                </a:r>
                <a:endParaRPr lang="en-GB" sz="1400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2741" y="2989"/>
                <a:ext cx="63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eaLnBrk="0" hangingPunct="0"/>
                <a:r>
                  <a:rPr lang="en-GB" sz="14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Saturation</a:t>
                </a:r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348" y="965"/>
              <a:ext cx="11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Exponential growth</a:t>
              </a:r>
              <a:endParaRPr lang="en-GB" sz="1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40" y="720"/>
              <a:ext cx="2560" cy="117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40" y="1834"/>
              <a:ext cx="2560" cy="118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1111" y="896"/>
              <a:ext cx="890" cy="1026"/>
              <a:chOff x="2276" y="1227"/>
              <a:chExt cx="890" cy="1026"/>
            </a:xfrm>
          </p:grpSpPr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2721" y="1227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2394" y="1403"/>
                <a:ext cx="327" cy="2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40" y="96"/>
                  </a:cxn>
                  <a:cxn ang="0">
                    <a:pos x="144" y="144"/>
                  </a:cxn>
                  <a:cxn ang="0">
                    <a:pos x="0" y="192"/>
                  </a:cxn>
                </a:cxnLst>
                <a:rect l="0" t="0" r="r" b="b"/>
                <a:pathLst>
                  <a:path w="288" h="192">
                    <a:moveTo>
                      <a:pt x="288" y="0"/>
                    </a:moveTo>
                    <a:cubicBezTo>
                      <a:pt x="276" y="36"/>
                      <a:pt x="264" y="72"/>
                      <a:pt x="240" y="96"/>
                    </a:cubicBezTo>
                    <a:cubicBezTo>
                      <a:pt x="216" y="120"/>
                      <a:pt x="184" y="128"/>
                      <a:pt x="144" y="144"/>
                    </a:cubicBezTo>
                    <a:cubicBezTo>
                      <a:pt x="104" y="160"/>
                      <a:pt x="24" y="184"/>
                      <a:pt x="0" y="19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 flipH="1">
                <a:off x="2721" y="1403"/>
                <a:ext cx="327" cy="2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40" y="96"/>
                  </a:cxn>
                  <a:cxn ang="0">
                    <a:pos x="144" y="144"/>
                  </a:cxn>
                  <a:cxn ang="0">
                    <a:pos x="0" y="192"/>
                  </a:cxn>
                </a:cxnLst>
                <a:rect l="0" t="0" r="r" b="b"/>
                <a:pathLst>
                  <a:path w="288" h="192">
                    <a:moveTo>
                      <a:pt x="288" y="0"/>
                    </a:moveTo>
                    <a:cubicBezTo>
                      <a:pt x="276" y="36"/>
                      <a:pt x="264" y="72"/>
                      <a:pt x="240" y="96"/>
                    </a:cubicBezTo>
                    <a:cubicBezTo>
                      <a:pt x="216" y="120"/>
                      <a:pt x="184" y="128"/>
                      <a:pt x="144" y="144"/>
                    </a:cubicBezTo>
                    <a:cubicBezTo>
                      <a:pt x="104" y="160"/>
                      <a:pt x="24" y="184"/>
                      <a:pt x="0" y="19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2276" y="1637"/>
                <a:ext cx="118" cy="616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56" y="96"/>
                  </a:cxn>
                  <a:cxn ang="0">
                    <a:pos x="8" y="288"/>
                  </a:cxn>
                  <a:cxn ang="0">
                    <a:pos x="8" y="480"/>
                  </a:cxn>
                  <a:cxn ang="0">
                    <a:pos x="8" y="432"/>
                  </a:cxn>
                </a:cxnLst>
                <a:rect l="0" t="0" r="r" b="b"/>
                <a:pathLst>
                  <a:path w="104" h="504">
                    <a:moveTo>
                      <a:pt x="104" y="0"/>
                    </a:moveTo>
                    <a:cubicBezTo>
                      <a:pt x="88" y="24"/>
                      <a:pt x="72" y="48"/>
                      <a:pt x="56" y="96"/>
                    </a:cubicBezTo>
                    <a:cubicBezTo>
                      <a:pt x="40" y="144"/>
                      <a:pt x="16" y="224"/>
                      <a:pt x="8" y="288"/>
                    </a:cubicBezTo>
                    <a:cubicBezTo>
                      <a:pt x="0" y="352"/>
                      <a:pt x="8" y="456"/>
                      <a:pt x="8" y="480"/>
                    </a:cubicBezTo>
                    <a:cubicBezTo>
                      <a:pt x="8" y="504"/>
                      <a:pt x="8" y="468"/>
                      <a:pt x="8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 flipH="1">
                <a:off x="3048" y="1637"/>
                <a:ext cx="118" cy="616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56" y="96"/>
                  </a:cxn>
                  <a:cxn ang="0">
                    <a:pos x="8" y="288"/>
                  </a:cxn>
                  <a:cxn ang="0">
                    <a:pos x="8" y="480"/>
                  </a:cxn>
                  <a:cxn ang="0">
                    <a:pos x="8" y="432"/>
                  </a:cxn>
                </a:cxnLst>
                <a:rect l="0" t="0" r="r" b="b"/>
                <a:pathLst>
                  <a:path w="104" h="504">
                    <a:moveTo>
                      <a:pt x="104" y="0"/>
                    </a:moveTo>
                    <a:cubicBezTo>
                      <a:pt x="88" y="24"/>
                      <a:pt x="72" y="48"/>
                      <a:pt x="56" y="96"/>
                    </a:cubicBezTo>
                    <a:cubicBezTo>
                      <a:pt x="40" y="144"/>
                      <a:pt x="16" y="224"/>
                      <a:pt x="8" y="288"/>
                    </a:cubicBezTo>
                    <a:cubicBezTo>
                      <a:pt x="0" y="352"/>
                      <a:pt x="8" y="456"/>
                      <a:pt x="8" y="480"/>
                    </a:cubicBezTo>
                    <a:cubicBezTo>
                      <a:pt x="8" y="504"/>
                      <a:pt x="8" y="468"/>
                      <a:pt x="8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1493" y="837"/>
              <a:ext cx="108" cy="1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819" y="1248"/>
              <a:ext cx="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710" y="896"/>
              <a:ext cx="1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983" y="1424"/>
              <a:ext cx="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907" y="869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907" y="951"/>
              <a:ext cx="3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r>
                <a:rPr lang="en-GB" sz="1400" baseline="-25000" smtClean="0">
                  <a:solidFill>
                    <a:srgbClr val="FF0000"/>
                  </a:solidFill>
                  <a:latin typeface="Comic Sans MS" pitchFamily="66" charset="0"/>
                </a:rPr>
                <a:t>sat</a:t>
              </a:r>
              <a:endParaRPr lang="en-GB" sz="140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709" y="1253"/>
              <a:ext cx="6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Saturation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664" y="1541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“Drift”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672" y="144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</a:t>
              </a:r>
              <a:endParaRPr lang="en-GB" sz="140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42" name="Picture 34" descr="ip00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4426" y="4460919"/>
            <a:ext cx="1770062" cy="1905000"/>
          </a:xfrm>
          <a:prstGeom prst="rect">
            <a:avLst/>
          </a:prstGeom>
          <a:noFill/>
        </p:spPr>
      </p:pic>
      <p:sp>
        <p:nvSpPr>
          <p:cNvPr id="43" name="CasellaDiTesto 42"/>
          <p:cNvSpPr txBox="1"/>
          <p:nvPr/>
        </p:nvSpPr>
        <p:spPr>
          <a:xfrm>
            <a:off x="283497" y="5530006"/>
            <a:ext cx="716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Note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variables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 are </a:t>
            </a:r>
            <a:r>
              <a:rPr lang="it-IT" dirty="0" err="1" smtClean="0">
                <a:solidFill>
                  <a:srgbClr val="FF0000"/>
                </a:solidFill>
              </a:rPr>
              <a:t>stochastic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variables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</a:t>
            </a:r>
            <a:r>
              <a:rPr lang="it-IT" i="1" dirty="0" err="1" smtClean="0"/>
              <a:t>q</a:t>
            </a:r>
            <a:r>
              <a:rPr lang="it-IT" i="1" baseline="-25000" dirty="0" err="1" smtClean="0"/>
              <a:t>ind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convolution</a:t>
            </a:r>
            <a:r>
              <a:rPr lang="it-IT" dirty="0" smtClean="0"/>
              <a:t> off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r>
              <a:rPr lang="it-IT" dirty="0" smtClean="0"/>
              <a:t>), so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endParaRPr lang="it-IT" dirty="0" smtClean="0"/>
          </a:p>
          <a:p>
            <a:r>
              <a:rPr lang="it-IT" dirty="0" err="1" smtClean="0">
                <a:solidFill>
                  <a:srgbClr val="0070C0"/>
                </a:solidFill>
              </a:rPr>
              <a:t>not</a:t>
            </a:r>
            <a:r>
              <a:rPr lang="it-IT" dirty="0" smtClean="0">
                <a:solidFill>
                  <a:srgbClr val="0070C0"/>
                </a:solidFill>
              </a:rPr>
              <a:t> immediate </a:t>
            </a:r>
            <a:r>
              <a:rPr lang="it-IT" dirty="0" err="1" smtClean="0">
                <a:solidFill>
                  <a:srgbClr val="0070C0"/>
                </a:solidFill>
              </a:rPr>
              <a:t>to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get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analytical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results</a:t>
            </a:r>
            <a:r>
              <a:rPr lang="it-IT" dirty="0" err="1" smtClean="0">
                <a:solidFill>
                  <a:schemeClr val="bg1"/>
                </a:solidFill>
              </a:rPr>
              <a:t>…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9116677"/>
              </p:ext>
            </p:extLst>
          </p:nvPr>
        </p:nvGraphicFramePr>
        <p:xfrm>
          <a:off x="1012825" y="3809628"/>
          <a:ext cx="6932613" cy="928687"/>
        </p:xfrm>
        <a:graphic>
          <a:graphicData uri="http://schemas.openxmlformats.org/presentationml/2006/ole">
            <p:oleObj spid="_x0000_s1026" name="Equazione" r:id="rId7" imgW="3759120" imgH="457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403648" y="46365"/>
            <a:ext cx="63590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Quite a successful model</a:t>
            </a:r>
            <a:endParaRPr lang="en-US" sz="36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5" name="Picture 10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890" y="3488061"/>
            <a:ext cx="3125065" cy="264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8016" y="3457581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199" y="836712"/>
            <a:ext cx="3100721" cy="28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2060104" y="1338427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2060104" y="1564497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2564160" y="1728284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HV=9.2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2750367" y="1172098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2735087" y="1408663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3656" y="864187"/>
            <a:ext cx="3096344" cy="27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Line 15"/>
          <p:cNvSpPr>
            <a:spLocks noChangeShapeType="1"/>
          </p:cNvSpPr>
          <p:nvPr/>
        </p:nvSpPr>
        <p:spPr bwMode="auto">
          <a:xfrm>
            <a:off x="6083998" y="1329433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6083998" y="1555503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6588054" y="1719290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HV=9.5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6774261" y="1163104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6758981" y="1399669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2132112" y="3838829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2132112" y="4138012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636168" y="4301799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HV=9.7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2822375" y="3745613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807095" y="3982178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6308576" y="3889629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6308576" y="4188812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6740624" y="4352599"/>
            <a:ext cx="142859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HV=10.1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6998839" y="3796413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6983559" y="4032978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" name="Line 5"/>
          <p:cNvSpPr>
            <a:spLocks noChangeShapeType="1"/>
          </p:cNvSpPr>
          <p:nvPr/>
        </p:nvSpPr>
        <p:spPr bwMode="auto">
          <a:xfrm>
            <a:off x="2224608" y="7057981"/>
            <a:ext cx="5791200" cy="0"/>
          </a:xfrm>
          <a:prstGeom prst="line">
            <a:avLst/>
          </a:prstGeom>
          <a:noFill/>
          <a:ln w="38100">
            <a:solidFill>
              <a:srgbClr val="FDF4B5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70197" y="6350275"/>
            <a:ext cx="695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400" dirty="0" smtClean="0">
                <a:latin typeface="+mn-lt"/>
              </a:rPr>
              <a:t>Experimental data from </a:t>
            </a:r>
            <a:r>
              <a:rPr lang="en-GB" sz="1400" dirty="0" err="1" smtClean="0">
                <a:latin typeface="+mn-lt"/>
              </a:rPr>
              <a:t>Camarri</a:t>
            </a:r>
            <a:r>
              <a:rPr lang="en-GB" sz="1400" dirty="0" smtClean="0">
                <a:latin typeface="+mn-lt"/>
              </a:rPr>
              <a:t> et al., NIM A 414 (1998) 317-324</a:t>
            </a: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5796136" y="6049869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Gas mixture: </a:t>
            </a:r>
          </a:p>
          <a:p>
            <a:pPr algn="r" eaLnBrk="0" hangingPunct="0"/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C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2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H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2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F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4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/C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4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H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10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 97/3 + SF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6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 2%</a:t>
            </a:r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84044" y="6134251"/>
            <a:ext cx="624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400" dirty="0" smtClean="0">
                <a:latin typeface="+mn-lt"/>
              </a:rPr>
              <a:t>Input for simulation: </a:t>
            </a:r>
            <a:r>
              <a:rPr lang="en-GB" sz="1400" dirty="0" err="1" smtClean="0">
                <a:latin typeface="+mn-lt"/>
              </a:rPr>
              <a:t>Colucci</a:t>
            </a:r>
            <a:r>
              <a:rPr lang="en-GB" sz="1400" dirty="0" smtClean="0">
                <a:latin typeface="+mn-lt"/>
              </a:rPr>
              <a:t> et al., NIM A 425 (1999) 84-91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4175448" y="3315306"/>
            <a:ext cx="140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“</a:t>
            </a:r>
            <a:r>
              <a:rPr lang="it-IT" dirty="0" err="1" smtClean="0">
                <a:solidFill>
                  <a:srgbClr val="C00000"/>
                </a:solidFill>
              </a:rPr>
              <a:t>Saturation</a:t>
            </a:r>
            <a:r>
              <a:rPr lang="it-IT" dirty="0" smtClean="0">
                <a:solidFill>
                  <a:srgbClr val="C00000"/>
                </a:solidFill>
              </a:rPr>
              <a:t>” </a:t>
            </a:r>
            <a:r>
              <a:rPr lang="it-IT" dirty="0" err="1" smtClean="0">
                <a:solidFill>
                  <a:srgbClr val="C00000"/>
                </a:solidFill>
              </a:rPr>
              <a:t>peak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35496" y="331530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“</a:t>
            </a:r>
            <a:r>
              <a:rPr lang="it-IT" dirty="0" err="1" smtClean="0">
                <a:solidFill>
                  <a:srgbClr val="C00000"/>
                </a:solidFill>
              </a:rPr>
              <a:t>Inefficiency</a:t>
            </a:r>
            <a:r>
              <a:rPr lang="it-IT" dirty="0" smtClean="0">
                <a:solidFill>
                  <a:srgbClr val="C00000"/>
                </a:solidFill>
              </a:rPr>
              <a:t>”</a:t>
            </a:r>
            <a:r>
              <a:rPr lang="it-IT" dirty="0" err="1" smtClean="0">
                <a:solidFill>
                  <a:srgbClr val="C00000"/>
                </a:solidFill>
              </a:rPr>
              <a:t>peak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5" name="Freccia a destra 74"/>
          <p:cNvSpPr/>
          <p:nvPr/>
        </p:nvSpPr>
        <p:spPr bwMode="auto">
          <a:xfrm rot="20208960">
            <a:off x="4551087" y="2872089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Freccia a destra 75"/>
          <p:cNvSpPr/>
          <p:nvPr/>
        </p:nvSpPr>
        <p:spPr bwMode="auto">
          <a:xfrm rot="1271704">
            <a:off x="4481110" y="4181231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Freccia a destra 76"/>
          <p:cNvSpPr/>
          <p:nvPr/>
        </p:nvSpPr>
        <p:spPr bwMode="auto">
          <a:xfrm rot="8990465">
            <a:off x="2144255" y="4152996"/>
            <a:ext cx="2181781" cy="133724"/>
          </a:xfrm>
          <a:prstGeom prst="rightArrow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Freccia a destra 77"/>
          <p:cNvSpPr/>
          <p:nvPr/>
        </p:nvSpPr>
        <p:spPr bwMode="auto">
          <a:xfrm rot="18912913">
            <a:off x="347561" y="2731862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Freccia a destra 78"/>
          <p:cNvSpPr/>
          <p:nvPr/>
        </p:nvSpPr>
        <p:spPr bwMode="auto">
          <a:xfrm rot="1883604">
            <a:off x="462705" y="4315820"/>
            <a:ext cx="1039076" cy="118169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Freccia a destra 79"/>
          <p:cNvSpPr/>
          <p:nvPr/>
        </p:nvSpPr>
        <p:spPr bwMode="auto">
          <a:xfrm rot="20588045">
            <a:off x="1331829" y="2969375"/>
            <a:ext cx="4096946" cy="112315"/>
          </a:xfrm>
          <a:prstGeom prst="rightArrow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 rot="1828203">
            <a:off x="7255128" y="1021731"/>
            <a:ext cx="189026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This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not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fit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!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907704" y="1268760"/>
            <a:ext cx="532859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Possibile</a:t>
            </a:r>
            <a:r>
              <a:rPr lang="en-US" sz="44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 strategies</a:t>
            </a:r>
            <a:endParaRPr lang="en-US" sz="44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9154" name="Picture 2" descr="Risultati immagini per possible strateg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132856"/>
            <a:ext cx="4181475" cy="418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2267744" y="44624"/>
            <a:ext cx="446449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Reduce leaks</a:t>
            </a:r>
            <a:endParaRPr lang="en-US" sz="44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091" y="925463"/>
            <a:ext cx="75533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8801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3" y="3726904"/>
            <a:ext cx="8601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3131840" y="3717032"/>
            <a:ext cx="280831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300192" y="4005064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Leaks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control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 rot="10485975">
            <a:off x="5580112" y="410274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6237312"/>
            <a:ext cx="838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err="1" smtClean="0"/>
              <a:t>Anyhow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so easy at the detector </a:t>
            </a:r>
            <a:r>
              <a:rPr lang="it-IT" dirty="0" err="1" smtClean="0"/>
              <a:t>level</a:t>
            </a:r>
            <a:r>
              <a:rPr lang="it-IT" dirty="0" smtClean="0"/>
              <a:t>: LHC </a:t>
            </a:r>
            <a:r>
              <a:rPr lang="it-IT" dirty="0" err="1" smtClean="0"/>
              <a:t>experiments</a:t>
            </a:r>
            <a:r>
              <a:rPr lang="it-IT" dirty="0" smtClean="0"/>
              <a:t> </a:t>
            </a:r>
            <a:r>
              <a:rPr lang="it-IT" dirty="0" err="1" smtClean="0"/>
              <a:t>putting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effort</a:t>
            </a:r>
            <a:r>
              <a:rPr lang="it-IT" dirty="0" smtClean="0"/>
              <a:t> on </a:t>
            </a:r>
            <a:r>
              <a:rPr lang="it-IT" dirty="0" err="1" smtClean="0"/>
              <a:t>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691680" y="44624"/>
            <a:ext cx="547260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Recirculate</a:t>
            </a:r>
            <a:r>
              <a:rPr lang="en-US" sz="44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 the gas</a:t>
            </a:r>
            <a:endParaRPr lang="en-US" sz="44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1520" y="49556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Critical points in recirculation systems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Pressure and flow regulation for each chamber</a:t>
            </a:r>
          </a:p>
          <a:p>
            <a:pPr lvl="1">
              <a:buFont typeface="Wingdings" pitchFamily="2" charset="2"/>
              <a:buChar char="ü"/>
            </a:pPr>
            <a:r>
              <a:rPr lang="it-IT" sz="2400" dirty="0" err="1" smtClean="0"/>
              <a:t>Possible</a:t>
            </a:r>
            <a:r>
              <a:rPr lang="it-IT" sz="2400" dirty="0" smtClean="0"/>
              <a:t> </a:t>
            </a:r>
            <a:r>
              <a:rPr lang="it-IT" sz="2400" dirty="0" err="1" smtClean="0"/>
              <a:t>accumulation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b="1" dirty="0" err="1" smtClean="0"/>
              <a:t>impurities</a:t>
            </a:r>
            <a:endParaRPr lang="it-IT" sz="2400" b="1" dirty="0" smtClean="0"/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Use of cleaning agents compulsory</a:t>
            </a:r>
            <a:endParaRPr lang="it-IT" sz="24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877044"/>
            <a:ext cx="61817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691680" y="44624"/>
            <a:ext cx="6480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A small recirculation system</a:t>
            </a:r>
            <a:endParaRPr lang="en-US" sz="32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1520" y="495568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For small gas systems (universities, small research centers)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325" y="764704"/>
            <a:ext cx="5173389" cy="339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/>
          <a:srcRect r="6352"/>
          <a:stretch>
            <a:fillRect/>
          </a:stretch>
        </p:blipFill>
        <p:spPr bwMode="auto">
          <a:xfrm>
            <a:off x="4716016" y="1024651"/>
            <a:ext cx="4407732" cy="384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95536" y="580526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R. </a:t>
            </a:r>
            <a:r>
              <a:rPr lang="de-DE" dirty="0" err="1" smtClean="0"/>
              <a:t>Guida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B. </a:t>
            </a:r>
            <a:r>
              <a:rPr lang="de-DE" dirty="0" err="1" smtClean="0"/>
              <a:t>Mandelli</a:t>
            </a:r>
            <a:r>
              <a:rPr lang="de-DE" dirty="0" smtClean="0"/>
              <a:t>, </a:t>
            </a:r>
            <a:r>
              <a:rPr lang="it-IT" dirty="0" smtClean="0"/>
              <a:t>A </a:t>
            </a:r>
            <a:r>
              <a:rPr lang="it-IT" dirty="0" err="1" smtClean="0"/>
              <a:t>portable</a:t>
            </a:r>
            <a:r>
              <a:rPr lang="it-IT" dirty="0" smtClean="0"/>
              <a:t> gas </a:t>
            </a:r>
            <a:r>
              <a:rPr lang="it-IT" dirty="0" err="1" smtClean="0"/>
              <a:t>recirculation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gaseous</a:t>
            </a:r>
            <a:endParaRPr lang="it-IT" dirty="0" smtClean="0"/>
          </a:p>
          <a:p>
            <a:r>
              <a:rPr lang="it-IT" dirty="0" err="1" smtClean="0"/>
              <a:t>Detectors</a:t>
            </a:r>
            <a:r>
              <a:rPr lang="it-IT" dirty="0" smtClean="0"/>
              <a:t>, </a:t>
            </a:r>
            <a:r>
              <a:rPr lang="de-DE" dirty="0" smtClean="0"/>
              <a:t>2017 </a:t>
            </a:r>
            <a:r>
              <a:rPr lang="de-DE" i="1" dirty="0" smtClean="0"/>
              <a:t>JINST </a:t>
            </a:r>
            <a:r>
              <a:rPr lang="de-DE" b="1" i="1" dirty="0" smtClean="0"/>
              <a:t>12 T10002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691680" y="44624"/>
            <a:ext cx="6480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Production of impurities</a:t>
            </a:r>
            <a:endParaRPr lang="en-US" sz="32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836712"/>
            <a:ext cx="5832648" cy="420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23528" y="507589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Accumulation of impurities during mixture recirculation at GIF (2007-2011)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57332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 </a:t>
            </a:r>
            <a:r>
              <a:rPr lang="it-IT" dirty="0" err="1" smtClean="0">
                <a:solidFill>
                  <a:srgbClr val="FF0000"/>
                </a:solidFill>
              </a:rPr>
              <a:t>lot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impurities</a:t>
            </a:r>
            <a:r>
              <a:rPr lang="it-IT" dirty="0" smtClean="0">
                <a:solidFill>
                  <a:srgbClr val="FF0000"/>
                </a:solidFill>
              </a:rPr>
              <a:t> are </a:t>
            </a:r>
            <a:r>
              <a:rPr lang="it-IT" dirty="0" err="1" smtClean="0">
                <a:solidFill>
                  <a:srgbClr val="FF0000"/>
                </a:solidFill>
              </a:rPr>
              <a:t>produced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during</a:t>
            </a:r>
            <a:r>
              <a:rPr lang="it-IT" dirty="0" smtClean="0">
                <a:solidFill>
                  <a:srgbClr val="FF0000"/>
                </a:solidFill>
              </a:rPr>
              <a:t> RPC </a:t>
            </a:r>
            <a:r>
              <a:rPr lang="it-IT" dirty="0" err="1" smtClean="0">
                <a:solidFill>
                  <a:srgbClr val="FF0000"/>
                </a:solidFill>
              </a:rPr>
              <a:t>operation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which</a:t>
            </a:r>
            <a:r>
              <a:rPr lang="it-IT" dirty="0" smtClean="0">
                <a:solidFill>
                  <a:srgbClr val="FF0000"/>
                </a:solidFill>
              </a:rPr>
              <a:t> are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identified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whose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effect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has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investigated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691680" y="44624"/>
            <a:ext cx="6480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HF production in RPC</a:t>
            </a:r>
            <a:endParaRPr lang="en-US" sz="32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6926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 is an old issue, dates back to </a:t>
            </a:r>
            <a:r>
              <a:rPr lang="en-US" sz="2400" dirty="0" err="1" smtClean="0">
                <a:solidFill>
                  <a:srgbClr val="FF0000"/>
                </a:solidFill>
              </a:rPr>
              <a:t>BaBar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64704"/>
            <a:ext cx="3429942" cy="387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4226158" cy="28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933056"/>
            <a:ext cx="4464496" cy="29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331640" y="1484784"/>
            <a:ext cx="164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Streamer</a:t>
            </a:r>
            <a:r>
              <a:rPr lang="it-IT" dirty="0" smtClean="0"/>
              <a:t> mode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88024" y="6021288"/>
            <a:ext cx="453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H. R. Band </a:t>
            </a:r>
            <a:r>
              <a:rPr lang="it-IT" sz="1600" dirty="0" err="1" smtClean="0"/>
              <a:t>et</a:t>
            </a:r>
            <a:r>
              <a:rPr lang="it-IT" sz="1600" dirty="0" smtClean="0"/>
              <a:t> al., </a:t>
            </a:r>
            <a:r>
              <a:rPr lang="it-IT" sz="1600" dirty="0" err="1" smtClean="0"/>
              <a:t>Study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HF production in </a:t>
            </a:r>
            <a:r>
              <a:rPr lang="it-IT" sz="1600" dirty="0" err="1" smtClean="0"/>
              <a:t>BaBar</a:t>
            </a:r>
            <a:r>
              <a:rPr lang="it-IT" sz="1600" dirty="0" smtClean="0"/>
              <a:t> Resistive </a:t>
            </a:r>
            <a:r>
              <a:rPr lang="it-IT" sz="1600" dirty="0" err="1" smtClean="0"/>
              <a:t>Plate</a:t>
            </a:r>
            <a:r>
              <a:rPr lang="it-IT" sz="1600" dirty="0" smtClean="0"/>
              <a:t> </a:t>
            </a:r>
            <a:r>
              <a:rPr lang="it-IT" sz="1600" dirty="0" err="1" smtClean="0"/>
              <a:t>Chambers</a:t>
            </a:r>
            <a:r>
              <a:rPr lang="it-IT" sz="1600" dirty="0" smtClean="0"/>
              <a:t>, NIM A 594 (2008) 33.38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60032" y="4941168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general</a:t>
            </a:r>
            <a:r>
              <a:rPr lang="it-IT" dirty="0" smtClean="0"/>
              <a:t>, HF production </a:t>
            </a:r>
            <a:r>
              <a:rPr lang="it-IT" dirty="0" err="1" smtClean="0"/>
              <a:t>seems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proportional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Water </a:t>
            </a:r>
            <a:r>
              <a:rPr lang="it-IT" dirty="0" err="1" smtClean="0"/>
              <a:t>vapour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play some </a:t>
            </a:r>
            <a:r>
              <a:rPr lang="it-IT" dirty="0" err="1" smtClean="0"/>
              <a:t>role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6806" y="495825"/>
            <a:ext cx="86056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Community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since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issued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regulations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reduce the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emission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gas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potentially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harmful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it-IT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In 1990s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gases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 high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Ozone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Deplation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banned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CF3Br and CF4,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used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at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time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for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RPCs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were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phased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down and C2H2F4 (R134a)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was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introduced</a:t>
            </a:r>
            <a:endParaRPr lang="it-IT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/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dozen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progressively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Global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(GWP) &gt; 150 (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GWP(CO2)=1)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extempted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prohibition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progressively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high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CERN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2013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C2H2F4  (GWP=1240) and SF4 (GWP=13400) in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LHC,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o(2000 l/h) are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leaked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out</a:t>
            </a:r>
          </a:p>
          <a:p>
            <a:pPr marL="342900" indent="-342900"/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403648" y="44624"/>
            <a:ext cx="63590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Prodroms</a:t>
            </a:r>
            <a:r>
              <a:rPr lang="en-US" sz="40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 to the problem</a:t>
            </a:r>
            <a:endParaRPr lang="en-US" sz="40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2483768" y="44624"/>
            <a:ext cx="44644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New gas mixtures</a:t>
            </a:r>
            <a:endParaRPr lang="en-US" sz="32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7504" y="707212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Candidate of election to replace C2H2F4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</a:rPr>
              <a:t>tetrafluoropropane</a:t>
            </a:r>
            <a:r>
              <a:rPr lang="en-US" sz="2400" dirty="0" smtClean="0">
                <a:solidFill>
                  <a:srgbClr val="FF0000"/>
                </a:solidFill>
              </a:rPr>
              <a:t> , C3H2F4, </a:t>
            </a:r>
            <a:r>
              <a:rPr lang="en-US" sz="2400" dirty="0" smtClean="0">
                <a:solidFill>
                  <a:srgbClr val="FF0000"/>
                </a:solidFill>
              </a:rPr>
              <a:t>HFO-R1234ze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 It exists in three allotropic forms (</a:t>
            </a:r>
            <a:r>
              <a:rPr lang="en-US" sz="2400" dirty="0" err="1" smtClean="0"/>
              <a:t>yf</a:t>
            </a:r>
            <a:r>
              <a:rPr lang="en-US" sz="2400" dirty="0" smtClean="0"/>
              <a:t>, re)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 the </a:t>
            </a:r>
            <a:r>
              <a:rPr lang="en-US" sz="2400" dirty="0" smtClean="0"/>
              <a:t>two others are </a:t>
            </a:r>
            <a:r>
              <a:rPr lang="en-US" sz="2400" dirty="0" smtClean="0"/>
              <a:t>flammable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GWP &lt; 1</a:t>
            </a:r>
            <a:endParaRPr lang="it-IT" sz="2400" dirty="0"/>
          </a:p>
        </p:txBody>
      </p:sp>
      <p:pic>
        <p:nvPicPr>
          <p:cNvPr id="39940" name="Picture 4" descr="https://www.kth.se/polopoly_fs/1.561824.1550153952!/image/Figur%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794" y="2725265"/>
            <a:ext cx="6686550" cy="2647951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6170710" y="4859868"/>
            <a:ext cx="279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isomers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HFO-1234ze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58052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chosen</a:t>
            </a:r>
            <a:r>
              <a:rPr lang="it-IT" sz="2000" dirty="0" smtClean="0"/>
              <a:t> </a:t>
            </a:r>
            <a:r>
              <a:rPr lang="it-IT" sz="2000" dirty="0" err="1" smtClean="0"/>
              <a:t>looking</a:t>
            </a:r>
            <a:r>
              <a:rPr lang="it-IT" sz="2000" dirty="0" smtClean="0"/>
              <a:t> at the Freon </a:t>
            </a:r>
            <a:r>
              <a:rPr lang="it-IT" sz="2000" dirty="0" err="1" smtClean="0"/>
              <a:t>table</a:t>
            </a:r>
            <a:r>
              <a:rPr lang="it-IT" sz="2000" dirty="0" smtClean="0"/>
              <a:t> and </a:t>
            </a:r>
            <a:r>
              <a:rPr lang="it-IT" sz="2000" dirty="0" err="1" smtClean="0"/>
              <a:t>locateing</a:t>
            </a:r>
            <a:r>
              <a:rPr lang="it-IT" sz="2000" dirty="0" smtClean="0"/>
              <a:t> the gas </a:t>
            </a:r>
            <a:r>
              <a:rPr lang="it-IT" sz="2000" dirty="0" err="1" smtClean="0"/>
              <a:t>most</a:t>
            </a:r>
            <a:r>
              <a:rPr lang="it-IT" sz="2000" dirty="0" smtClean="0"/>
              <a:t> </a:t>
            </a:r>
            <a:r>
              <a:rPr lang="it-IT" sz="2000" dirty="0" err="1" smtClean="0"/>
              <a:t>similar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R123a </a:t>
            </a:r>
            <a:r>
              <a:rPr lang="it-IT" sz="2000" dirty="0" err="1" smtClean="0"/>
              <a:t>with</a:t>
            </a:r>
            <a:r>
              <a:rPr lang="it-IT" sz="2000" dirty="0" smtClean="0"/>
              <a:t> a low GWP (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flammable</a:t>
            </a:r>
            <a:r>
              <a:rPr lang="it-IT" sz="2000" dirty="0" smtClean="0"/>
              <a:t>, etc.)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691680" y="44624"/>
            <a:ext cx="58326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Tests on new gas mixtures</a:t>
            </a:r>
            <a:endParaRPr lang="en-US" sz="32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7504" y="70721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lot are going on since four years now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Basically HFO is suitable but moves the operating point to higher voltages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use CO2 or He or else to lower the voltage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916832"/>
            <a:ext cx="5133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988840"/>
            <a:ext cx="4133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79512" y="5589240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R. Guida </a:t>
            </a:r>
            <a:r>
              <a:rPr lang="it-IT" sz="1400" dirty="0" err="1" smtClean="0"/>
              <a:t>et</a:t>
            </a:r>
            <a:r>
              <a:rPr lang="it-IT" sz="1400" dirty="0" smtClean="0"/>
              <a:t> al., </a:t>
            </a:r>
            <a:r>
              <a:rPr lang="en-US" sz="1400" dirty="0" smtClean="0"/>
              <a:t>Performance studies of RPC detectors with new environmentally friendly gas mixtures in presence of LHC-like radiation </a:t>
            </a:r>
            <a:r>
              <a:rPr lang="en-US" sz="1400" dirty="0" smtClean="0"/>
              <a:t>background, https</a:t>
            </a:r>
            <a:r>
              <a:rPr lang="en-US" sz="1400" dirty="0" smtClean="0"/>
              <a:t>://doi.org/10.1016/j.nima.2019.04.027,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6165304"/>
            <a:ext cx="5938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Maybe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not</a:t>
            </a:r>
            <a:r>
              <a:rPr lang="it-IT" sz="2800" dirty="0" smtClean="0">
                <a:solidFill>
                  <a:srgbClr val="FF0000"/>
                </a:solidFill>
              </a:rPr>
              <a:t> a </a:t>
            </a:r>
            <a:r>
              <a:rPr lang="it-IT" sz="2800" dirty="0" err="1" smtClean="0">
                <a:solidFill>
                  <a:srgbClr val="FF0000"/>
                </a:solidFill>
              </a:rPr>
              <a:t>solution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good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for</a:t>
            </a:r>
            <a:r>
              <a:rPr lang="it-IT" sz="2800" dirty="0" smtClean="0">
                <a:solidFill>
                  <a:srgbClr val="FF0000"/>
                </a:solidFill>
              </a:rPr>
              <a:t> all. </a:t>
            </a:r>
            <a:r>
              <a:rPr lang="it-IT" sz="2800" dirty="0" err="1" smtClean="0">
                <a:solidFill>
                  <a:srgbClr val="FF0000"/>
                </a:solidFill>
              </a:rPr>
              <a:t>But…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pic>
        <p:nvPicPr>
          <p:cNvPr id="64514" name="Picture 2" descr="Groenlandia, slitta trainata sull'acqua: lo scioglimento dei ghiacci in una 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0122" cy="685800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1115616" y="836712"/>
            <a:ext cx="7026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Let</a:t>
            </a:r>
            <a:r>
              <a:rPr lang="it-IT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it-IT" sz="6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it-IT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it-IT" sz="6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it-IT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it-IT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259632" y="179929"/>
            <a:ext cx="6359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Monitoring of R134a price in EU</a:t>
            </a:r>
            <a:endParaRPr lang="en-US" sz="32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80728"/>
            <a:ext cx="82772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95536" y="59492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Price include information </a:t>
            </a:r>
            <a:r>
              <a:rPr lang="it-IT" dirty="0" err="1" smtClean="0"/>
              <a:t>from</a:t>
            </a:r>
            <a:r>
              <a:rPr lang="it-IT" dirty="0" smtClean="0"/>
              <a:t> 49 </a:t>
            </a:r>
            <a:r>
              <a:rPr lang="it-IT" dirty="0" err="1" smtClean="0"/>
              <a:t>companies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</a:t>
            </a:r>
            <a:r>
              <a:rPr lang="it-IT" dirty="0" err="1" smtClean="0"/>
              <a:t>Europe</a:t>
            </a:r>
            <a:r>
              <a:rPr lang="it-IT" dirty="0" smtClean="0"/>
              <a:t>: 2 gas </a:t>
            </a:r>
            <a:r>
              <a:rPr lang="it-IT" dirty="0" err="1" smtClean="0"/>
              <a:t>producers</a:t>
            </a:r>
            <a:r>
              <a:rPr lang="it-IT" dirty="0" smtClean="0"/>
              <a:t>, 2 gas </a:t>
            </a:r>
            <a:r>
              <a:rPr lang="it-IT" dirty="0" err="1" smtClean="0"/>
              <a:t>distributors</a:t>
            </a:r>
            <a:r>
              <a:rPr lang="it-IT" dirty="0" smtClean="0"/>
              <a:t>, 14 </a:t>
            </a:r>
            <a:r>
              <a:rPr lang="it-IT" dirty="0" err="1" smtClean="0"/>
              <a:t>OEMs</a:t>
            </a:r>
            <a:r>
              <a:rPr lang="it-IT" dirty="0" smtClean="0"/>
              <a:t>, 31 service </a:t>
            </a:r>
            <a:r>
              <a:rPr lang="it-IT" dirty="0" err="1" smtClean="0"/>
              <a:t>companies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381264" y="116632"/>
            <a:ext cx="6359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Origin of illegal imports to Italy</a:t>
            </a:r>
            <a:endParaRPr lang="en-US" sz="32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35" y="1173832"/>
            <a:ext cx="7439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149080"/>
            <a:ext cx="26003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669296" y="116632"/>
            <a:ext cx="6359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Ebay</a:t>
            </a:r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, </a:t>
            </a:r>
            <a:r>
              <a:rPr lang="en-US" sz="3200" dirty="0" err="1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Subito</a:t>
            </a:r>
            <a:r>
              <a:rPr lang="en-US" sz="32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, </a:t>
            </a:r>
            <a:r>
              <a:rPr lang="en-US" sz="3200" dirty="0" err="1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Facebook</a:t>
            </a:r>
            <a:endParaRPr lang="en-US" sz="32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t="12864" r="16882"/>
          <a:stretch>
            <a:fillRect/>
          </a:stretch>
        </p:blipFill>
        <p:spPr bwMode="auto">
          <a:xfrm>
            <a:off x="179512" y="1052736"/>
            <a:ext cx="8684935" cy="512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524328" y="6021288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≈ 9 €/kg 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7380312" y="5661248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798" y="1524848"/>
            <a:ext cx="9036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EU price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40 kg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bottle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R134a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€ 260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€ 1100 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i.e.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6.5 €/kg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27.5 €/kg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(Price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SF6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stayed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ATLAS and CMS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consume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o(1000 l/h)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C2H2F4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R134a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sold at CERN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Pangas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at 7.5 CHF/kg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Anyhow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CMS and ATLAS RPC gas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costs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&gt; 600 €/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day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Chinese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suppliers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sell R134a at 1-2 €/kg 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but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importing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EU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almost</a:t>
            </a:r>
            <a:r>
              <a:rPr lang="it-IT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impossible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597288" y="104107"/>
            <a:ext cx="635908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The EEE gas problem</a:t>
            </a:r>
            <a:endParaRPr lang="en-US" sz="44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475656" y="169476"/>
            <a:ext cx="6359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RPC detector at LHC experiments</a:t>
            </a:r>
            <a:endParaRPr lang="en-US" sz="28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6309320"/>
            <a:ext cx="27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From</a:t>
            </a:r>
            <a:r>
              <a:rPr lang="it-IT" dirty="0" smtClean="0"/>
              <a:t>  B. </a:t>
            </a:r>
            <a:r>
              <a:rPr lang="it-IT" dirty="0" err="1" smtClean="0"/>
              <a:t>Mandelli</a:t>
            </a:r>
            <a:r>
              <a:rPr lang="it-IT" dirty="0" smtClean="0"/>
              <a:t>, RPC2018</a:t>
            </a:r>
            <a:endParaRPr lang="it-IT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" y="836712"/>
            <a:ext cx="8953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597288" y="104107"/>
            <a:ext cx="63590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Not just an issue of cost</a:t>
            </a:r>
            <a:endParaRPr lang="en-US" sz="40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852936"/>
            <a:ext cx="5328592" cy="34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676326"/>
            <a:ext cx="1656184" cy="16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5496" y="789672"/>
            <a:ext cx="9361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RPC detectors dominate the Greenhouse gas emission from particle detection at CERN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A greenhouse gas (GHG) absorbs and emits radiation within the thermal infrared </a:t>
            </a:r>
          </a:p>
          <a:p>
            <a:r>
              <a:rPr lang="en-US" sz="2000" dirty="0" smtClean="0"/>
              <a:t>   range (greenhouse effect).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The primary greenhouse gases in Earth's atmosphere are:  H2O, CO2, CH4, N2O, O3.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SF6, C2H2F4, CF4gases used in particle detectors have high GWP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5724128" y="3068960"/>
            <a:ext cx="34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Run2 all RPC system work with gas recirculation</a:t>
            </a:r>
          </a:p>
          <a:p>
            <a:r>
              <a:rPr lang="it-IT" i="1" dirty="0" smtClean="0"/>
              <a:t>ALICE MTR </a:t>
            </a:r>
            <a:r>
              <a:rPr lang="it-IT" i="1" dirty="0" err="1" smtClean="0"/>
              <a:t>upgraded</a:t>
            </a:r>
            <a:r>
              <a:rPr lang="it-IT" i="1" dirty="0" smtClean="0"/>
              <a:t> (2015)</a:t>
            </a:r>
          </a:p>
          <a:p>
            <a:r>
              <a:rPr lang="it-IT" i="1" dirty="0" smtClean="0"/>
              <a:t>(</a:t>
            </a:r>
            <a:r>
              <a:rPr lang="it-IT" i="1" dirty="0" err="1" smtClean="0"/>
              <a:t>LHCb-GEM</a:t>
            </a:r>
            <a:r>
              <a:rPr lang="it-IT" i="1" dirty="0" smtClean="0"/>
              <a:t> </a:t>
            </a:r>
            <a:r>
              <a:rPr lang="it-IT" i="1" dirty="0" err="1" smtClean="0"/>
              <a:t>upgraded</a:t>
            </a:r>
            <a:r>
              <a:rPr lang="it-IT" i="1" dirty="0" smtClean="0"/>
              <a:t> 2016)</a:t>
            </a:r>
          </a:p>
          <a:p>
            <a:endParaRPr lang="it-IT" i="1" dirty="0" smtClean="0"/>
          </a:p>
          <a:p>
            <a:r>
              <a:rPr lang="en-US" dirty="0" smtClean="0"/>
              <a:t>Leaks at detector level difficult to be repaired</a:t>
            </a:r>
          </a:p>
          <a:p>
            <a:r>
              <a:rPr lang="it-IT" i="1" dirty="0" smtClean="0">
                <a:sym typeface="Wingdings" pitchFamily="2" charset="2"/>
              </a:rPr>
              <a:t> </a:t>
            </a:r>
            <a:r>
              <a:rPr lang="it-IT" i="1" dirty="0" smtClean="0"/>
              <a:t>ATLAS and CMS-RPC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6309320"/>
            <a:ext cx="246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From</a:t>
            </a:r>
            <a:r>
              <a:rPr lang="it-IT" dirty="0" smtClean="0"/>
              <a:t> R. Guida, RPC2018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706727" y="4275130"/>
            <a:ext cx="1856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GHG </a:t>
            </a:r>
            <a:r>
              <a:rPr lang="it-IT" sz="1400" dirty="0" err="1" smtClean="0"/>
              <a:t>emission</a:t>
            </a:r>
            <a:r>
              <a:rPr lang="it-IT" sz="1400" dirty="0" smtClean="0"/>
              <a:t> per </a:t>
            </a:r>
            <a:r>
              <a:rPr lang="it-IT" sz="1400" dirty="0" err="1" smtClean="0"/>
              <a:t>year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Screen Shot 2018-10-24 at 15.13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36"/>
          <a:stretch/>
        </p:blipFill>
        <p:spPr>
          <a:xfrm>
            <a:off x="0" y="0"/>
            <a:ext cx="1489364" cy="737426"/>
          </a:xfrm>
          <a:prstGeom prst="rect">
            <a:avLst/>
          </a:prstGeom>
        </p:spPr>
      </p:pic>
      <p:pic>
        <p:nvPicPr>
          <p:cNvPr id="6" name="Picture 51" descr="Screen Shot 2018-10-24 at 15.13.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2"/>
          <a:stretch/>
        </p:blipFill>
        <p:spPr>
          <a:xfrm>
            <a:off x="7488412" y="23090"/>
            <a:ext cx="1655588" cy="68118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1597288" y="104107"/>
            <a:ext cx="6359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65691"/>
                </a:solidFill>
                <a:latin typeface="Century Gothic" panose="020B0502020202020204" pitchFamily="34" charset="0"/>
                <a:cs typeface="Times New Roman"/>
              </a:rPr>
              <a:t>RPC GHG consumption at CERN</a:t>
            </a:r>
            <a:endParaRPr lang="en-US" sz="2800" dirty="0">
              <a:solidFill>
                <a:srgbClr val="265691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3951054"/>
            <a:ext cx="8389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ATLAS and CMS: GHG emission due to leaks in the detectors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Maximum recirculation is set to ≈90% by leaks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ALICE TOF: recirculation &gt; 90%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Practically no leaks at the detector level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ALICE MTR: in 2015 upgrade of the gas system from open to recirculation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Small  system, but in open mode GHG emission very high </a:t>
            </a:r>
            <a:r>
              <a:rPr lang="en-US" sz="2000" dirty="0" err="1" smtClean="0"/>
              <a:t>wrt</a:t>
            </a:r>
            <a:r>
              <a:rPr lang="en-US" sz="2000" dirty="0" smtClean="0"/>
              <a:t>. other 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Now recirculation between 50 and 70%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96136" y="6381328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From</a:t>
            </a:r>
            <a:r>
              <a:rPr lang="it-IT" dirty="0" smtClean="0"/>
              <a:t> B. </a:t>
            </a:r>
            <a:r>
              <a:rPr lang="it-IT" dirty="0" err="1" smtClean="0"/>
              <a:t>Mandelli</a:t>
            </a:r>
            <a:r>
              <a:rPr lang="it-IT" dirty="0" smtClean="0"/>
              <a:t>, RPC2018</a:t>
            </a:r>
            <a:endParaRPr lang="it-IT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20688"/>
            <a:ext cx="74866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9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1072</Words>
  <Application>Microsoft Office PowerPoint</Application>
  <PresentationFormat>Presentazione su schermo (4:3)</PresentationFormat>
  <Paragraphs>158</Paragraphs>
  <Slides>22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Tema di Office</vt:lpstr>
      <vt:lpstr>Equazione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Marcello</dc:creator>
  <cp:lastModifiedBy>Marcello</cp:lastModifiedBy>
  <cp:revision>163</cp:revision>
  <dcterms:created xsi:type="dcterms:W3CDTF">2018-05-20T08:15:56Z</dcterms:created>
  <dcterms:modified xsi:type="dcterms:W3CDTF">2019-07-09T15:47:07Z</dcterms:modified>
</cp:coreProperties>
</file>