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1pPr>
    <a:lvl2pPr marL="0" marR="0" indent="228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2pPr>
    <a:lvl3pPr marL="0" marR="0" indent="457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3pPr>
    <a:lvl4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4pPr>
    <a:lvl5pPr marL="0" marR="0" indent="914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"/>
          <a:ea typeface="Iowan Old Style"/>
          <a:cs typeface="Iowan Old Styl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256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236183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>
            <a:spLocks noGrp="1"/>
          </p:cNvSpPr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 cap="all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67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“"/>
          <p:cNvSpPr txBox="1"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 b="1" i="0" spc="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“</a:t>
            </a:r>
          </a:p>
        </p:txBody>
      </p:sp>
      <p:sp>
        <p:nvSpPr>
          <p:cNvPr id="103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04" name="-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 i="1">
                <a:solidFill>
                  <a:srgbClr val="6B6D6D"/>
                </a:solidFill>
              </a:defRPr>
            </a:lvl1pPr>
          </a:lstStyle>
          <a:p>
            <a:r>
              <a:t>-Johnny Appleseed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67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Image"/>
          <p:cNvSpPr>
            <a:spLocks noGrp="1"/>
          </p:cNvSpPr>
          <p:nvPr>
            <p:ph type="pic" idx="13"/>
          </p:nvPr>
        </p:nvSpPr>
        <p:spPr>
          <a:xfrm>
            <a:off x="-63500" y="-139700"/>
            <a:ext cx="13144500" cy="142809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67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1270000" y="787400"/>
            <a:ext cx="10464800" cy="1778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8400">
                <a:solidFill>
                  <a:srgbClr val="515151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667000"/>
            <a:ext cx="10464800" cy="59309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987206" indent="-669706">
              <a:spcBef>
                <a:spcPts val="1600"/>
              </a:spcBef>
              <a:buSzPct val="25000"/>
              <a:buFontTx/>
              <a:buBlip>
                <a:blip r:embed="rId3"/>
              </a:buBlip>
              <a:defRPr sz="4200">
                <a:solidFill>
                  <a:srgbClr val="000000"/>
                </a:solidFill>
                <a:latin typeface="Didot"/>
                <a:ea typeface="Didot"/>
                <a:cs typeface="Didot"/>
                <a:sym typeface="Didot"/>
              </a:defRPr>
            </a:lvl1pPr>
            <a:lvl2pPr marL="1431706" indent="-669706">
              <a:spcBef>
                <a:spcPts val="1600"/>
              </a:spcBef>
              <a:buSzPct val="25000"/>
              <a:buFontTx/>
              <a:buBlip>
                <a:blip r:embed="rId3"/>
              </a:buBlip>
              <a:defRPr sz="4200">
                <a:solidFill>
                  <a:srgbClr val="000000"/>
                </a:solidFill>
                <a:latin typeface="Didot"/>
                <a:ea typeface="Didot"/>
                <a:cs typeface="Didot"/>
                <a:sym typeface="Didot"/>
              </a:defRPr>
            </a:lvl2pPr>
            <a:lvl3pPr marL="1876206" indent="-669706">
              <a:spcBef>
                <a:spcPts val="1600"/>
              </a:spcBef>
              <a:buSzPct val="25000"/>
              <a:buFontTx/>
              <a:buBlip>
                <a:blip r:embed="rId3"/>
              </a:buBlip>
              <a:defRPr sz="4200">
                <a:solidFill>
                  <a:srgbClr val="000000"/>
                </a:solidFill>
                <a:latin typeface="Didot"/>
                <a:ea typeface="Didot"/>
                <a:cs typeface="Didot"/>
                <a:sym typeface="Didot"/>
              </a:defRPr>
            </a:lvl3pPr>
            <a:lvl4pPr marL="2320706" indent="-669706">
              <a:spcBef>
                <a:spcPts val="1600"/>
              </a:spcBef>
              <a:buSzPct val="25000"/>
              <a:buFontTx/>
              <a:buBlip>
                <a:blip r:embed="rId3"/>
              </a:buBlip>
              <a:defRPr sz="4200">
                <a:solidFill>
                  <a:srgbClr val="000000"/>
                </a:solidFill>
                <a:latin typeface="Didot"/>
                <a:ea typeface="Didot"/>
                <a:cs typeface="Didot"/>
                <a:sym typeface="Didot"/>
              </a:defRPr>
            </a:lvl4pPr>
            <a:lvl5pPr marL="2765206" indent="-669706">
              <a:spcBef>
                <a:spcPts val="1600"/>
              </a:spcBef>
              <a:buSzPct val="25000"/>
              <a:buFontTx/>
              <a:buBlip>
                <a:blip r:embed="rId3"/>
              </a:buBlip>
              <a:defRPr sz="4200">
                <a:solidFill>
                  <a:srgbClr val="000000"/>
                </a:solidFill>
                <a:latin typeface="Didot"/>
                <a:ea typeface="Didot"/>
                <a:cs typeface="Didot"/>
                <a:sym typeface="Dido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194800"/>
            <a:ext cx="352045" cy="426314"/>
          </a:xfrm>
          <a:prstGeom prst="rect">
            <a:avLst/>
          </a:prstGeom>
        </p:spPr>
        <p:txBody>
          <a:bodyPr/>
          <a:lstStyle>
            <a:lvl1pPr algn="ctr">
              <a:defRPr sz="1800">
                <a:latin typeface="Didot"/>
                <a:ea typeface="Didot"/>
                <a:cs typeface="Didot"/>
                <a:sym typeface="Dido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>
            <a:spLocks noGrp="1"/>
          </p:cNvSpPr>
          <p:nvPr>
            <p:ph type="pic" idx="13"/>
          </p:nvPr>
        </p:nvSpPr>
        <p:spPr>
          <a:xfrm>
            <a:off x="-25400" y="-1130300"/>
            <a:ext cx="13045441" cy="141733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Rectangle"/>
          <p:cNvSpPr>
            <a:spLocks noGrp="1"/>
          </p:cNvSpPr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4" name="Line"/>
          <p:cNvSpPr>
            <a:spLocks noGrp="1"/>
          </p:cNvSpPr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 cap="all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 cap="all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67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Image"/>
          <p:cNvSpPr>
            <a:spLocks noGrp="1"/>
          </p:cNvSpPr>
          <p:nvPr>
            <p:ph type="pic" idx="13"/>
          </p:nvPr>
        </p:nvSpPr>
        <p:spPr>
          <a:xfrm>
            <a:off x="4191000" y="-12700"/>
            <a:ext cx="9779000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" name="Line"/>
          <p:cNvSpPr>
            <a:spLocks noGrp="1"/>
          </p:cNvSpPr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 cap="all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ine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67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Image"/>
          <p:cNvSpPr>
            <a:spLocks noGrp="1"/>
          </p:cNvSpPr>
          <p:nvPr>
            <p:ph type="pic" idx="13"/>
          </p:nvPr>
        </p:nvSpPr>
        <p:spPr>
          <a:xfrm>
            <a:off x="-203200" y="-12700"/>
            <a:ext cx="900080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3" name="Line"/>
          <p:cNvSpPr>
            <a:spLocks noGrp="1"/>
          </p:cNvSpPr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67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67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Image"/>
          <p:cNvSpPr>
            <a:spLocks noGrp="1"/>
          </p:cNvSpPr>
          <p:nvPr>
            <p:ph type="pic" idx="13"/>
          </p:nvPr>
        </p:nvSpPr>
        <p:spPr>
          <a:xfrm>
            <a:off x="571500" y="508000"/>
            <a:ext cx="7454900" cy="80994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Image"/>
          <p:cNvSpPr>
            <a:spLocks noGrp="1"/>
          </p:cNvSpPr>
          <p:nvPr>
            <p:ph type="pic" sz="quarter" idx="14"/>
          </p:nvPr>
        </p:nvSpPr>
        <p:spPr>
          <a:xfrm>
            <a:off x="7944067" y="424462"/>
            <a:ext cx="5275146" cy="4559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Image"/>
          <p:cNvSpPr>
            <a:spLocks noGrp="1"/>
          </p:cNvSpPr>
          <p:nvPr>
            <p:ph type="pic" sz="quarter" idx="15"/>
          </p:nvPr>
        </p:nvSpPr>
        <p:spPr>
          <a:xfrm>
            <a:off x="8102600" y="4267200"/>
            <a:ext cx="4470400" cy="447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z="2800" i="1" spc="28"/>
            </a:lvl1pPr>
            <a:lvl2pPr marL="0" indent="228600">
              <a:spcBef>
                <a:spcPts val="1400"/>
              </a:spcBef>
              <a:buSzTx/>
              <a:buFontTx/>
              <a:buNone/>
              <a:defRPr sz="2800" i="1" spc="28"/>
            </a:lvl2pPr>
            <a:lvl3pPr marL="0" indent="457200">
              <a:spcBef>
                <a:spcPts val="1400"/>
              </a:spcBef>
              <a:buSzTx/>
              <a:buFontTx/>
              <a:buNone/>
              <a:defRPr sz="2800" i="1" spc="28"/>
            </a:lvl3pPr>
            <a:lvl4pPr marL="0" indent="685800">
              <a:spcBef>
                <a:spcPts val="1400"/>
              </a:spcBef>
              <a:buSzTx/>
              <a:buFontTx/>
              <a:buNone/>
              <a:defRPr sz="2800" i="1" spc="28"/>
            </a:lvl4pPr>
            <a:lvl5pPr marL="0" indent="914400">
              <a:spcBef>
                <a:spcPts val="1400"/>
              </a:spcBef>
              <a:buSzTx/>
              <a:buFontTx/>
              <a:buNone/>
              <a:defRPr sz="2800" i="1" spc="2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67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hyperlink" Target="mailto:Crispin.Williams@cern.ch?subject=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00147" y="932815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1600" i="0" spc="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Salerno July 10th, 2019                                        Crispin.Williams@cern.ch"/>
          <p:cNvSpPr txBox="1"/>
          <p:nvPr/>
        </p:nvSpPr>
        <p:spPr>
          <a:xfrm>
            <a:off x="142559" y="9309099"/>
            <a:ext cx="97795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600" spc="16">
                <a:solidFill>
                  <a:srgbClr val="000000"/>
                </a:solidFill>
              </a:defRPr>
            </a:pPr>
            <a:r>
              <a:t>Salerno July 10th, 2019			                                     </a:t>
            </a:r>
            <a:r>
              <a:rPr u="sng">
                <a:hlinkClick r:id="rId15"/>
              </a:rPr>
              <a:t>Crispin.Williams@cern.ch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94" t="7974" r="116" b="23208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39" name="Rectangle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40" name="Line"/>
          <p:cNvSpPr>
            <a:spLocks noGrp="1"/>
          </p:cNvSpPr>
          <p:nvPr>
            <p:ph type="body" idx="15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1" name="What have we learned from studying the MRP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74574">
              <a:defRPr sz="8083"/>
            </a:lvl1pPr>
          </a:lstStyle>
          <a:p>
            <a:r>
              <a:t>What have we learned from studying the MRPC</a:t>
            </a:r>
          </a:p>
        </p:txBody>
      </p:sp>
      <p:sp>
        <p:nvSpPr>
          <p:cNvPr id="142" name="Crispin William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Crispin Williams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0045" y="9194800"/>
            <a:ext cx="211833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7" name="The role of space charg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>
                <a:solidFill>
                  <a:srgbClr val="4432AE"/>
                </a:solidFill>
              </a:defRPr>
            </a:lvl1pPr>
          </a:lstStyle>
          <a:p>
            <a:r>
              <a:t>The role of space charge</a:t>
            </a:r>
          </a:p>
        </p:txBody>
      </p:sp>
      <p:pic>
        <p:nvPicPr>
          <p:cNvPr id="418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9720" y="2387600"/>
            <a:ext cx="6845309" cy="4508500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Rectangle"/>
          <p:cNvSpPr/>
          <p:nvPr/>
        </p:nvSpPr>
        <p:spPr>
          <a:xfrm>
            <a:off x="8961119" y="3721100"/>
            <a:ext cx="1587501" cy="812800"/>
          </a:xfrm>
          <a:prstGeom prst="rect">
            <a:avLst/>
          </a:prstGeom>
          <a:solidFill>
            <a:srgbClr val="D8FAFF"/>
          </a:solidFill>
          <a:ln w="25400">
            <a:solidFill>
              <a:srgbClr val="FF27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lnSpc>
                <a:spcPts val="38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 i="0" spc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20" name="Circle"/>
          <p:cNvSpPr/>
          <p:nvPr/>
        </p:nvSpPr>
        <p:spPr>
          <a:xfrm>
            <a:off x="6662419" y="4445000"/>
            <a:ext cx="381001" cy="381001"/>
          </a:xfrm>
          <a:prstGeom prst="ellipse">
            <a:avLst/>
          </a:prstGeom>
          <a:ln w="12700">
            <a:solidFill>
              <a:srgbClr val="FF27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lnSpc>
                <a:spcPts val="38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 i="0" spc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21" name="Line"/>
          <p:cNvSpPr/>
          <p:nvPr/>
        </p:nvSpPr>
        <p:spPr>
          <a:xfrm flipH="1">
            <a:off x="7030720" y="4102100"/>
            <a:ext cx="1943101" cy="546100"/>
          </a:xfrm>
          <a:prstGeom prst="line">
            <a:avLst/>
          </a:prstGeom>
          <a:ln w="25400">
            <a:solidFill>
              <a:srgbClr val="FF27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2" name="ALICE mrpc’s operate here"/>
          <p:cNvSpPr txBox="1"/>
          <p:nvPr/>
        </p:nvSpPr>
        <p:spPr>
          <a:xfrm>
            <a:off x="8907780" y="3771900"/>
            <a:ext cx="1676401" cy="69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26987" algn="ctr" defTabSz="457200">
              <a:lnSpc>
                <a:spcPts val="2500"/>
              </a:lnSpc>
              <a:spcBef>
                <a:spcPts val="0"/>
              </a:spcBef>
              <a:tabLst>
                <a:tab pos="25400" algn="l"/>
                <a:tab pos="88900" algn="l"/>
                <a:tab pos="1003300" algn="l"/>
                <a:tab pos="19177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 i="0" spc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ALICE mrpc’s operate here</a:t>
            </a:r>
          </a:p>
        </p:txBody>
      </p:sp>
      <p:sp>
        <p:nvSpPr>
          <p:cNvPr id="423" name="Magboltz output for  90% C2F4H2    5% SF6   5% i-C4H10"/>
          <p:cNvSpPr txBox="1"/>
          <p:nvPr/>
        </p:nvSpPr>
        <p:spPr>
          <a:xfrm>
            <a:off x="490224" y="1651000"/>
            <a:ext cx="11544301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6987" defTabSz="457200">
              <a:lnSpc>
                <a:spcPts val="4000"/>
              </a:lnSpc>
              <a:spcBef>
                <a:spcPts val="0"/>
              </a:spcBef>
              <a:tabLst>
                <a:tab pos="25400" algn="l"/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3200" i="0" spc="0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Magboltz output for  90% C</a:t>
            </a:r>
            <a:r>
              <a:rPr baseline="-11999"/>
              <a:t>2</a:t>
            </a:r>
            <a:r>
              <a:t>F</a:t>
            </a:r>
            <a:r>
              <a:rPr baseline="-11999"/>
              <a:t>4</a:t>
            </a:r>
            <a:r>
              <a:t>H</a:t>
            </a:r>
            <a:r>
              <a:rPr baseline="-11999"/>
              <a:t>2 </a:t>
            </a:r>
            <a:r>
              <a:t>   5% SF</a:t>
            </a:r>
            <a:r>
              <a:rPr baseline="-11999"/>
              <a:t>6</a:t>
            </a:r>
            <a:r>
              <a:t>   5% i-C</a:t>
            </a:r>
            <a:r>
              <a:rPr baseline="-11999"/>
              <a:t>4</a:t>
            </a:r>
            <a:r>
              <a:t>H</a:t>
            </a:r>
            <a:r>
              <a:rPr baseline="-11999"/>
              <a:t>10</a:t>
            </a:r>
          </a:p>
        </p:txBody>
      </p:sp>
      <p:sp>
        <p:nvSpPr>
          <p:cNvPr id="424" name="Effective Townsend coefficient"/>
          <p:cNvSpPr txBox="1"/>
          <p:nvPr/>
        </p:nvSpPr>
        <p:spPr>
          <a:xfrm>
            <a:off x="4986020" y="2552700"/>
            <a:ext cx="29337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lnSpc>
                <a:spcPts val="2200"/>
              </a:lnSpc>
              <a:spcBef>
                <a:spcPts val="0"/>
              </a:spcBef>
              <a:tabLst>
                <a:tab pos="914400" algn="l"/>
                <a:tab pos="1828800" algn="l"/>
                <a:tab pos="2743200" algn="l"/>
                <a:tab pos="2946400" algn="l"/>
              </a:tabLst>
              <a:defRPr sz="1800" i="0" spc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Effective Townsend coefficient</a:t>
            </a:r>
          </a:p>
        </p:txBody>
      </p:sp>
      <p:sp>
        <p:nvSpPr>
          <p:cNvPr id="425" name="Attachment coefficient"/>
          <p:cNvSpPr txBox="1"/>
          <p:nvPr/>
        </p:nvSpPr>
        <p:spPr>
          <a:xfrm>
            <a:off x="5011420" y="2946400"/>
            <a:ext cx="29337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lnSpc>
                <a:spcPts val="2200"/>
              </a:lnSpc>
              <a:spcBef>
                <a:spcPts val="0"/>
              </a:spcBef>
              <a:tabLst>
                <a:tab pos="914400" algn="l"/>
                <a:tab pos="1828800" algn="l"/>
                <a:tab pos="2743200" algn="l"/>
                <a:tab pos="2946400" algn="l"/>
              </a:tabLst>
              <a:defRPr sz="1800" i="0" spc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Attachment coefficient</a:t>
            </a:r>
          </a:p>
        </p:txBody>
      </p:sp>
      <p:sp>
        <p:nvSpPr>
          <p:cNvPr id="426" name="Townsend coefficient"/>
          <p:cNvSpPr txBox="1"/>
          <p:nvPr/>
        </p:nvSpPr>
        <p:spPr>
          <a:xfrm>
            <a:off x="5011420" y="3327400"/>
            <a:ext cx="29337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lnSpc>
                <a:spcPts val="2200"/>
              </a:lnSpc>
              <a:spcBef>
                <a:spcPts val="0"/>
              </a:spcBef>
              <a:tabLst>
                <a:tab pos="914400" algn="l"/>
                <a:tab pos="1828800" algn="l"/>
                <a:tab pos="2743200" algn="l"/>
                <a:tab pos="2946400" algn="l"/>
              </a:tabLst>
              <a:defRPr sz="1800" i="0" spc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Townsend coefficient</a:t>
            </a:r>
          </a:p>
        </p:txBody>
      </p:sp>
      <p:sp>
        <p:nvSpPr>
          <p:cNvPr id="427" name="400"/>
          <p:cNvSpPr txBox="1"/>
          <p:nvPr/>
        </p:nvSpPr>
        <p:spPr>
          <a:xfrm>
            <a:off x="2344420" y="2222500"/>
            <a:ext cx="461814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ts val="2500"/>
              </a:lnSpc>
              <a:spcBef>
                <a:spcPts val="0"/>
              </a:spcBef>
              <a:defRPr sz="2000" i="0" spc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400</a:t>
            </a:r>
          </a:p>
        </p:txBody>
      </p:sp>
      <p:sp>
        <p:nvSpPr>
          <p:cNvPr id="428" name="300"/>
          <p:cNvSpPr txBox="1"/>
          <p:nvPr/>
        </p:nvSpPr>
        <p:spPr>
          <a:xfrm>
            <a:off x="2344420" y="3073400"/>
            <a:ext cx="461814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ts val="2500"/>
              </a:lnSpc>
              <a:spcBef>
                <a:spcPts val="0"/>
              </a:spcBef>
              <a:defRPr sz="2000" i="0" spc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300</a:t>
            </a:r>
          </a:p>
        </p:txBody>
      </p:sp>
      <p:sp>
        <p:nvSpPr>
          <p:cNvPr id="429" name="200"/>
          <p:cNvSpPr txBox="1"/>
          <p:nvPr/>
        </p:nvSpPr>
        <p:spPr>
          <a:xfrm>
            <a:off x="2344420" y="3975100"/>
            <a:ext cx="461814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ts val="2500"/>
              </a:lnSpc>
              <a:spcBef>
                <a:spcPts val="0"/>
              </a:spcBef>
              <a:defRPr sz="2000" i="0" spc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200</a:t>
            </a:r>
          </a:p>
        </p:txBody>
      </p:sp>
      <p:sp>
        <p:nvSpPr>
          <p:cNvPr id="430" name="100"/>
          <p:cNvSpPr txBox="1"/>
          <p:nvPr/>
        </p:nvSpPr>
        <p:spPr>
          <a:xfrm>
            <a:off x="2344420" y="4864100"/>
            <a:ext cx="461814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ts val="2500"/>
              </a:lnSpc>
              <a:spcBef>
                <a:spcPts val="0"/>
              </a:spcBef>
              <a:defRPr sz="2000" i="0" spc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100</a:t>
            </a:r>
          </a:p>
        </p:txBody>
      </p:sp>
      <p:sp>
        <p:nvSpPr>
          <p:cNvPr id="431" name="0"/>
          <p:cNvSpPr txBox="1"/>
          <p:nvPr/>
        </p:nvSpPr>
        <p:spPr>
          <a:xfrm>
            <a:off x="2585720" y="5753100"/>
            <a:ext cx="230138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ts val="2500"/>
              </a:lnSpc>
              <a:spcBef>
                <a:spcPts val="0"/>
              </a:spcBef>
              <a:defRPr sz="2000" i="0" spc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0</a:t>
            </a:r>
          </a:p>
        </p:txBody>
      </p:sp>
      <p:sp>
        <p:nvSpPr>
          <p:cNvPr id="432" name="-100"/>
          <p:cNvSpPr txBox="1"/>
          <p:nvPr/>
        </p:nvSpPr>
        <p:spPr>
          <a:xfrm>
            <a:off x="2268220" y="6642100"/>
            <a:ext cx="531143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ts val="2500"/>
              </a:lnSpc>
              <a:spcBef>
                <a:spcPts val="0"/>
              </a:spcBef>
              <a:defRPr sz="2000" i="0" spc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-100</a:t>
            </a:r>
          </a:p>
        </p:txBody>
      </p:sp>
      <p:sp>
        <p:nvSpPr>
          <p:cNvPr id="433" name="0"/>
          <p:cNvSpPr txBox="1"/>
          <p:nvPr/>
        </p:nvSpPr>
        <p:spPr>
          <a:xfrm>
            <a:off x="2776220" y="6870700"/>
            <a:ext cx="215901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lnSpc>
                <a:spcPts val="2500"/>
              </a:lnSpc>
              <a:spcBef>
                <a:spcPts val="0"/>
              </a:spcBef>
              <a:tabLst>
                <a:tab pos="241300" algn="l"/>
              </a:tabLst>
              <a:defRPr sz="2000" i="0" spc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0</a:t>
            </a:r>
          </a:p>
        </p:txBody>
      </p:sp>
      <p:sp>
        <p:nvSpPr>
          <p:cNvPr id="434" name="50"/>
          <p:cNvSpPr txBox="1"/>
          <p:nvPr/>
        </p:nvSpPr>
        <p:spPr>
          <a:xfrm>
            <a:off x="4693920" y="6870700"/>
            <a:ext cx="345976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ts val="2500"/>
              </a:lnSpc>
              <a:spcBef>
                <a:spcPts val="0"/>
              </a:spcBef>
              <a:defRPr sz="2000" i="0" spc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50</a:t>
            </a:r>
          </a:p>
        </p:txBody>
      </p:sp>
      <p:sp>
        <p:nvSpPr>
          <p:cNvPr id="435" name="100"/>
          <p:cNvSpPr txBox="1"/>
          <p:nvPr/>
        </p:nvSpPr>
        <p:spPr>
          <a:xfrm>
            <a:off x="6649719" y="6870700"/>
            <a:ext cx="647701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lnSpc>
                <a:spcPts val="2500"/>
              </a:lnSpc>
              <a:spcBef>
                <a:spcPts val="0"/>
              </a:spcBef>
              <a:tabLst>
                <a:tab pos="660400" algn="l"/>
              </a:tabLst>
              <a:defRPr sz="2000" i="0" spc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100</a:t>
            </a:r>
          </a:p>
        </p:txBody>
      </p:sp>
      <p:sp>
        <p:nvSpPr>
          <p:cNvPr id="436" name="150"/>
          <p:cNvSpPr txBox="1"/>
          <p:nvPr/>
        </p:nvSpPr>
        <p:spPr>
          <a:xfrm>
            <a:off x="8643619" y="6870700"/>
            <a:ext cx="461815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ts val="2500"/>
              </a:lnSpc>
              <a:spcBef>
                <a:spcPts val="0"/>
              </a:spcBef>
              <a:defRPr sz="2000" i="0" spc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150</a:t>
            </a:r>
          </a:p>
        </p:txBody>
      </p:sp>
      <p:sp>
        <p:nvSpPr>
          <p:cNvPr id="437" name="Electric field [V/cm]"/>
          <p:cNvSpPr txBox="1"/>
          <p:nvPr/>
        </p:nvSpPr>
        <p:spPr>
          <a:xfrm>
            <a:off x="5379720" y="7226300"/>
            <a:ext cx="1885479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ts val="2500"/>
              </a:lnSpc>
              <a:spcBef>
                <a:spcPts val="0"/>
              </a:spcBef>
              <a:tabLst>
                <a:tab pos="914400" algn="l"/>
                <a:tab pos="1828800" algn="l"/>
              </a:tabLst>
              <a:defRPr sz="2000" i="0" spc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Electric field [V/cm]</a:t>
            </a:r>
          </a:p>
        </p:txBody>
      </p:sp>
      <p:sp>
        <p:nvSpPr>
          <p:cNvPr id="438" name="Coefficient [mm-1]"/>
          <p:cNvSpPr txBox="1"/>
          <p:nvPr/>
        </p:nvSpPr>
        <p:spPr>
          <a:xfrm rot="16200000">
            <a:off x="1183684" y="2928664"/>
            <a:ext cx="1800772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ts val="2500"/>
              </a:lnSpc>
              <a:spcBef>
                <a:spcPts val="0"/>
              </a:spcBef>
              <a:tabLst>
                <a:tab pos="914400" algn="l"/>
                <a:tab pos="1828800" algn="l"/>
              </a:tabLst>
              <a:defRPr sz="2000" i="0" spc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Coefficient [mm-1]</a:t>
            </a:r>
          </a:p>
        </p:txBody>
      </p:sp>
      <p:sp>
        <p:nvSpPr>
          <p:cNvPr id="439" name="Rounded Rectangle"/>
          <p:cNvSpPr/>
          <p:nvPr/>
        </p:nvSpPr>
        <p:spPr>
          <a:xfrm>
            <a:off x="10675620" y="3543300"/>
            <a:ext cx="1987080" cy="1066800"/>
          </a:xfrm>
          <a:prstGeom prst="roundRect">
            <a:avLst>
              <a:gd name="adj" fmla="val 17857"/>
            </a:avLst>
          </a:prstGeom>
          <a:solidFill>
            <a:srgbClr val="C4FEF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440" name="250 micron gas gaps"/>
          <p:cNvSpPr txBox="1"/>
          <p:nvPr/>
        </p:nvSpPr>
        <p:spPr>
          <a:xfrm>
            <a:off x="10726420" y="3511550"/>
            <a:ext cx="1987080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b="1"/>
            </a:lvl1pPr>
          </a:lstStyle>
          <a:p>
            <a:r>
              <a:t>250 micron gas gaps</a:t>
            </a:r>
          </a:p>
        </p:txBody>
      </p:sp>
      <p:sp>
        <p:nvSpPr>
          <p:cNvPr id="441" name="N, the number of electrons in avalanche given by: Noeαx where α is the Townsend coefficient…"/>
          <p:cNvSpPr txBox="1"/>
          <p:nvPr/>
        </p:nvSpPr>
        <p:spPr>
          <a:xfrm>
            <a:off x="321804" y="7541260"/>
            <a:ext cx="12361193" cy="1236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2500" i="0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N, the number of electrons in avalanche given by: N</a:t>
            </a:r>
            <a:r>
              <a:rPr baseline="-5999"/>
              <a:t>o</a:t>
            </a:r>
            <a:r>
              <a:t>e</a:t>
            </a:r>
            <a:r>
              <a:rPr i="1" baseline="31999"/>
              <a:t>αx</a:t>
            </a:r>
            <a:r>
              <a:t> where </a:t>
            </a:r>
            <a:r>
              <a:rPr i="1"/>
              <a:t>α</a:t>
            </a:r>
            <a:r>
              <a:t> is the Townsend coefficient</a:t>
            </a:r>
          </a:p>
          <a:p>
            <a:pPr defTabSz="457200">
              <a:spcBef>
                <a:spcPts val="0"/>
              </a:spcBef>
              <a:defRPr sz="2500" i="0" spc="0">
                <a:solidFill>
                  <a:srgbClr val="FF52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i="1">
                <a:solidFill>
                  <a:srgbClr val="000000"/>
                </a:solidFill>
              </a:rPr>
              <a:t>α</a:t>
            </a:r>
            <a:r>
              <a:rPr>
                <a:solidFill>
                  <a:srgbClr val="000000"/>
                </a:solidFill>
              </a:rPr>
              <a:t> 150 mm</a:t>
            </a:r>
            <a:r>
              <a:rPr baseline="31999">
                <a:solidFill>
                  <a:srgbClr val="000000"/>
                </a:solidFill>
              </a:rPr>
              <a:t>-1</a:t>
            </a:r>
            <a:r>
              <a:rPr>
                <a:solidFill>
                  <a:srgbClr val="000000"/>
                </a:solidFill>
              </a:rPr>
              <a:t>, gap is 250 μm: </a:t>
            </a:r>
            <a:r>
              <a:t> </a:t>
            </a:r>
            <a:r>
              <a:rPr b="1"/>
              <a:t>2.10</a:t>
            </a:r>
            <a:r>
              <a:rPr b="1" baseline="31999"/>
              <a:t>16</a:t>
            </a:r>
            <a:r>
              <a:rPr b="1"/>
              <a:t> electrons in avalanche when arrives at anode</a:t>
            </a:r>
          </a:p>
        </p:txBody>
      </p:sp>
      <p:sp>
        <p:nvSpPr>
          <p:cNvPr id="442" name="This gas gain too high: so what is going on here??"/>
          <p:cNvSpPr txBox="1"/>
          <p:nvPr/>
        </p:nvSpPr>
        <p:spPr>
          <a:xfrm>
            <a:off x="2772511" y="8723084"/>
            <a:ext cx="7099897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This gas gain too high: so what is going on here??</a:t>
            </a:r>
          </a:p>
        </p:txBody>
      </p:sp>
      <p:sp>
        <p:nvSpPr>
          <p:cNvPr id="4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Line"/>
          <p:cNvSpPr>
            <a:spLocks noGrp="1"/>
          </p:cNvSpPr>
          <p:nvPr>
            <p:ph type="body" idx="13"/>
          </p:nvPr>
        </p:nvSpPr>
        <p:spPr>
          <a:xfrm>
            <a:off x="139700" y="1268458"/>
            <a:ext cx="11959631" cy="1"/>
          </a:xfrm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6" name="Modelling space charge is non-trivial"/>
          <p:cNvSpPr txBox="1">
            <a:spLocks noGrp="1"/>
          </p:cNvSpPr>
          <p:nvPr>
            <p:ph type="title"/>
          </p:nvPr>
        </p:nvSpPr>
        <p:spPr>
          <a:xfrm>
            <a:off x="139700" y="469900"/>
            <a:ext cx="11861800" cy="7239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>
                <a:solidFill>
                  <a:srgbClr val="000000"/>
                </a:solidFill>
              </a:defRPr>
            </a:lvl1pPr>
          </a:lstStyle>
          <a:p>
            <a:r>
              <a:t>Modelling space charge is non-trivial</a:t>
            </a:r>
          </a:p>
        </p:txBody>
      </p:sp>
      <p:sp>
        <p:nvSpPr>
          <p:cNvPr id="447" name="Rectangle"/>
          <p:cNvSpPr/>
          <p:nvPr/>
        </p:nvSpPr>
        <p:spPr>
          <a:xfrm>
            <a:off x="76200" y="1549400"/>
            <a:ext cx="12086630" cy="3705137"/>
          </a:xfrm>
          <a:prstGeom prst="rect">
            <a:avLst/>
          </a:prstGeom>
          <a:ln w="63500">
            <a:solidFill>
              <a:srgbClr val="FFAD5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pic>
        <p:nvPicPr>
          <p:cNvPr id="4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590" y="1653150"/>
            <a:ext cx="7046258" cy="3497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882" y="5508536"/>
            <a:ext cx="7043423" cy="3755367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A very good description can be found here"/>
          <p:cNvSpPr txBox="1"/>
          <p:nvPr/>
        </p:nvSpPr>
        <p:spPr>
          <a:xfrm>
            <a:off x="7440098" y="2616200"/>
            <a:ext cx="4520500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A very good description can be found here</a:t>
            </a:r>
          </a:p>
        </p:txBody>
      </p:sp>
      <p:sp>
        <p:nvSpPr>
          <p:cNvPr id="451" name="Rectangle"/>
          <p:cNvSpPr/>
          <p:nvPr/>
        </p:nvSpPr>
        <p:spPr>
          <a:xfrm>
            <a:off x="76200" y="5354596"/>
            <a:ext cx="12086630" cy="3888780"/>
          </a:xfrm>
          <a:prstGeom prst="rect">
            <a:avLst/>
          </a:prstGeom>
          <a:ln w="63500">
            <a:solidFill>
              <a:srgbClr val="E85AD8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452" name="An implementation of the Lippmann Riegler paper"/>
          <p:cNvSpPr txBox="1"/>
          <p:nvPr/>
        </p:nvSpPr>
        <p:spPr>
          <a:xfrm>
            <a:off x="7440098" y="6743700"/>
            <a:ext cx="4520500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An implementation of the Lippmann Riegler paper</a:t>
            </a:r>
          </a:p>
        </p:txBody>
      </p:sp>
      <p:sp>
        <p:nvSpPr>
          <p:cNvPr id="4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56" name="Time dependance of avalanche develop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>
                <a:solidFill>
                  <a:srgbClr val="000000"/>
                </a:solidFill>
              </a:defRPr>
            </a:lvl1pPr>
          </a:lstStyle>
          <a:p>
            <a:r>
              <a:t>Time dependance of avalanche development</a:t>
            </a:r>
          </a:p>
        </p:txBody>
      </p:sp>
      <p:pic>
        <p:nvPicPr>
          <p:cNvPr id="457" name="space charge-mod2.pdf" descr="space charge-mod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133" y="1993900"/>
            <a:ext cx="7402093" cy="6361174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Notes…"/>
          <p:cNvSpPr txBox="1"/>
          <p:nvPr/>
        </p:nvSpPr>
        <p:spPr>
          <a:xfrm>
            <a:off x="7738350" y="1460500"/>
            <a:ext cx="4766166" cy="787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Notes</a:t>
            </a:r>
          </a:p>
          <a:p>
            <a:pPr marL="411162" indent="-411162">
              <a:buClr>
                <a:srgbClr val="000000"/>
              </a:buClr>
              <a:buSzPct val="45000"/>
              <a:buBlip>
                <a:blip r:embed="rId3"/>
              </a:buBlip>
              <a:defRPr>
                <a:solidFill>
                  <a:srgbClr val="000000"/>
                </a:solidFill>
              </a:defRPr>
            </a:pPr>
            <a:r>
              <a:t>Avalanche that begins halfway through gap generates a large number of electrons</a:t>
            </a:r>
          </a:p>
          <a:p>
            <a:pPr marL="411162" indent="-411162">
              <a:buSzPct val="45000"/>
              <a:buBlip>
                <a:blip r:embed="rId3"/>
              </a:buBlip>
              <a:defRPr>
                <a:solidFill>
                  <a:srgbClr val="000000"/>
                </a:solidFill>
              </a:defRPr>
            </a:pPr>
            <a:r>
              <a:t>Electrons present in time 710</a:t>
            </a:r>
            <a:r>
              <a:rPr sz="700" spc="7"/>
              <a:t> </a:t>
            </a:r>
            <a:r>
              <a:t>ps are captured - and negative ions created by time 880 ps (n.b. attachment coefficient = to Townsend coefficient at 50 kV/cm)</a:t>
            </a:r>
          </a:p>
          <a:p>
            <a:pPr marL="411162" indent="-411162">
              <a:buSzPct val="45000"/>
              <a:buBlip>
                <a:blip r:embed="rId3"/>
              </a:buBlip>
              <a:defRPr>
                <a:solidFill>
                  <a:srgbClr val="000000"/>
                </a:solidFill>
              </a:defRPr>
            </a:pPr>
            <a:r>
              <a:t>Electric field (100 kV/cm) is completely modified by space charge effects : varies between -40 kV/cm to 200 kV/cm</a:t>
            </a:r>
          </a:p>
        </p:txBody>
      </p:sp>
      <p:sp>
        <p:nvSpPr>
          <p:cNvPr id="4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62" name="Reminder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>
                <a:solidFill>
                  <a:srgbClr val="000000"/>
                </a:solidFill>
              </a:defRPr>
            </a:lvl1pPr>
          </a:lstStyle>
          <a:p>
            <a:r>
              <a:t>Reminder:</a:t>
            </a:r>
          </a:p>
        </p:txBody>
      </p:sp>
      <p:sp>
        <p:nvSpPr>
          <p:cNvPr id="463" name="anode"/>
          <p:cNvSpPr txBox="1"/>
          <p:nvPr/>
        </p:nvSpPr>
        <p:spPr>
          <a:xfrm>
            <a:off x="673975" y="3830637"/>
            <a:ext cx="94989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anode</a:t>
            </a:r>
          </a:p>
        </p:txBody>
      </p:sp>
      <p:sp>
        <p:nvSpPr>
          <p:cNvPr id="464" name="cathode"/>
          <p:cNvSpPr txBox="1"/>
          <p:nvPr/>
        </p:nvSpPr>
        <p:spPr>
          <a:xfrm>
            <a:off x="409661" y="2387599"/>
            <a:ext cx="120304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cathode</a:t>
            </a:r>
          </a:p>
        </p:txBody>
      </p:sp>
      <p:sp>
        <p:nvSpPr>
          <p:cNvPr id="465" name="largest part of signal is generated by positive ions drifting back to cathode"/>
          <p:cNvSpPr txBox="1"/>
          <p:nvPr/>
        </p:nvSpPr>
        <p:spPr>
          <a:xfrm>
            <a:off x="3857259" y="2203450"/>
            <a:ext cx="5666104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largest part of signal is generated by positive ions drifting back to cathode</a:t>
            </a:r>
          </a:p>
        </p:txBody>
      </p:sp>
      <p:sp>
        <p:nvSpPr>
          <p:cNvPr id="466" name="fast/total = 3.3/22 = 15 % in this case"/>
          <p:cNvSpPr txBox="1"/>
          <p:nvPr/>
        </p:nvSpPr>
        <p:spPr>
          <a:xfrm>
            <a:off x="521575" y="8115299"/>
            <a:ext cx="5811839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fast/total = 3.3/22 = 15 % in this case</a:t>
            </a:r>
          </a:p>
        </p:txBody>
      </p:sp>
      <p:sp>
        <p:nvSpPr>
          <p:cNvPr id="467" name="2 mm gap RPC"/>
          <p:cNvSpPr txBox="1"/>
          <p:nvPr/>
        </p:nvSpPr>
        <p:spPr>
          <a:xfrm>
            <a:off x="9881475" y="7975599"/>
            <a:ext cx="227755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 mm gap RPC</a:t>
            </a:r>
          </a:p>
        </p:txBody>
      </p:sp>
      <p:sp>
        <p:nvSpPr>
          <p:cNvPr id="468" name="Rectangle"/>
          <p:cNvSpPr/>
          <p:nvPr/>
        </p:nvSpPr>
        <p:spPr>
          <a:xfrm>
            <a:off x="1143000" y="2946400"/>
            <a:ext cx="1524001" cy="249238"/>
          </a:xfrm>
          <a:prstGeom prst="rect">
            <a:avLst/>
          </a:prstGeom>
          <a:solidFill>
            <a:srgbClr val="EAA122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lnSpc>
                <a:spcPts val="24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 i="0" spc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</p:txBody>
      </p:sp>
      <p:sp>
        <p:nvSpPr>
          <p:cNvPr id="469" name="Rectangle"/>
          <p:cNvSpPr/>
          <p:nvPr/>
        </p:nvSpPr>
        <p:spPr>
          <a:xfrm>
            <a:off x="1143000" y="3390900"/>
            <a:ext cx="1524001" cy="249238"/>
          </a:xfrm>
          <a:prstGeom prst="rect">
            <a:avLst/>
          </a:prstGeom>
          <a:solidFill>
            <a:srgbClr val="EAA122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lnSpc>
                <a:spcPts val="24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 i="0" spc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</p:txBody>
      </p:sp>
      <p:sp>
        <p:nvSpPr>
          <p:cNvPr id="470" name="High impedance"/>
          <p:cNvSpPr txBox="1"/>
          <p:nvPr/>
        </p:nvSpPr>
        <p:spPr>
          <a:xfrm>
            <a:off x="3022600" y="3111500"/>
            <a:ext cx="149687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27940" defTabSz="457200">
              <a:lnSpc>
                <a:spcPts val="2200"/>
              </a:lnSpc>
              <a:spcBef>
                <a:spcPts val="0"/>
              </a:spcBef>
              <a:tabLst>
                <a:tab pos="88900" algn="l"/>
                <a:tab pos="1003300" algn="l"/>
              </a:tabLst>
              <a:defRPr sz="1800" i="0" spc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High impedance</a:t>
            </a:r>
          </a:p>
        </p:txBody>
      </p:sp>
      <p:grpSp>
        <p:nvGrpSpPr>
          <p:cNvPr id="473" name="Group"/>
          <p:cNvGrpSpPr/>
          <p:nvPr/>
        </p:nvGrpSpPr>
        <p:grpSpPr>
          <a:xfrm>
            <a:off x="4055673" y="4610100"/>
            <a:ext cx="2929327" cy="1003300"/>
            <a:chOff x="0" y="0"/>
            <a:chExt cx="2929326" cy="1003300"/>
          </a:xfrm>
        </p:grpSpPr>
        <p:sp>
          <p:nvSpPr>
            <p:cNvPr id="471" name="Shape"/>
            <p:cNvSpPr/>
            <p:nvPr/>
          </p:nvSpPr>
          <p:spPr>
            <a:xfrm>
              <a:off x="33726" y="0"/>
              <a:ext cx="2895601" cy="76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6200" y="21600"/>
                  </a:lnTo>
                  <a:lnTo>
                    <a:pt x="16200" y="11700"/>
                  </a:lnTo>
                  <a:lnTo>
                    <a:pt x="18630" y="11700"/>
                  </a:lnTo>
                  <a:lnTo>
                    <a:pt x="18630" y="15120"/>
                  </a:lnTo>
                  <a:lnTo>
                    <a:pt x="21600" y="10800"/>
                  </a:lnTo>
                  <a:lnTo>
                    <a:pt x="18630" y="6480"/>
                  </a:lnTo>
                  <a:lnTo>
                    <a:pt x="18630" y="9900"/>
                  </a:lnTo>
                  <a:lnTo>
                    <a:pt x="16200" y="990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00FD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lnSpc>
                  <a:spcPts val="2400"/>
                </a:lnSpc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000" i="0" spc="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 Narrow"/>
                  <a:ea typeface="Arial Narrow"/>
                  <a:cs typeface="Arial Narrow"/>
                  <a:sym typeface="Arial Narrow"/>
                </a:defRPr>
              </a:pPr>
              <a:endParaRPr/>
            </a:p>
          </p:txBody>
        </p:sp>
        <p:sp>
          <p:nvSpPr>
            <p:cNvPr id="472" name="Fast signal: electrons…"/>
            <p:cNvSpPr txBox="1"/>
            <p:nvPr/>
          </p:nvSpPr>
          <p:spPr>
            <a:xfrm>
              <a:off x="0" y="0"/>
              <a:ext cx="2226454" cy="1003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 marL="27940" algn="ctr" defTabSz="457200">
                <a:lnSpc>
                  <a:spcPts val="2500"/>
                </a:lnSpc>
                <a:spcBef>
                  <a:spcPts val="0"/>
                </a:spcBef>
                <a:tabLst>
                  <a:tab pos="88900" algn="l"/>
                  <a:tab pos="1003300" algn="l"/>
                  <a:tab pos="1917700" algn="l"/>
                  <a:tab pos="2832100" algn="l"/>
                </a:tabLst>
                <a:defRPr sz="2000" i="0" spc="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Fast signal: electrons </a:t>
              </a:r>
            </a:p>
            <a:p>
              <a:pPr marL="27940" algn="ctr" defTabSz="457200">
                <a:lnSpc>
                  <a:spcPts val="2500"/>
                </a:lnSpc>
                <a:spcBef>
                  <a:spcPts val="0"/>
                </a:spcBef>
                <a:tabLst>
                  <a:tab pos="88900" algn="l"/>
                  <a:tab pos="1003300" algn="l"/>
                  <a:tab pos="1917700" algn="l"/>
                  <a:tab pos="2832100" algn="l"/>
                </a:tabLst>
                <a:defRPr sz="2000" i="0" spc="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move towards anode</a:t>
              </a:r>
            </a:p>
          </p:txBody>
        </p:sp>
      </p:grpSp>
      <p:grpSp>
        <p:nvGrpSpPr>
          <p:cNvPr id="476" name="Group"/>
          <p:cNvGrpSpPr/>
          <p:nvPr/>
        </p:nvGrpSpPr>
        <p:grpSpPr>
          <a:xfrm>
            <a:off x="4089400" y="5753100"/>
            <a:ext cx="4038600" cy="1612900"/>
            <a:chOff x="0" y="0"/>
            <a:chExt cx="4038600" cy="1612900"/>
          </a:xfrm>
        </p:grpSpPr>
        <p:sp>
          <p:nvSpPr>
            <p:cNvPr id="474" name="Shape"/>
            <p:cNvSpPr/>
            <p:nvPr/>
          </p:nvSpPr>
          <p:spPr>
            <a:xfrm>
              <a:off x="0" y="0"/>
              <a:ext cx="4038600" cy="152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1513" y="21600"/>
                  </a:lnTo>
                  <a:lnTo>
                    <a:pt x="11513" y="11160"/>
                  </a:lnTo>
                  <a:lnTo>
                    <a:pt x="18560" y="11160"/>
                  </a:lnTo>
                  <a:lnTo>
                    <a:pt x="18560" y="12960"/>
                  </a:lnTo>
                  <a:lnTo>
                    <a:pt x="21600" y="10800"/>
                  </a:lnTo>
                  <a:lnTo>
                    <a:pt x="18560" y="8640"/>
                  </a:lnTo>
                  <a:lnTo>
                    <a:pt x="18560" y="10440"/>
                  </a:lnTo>
                  <a:lnTo>
                    <a:pt x="11513" y="10440"/>
                  </a:lnTo>
                  <a:lnTo>
                    <a:pt x="11513" y="0"/>
                  </a:lnTo>
                  <a:close/>
                </a:path>
              </a:pathLst>
            </a:custGeom>
            <a:solidFill>
              <a:srgbClr val="FF3587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lnSpc>
                  <a:spcPts val="2400"/>
                </a:lnSpc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000" i="0" spc="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 Narrow"/>
                  <a:ea typeface="Arial Narrow"/>
                  <a:cs typeface="Arial Narrow"/>
                  <a:sym typeface="Arial Narrow"/>
                </a:defRPr>
              </a:pPr>
              <a:endParaRPr/>
            </a:p>
          </p:txBody>
        </p:sp>
        <p:sp>
          <p:nvSpPr>
            <p:cNvPr id="475" name="Slow signal:…"/>
            <p:cNvSpPr txBox="1"/>
            <p:nvPr/>
          </p:nvSpPr>
          <p:spPr>
            <a:xfrm>
              <a:off x="30021" y="0"/>
              <a:ext cx="2098958" cy="1612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 marL="27940" algn="ctr" defTabSz="457200">
                <a:lnSpc>
                  <a:spcPts val="2500"/>
                </a:lnSpc>
                <a:spcBef>
                  <a:spcPts val="0"/>
                </a:spcBef>
                <a:tabLst>
                  <a:tab pos="88900" algn="l"/>
                  <a:tab pos="1003300" algn="l"/>
                  <a:tab pos="1917700" algn="l"/>
                  <a:tab pos="2832100" algn="l"/>
                  <a:tab pos="3746500" algn="l"/>
                </a:tabLst>
                <a:defRPr sz="2000" b="1" i="0" spc="0">
                  <a:solidFill>
                    <a:srgbClr val="88FDF3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Slow signal: </a:t>
              </a:r>
            </a:p>
            <a:p>
              <a:pPr marL="27940" algn="ctr" defTabSz="457200">
                <a:lnSpc>
                  <a:spcPts val="2500"/>
                </a:lnSpc>
                <a:spcBef>
                  <a:spcPts val="0"/>
                </a:spcBef>
                <a:tabLst>
                  <a:tab pos="88900" algn="l"/>
                  <a:tab pos="1003300" algn="l"/>
                  <a:tab pos="1917700" algn="l"/>
                  <a:tab pos="2832100" algn="l"/>
                  <a:tab pos="3746500" algn="l"/>
                </a:tabLst>
                <a:defRPr sz="2000" b="1" i="0" spc="0">
                  <a:solidFill>
                    <a:srgbClr val="88FDF3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positive ion </a:t>
              </a:r>
            </a:p>
            <a:p>
              <a:pPr marL="27940" algn="ctr" defTabSz="457200">
                <a:lnSpc>
                  <a:spcPts val="2500"/>
                </a:lnSpc>
                <a:spcBef>
                  <a:spcPts val="0"/>
                </a:spcBef>
                <a:tabLst>
                  <a:tab pos="88900" algn="l"/>
                  <a:tab pos="1003300" algn="l"/>
                  <a:tab pos="1917700" algn="l"/>
                  <a:tab pos="2832100" algn="l"/>
                  <a:tab pos="3746500" algn="l"/>
                </a:tabLst>
                <a:defRPr sz="2000" b="1" i="0" spc="0">
                  <a:solidFill>
                    <a:srgbClr val="88FDF3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cloud moves away </a:t>
              </a:r>
            </a:p>
            <a:p>
              <a:pPr marL="27940" algn="ctr" defTabSz="457200">
                <a:lnSpc>
                  <a:spcPts val="2500"/>
                </a:lnSpc>
                <a:spcBef>
                  <a:spcPts val="0"/>
                </a:spcBef>
                <a:tabLst>
                  <a:tab pos="88900" algn="l"/>
                  <a:tab pos="1003300" algn="l"/>
                  <a:tab pos="1917700" algn="l"/>
                  <a:tab pos="2832100" algn="l"/>
                  <a:tab pos="3746500" algn="l"/>
                </a:tabLst>
                <a:defRPr sz="2000" b="1" i="0" spc="0">
                  <a:solidFill>
                    <a:srgbClr val="88FDF3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from anode</a:t>
              </a:r>
            </a:p>
          </p:txBody>
        </p:sp>
      </p:grpSp>
      <p:pic>
        <p:nvPicPr>
          <p:cNvPr id="477" name="scope_2mm.pdf" descr="scope_2mm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54800" y="3733800"/>
            <a:ext cx="5918200" cy="5016500"/>
          </a:xfrm>
          <a:prstGeom prst="rect">
            <a:avLst/>
          </a:prstGeom>
          <a:ln w="12700">
            <a:miter lim="400000"/>
          </a:ln>
        </p:spPr>
      </p:pic>
      <p:sp>
        <p:nvSpPr>
          <p:cNvPr id="478" name="Line"/>
          <p:cNvSpPr/>
          <p:nvPr/>
        </p:nvSpPr>
        <p:spPr>
          <a:xfrm>
            <a:off x="1905000" y="3644900"/>
            <a:ext cx="0" cy="432296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79" name="Line"/>
          <p:cNvSpPr/>
          <p:nvPr/>
        </p:nvSpPr>
        <p:spPr>
          <a:xfrm>
            <a:off x="1905000" y="2514599"/>
            <a:ext cx="1" cy="432294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80" name="Line"/>
          <p:cNvSpPr/>
          <p:nvPr/>
        </p:nvSpPr>
        <p:spPr>
          <a:xfrm>
            <a:off x="1892300" y="2527300"/>
            <a:ext cx="1739913" cy="127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81" name="Line"/>
          <p:cNvSpPr/>
          <p:nvPr/>
        </p:nvSpPr>
        <p:spPr>
          <a:xfrm>
            <a:off x="1892300" y="4064000"/>
            <a:ext cx="1739913" cy="127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82" name="Line"/>
          <p:cNvSpPr/>
          <p:nvPr/>
        </p:nvSpPr>
        <p:spPr>
          <a:xfrm>
            <a:off x="3619499" y="2514599"/>
            <a:ext cx="1" cy="432294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83" name="Line"/>
          <p:cNvSpPr/>
          <p:nvPr/>
        </p:nvSpPr>
        <p:spPr>
          <a:xfrm>
            <a:off x="3619500" y="3644900"/>
            <a:ext cx="0" cy="432296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84" name="RPC"/>
          <p:cNvSpPr txBox="1"/>
          <p:nvPr/>
        </p:nvSpPr>
        <p:spPr>
          <a:xfrm>
            <a:off x="2336800" y="2540000"/>
            <a:ext cx="55384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ts val="24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 i="0" spc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RPC</a:t>
            </a:r>
          </a:p>
        </p:txBody>
      </p:sp>
      <p:sp>
        <p:nvSpPr>
          <p:cNvPr id="4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tangle"/>
          <p:cNvSpPr/>
          <p:nvPr/>
        </p:nvSpPr>
        <p:spPr>
          <a:xfrm>
            <a:off x="7905436" y="3902769"/>
            <a:ext cx="4385073" cy="1948062"/>
          </a:xfrm>
          <a:prstGeom prst="rect">
            <a:avLst/>
          </a:prstGeom>
          <a:solidFill>
            <a:srgbClr val="73FD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4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489" name="spcae charge-kd.pdf" descr="spcae charge-kd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08557" y="-3591267"/>
            <a:ext cx="12726495" cy="10936494"/>
          </a:xfrm>
          <a:prstGeom prst="rect">
            <a:avLst/>
          </a:prstGeom>
          <a:ln w="12700">
            <a:miter lim="400000"/>
          </a:ln>
        </p:spPr>
      </p:pic>
      <p:sp>
        <p:nvSpPr>
          <p:cNvPr id="490" name="Rectangle"/>
          <p:cNvSpPr/>
          <p:nvPr/>
        </p:nvSpPr>
        <p:spPr>
          <a:xfrm>
            <a:off x="-521296" y="-26343"/>
            <a:ext cx="8553898" cy="29167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491" name="expect large signal from ions for MRP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expect large signal from ions for MRPC</a:t>
            </a:r>
          </a:p>
        </p:txBody>
      </p:sp>
      <p:sp>
        <p:nvSpPr>
          <p:cNvPr id="492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93" name="very large residue of positive and negative ions left in gas gap after avalanche"/>
          <p:cNvSpPr txBox="1"/>
          <p:nvPr/>
        </p:nvSpPr>
        <p:spPr>
          <a:xfrm>
            <a:off x="8163403" y="4102099"/>
            <a:ext cx="4163273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very large residue of positive and negative ions left in gas gap after avalanche</a:t>
            </a:r>
          </a:p>
        </p:txBody>
      </p:sp>
      <p:sp>
        <p:nvSpPr>
          <p:cNvPr id="494" name="Arrow"/>
          <p:cNvSpPr/>
          <p:nvPr/>
        </p:nvSpPr>
        <p:spPr>
          <a:xfrm rot="20653989">
            <a:off x="6459156" y="5494070"/>
            <a:ext cx="1603906" cy="618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94" y="13278"/>
                </a:moveTo>
                <a:lnTo>
                  <a:pt x="8894" y="21600"/>
                </a:lnTo>
                <a:lnTo>
                  <a:pt x="0" y="10800"/>
                </a:lnTo>
                <a:lnTo>
                  <a:pt x="8894" y="0"/>
                </a:lnTo>
                <a:lnTo>
                  <a:pt x="8894" y="8322"/>
                </a:lnTo>
                <a:lnTo>
                  <a:pt x="21600" y="8322"/>
                </a:lnTo>
                <a:lnTo>
                  <a:pt x="21600" y="13278"/>
                </a:lnTo>
                <a:close/>
              </a:path>
            </a:pathLst>
          </a:custGeom>
          <a:solidFill>
            <a:srgbClr val="73FD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97" name="MRP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>
                <a:solidFill>
                  <a:srgbClr val="000000"/>
                </a:solidFill>
              </a:defRPr>
            </a:lvl1pPr>
          </a:lstStyle>
          <a:p>
            <a:r>
              <a:t>MRPC</a:t>
            </a:r>
          </a:p>
        </p:txBody>
      </p:sp>
      <p:pic>
        <p:nvPicPr>
          <p:cNvPr id="498" name="unknown.jpg" descr="unknow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5953" y="1696441"/>
            <a:ext cx="10872894" cy="4536036"/>
          </a:xfrm>
          <a:prstGeom prst="rect">
            <a:avLst/>
          </a:prstGeom>
          <a:ln w="12700">
            <a:miter lim="400000"/>
          </a:ln>
        </p:spPr>
      </p:pic>
      <p:sp>
        <p:nvSpPr>
          <p:cNvPr id="499" name="Text"/>
          <p:cNvSpPr txBox="1"/>
          <p:nvPr/>
        </p:nvSpPr>
        <p:spPr>
          <a:xfrm>
            <a:off x="1436191" y="190499"/>
            <a:ext cx="1270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0" name="Line"/>
          <p:cNvSpPr/>
          <p:nvPr/>
        </p:nvSpPr>
        <p:spPr>
          <a:xfrm flipV="1">
            <a:off x="1917700" y="3086099"/>
            <a:ext cx="1" cy="457202"/>
          </a:xfrm>
          <a:prstGeom prst="line">
            <a:avLst/>
          </a:prstGeom>
          <a:ln w="508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501" name="Line"/>
          <p:cNvSpPr/>
          <p:nvPr/>
        </p:nvSpPr>
        <p:spPr>
          <a:xfrm flipV="1">
            <a:off x="5892799" y="2197245"/>
            <a:ext cx="1" cy="1346055"/>
          </a:xfrm>
          <a:prstGeom prst="line">
            <a:avLst/>
          </a:prstGeom>
          <a:ln w="508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502" name="fast/total =10/30 = 33%"/>
          <p:cNvSpPr txBox="1"/>
          <p:nvPr/>
        </p:nvSpPr>
        <p:spPr>
          <a:xfrm>
            <a:off x="6858875" y="2962000"/>
            <a:ext cx="399248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EFDFF"/>
                </a:solidFill>
              </a:defRPr>
            </a:lvl1pPr>
          </a:lstStyle>
          <a:p>
            <a:r>
              <a:t>fast/total =10/30 = 33% </a:t>
            </a:r>
          </a:p>
        </p:txBody>
      </p:sp>
      <p:sp>
        <p:nvSpPr>
          <p:cNvPr id="503" name="Fast/Total has high value: no obvious presence of extra ions…  ??"/>
          <p:cNvSpPr txBox="1"/>
          <p:nvPr/>
        </p:nvSpPr>
        <p:spPr>
          <a:xfrm>
            <a:off x="1132266" y="7281217"/>
            <a:ext cx="9393009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Fast/Total has high value: no obvious presence of extra ions…  ?? </a:t>
            </a:r>
          </a:p>
        </p:txBody>
      </p:sp>
      <p:sp>
        <p:nvSpPr>
          <p:cNvPr id="5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Line"/>
          <p:cNvSpPr>
            <a:spLocks noGrp="1"/>
          </p:cNvSpPr>
          <p:nvPr>
            <p:ph type="body" idx="13"/>
          </p:nvPr>
        </p:nvSpPr>
        <p:spPr>
          <a:xfrm>
            <a:off x="571500" y="1409700"/>
            <a:ext cx="11861800" cy="0"/>
          </a:xfrm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7" name="Recombination of positive and negative 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Recombination of positive and negative ions</a:t>
            </a:r>
          </a:p>
        </p:txBody>
      </p:sp>
      <p:grpSp>
        <p:nvGrpSpPr>
          <p:cNvPr id="511" name="Group"/>
          <p:cNvGrpSpPr/>
          <p:nvPr/>
        </p:nvGrpSpPr>
        <p:grpSpPr>
          <a:xfrm>
            <a:off x="986693" y="1606550"/>
            <a:ext cx="10062308" cy="6540500"/>
            <a:chOff x="0" y="0"/>
            <a:chExt cx="10062307" cy="6540500"/>
          </a:xfrm>
        </p:grpSpPr>
        <p:sp>
          <p:nvSpPr>
            <p:cNvPr id="508" name="Rectangle"/>
            <p:cNvSpPr/>
            <p:nvPr/>
          </p:nvSpPr>
          <p:spPr>
            <a:xfrm>
              <a:off x="1248506" y="254000"/>
              <a:ext cx="2781301" cy="2184400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25400" cap="flat">
              <a:solidFill>
                <a:srgbClr val="80825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600" i="0" spc="0">
                  <a:solidFill>
                    <a:srgbClr val="FFFDEF"/>
                  </a:solidFill>
                  <a:effectLst>
                    <a:outerShdw blurRad="25400" dist="12700" dir="16200000" rotWithShape="0">
                      <a:srgbClr val="000000">
                        <a:alpha val="40000"/>
                      </a:srgbClr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509" name="Rectangle"/>
            <p:cNvSpPr/>
            <p:nvPr/>
          </p:nvSpPr>
          <p:spPr>
            <a:xfrm>
              <a:off x="880206" y="114300"/>
              <a:ext cx="8775701" cy="5638800"/>
            </a:xfrm>
            <a:prstGeom prst="rect">
              <a:avLst/>
            </a:prstGeom>
            <a:solidFill>
              <a:srgbClr val="FFFC79">
                <a:alpha val="21000"/>
              </a:srgbClr>
            </a:solidFill>
            <a:ln w="25400" cap="flat">
              <a:solidFill>
                <a:srgbClr val="80825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600" i="0" spc="0">
                  <a:solidFill>
                    <a:srgbClr val="FFFDEF"/>
                  </a:solidFill>
                  <a:effectLst>
                    <a:outerShdw blurRad="25400" dist="12700" dir="16200000" rotWithShape="0">
                      <a:srgbClr val="000000">
                        <a:alpha val="40000"/>
                      </a:srgbClr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pic>
          <p:nvPicPr>
            <p:cNvPr id="510" name="fig4.pdf" descr="fig4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0062308" cy="6540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2" name="Fast signal/total charge = 1/aD : around 5% for normal 2 mm gap RPC…"/>
          <p:cNvSpPr txBox="1"/>
          <p:nvPr/>
        </p:nvSpPr>
        <p:spPr>
          <a:xfrm>
            <a:off x="571499" y="8045449"/>
            <a:ext cx="11861802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spcBef>
                <a:spcPts val="0"/>
              </a:spcBef>
              <a:defRPr sz="2200" i="0" spc="0">
                <a:solidFill>
                  <a:srgbClr val="6E603B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Fast signal/total charge = 1/aD : around 5% for normal 2 mm gap RPC</a:t>
            </a:r>
          </a:p>
          <a:p>
            <a:pPr>
              <a:spcBef>
                <a:spcPts val="0"/>
              </a:spcBef>
              <a:defRPr sz="2200" i="0" spc="0">
                <a:solidFill>
                  <a:srgbClr val="6E603B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>
                <a:solidFill>
                  <a:srgbClr val="FF2600"/>
                </a:solidFill>
              </a:rPr>
              <a:t>Recombination very important effect </a:t>
            </a:r>
            <a:r>
              <a:t>- most negative/positive ions recombine and do not drift to anode</a:t>
            </a:r>
          </a:p>
        </p:txBody>
      </p:sp>
      <p:sp>
        <p:nvSpPr>
          <p:cNvPr id="5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"/>
          <p:cNvSpPr/>
          <p:nvPr/>
        </p:nvSpPr>
        <p:spPr>
          <a:xfrm>
            <a:off x="254000" y="2846700"/>
            <a:ext cx="12236897" cy="576465"/>
          </a:xfrm>
          <a:prstGeom prst="rect">
            <a:avLst/>
          </a:prstGeom>
          <a:solidFill>
            <a:srgbClr val="FFFB00">
              <a:alpha val="4478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516" name="Rectangle"/>
          <p:cNvSpPr/>
          <p:nvPr/>
        </p:nvSpPr>
        <p:spPr>
          <a:xfrm>
            <a:off x="254000" y="3416042"/>
            <a:ext cx="12236897" cy="1937806"/>
          </a:xfrm>
          <a:prstGeom prst="rect">
            <a:avLst/>
          </a:prstGeom>
          <a:solidFill>
            <a:srgbClr val="FF40FF">
              <a:alpha val="2793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517" name="Rectangle"/>
          <p:cNvSpPr/>
          <p:nvPr/>
        </p:nvSpPr>
        <p:spPr>
          <a:xfrm>
            <a:off x="254000" y="5372234"/>
            <a:ext cx="12236897" cy="2233567"/>
          </a:xfrm>
          <a:prstGeom prst="rect">
            <a:avLst/>
          </a:prstGeom>
          <a:solidFill>
            <a:srgbClr val="FFFB00">
              <a:alpha val="4478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518" name="Rectangle"/>
          <p:cNvSpPr/>
          <p:nvPr/>
        </p:nvSpPr>
        <p:spPr>
          <a:xfrm>
            <a:off x="254000" y="7618172"/>
            <a:ext cx="12236897" cy="1079500"/>
          </a:xfrm>
          <a:prstGeom prst="rect">
            <a:avLst/>
          </a:prstGeom>
          <a:solidFill>
            <a:srgbClr val="00F900">
              <a:alpha val="7263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519" name="Rectangle"/>
          <p:cNvSpPr/>
          <p:nvPr/>
        </p:nvSpPr>
        <p:spPr>
          <a:xfrm>
            <a:off x="254000" y="2080692"/>
            <a:ext cx="12236897" cy="768350"/>
          </a:xfrm>
          <a:prstGeom prst="rect">
            <a:avLst/>
          </a:prstGeom>
          <a:solidFill>
            <a:srgbClr val="FF40FF">
              <a:alpha val="2793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520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1" name="Stages of signal production in MRP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Stages of signal production in MRPC</a:t>
            </a:r>
          </a:p>
        </p:txBody>
      </p:sp>
      <p:sp>
        <p:nvSpPr>
          <p:cNvPr id="5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523" name="Charged particle passes through the gas - primary clusters of ionisation…"/>
          <p:cNvSpPr txBox="1"/>
          <p:nvPr/>
        </p:nvSpPr>
        <p:spPr>
          <a:xfrm>
            <a:off x="459382" y="1835150"/>
            <a:ext cx="11826132" cy="708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00062" indent="-500062">
              <a:buSzPct val="100000"/>
              <a:buAutoNum type="arabicPeriod"/>
            </a:pPr>
            <a:r>
              <a:rPr dirty="0"/>
              <a:t>Charged particle passes through the gas - primary clusters of ionisation </a:t>
            </a:r>
          </a:p>
          <a:p>
            <a:pPr marL="500062" indent="-500062">
              <a:buSzPct val="100000"/>
              <a:buAutoNum type="arabicPeriod"/>
            </a:pPr>
            <a:r>
              <a:rPr dirty="0"/>
              <a:t>Electrons avalanche/multiply via Townsend process</a:t>
            </a:r>
          </a:p>
          <a:p>
            <a:pPr marL="500062" indent="-500062">
              <a:buSzPct val="100000"/>
              <a:buAutoNum type="arabicPeriod"/>
            </a:pPr>
            <a:r>
              <a:rPr dirty="0"/>
              <a:t>Once the avalanche has grown above a certain size ( ~ 10</a:t>
            </a:r>
            <a:r>
              <a:rPr baseline="31999" dirty="0"/>
              <a:t>7</a:t>
            </a:r>
            <a:r>
              <a:rPr dirty="0"/>
              <a:t> electrons) - space charge effects kick in: free electrons are captured to form negative ions. </a:t>
            </a:r>
            <a:r>
              <a:rPr dirty="0">
                <a:solidFill>
                  <a:srgbClr val="FF2600"/>
                </a:solidFill>
              </a:rPr>
              <a:t> This inhibits further growth of the avalanche (but need a strong electronegative gas as part of the mixture (SF6))</a:t>
            </a:r>
          </a:p>
          <a:p>
            <a:pPr marL="500062" indent="-500062">
              <a:buSzPct val="100000"/>
              <a:buAutoNum type="arabicPeriod"/>
            </a:pPr>
            <a:r>
              <a:rPr dirty="0"/>
              <a:t>Once the avalanche has completed (all free electrons have moved to anode) : the positive and negative ions recombine (this is good otherwise this charge would have to flow through the resistive plates) but photons will be produced. </a:t>
            </a:r>
            <a:r>
              <a:rPr dirty="0">
                <a:solidFill>
                  <a:srgbClr val="FF2600"/>
                </a:solidFill>
              </a:rPr>
              <a:t>These photons could liberate electrons from cathode surface - or maybe transparent glass just absorbed the photons - is a quenching gas required?</a:t>
            </a:r>
          </a:p>
          <a:p>
            <a:pPr marL="500062" indent="-500062">
              <a:buSzPct val="100000"/>
              <a:buAutoNum type="arabicPeriod"/>
            </a:pPr>
            <a:r>
              <a:rPr dirty="0"/>
              <a:t>N.B. electron avalanches that start half way across gas gap can still produce detectable avalanches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Rounded Rectangle"/>
          <p:cNvSpPr/>
          <p:nvPr/>
        </p:nvSpPr>
        <p:spPr>
          <a:xfrm>
            <a:off x="6565900" y="2946540"/>
            <a:ext cx="6311900" cy="6083945"/>
          </a:xfrm>
          <a:prstGeom prst="roundRect">
            <a:avLst>
              <a:gd name="adj" fmla="val 15562"/>
            </a:avLst>
          </a:prstGeom>
          <a:solidFill>
            <a:srgbClr val="00E8FF">
              <a:alpha val="21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pic>
        <p:nvPicPr>
          <p:cNvPr id="526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xfrm>
            <a:off x="0" y="0"/>
            <a:ext cx="6438900" cy="9753600"/>
          </a:xfrm>
          <a:prstGeom prst="rect">
            <a:avLst/>
          </a:prstGeom>
        </p:spPr>
      </p:pic>
      <p:sp>
        <p:nvSpPr>
          <p:cNvPr id="527" name="Line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8" name="The Multiga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The Multigap</a:t>
            </a:r>
          </a:p>
        </p:txBody>
      </p:sp>
      <p:sp>
        <p:nvSpPr>
          <p:cNvPr id="529" name="In reality - the signal is the combination of many small avalanches, but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53568" indent="-353568" defTabSz="508254">
              <a:spcBef>
                <a:spcPts val="1500"/>
              </a:spcBef>
              <a:defRPr sz="2436"/>
            </a:pPr>
            <a:r>
              <a:t>In reality - the signal is the combination of many small avalanches, </a:t>
            </a:r>
            <a:r>
              <a:rPr>
                <a:solidFill>
                  <a:srgbClr val="EA4F1B"/>
                </a:solidFill>
              </a:rPr>
              <a:t>but</a:t>
            </a:r>
          </a:p>
          <a:p>
            <a:pPr marL="353568" indent="-353568" defTabSz="508254">
              <a:spcBef>
                <a:spcPts val="1500"/>
              </a:spcBef>
              <a:defRPr sz="2436" b="1">
                <a:solidFill>
                  <a:srgbClr val="BF353B"/>
                </a:solidFill>
              </a:defRPr>
            </a:pPr>
            <a:r>
              <a:t>only because of powerful space charge effects</a:t>
            </a:r>
          </a:p>
          <a:p>
            <a:pPr marL="707136" lvl="1" indent="-353568" defTabSz="508254">
              <a:spcBef>
                <a:spcPts val="1500"/>
              </a:spcBef>
              <a:defRPr sz="2436"/>
            </a:pPr>
            <a:r>
              <a:t>limits gain to &lt; 10</a:t>
            </a:r>
            <a:r>
              <a:rPr baseline="31999"/>
              <a:t>8</a:t>
            </a:r>
            <a:r>
              <a:t> - and thus has long streamer free plateau</a:t>
            </a:r>
          </a:p>
          <a:p>
            <a:pPr marL="707136" lvl="1" indent="-353568" defTabSz="508254">
              <a:spcBef>
                <a:spcPts val="1500"/>
              </a:spcBef>
              <a:defRPr sz="2436"/>
            </a:pPr>
            <a:r>
              <a:t>low dependance of gain on gap size</a:t>
            </a:r>
          </a:p>
          <a:p>
            <a:pPr marL="707136" lvl="1" indent="-353568" defTabSz="508254">
              <a:spcBef>
                <a:spcPts val="1500"/>
              </a:spcBef>
              <a:defRPr sz="2436"/>
            </a:pPr>
            <a:r>
              <a:t>many extra positive and negative ions produced in avalanche - but they recombine and do not flow through resistive plates- thus does not degrade rate capability</a:t>
            </a:r>
          </a:p>
        </p:txBody>
      </p:sp>
      <p:sp>
        <p:nvSpPr>
          <p:cNvPr id="5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Arrow"/>
          <p:cNvSpPr/>
          <p:nvPr/>
        </p:nvSpPr>
        <p:spPr>
          <a:xfrm>
            <a:off x="4551461" y="1587500"/>
            <a:ext cx="2882554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91" y="14256"/>
                </a:moveTo>
                <a:lnTo>
                  <a:pt x="6091" y="21600"/>
                </a:lnTo>
                <a:lnTo>
                  <a:pt x="0" y="10800"/>
                </a:lnTo>
                <a:lnTo>
                  <a:pt x="6091" y="0"/>
                </a:lnTo>
                <a:lnTo>
                  <a:pt x="6091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rgbClr val="FFD47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533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4" name="Efficiency plateau versus gap siz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Efficiency plateau versus gap size</a:t>
            </a:r>
          </a:p>
        </p:txBody>
      </p:sp>
      <p:sp>
        <p:nvSpPr>
          <p:cNvPr id="5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pic>
        <p:nvPicPr>
          <p:cNvPr id="536" name="plateau.vr.gap_size.pdf" descr="plateau.vr.gap_siz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8470" y="1921807"/>
            <a:ext cx="3582908" cy="2577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7" name="plateau-voltage.vs.gap.pdf" descr="plateau-voltage.vs.gap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7325" y="4973204"/>
            <a:ext cx="11779784" cy="4391462"/>
          </a:xfrm>
          <a:prstGeom prst="rect">
            <a:avLst/>
          </a:prstGeom>
          <a:ln w="12700">
            <a:miter lim="400000"/>
          </a:ln>
        </p:spPr>
      </p:pic>
      <p:sp>
        <p:nvSpPr>
          <p:cNvPr id="538" name="Recent R&amp;D"/>
          <p:cNvSpPr txBox="1"/>
          <p:nvPr/>
        </p:nvSpPr>
        <p:spPr>
          <a:xfrm>
            <a:off x="5411075" y="1930399"/>
            <a:ext cx="191900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Recent R&amp;D</a:t>
            </a:r>
          </a:p>
        </p:txBody>
      </p:sp>
      <p:sp>
        <p:nvSpPr>
          <p:cNvPr id="539" name="Arrow"/>
          <p:cNvSpPr/>
          <p:nvPr/>
        </p:nvSpPr>
        <p:spPr>
          <a:xfrm rot="5400000">
            <a:off x="5867400" y="2622829"/>
            <a:ext cx="1270000" cy="3461347"/>
          </a:xfrm>
          <a:prstGeom prst="rightArrow">
            <a:avLst>
              <a:gd name="adj1" fmla="val 54992"/>
              <a:gd name="adj2" fmla="val 60758"/>
            </a:avLst>
          </a:prstGeom>
          <a:solidFill>
            <a:srgbClr val="FFD47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D479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540" name="ALICE TOF R&amp;D"/>
          <p:cNvSpPr txBox="1"/>
          <p:nvPr/>
        </p:nvSpPr>
        <p:spPr>
          <a:xfrm>
            <a:off x="5424776" y="3674052"/>
            <a:ext cx="2155248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t>ALICE TOF R&amp;D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483" t="978" r="579" b="3072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46" name="Rectangle"/>
          <p:cNvSpPr/>
          <p:nvPr/>
        </p:nvSpPr>
        <p:spPr>
          <a:xfrm>
            <a:off x="1549897" y="942528"/>
            <a:ext cx="9905006" cy="80710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47" name="A brief outline of the development of the MRPC…"/>
          <p:cNvSpPr txBox="1"/>
          <p:nvPr/>
        </p:nvSpPr>
        <p:spPr>
          <a:xfrm>
            <a:off x="2744075" y="3175000"/>
            <a:ext cx="6964386" cy="520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A brief outline of the development of the MRPC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Space charge</a:t>
            </a:r>
          </a:p>
          <a:p>
            <a:pPr>
              <a:defRPr strike="sngStrike">
                <a:solidFill>
                  <a:srgbClr val="000000"/>
                </a:solidFill>
              </a:defRPr>
            </a:pPr>
            <a:r>
              <a:t>Importance of differential readout</a:t>
            </a:r>
          </a:p>
          <a:p>
            <a:pPr>
              <a:defRPr strike="sngStrike">
                <a:solidFill>
                  <a:srgbClr val="000000"/>
                </a:solidFill>
              </a:defRPr>
            </a:pPr>
            <a:r>
              <a:t>Charge sharing and the resistivity layer</a:t>
            </a:r>
          </a:p>
          <a:p>
            <a:pPr>
              <a:defRPr strike="sngStrike">
                <a:solidFill>
                  <a:srgbClr val="000000"/>
                </a:solidFill>
              </a:defRPr>
            </a:pPr>
            <a:r>
              <a:t>MRPC as a trigger device</a:t>
            </a:r>
          </a:p>
          <a:p>
            <a:pPr>
              <a:defRPr strike="sngStrike">
                <a:solidFill>
                  <a:srgbClr val="000000"/>
                </a:solidFill>
              </a:defRPr>
            </a:pPr>
            <a:r>
              <a:t>MRPC with 16 ps time resolution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Summary</a:t>
            </a:r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78579" y="9194800"/>
            <a:ext cx="211833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49" name="OUTLINE"/>
          <p:cNvSpPr txBox="1"/>
          <p:nvPr/>
        </p:nvSpPr>
        <p:spPr>
          <a:xfrm>
            <a:off x="2083675" y="1841499"/>
            <a:ext cx="161594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OUTLINE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3" name="Time Development of avalanch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467359">
              <a:spcBef>
                <a:spcPts val="0"/>
              </a:spcBef>
              <a:defRPr sz="3840">
                <a:solidFill>
                  <a:srgbClr val="000000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t>Time Development of avalanches</a:t>
            </a:r>
          </a:p>
        </p:txBody>
      </p:sp>
      <p:sp>
        <p:nvSpPr>
          <p:cNvPr id="5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grpSp>
        <p:nvGrpSpPr>
          <p:cNvPr id="547" name="Group"/>
          <p:cNvGrpSpPr/>
          <p:nvPr/>
        </p:nvGrpSpPr>
        <p:grpSpPr>
          <a:xfrm>
            <a:off x="713740" y="1955800"/>
            <a:ext cx="4141013" cy="4151011"/>
            <a:chOff x="0" y="0"/>
            <a:chExt cx="4141012" cy="4151010"/>
          </a:xfrm>
        </p:grpSpPr>
        <p:sp>
          <p:nvSpPr>
            <p:cNvPr id="545" name="Rectangle"/>
            <p:cNvSpPr/>
            <p:nvPr/>
          </p:nvSpPr>
          <p:spPr>
            <a:xfrm>
              <a:off x="0" y="0"/>
              <a:ext cx="4141013" cy="415101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000" i="0" spc="0">
                  <a:solidFill>
                    <a:srgbClr val="F3F1D8"/>
                  </a:solidFill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pic>
          <p:nvPicPr>
            <p:cNvPr id="546" name="riegler avalanche.pdf" descr="riegler avalanch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002" y="90022"/>
              <a:ext cx="4060998" cy="40403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48" name="avalanche time sipm.pdf" descr="avalanche time sipm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1883" y="4484793"/>
            <a:ext cx="5854701" cy="4293448"/>
          </a:xfrm>
          <a:prstGeom prst="rect">
            <a:avLst/>
          </a:prstGeom>
          <a:ln w="12700">
            <a:miter lim="400000"/>
          </a:ln>
        </p:spPr>
      </p:pic>
      <p:sp>
        <p:nvSpPr>
          <p:cNvPr id="549" name="Detector physics and simulation of resistive plate chambers…"/>
          <p:cNvSpPr txBox="1"/>
          <p:nvPr/>
        </p:nvSpPr>
        <p:spPr>
          <a:xfrm>
            <a:off x="104037" y="1490133"/>
            <a:ext cx="5360418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700" i="0" spc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Detector physics and simulation of resistive plate chambers </a:t>
            </a:r>
          </a:p>
          <a:p>
            <a:pPr defTabSz="4572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700" i="0" spc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1300"/>
              <a:t>Werner Riegler*, Christian Lippmann, Rob Veenhof  </a:t>
            </a:r>
            <a:r>
              <a:rPr sz="1100"/>
              <a:t>NIMA 500 (2003) 144–162</a:t>
            </a:r>
          </a:p>
        </p:txBody>
      </p:sp>
      <p:grpSp>
        <p:nvGrpSpPr>
          <p:cNvPr id="552" name="Group"/>
          <p:cNvGrpSpPr/>
          <p:nvPr/>
        </p:nvGrpSpPr>
        <p:grpSpPr>
          <a:xfrm>
            <a:off x="4899660" y="1612900"/>
            <a:ext cx="6559051" cy="2260600"/>
            <a:chOff x="0" y="0"/>
            <a:chExt cx="6559051" cy="2260600"/>
          </a:xfrm>
        </p:grpSpPr>
        <p:sp>
          <p:nvSpPr>
            <p:cNvPr id="550" name="Arrow"/>
            <p:cNvSpPr/>
            <p:nvPr/>
          </p:nvSpPr>
          <p:spPr>
            <a:xfrm>
              <a:off x="0" y="0"/>
              <a:ext cx="6540500" cy="2260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88" y="17376"/>
                  </a:moveTo>
                  <a:lnTo>
                    <a:pt x="4088" y="21600"/>
                  </a:lnTo>
                  <a:lnTo>
                    <a:pt x="0" y="10800"/>
                  </a:lnTo>
                  <a:lnTo>
                    <a:pt x="4088" y="0"/>
                  </a:lnTo>
                  <a:lnTo>
                    <a:pt x="4088" y="4224"/>
                  </a:lnTo>
                  <a:lnTo>
                    <a:pt x="21600" y="4224"/>
                  </a:lnTo>
                  <a:lnTo>
                    <a:pt x="21600" y="17376"/>
                  </a:lnTo>
                  <a:close/>
                </a:path>
              </a:pathLst>
            </a:custGeom>
            <a:solidFill>
              <a:srgbClr val="FFF76B"/>
            </a:solidFill>
            <a:ln w="25400" cap="flat">
              <a:solidFill>
                <a:srgbClr val="443A3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000" i="0" spc="0">
                  <a:solidFill>
                    <a:srgbClr val="F3F1D8"/>
                  </a:solidFill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551" name="Development of avalanche in 2 mm gap RPC"/>
            <p:cNvSpPr txBox="1"/>
            <p:nvPr/>
          </p:nvSpPr>
          <p:spPr>
            <a:xfrm>
              <a:off x="717051" y="443636"/>
              <a:ext cx="5842001" cy="12590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spcBef>
                  <a:spcPts val="0"/>
                </a:spcBef>
                <a:defRPr sz="3600" i="0" spc="0">
                  <a:solidFill>
                    <a:srgbClr val="000000"/>
                  </a:solidFill>
                  <a:latin typeface="Didot"/>
                  <a:ea typeface="Didot"/>
                  <a:cs typeface="Didot"/>
                  <a:sym typeface="Didot"/>
                </a:defRPr>
              </a:lvl1pPr>
            </a:lstStyle>
            <a:p>
              <a:r>
                <a:t>Development of avalanche in 2 mm gap RPC</a:t>
              </a:r>
            </a:p>
          </p:txBody>
        </p:sp>
      </p:grpSp>
      <p:sp>
        <p:nvSpPr>
          <p:cNvPr id="553" name="A. Spinelli Ph.D thesis (1996)"/>
          <p:cNvSpPr txBox="1"/>
          <p:nvPr/>
        </p:nvSpPr>
        <p:spPr>
          <a:xfrm>
            <a:off x="7446357" y="3984413"/>
            <a:ext cx="4141014" cy="48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000000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t>A. Spinelli Ph.D thesis (1996)</a:t>
            </a:r>
          </a:p>
        </p:txBody>
      </p:sp>
      <p:grpSp>
        <p:nvGrpSpPr>
          <p:cNvPr id="556" name="Group"/>
          <p:cNvGrpSpPr/>
          <p:nvPr/>
        </p:nvGrpSpPr>
        <p:grpSpPr>
          <a:xfrm>
            <a:off x="213806" y="6032500"/>
            <a:ext cx="6266064" cy="2260600"/>
            <a:chOff x="202802" y="0"/>
            <a:chExt cx="5943601" cy="2260600"/>
          </a:xfrm>
        </p:grpSpPr>
        <p:sp>
          <p:nvSpPr>
            <p:cNvPr id="554" name="Arrow"/>
            <p:cNvSpPr/>
            <p:nvPr/>
          </p:nvSpPr>
          <p:spPr>
            <a:xfrm>
              <a:off x="202802" y="0"/>
              <a:ext cx="5943601" cy="2260600"/>
            </a:xfrm>
            <a:prstGeom prst="rightArrow">
              <a:avLst>
                <a:gd name="adj1" fmla="val 60885"/>
                <a:gd name="adj2" fmla="val 54751"/>
              </a:avLst>
            </a:prstGeom>
            <a:solidFill>
              <a:srgbClr val="FFF76B"/>
            </a:solidFill>
            <a:ln w="25400" cap="flat">
              <a:solidFill>
                <a:srgbClr val="443A3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000" i="0" spc="0">
                  <a:solidFill>
                    <a:srgbClr val="F3F1D8"/>
                  </a:solidFill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555" name="Development of avalanche in Silicon PM"/>
            <p:cNvSpPr txBox="1"/>
            <p:nvPr/>
          </p:nvSpPr>
          <p:spPr>
            <a:xfrm>
              <a:off x="429241" y="558810"/>
              <a:ext cx="4898423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spcBef>
                  <a:spcPts val="0"/>
                </a:spcBef>
                <a:defRPr sz="3600" i="0" spc="0">
                  <a:solidFill>
                    <a:srgbClr val="000000"/>
                  </a:solidFill>
                  <a:latin typeface="Didot"/>
                  <a:ea typeface="Didot"/>
                  <a:cs typeface="Didot"/>
                  <a:sym typeface="Didot"/>
                </a:defRPr>
              </a:lvl1pPr>
            </a:lstStyle>
            <a:p>
              <a:r>
                <a:rPr dirty="0"/>
                <a:t>Development of avalanche in Silicon PM</a:t>
              </a:r>
            </a:p>
          </p:txBody>
        </p:sp>
      </p:grpSp>
      <p:sp>
        <p:nvSpPr>
          <p:cNvPr id="557" name="In both cases the timing jitter is created during early development of avalanche"/>
          <p:cNvSpPr txBox="1"/>
          <p:nvPr/>
        </p:nvSpPr>
        <p:spPr>
          <a:xfrm>
            <a:off x="247650" y="8744255"/>
            <a:ext cx="12509500" cy="525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2700" i="0" spc="0">
                <a:solidFill>
                  <a:srgbClr val="7B219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t>In both cases the timing jitter is created during early development of avalanche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xfrm>
            <a:off x="-2397915" y="1389"/>
            <a:ext cx="6437128" cy="9750914"/>
          </a:xfrm>
          <a:prstGeom prst="rect">
            <a:avLst/>
          </a:prstGeom>
        </p:spPr>
      </p:pic>
      <p:sp>
        <p:nvSpPr>
          <p:cNvPr id="560" name="Line"/>
          <p:cNvSpPr>
            <a:spLocks noGrp="1"/>
          </p:cNvSpPr>
          <p:nvPr>
            <p:ph type="body" idx="14"/>
          </p:nvPr>
        </p:nvSpPr>
        <p:spPr>
          <a:xfrm>
            <a:off x="4096980" y="1079500"/>
            <a:ext cx="8336321" cy="0"/>
          </a:xfrm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61" name="Summary"/>
          <p:cNvSpPr txBox="1">
            <a:spLocks noGrp="1"/>
          </p:cNvSpPr>
          <p:nvPr>
            <p:ph type="title"/>
          </p:nvPr>
        </p:nvSpPr>
        <p:spPr>
          <a:xfrm>
            <a:off x="4203700" y="254000"/>
            <a:ext cx="5397500" cy="7239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>
                <a:solidFill>
                  <a:srgbClr val="000000"/>
                </a:solidFill>
              </a:defRPr>
            </a:lvl1pPr>
          </a:lstStyle>
          <a:p>
            <a:r>
              <a:t>Summary</a:t>
            </a:r>
          </a:p>
        </p:txBody>
      </p:sp>
      <p:sp>
        <p:nvSpPr>
          <p:cNvPr id="562" name="Signal from MRPC is really due to many small avalanches happening in ‘parallel’ (i.e. in time with one another)…"/>
          <p:cNvSpPr txBox="1">
            <a:spLocks noGrp="1"/>
          </p:cNvSpPr>
          <p:nvPr>
            <p:ph type="body" idx="1"/>
          </p:nvPr>
        </p:nvSpPr>
        <p:spPr>
          <a:xfrm>
            <a:off x="4043098" y="1371600"/>
            <a:ext cx="9003672" cy="7226300"/>
          </a:xfrm>
          <a:prstGeom prst="rect">
            <a:avLst/>
          </a:prstGeom>
        </p:spPr>
        <p:txBody>
          <a:bodyPr/>
          <a:lstStyle/>
          <a:p>
            <a:pPr marL="353568" indent="-353568" defTabSz="508254">
              <a:spcBef>
                <a:spcPts val="1500"/>
              </a:spcBef>
              <a:defRPr sz="2436">
                <a:solidFill>
                  <a:srgbClr val="000000"/>
                </a:solidFill>
              </a:defRPr>
            </a:pPr>
            <a:r>
              <a:t>Signal from MRPC is really due to many small avalanches happening in ‘parallel’ (i.e. in time with one another)</a:t>
            </a:r>
          </a:p>
          <a:p>
            <a:pPr marL="353568" indent="-353568" defTabSz="508254">
              <a:spcBef>
                <a:spcPts val="1500"/>
              </a:spcBef>
              <a:defRPr sz="2436">
                <a:solidFill>
                  <a:srgbClr val="000000"/>
                </a:solidFill>
              </a:defRPr>
            </a:pPr>
            <a:r>
              <a:t> space charge becomes a dominant effect for small gaps</a:t>
            </a:r>
          </a:p>
          <a:p>
            <a:pPr marL="353568" indent="-353568" defTabSz="508254">
              <a:spcBef>
                <a:spcPts val="1500"/>
              </a:spcBef>
              <a:defRPr sz="2436">
                <a:solidFill>
                  <a:srgbClr val="000000"/>
                </a:solidFill>
              </a:defRPr>
            </a:pPr>
            <a:r>
              <a:t>Space charge suppresses streamer formation and reduces dependance on field strength</a:t>
            </a:r>
          </a:p>
          <a:p>
            <a:pPr marL="353568" indent="-353568" defTabSz="508254">
              <a:spcBef>
                <a:spcPts val="1500"/>
              </a:spcBef>
              <a:defRPr sz="2436">
                <a:solidFill>
                  <a:srgbClr val="000000"/>
                </a:solidFill>
              </a:defRPr>
            </a:pPr>
            <a:r>
              <a:t>Extra ions produced are eliminated by recombination</a:t>
            </a:r>
          </a:p>
          <a:p>
            <a:pPr marL="353568" indent="-353568" defTabSz="508254">
              <a:spcBef>
                <a:spcPts val="1500"/>
              </a:spcBef>
              <a:defRPr sz="2436">
                <a:solidFill>
                  <a:srgbClr val="000000"/>
                </a:solidFill>
              </a:defRPr>
            </a:pPr>
            <a:r>
              <a:t>very low dark count rate, low dark current and low consumption of gas</a:t>
            </a:r>
          </a:p>
          <a:p>
            <a:pPr marL="353568" indent="-353568" defTabSz="508254">
              <a:spcBef>
                <a:spcPts val="1500"/>
              </a:spcBef>
              <a:defRPr sz="2436">
                <a:solidFill>
                  <a:srgbClr val="000000"/>
                </a:solidFill>
              </a:defRPr>
            </a:pPr>
            <a:r>
              <a:t>Differential readout essential for precise timing</a:t>
            </a:r>
          </a:p>
          <a:p>
            <a:pPr marL="353568" indent="-353568" defTabSz="508254">
              <a:spcBef>
                <a:spcPts val="1500"/>
              </a:spcBef>
              <a:defRPr sz="2436">
                <a:solidFill>
                  <a:srgbClr val="000000"/>
                </a:solidFill>
              </a:defRPr>
            </a:pPr>
            <a:r>
              <a:t>Resistive layer : keep the resistivity above 1 MΩ/square</a:t>
            </a:r>
          </a:p>
          <a:p>
            <a:pPr marL="353568" indent="-353568" defTabSz="508254">
              <a:spcBef>
                <a:spcPts val="1500"/>
              </a:spcBef>
              <a:defRPr sz="2436">
                <a:solidFill>
                  <a:srgbClr val="FF2600"/>
                </a:solidFill>
              </a:defRPr>
            </a:pPr>
            <a:r>
              <a:t>Future: low resistivity glass - etc will allow operation up to 100 kHz/cm</a:t>
            </a:r>
            <a:r>
              <a:rPr baseline="31999"/>
              <a:t>2</a:t>
            </a:r>
            <a:r>
              <a:t> </a:t>
            </a:r>
          </a:p>
          <a:p>
            <a:pPr marL="353568" indent="-353568" defTabSz="508254">
              <a:spcBef>
                <a:spcPts val="1500"/>
              </a:spcBef>
              <a:defRPr sz="2436">
                <a:solidFill>
                  <a:srgbClr val="FF2600"/>
                </a:solidFill>
              </a:defRPr>
            </a:pPr>
            <a:r>
              <a:t>TOF array with 10 ps timing is a realistic goal</a:t>
            </a:r>
          </a:p>
        </p:txBody>
      </p:sp>
      <p:sp>
        <p:nvSpPr>
          <p:cNvPr id="5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xfrm>
            <a:off x="0" y="0"/>
            <a:ext cx="6438900" cy="9753600"/>
          </a:xfrm>
          <a:prstGeom prst="rect">
            <a:avLst/>
          </a:prstGeom>
        </p:spPr>
      </p:pic>
      <p:sp>
        <p:nvSpPr>
          <p:cNvPr id="5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567" name="Thank you for your attention"/>
          <p:cNvSpPr txBox="1"/>
          <p:nvPr/>
        </p:nvSpPr>
        <p:spPr>
          <a:xfrm>
            <a:off x="6923299" y="4533899"/>
            <a:ext cx="5609802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 spc="34">
                <a:solidFill>
                  <a:srgbClr val="000000"/>
                </a:solidFill>
              </a:defRPr>
            </a:lvl1pPr>
          </a:lstStyle>
          <a:p>
            <a:r>
              <a:t>Thank you for your attention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2" name="The Multigap RPC was born at the ‘95 RPC confere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The Multigap RPC was born at the ‘95 RPC conference</a:t>
            </a:r>
          </a:p>
        </p:txBody>
      </p:sp>
      <p:sp>
        <p:nvSpPr>
          <p:cNvPr id="153" name="Rinaldo Santonico explained a critical difference between the ‘wire chamber’ and the ‘parallel plate detector’."/>
          <p:cNvSpPr txBox="1"/>
          <p:nvPr/>
        </p:nvSpPr>
        <p:spPr>
          <a:xfrm>
            <a:off x="419975" y="1676400"/>
            <a:ext cx="12158480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Rinaldo Santonico explained a critical difference between the ‘wire chamber’ and the ‘parallel plate detector’.</a:t>
            </a:r>
          </a:p>
        </p:txBody>
      </p:sp>
      <p:sp>
        <p:nvSpPr>
          <p:cNvPr id="154" name="Circle"/>
          <p:cNvSpPr/>
          <p:nvPr/>
        </p:nvSpPr>
        <p:spPr>
          <a:xfrm>
            <a:off x="1879600" y="4254500"/>
            <a:ext cx="3654574" cy="3654574"/>
          </a:xfrm>
          <a:prstGeom prst="ellipse">
            <a:avLst/>
          </a:prstGeom>
          <a:solidFill>
            <a:srgbClr val="DAFEF1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55" name="Line"/>
          <p:cNvSpPr/>
          <p:nvPr/>
        </p:nvSpPr>
        <p:spPr>
          <a:xfrm flipV="1">
            <a:off x="3644900" y="3320107"/>
            <a:ext cx="1533625" cy="6001693"/>
          </a:xfrm>
          <a:prstGeom prst="line">
            <a:avLst/>
          </a:prstGeom>
          <a:ln w="50800">
            <a:solidFill>
              <a:schemeClr val="accent5">
                <a:satOff val="7361"/>
                <a:lumOff val="7535"/>
              </a:schemeClr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6" name="Circle"/>
          <p:cNvSpPr/>
          <p:nvPr/>
        </p:nvSpPr>
        <p:spPr>
          <a:xfrm>
            <a:off x="3622166" y="5997066"/>
            <a:ext cx="169442" cy="169442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grpSp>
        <p:nvGrpSpPr>
          <p:cNvPr id="159" name="Group"/>
          <p:cNvGrpSpPr/>
          <p:nvPr/>
        </p:nvGrpSpPr>
        <p:grpSpPr>
          <a:xfrm>
            <a:off x="4536566" y="5095366"/>
            <a:ext cx="207542" cy="232942"/>
            <a:chOff x="0" y="0"/>
            <a:chExt cx="207540" cy="232940"/>
          </a:xfrm>
        </p:grpSpPr>
        <p:sp>
          <p:nvSpPr>
            <p:cNvPr id="157" name="Circle"/>
            <p:cNvSpPr/>
            <p:nvPr/>
          </p:nvSpPr>
          <p:spPr>
            <a:xfrm>
              <a:off x="0" y="0"/>
              <a:ext cx="169441" cy="169441"/>
            </a:xfrm>
            <a:prstGeom prst="ellipse">
              <a:avLst/>
            </a:prstGeom>
            <a:solidFill>
              <a:srgbClr val="3E59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  <p:sp>
          <p:nvSpPr>
            <p:cNvPr id="158" name="Circle"/>
            <p:cNvSpPr/>
            <p:nvPr/>
          </p:nvSpPr>
          <p:spPr>
            <a:xfrm>
              <a:off x="38100" y="63500"/>
              <a:ext cx="169441" cy="169441"/>
            </a:xfrm>
            <a:prstGeom prst="ellipse">
              <a:avLst/>
            </a:prstGeom>
            <a:solidFill>
              <a:srgbClr val="FF312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</p:grpSp>
      <p:grpSp>
        <p:nvGrpSpPr>
          <p:cNvPr id="162" name="Group"/>
          <p:cNvGrpSpPr/>
          <p:nvPr/>
        </p:nvGrpSpPr>
        <p:grpSpPr>
          <a:xfrm>
            <a:off x="4422266" y="5965316"/>
            <a:ext cx="207542" cy="232942"/>
            <a:chOff x="0" y="0"/>
            <a:chExt cx="207540" cy="232940"/>
          </a:xfrm>
        </p:grpSpPr>
        <p:sp>
          <p:nvSpPr>
            <p:cNvPr id="160" name="Circle"/>
            <p:cNvSpPr/>
            <p:nvPr/>
          </p:nvSpPr>
          <p:spPr>
            <a:xfrm>
              <a:off x="0" y="0"/>
              <a:ext cx="169441" cy="169441"/>
            </a:xfrm>
            <a:prstGeom prst="ellipse">
              <a:avLst/>
            </a:prstGeom>
            <a:solidFill>
              <a:srgbClr val="3E59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  <p:sp>
          <p:nvSpPr>
            <p:cNvPr id="161" name="Circle"/>
            <p:cNvSpPr/>
            <p:nvPr/>
          </p:nvSpPr>
          <p:spPr>
            <a:xfrm>
              <a:off x="38100" y="63500"/>
              <a:ext cx="169441" cy="169441"/>
            </a:xfrm>
            <a:prstGeom prst="ellipse">
              <a:avLst/>
            </a:prstGeom>
            <a:solidFill>
              <a:srgbClr val="FF312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</p:grpSp>
      <p:grpSp>
        <p:nvGrpSpPr>
          <p:cNvPr id="165" name="Group"/>
          <p:cNvGrpSpPr/>
          <p:nvPr/>
        </p:nvGrpSpPr>
        <p:grpSpPr>
          <a:xfrm>
            <a:off x="3901566" y="7514716"/>
            <a:ext cx="207542" cy="232942"/>
            <a:chOff x="0" y="0"/>
            <a:chExt cx="207540" cy="232940"/>
          </a:xfrm>
        </p:grpSpPr>
        <p:sp>
          <p:nvSpPr>
            <p:cNvPr id="163" name="Circle"/>
            <p:cNvSpPr/>
            <p:nvPr/>
          </p:nvSpPr>
          <p:spPr>
            <a:xfrm>
              <a:off x="0" y="0"/>
              <a:ext cx="169441" cy="169441"/>
            </a:xfrm>
            <a:prstGeom prst="ellipse">
              <a:avLst/>
            </a:prstGeom>
            <a:solidFill>
              <a:srgbClr val="3E59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  <p:sp>
          <p:nvSpPr>
            <p:cNvPr id="164" name="Circle"/>
            <p:cNvSpPr/>
            <p:nvPr/>
          </p:nvSpPr>
          <p:spPr>
            <a:xfrm>
              <a:off x="38100" y="63500"/>
              <a:ext cx="169441" cy="169441"/>
            </a:xfrm>
            <a:prstGeom prst="ellipse">
              <a:avLst/>
            </a:prstGeom>
            <a:solidFill>
              <a:srgbClr val="FF312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</p:grpSp>
      <p:grpSp>
        <p:nvGrpSpPr>
          <p:cNvPr id="168" name="Group"/>
          <p:cNvGrpSpPr/>
          <p:nvPr/>
        </p:nvGrpSpPr>
        <p:grpSpPr>
          <a:xfrm>
            <a:off x="3749166" y="8467216"/>
            <a:ext cx="207542" cy="232942"/>
            <a:chOff x="0" y="0"/>
            <a:chExt cx="207540" cy="232940"/>
          </a:xfrm>
        </p:grpSpPr>
        <p:sp>
          <p:nvSpPr>
            <p:cNvPr id="166" name="Circle"/>
            <p:cNvSpPr/>
            <p:nvPr/>
          </p:nvSpPr>
          <p:spPr>
            <a:xfrm>
              <a:off x="0" y="0"/>
              <a:ext cx="169441" cy="169441"/>
            </a:xfrm>
            <a:prstGeom prst="ellipse">
              <a:avLst/>
            </a:prstGeom>
            <a:solidFill>
              <a:srgbClr val="3E59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  <p:sp>
          <p:nvSpPr>
            <p:cNvPr id="167" name="Circle"/>
            <p:cNvSpPr/>
            <p:nvPr/>
          </p:nvSpPr>
          <p:spPr>
            <a:xfrm>
              <a:off x="38100" y="63500"/>
              <a:ext cx="169441" cy="169441"/>
            </a:xfrm>
            <a:prstGeom prst="ellipse">
              <a:avLst/>
            </a:prstGeom>
            <a:solidFill>
              <a:srgbClr val="FF312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</p:grpSp>
      <p:grpSp>
        <p:nvGrpSpPr>
          <p:cNvPr id="171" name="Group"/>
          <p:cNvGrpSpPr/>
          <p:nvPr/>
        </p:nvGrpSpPr>
        <p:grpSpPr>
          <a:xfrm>
            <a:off x="4981066" y="3372854"/>
            <a:ext cx="207542" cy="232942"/>
            <a:chOff x="0" y="0"/>
            <a:chExt cx="207540" cy="232940"/>
          </a:xfrm>
        </p:grpSpPr>
        <p:sp>
          <p:nvSpPr>
            <p:cNvPr id="169" name="Circle"/>
            <p:cNvSpPr/>
            <p:nvPr/>
          </p:nvSpPr>
          <p:spPr>
            <a:xfrm>
              <a:off x="0" y="0"/>
              <a:ext cx="169441" cy="169441"/>
            </a:xfrm>
            <a:prstGeom prst="ellipse">
              <a:avLst/>
            </a:prstGeom>
            <a:solidFill>
              <a:srgbClr val="3E59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  <p:sp>
          <p:nvSpPr>
            <p:cNvPr id="170" name="Circle"/>
            <p:cNvSpPr/>
            <p:nvPr/>
          </p:nvSpPr>
          <p:spPr>
            <a:xfrm>
              <a:off x="38100" y="63500"/>
              <a:ext cx="169441" cy="169441"/>
            </a:xfrm>
            <a:prstGeom prst="ellipse">
              <a:avLst/>
            </a:prstGeom>
            <a:solidFill>
              <a:srgbClr val="FF312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</p:grpSp>
      <p:sp>
        <p:nvSpPr>
          <p:cNvPr id="172" name="Line"/>
          <p:cNvSpPr/>
          <p:nvPr/>
        </p:nvSpPr>
        <p:spPr>
          <a:xfrm>
            <a:off x="712297" y="6074816"/>
            <a:ext cx="1198607" cy="1144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25400">
            <a:solidFill>
              <a:srgbClr val="74767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73" name="Line"/>
          <p:cNvSpPr/>
          <p:nvPr/>
        </p:nvSpPr>
        <p:spPr>
          <a:xfrm flipV="1">
            <a:off x="495300" y="6969273"/>
            <a:ext cx="460227" cy="460227"/>
          </a:xfrm>
          <a:prstGeom prst="line">
            <a:avLst/>
          </a:prstGeom>
          <a:ln w="25400">
            <a:solidFill>
              <a:srgbClr val="74767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74" name="Line"/>
          <p:cNvSpPr/>
          <p:nvPr/>
        </p:nvSpPr>
        <p:spPr>
          <a:xfrm flipH="1">
            <a:off x="3759199" y="5266284"/>
            <a:ext cx="829371" cy="713338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75" name="Line"/>
          <p:cNvSpPr/>
          <p:nvPr/>
        </p:nvSpPr>
        <p:spPr>
          <a:xfrm flipH="1" flipV="1">
            <a:off x="3739756" y="6183952"/>
            <a:ext cx="253291" cy="1317583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76" name="Line"/>
          <p:cNvSpPr/>
          <p:nvPr/>
        </p:nvSpPr>
        <p:spPr>
          <a:xfrm flipH="1">
            <a:off x="3759200" y="6064055"/>
            <a:ext cx="634204" cy="34976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77" name="a"/>
          <p:cNvSpPr txBox="1"/>
          <p:nvPr/>
        </p:nvSpPr>
        <p:spPr>
          <a:xfrm>
            <a:off x="4020039" y="5892799"/>
            <a:ext cx="286107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</a:t>
            </a:r>
          </a:p>
        </p:txBody>
      </p:sp>
      <p:sp>
        <p:nvSpPr>
          <p:cNvPr id="178" name="b"/>
          <p:cNvSpPr txBox="1"/>
          <p:nvPr/>
        </p:nvSpPr>
        <p:spPr>
          <a:xfrm>
            <a:off x="3933597" y="5156199"/>
            <a:ext cx="28680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</a:t>
            </a:r>
          </a:p>
        </p:txBody>
      </p:sp>
      <p:sp>
        <p:nvSpPr>
          <p:cNvPr id="179" name="c"/>
          <p:cNvSpPr txBox="1"/>
          <p:nvPr/>
        </p:nvSpPr>
        <p:spPr>
          <a:xfrm>
            <a:off x="3563833" y="6551842"/>
            <a:ext cx="24617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</a:t>
            </a:r>
          </a:p>
        </p:txBody>
      </p:sp>
      <p:sp>
        <p:nvSpPr>
          <p:cNvPr id="180" name="+ kV"/>
          <p:cNvSpPr txBox="1"/>
          <p:nvPr/>
        </p:nvSpPr>
        <p:spPr>
          <a:xfrm>
            <a:off x="2707905" y="5676899"/>
            <a:ext cx="90952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+ kV</a:t>
            </a:r>
          </a:p>
        </p:txBody>
      </p:sp>
      <p:sp>
        <p:nvSpPr>
          <p:cNvPr id="181" name="Example: Wire in a tube"/>
          <p:cNvSpPr txBox="1"/>
          <p:nvPr/>
        </p:nvSpPr>
        <p:spPr>
          <a:xfrm>
            <a:off x="585075" y="3539828"/>
            <a:ext cx="355866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Example: Wire in a tube</a:t>
            </a:r>
          </a:p>
        </p:txBody>
      </p:sp>
      <p:sp>
        <p:nvSpPr>
          <p:cNvPr id="182" name="electrons drift and arrive at the wire one after another - depending on drift distance"/>
          <p:cNvSpPr txBox="1"/>
          <p:nvPr/>
        </p:nvSpPr>
        <p:spPr>
          <a:xfrm>
            <a:off x="6777966" y="3057228"/>
            <a:ext cx="4422665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electrons drift and arrive at the wire one after another - depending on drift distance </a:t>
            </a:r>
          </a:p>
        </p:txBody>
      </p:sp>
      <p:sp>
        <p:nvSpPr>
          <p:cNvPr id="183" name="Signal on wire comprises of a series of signals"/>
          <p:cNvSpPr txBox="1"/>
          <p:nvPr/>
        </p:nvSpPr>
        <p:spPr>
          <a:xfrm>
            <a:off x="5889854" y="5256655"/>
            <a:ext cx="6521449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Signal on wire comprises of a series of signals</a:t>
            </a:r>
          </a:p>
        </p:txBody>
      </p:sp>
      <p:sp>
        <p:nvSpPr>
          <p:cNvPr id="184" name="Line"/>
          <p:cNvSpPr/>
          <p:nvPr/>
        </p:nvSpPr>
        <p:spPr>
          <a:xfrm>
            <a:off x="7278375" y="6171911"/>
            <a:ext cx="2315965" cy="763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3413" y="396"/>
                </a:lnTo>
                <a:cubicBezTo>
                  <a:pt x="3874" y="1595"/>
                  <a:pt x="4228" y="3128"/>
                  <a:pt x="4441" y="4854"/>
                </a:cubicBezTo>
                <a:cubicBezTo>
                  <a:pt x="4755" y="7384"/>
                  <a:pt x="4747" y="10119"/>
                  <a:pt x="4798" y="12787"/>
                </a:cubicBezTo>
                <a:cubicBezTo>
                  <a:pt x="4827" y="14320"/>
                  <a:pt x="4876" y="15856"/>
                  <a:pt x="4945" y="17381"/>
                </a:cubicBezTo>
                <a:cubicBezTo>
                  <a:pt x="4699" y="12656"/>
                  <a:pt x="5200" y="7855"/>
                  <a:pt x="6297" y="4422"/>
                </a:cubicBezTo>
                <a:cubicBezTo>
                  <a:pt x="6575" y="3552"/>
                  <a:pt x="6888" y="2790"/>
                  <a:pt x="7228" y="2153"/>
                </a:cubicBezTo>
                <a:cubicBezTo>
                  <a:pt x="7482" y="2818"/>
                  <a:pt x="7719" y="3547"/>
                  <a:pt x="7933" y="4332"/>
                </a:cubicBezTo>
                <a:cubicBezTo>
                  <a:pt x="8660" y="6988"/>
                  <a:pt x="9126" y="10211"/>
                  <a:pt x="9279" y="13633"/>
                </a:cubicBezTo>
                <a:cubicBezTo>
                  <a:pt x="9139" y="10167"/>
                  <a:pt x="9569" y="6714"/>
                  <a:pt x="10429" y="4397"/>
                </a:cubicBezTo>
                <a:cubicBezTo>
                  <a:pt x="10918" y="3081"/>
                  <a:pt x="11521" y="2218"/>
                  <a:pt x="12166" y="1912"/>
                </a:cubicBezTo>
                <a:lnTo>
                  <a:pt x="14105" y="4225"/>
                </a:lnTo>
                <a:cubicBezTo>
                  <a:pt x="14486" y="6158"/>
                  <a:pt x="14806" y="8198"/>
                  <a:pt x="15059" y="10316"/>
                </a:cubicBezTo>
                <a:cubicBezTo>
                  <a:pt x="15493" y="13937"/>
                  <a:pt x="15729" y="17748"/>
                  <a:pt x="15759" y="21600"/>
                </a:cubicBezTo>
                <a:cubicBezTo>
                  <a:pt x="15701" y="17112"/>
                  <a:pt x="16033" y="12656"/>
                  <a:pt x="16720" y="8678"/>
                </a:cubicBezTo>
                <a:cubicBezTo>
                  <a:pt x="17215" y="5814"/>
                  <a:pt x="17898" y="3224"/>
                  <a:pt x="18843" y="1729"/>
                </a:cubicBezTo>
                <a:cubicBezTo>
                  <a:pt x="19692" y="386"/>
                  <a:pt x="20677" y="66"/>
                  <a:pt x="21600" y="832"/>
                </a:cubicBezTo>
              </a:path>
            </a:pathLst>
          </a:custGeom>
          <a:ln w="25400">
            <a:solidFill>
              <a:srgbClr val="74767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85" name="Line"/>
          <p:cNvSpPr/>
          <p:nvPr/>
        </p:nvSpPr>
        <p:spPr>
          <a:xfrm>
            <a:off x="7276473" y="6170299"/>
            <a:ext cx="2677831" cy="1"/>
          </a:xfrm>
          <a:prstGeom prst="line">
            <a:avLst/>
          </a:prstGeom>
          <a:ln w="25400">
            <a:solidFill>
              <a:srgbClr val="74767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86" name="a     b     c"/>
          <p:cNvSpPr txBox="1"/>
          <p:nvPr/>
        </p:nvSpPr>
        <p:spPr>
          <a:xfrm>
            <a:off x="7553554" y="6664086"/>
            <a:ext cx="140565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     b     c</a:t>
            </a:r>
          </a:p>
        </p:txBody>
      </p:sp>
      <p:sp>
        <p:nvSpPr>
          <p:cNvPr id="187" name="but only the first avalanche (produced by first arriving electron) is used for timing measurements"/>
          <p:cNvSpPr txBox="1"/>
          <p:nvPr/>
        </p:nvSpPr>
        <p:spPr>
          <a:xfrm>
            <a:off x="5008490" y="7569657"/>
            <a:ext cx="7213797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but only the first avalanche (produced by first arriving electron) is used for timing measurements</a:t>
            </a:r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97679" y="9328150"/>
            <a:ext cx="211833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97679" y="9328150"/>
            <a:ext cx="211833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92" name="Line"/>
          <p:cNvSpPr/>
          <p:nvPr/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3" name="Rectangle"/>
          <p:cNvSpPr/>
          <p:nvPr/>
        </p:nvSpPr>
        <p:spPr>
          <a:xfrm>
            <a:off x="2066280" y="2794000"/>
            <a:ext cx="3763020" cy="149722"/>
          </a:xfrm>
          <a:prstGeom prst="rect">
            <a:avLst/>
          </a:prstGeom>
          <a:solidFill>
            <a:srgbClr val="31D0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94" name="Rectangle"/>
          <p:cNvSpPr/>
          <p:nvPr/>
        </p:nvSpPr>
        <p:spPr>
          <a:xfrm>
            <a:off x="2066280" y="4148680"/>
            <a:ext cx="3763020" cy="149722"/>
          </a:xfrm>
          <a:prstGeom prst="rect">
            <a:avLst/>
          </a:prstGeom>
          <a:solidFill>
            <a:srgbClr val="F855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95" name="Line"/>
          <p:cNvSpPr/>
          <p:nvPr/>
        </p:nvSpPr>
        <p:spPr>
          <a:xfrm>
            <a:off x="1188992" y="2047547"/>
            <a:ext cx="2709611" cy="756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12880"/>
                </a:lnTo>
              </a:path>
            </a:pathLst>
          </a:custGeom>
          <a:ln w="25400">
            <a:solidFill>
              <a:srgbClr val="284D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96" name="Line"/>
          <p:cNvSpPr/>
          <p:nvPr/>
        </p:nvSpPr>
        <p:spPr>
          <a:xfrm flipV="1">
            <a:off x="1078885" y="2349499"/>
            <a:ext cx="267315" cy="267316"/>
          </a:xfrm>
          <a:prstGeom prst="line">
            <a:avLst/>
          </a:prstGeom>
          <a:ln w="25400">
            <a:solidFill>
              <a:srgbClr val="284D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97" name="Line"/>
          <p:cNvSpPr/>
          <p:nvPr/>
        </p:nvSpPr>
        <p:spPr>
          <a:xfrm flipH="1">
            <a:off x="4040336" y="2184399"/>
            <a:ext cx="798364" cy="3037931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98" name="Line"/>
          <p:cNvSpPr/>
          <p:nvPr/>
        </p:nvSpPr>
        <p:spPr>
          <a:xfrm>
            <a:off x="1381612" y="4288482"/>
            <a:ext cx="2440110" cy="649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ln w="25400">
            <a:solidFill>
              <a:srgbClr val="FF2D3E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99" name="+ kV"/>
          <p:cNvSpPr txBox="1"/>
          <p:nvPr/>
        </p:nvSpPr>
        <p:spPr>
          <a:xfrm>
            <a:off x="381875" y="4584699"/>
            <a:ext cx="90952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44162"/>
                </a:solidFill>
              </a:defRPr>
            </a:lvl1pPr>
          </a:lstStyle>
          <a:p>
            <a:r>
              <a:t>+ kV</a:t>
            </a:r>
          </a:p>
        </p:txBody>
      </p:sp>
      <p:grpSp>
        <p:nvGrpSpPr>
          <p:cNvPr id="202" name="Group"/>
          <p:cNvGrpSpPr/>
          <p:nvPr/>
        </p:nvGrpSpPr>
        <p:grpSpPr>
          <a:xfrm>
            <a:off x="4523866" y="2953754"/>
            <a:ext cx="133396" cy="149722"/>
            <a:chOff x="0" y="0"/>
            <a:chExt cx="133395" cy="149721"/>
          </a:xfrm>
        </p:grpSpPr>
        <p:sp>
          <p:nvSpPr>
            <p:cNvPr id="200" name="Circle"/>
            <p:cNvSpPr/>
            <p:nvPr/>
          </p:nvSpPr>
          <p:spPr>
            <a:xfrm>
              <a:off x="0" y="0"/>
              <a:ext cx="108907" cy="108907"/>
            </a:xfrm>
            <a:prstGeom prst="ellipse">
              <a:avLst/>
            </a:prstGeom>
            <a:solidFill>
              <a:srgbClr val="3E59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  <p:sp>
          <p:nvSpPr>
            <p:cNvPr id="201" name="Circle"/>
            <p:cNvSpPr/>
            <p:nvPr/>
          </p:nvSpPr>
          <p:spPr>
            <a:xfrm>
              <a:off x="24488" y="40814"/>
              <a:ext cx="108908" cy="108908"/>
            </a:xfrm>
            <a:prstGeom prst="ellipse">
              <a:avLst/>
            </a:prstGeom>
            <a:solidFill>
              <a:srgbClr val="FF312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</p:grpSp>
      <p:grpSp>
        <p:nvGrpSpPr>
          <p:cNvPr id="205" name="Group"/>
          <p:cNvGrpSpPr/>
          <p:nvPr/>
        </p:nvGrpSpPr>
        <p:grpSpPr>
          <a:xfrm>
            <a:off x="4237976" y="3877740"/>
            <a:ext cx="133397" cy="149722"/>
            <a:chOff x="0" y="0"/>
            <a:chExt cx="133395" cy="149721"/>
          </a:xfrm>
        </p:grpSpPr>
        <p:sp>
          <p:nvSpPr>
            <p:cNvPr id="203" name="Circle"/>
            <p:cNvSpPr/>
            <p:nvPr/>
          </p:nvSpPr>
          <p:spPr>
            <a:xfrm>
              <a:off x="0" y="0"/>
              <a:ext cx="108907" cy="108907"/>
            </a:xfrm>
            <a:prstGeom prst="ellipse">
              <a:avLst/>
            </a:prstGeom>
            <a:solidFill>
              <a:srgbClr val="3E59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  <p:sp>
          <p:nvSpPr>
            <p:cNvPr id="204" name="Circle"/>
            <p:cNvSpPr/>
            <p:nvPr/>
          </p:nvSpPr>
          <p:spPr>
            <a:xfrm>
              <a:off x="24488" y="40814"/>
              <a:ext cx="108908" cy="108908"/>
            </a:xfrm>
            <a:prstGeom prst="ellipse">
              <a:avLst/>
            </a:prstGeom>
            <a:solidFill>
              <a:srgbClr val="FF312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</p:grpSp>
      <p:grpSp>
        <p:nvGrpSpPr>
          <p:cNvPr id="208" name="Group"/>
          <p:cNvGrpSpPr/>
          <p:nvPr/>
        </p:nvGrpSpPr>
        <p:grpSpPr>
          <a:xfrm>
            <a:off x="4460366" y="3306240"/>
            <a:ext cx="133396" cy="149722"/>
            <a:chOff x="0" y="0"/>
            <a:chExt cx="133395" cy="149721"/>
          </a:xfrm>
        </p:grpSpPr>
        <p:sp>
          <p:nvSpPr>
            <p:cNvPr id="206" name="Circle"/>
            <p:cNvSpPr/>
            <p:nvPr/>
          </p:nvSpPr>
          <p:spPr>
            <a:xfrm>
              <a:off x="0" y="0"/>
              <a:ext cx="108907" cy="108907"/>
            </a:xfrm>
            <a:prstGeom prst="ellipse">
              <a:avLst/>
            </a:prstGeom>
            <a:solidFill>
              <a:srgbClr val="3E59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  <p:sp>
          <p:nvSpPr>
            <p:cNvPr id="207" name="Circle"/>
            <p:cNvSpPr/>
            <p:nvPr/>
          </p:nvSpPr>
          <p:spPr>
            <a:xfrm>
              <a:off x="24488" y="40814"/>
              <a:ext cx="108908" cy="108908"/>
            </a:xfrm>
            <a:prstGeom prst="ellipse">
              <a:avLst/>
            </a:prstGeom>
            <a:solidFill>
              <a:srgbClr val="FF312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</p:grpSp>
      <p:grpSp>
        <p:nvGrpSpPr>
          <p:cNvPr id="211" name="Group"/>
          <p:cNvGrpSpPr/>
          <p:nvPr/>
        </p:nvGrpSpPr>
        <p:grpSpPr>
          <a:xfrm>
            <a:off x="4364976" y="3626890"/>
            <a:ext cx="133397" cy="149722"/>
            <a:chOff x="0" y="0"/>
            <a:chExt cx="133395" cy="149721"/>
          </a:xfrm>
        </p:grpSpPr>
        <p:sp>
          <p:nvSpPr>
            <p:cNvPr id="209" name="Circle"/>
            <p:cNvSpPr/>
            <p:nvPr/>
          </p:nvSpPr>
          <p:spPr>
            <a:xfrm>
              <a:off x="0" y="0"/>
              <a:ext cx="108907" cy="108907"/>
            </a:xfrm>
            <a:prstGeom prst="ellipse">
              <a:avLst/>
            </a:prstGeom>
            <a:solidFill>
              <a:srgbClr val="3E59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  <p:sp>
          <p:nvSpPr>
            <p:cNvPr id="210" name="Circle"/>
            <p:cNvSpPr/>
            <p:nvPr/>
          </p:nvSpPr>
          <p:spPr>
            <a:xfrm>
              <a:off x="24488" y="40814"/>
              <a:ext cx="108908" cy="108908"/>
            </a:xfrm>
            <a:prstGeom prst="ellipse">
              <a:avLst/>
            </a:prstGeom>
            <a:solidFill>
              <a:srgbClr val="FF312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</p:grpSp>
      <p:sp>
        <p:nvSpPr>
          <p:cNvPr id="212" name="Triangle"/>
          <p:cNvSpPr/>
          <p:nvPr/>
        </p:nvSpPr>
        <p:spPr>
          <a:xfrm>
            <a:off x="4546600" y="3012218"/>
            <a:ext cx="133396" cy="289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8C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13" name="Triangle"/>
          <p:cNvSpPr/>
          <p:nvPr/>
        </p:nvSpPr>
        <p:spPr>
          <a:xfrm>
            <a:off x="4470400" y="3322815"/>
            <a:ext cx="133396" cy="289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8C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14" name="Triangle"/>
          <p:cNvSpPr/>
          <p:nvPr/>
        </p:nvSpPr>
        <p:spPr>
          <a:xfrm>
            <a:off x="4364976" y="3670527"/>
            <a:ext cx="133397" cy="289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8C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15" name="Triangle"/>
          <p:cNvSpPr/>
          <p:nvPr/>
        </p:nvSpPr>
        <p:spPr>
          <a:xfrm>
            <a:off x="4250676" y="3884288"/>
            <a:ext cx="133397" cy="289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8C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16" name="uniform…"/>
          <p:cNvSpPr txBox="1"/>
          <p:nvPr/>
        </p:nvSpPr>
        <p:spPr>
          <a:xfrm>
            <a:off x="1575675" y="2936600"/>
            <a:ext cx="2538930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>
                <a:solidFill>
                  <a:srgbClr val="000000"/>
                </a:solidFill>
              </a:defRPr>
            </a:pPr>
            <a:r>
              <a:t>uniform </a:t>
            </a:r>
          </a:p>
          <a:p>
            <a:pPr algn="ctr">
              <a:defRPr>
                <a:solidFill>
                  <a:srgbClr val="000000"/>
                </a:solidFill>
              </a:defRPr>
            </a:pPr>
            <a:r>
              <a:t>high electric field</a:t>
            </a:r>
          </a:p>
        </p:txBody>
      </p:sp>
      <p:sp>
        <p:nvSpPr>
          <p:cNvPr id="217" name="All electron avalanche processes start immediately: the induced signal (due to movement of charge) is the sum of all avalanches: thus all ionisation produced in chamber plays a role."/>
          <p:cNvSpPr txBox="1"/>
          <p:nvPr/>
        </p:nvSpPr>
        <p:spPr>
          <a:xfrm>
            <a:off x="6096875" y="1899430"/>
            <a:ext cx="6341741" cy="251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All electron avalanche processes start immediately: the induced signal (due to movement of charge) is the sum of all avalanches: thus all ionisation produced in chamber plays a role.</a:t>
            </a:r>
          </a:p>
        </p:txBody>
      </p:sp>
      <p:sp>
        <p:nvSpPr>
          <p:cNvPr id="218" name="Parallel Plate Chamber"/>
          <p:cNvSpPr txBox="1"/>
          <p:nvPr/>
        </p:nvSpPr>
        <p:spPr>
          <a:xfrm>
            <a:off x="571500" y="688282"/>
            <a:ext cx="118618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92500" lnSpcReduction="10000"/>
          </a:bodyPr>
          <a:lstStyle/>
          <a:p>
            <a:pPr defTabSz="543305">
              <a:spcBef>
                <a:spcPts val="2100"/>
              </a:spcBef>
              <a:defRPr sz="4836" i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t>Parallel Plate Chamber</a:t>
            </a:r>
          </a:p>
        </p:txBody>
      </p:sp>
      <p:sp>
        <p:nvSpPr>
          <p:cNvPr id="219" name="Text"/>
          <p:cNvSpPr txBox="1"/>
          <p:nvPr/>
        </p:nvSpPr>
        <p:spPr>
          <a:xfrm>
            <a:off x="12178579" y="9194800"/>
            <a:ext cx="211833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1600" i="0" spc="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grpSp>
        <p:nvGrpSpPr>
          <p:cNvPr id="242" name="Group"/>
          <p:cNvGrpSpPr/>
          <p:nvPr/>
        </p:nvGrpSpPr>
        <p:grpSpPr>
          <a:xfrm>
            <a:off x="673099" y="1484895"/>
            <a:ext cx="11939463" cy="7662075"/>
            <a:chOff x="0" y="-179605"/>
            <a:chExt cx="11939461" cy="7662073"/>
          </a:xfrm>
        </p:grpSpPr>
        <p:grpSp>
          <p:nvGrpSpPr>
            <p:cNvPr id="236" name="Group"/>
            <p:cNvGrpSpPr/>
            <p:nvPr/>
          </p:nvGrpSpPr>
          <p:grpSpPr>
            <a:xfrm>
              <a:off x="-1" y="3946279"/>
              <a:ext cx="11939463" cy="3536190"/>
              <a:chOff x="0" y="0"/>
              <a:chExt cx="11939461" cy="3536188"/>
            </a:xfrm>
          </p:grpSpPr>
          <p:sp>
            <p:nvSpPr>
              <p:cNvPr id="220" name="Rectangle"/>
              <p:cNvSpPr/>
              <p:nvPr/>
            </p:nvSpPr>
            <p:spPr>
              <a:xfrm>
                <a:off x="0" y="788773"/>
                <a:ext cx="4711700" cy="348693"/>
              </a:xfrm>
              <a:prstGeom prst="rect">
                <a:avLst/>
              </a:prstGeom>
              <a:solidFill>
                <a:srgbClr val="D4FB79">
                  <a:alpha val="46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57200">
                  <a:lnSpc>
                    <a:spcPts val="3800"/>
                  </a:lnSpc>
                  <a:spcBef>
                    <a:spcPts val="0"/>
                  </a:spcBef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 sz="3200" i="0" spc="0">
                    <a:solidFill>
                      <a:srgbClr val="000000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1" name="Shape"/>
              <p:cNvSpPr/>
              <p:nvPr/>
            </p:nvSpPr>
            <p:spPr>
              <a:xfrm>
                <a:off x="1382781" y="940981"/>
                <a:ext cx="1197131" cy="1856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897" y="0"/>
                    </a:moveTo>
                    <a:lnTo>
                      <a:pt x="10935" y="17307"/>
                    </a:lnTo>
                    <a:lnTo>
                      <a:pt x="8625" y="1994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4670" y="19940"/>
                    </a:lnTo>
                    <a:lnTo>
                      <a:pt x="12090" y="17307"/>
                    </a:lnTo>
                    <a:lnTo>
                      <a:pt x="11897" y="0"/>
                    </a:lnTo>
                    <a:close/>
                  </a:path>
                </a:pathLst>
              </a:custGeom>
              <a:solidFill>
                <a:srgbClr val="FFD6D5"/>
              </a:solidFill>
              <a:ln w="12700" cap="flat">
                <a:solidFill>
                  <a:srgbClr val="D81E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57200">
                  <a:lnSpc>
                    <a:spcPts val="3800"/>
                  </a:lnSpc>
                  <a:spcBef>
                    <a:spcPts val="0"/>
                  </a:spcBef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 sz="3200" i="0" spc="0">
                    <a:solidFill>
                      <a:srgbClr val="000000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2" name="Rectangle"/>
              <p:cNvSpPr/>
              <p:nvPr/>
            </p:nvSpPr>
            <p:spPr>
              <a:xfrm>
                <a:off x="0" y="423472"/>
                <a:ext cx="4711700" cy="367204"/>
              </a:xfrm>
              <a:prstGeom prst="rect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57200">
                  <a:lnSpc>
                    <a:spcPts val="3800"/>
                  </a:lnSpc>
                  <a:spcBef>
                    <a:spcPts val="0"/>
                  </a:spcBef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 sz="3200" i="0" spc="0">
                    <a:solidFill>
                      <a:srgbClr val="000000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3" name="Circle"/>
              <p:cNvSpPr/>
              <p:nvPr/>
            </p:nvSpPr>
            <p:spPr>
              <a:xfrm>
                <a:off x="1655923" y="2310860"/>
                <a:ext cx="125902" cy="133184"/>
              </a:xfrm>
              <a:prstGeom prst="ellipse">
                <a:avLst/>
              </a:prstGeom>
              <a:solidFill>
                <a:srgbClr val="FFD300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57200">
                  <a:lnSpc>
                    <a:spcPts val="3800"/>
                  </a:lnSpc>
                  <a:spcBef>
                    <a:spcPts val="0"/>
                  </a:spcBef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 sz="3200" i="0" spc="0">
                    <a:solidFill>
                      <a:srgbClr val="000000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4" name="Circle"/>
              <p:cNvSpPr/>
              <p:nvPr/>
            </p:nvSpPr>
            <p:spPr>
              <a:xfrm>
                <a:off x="1963208" y="940981"/>
                <a:ext cx="125902" cy="133184"/>
              </a:xfrm>
              <a:prstGeom prst="ellipse">
                <a:avLst/>
              </a:prstGeom>
              <a:solidFill>
                <a:srgbClr val="FFD300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57200">
                  <a:lnSpc>
                    <a:spcPts val="3800"/>
                  </a:lnSpc>
                  <a:spcBef>
                    <a:spcPts val="0"/>
                  </a:spcBef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 sz="3200" i="0" spc="0">
                    <a:solidFill>
                      <a:srgbClr val="000000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5" name="Circle"/>
              <p:cNvSpPr/>
              <p:nvPr/>
            </p:nvSpPr>
            <p:spPr>
              <a:xfrm>
                <a:off x="2099779" y="1504154"/>
                <a:ext cx="128036" cy="133183"/>
              </a:xfrm>
              <a:prstGeom prst="ellipse">
                <a:avLst/>
              </a:prstGeom>
              <a:solidFill>
                <a:srgbClr val="FFD300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57200">
                  <a:lnSpc>
                    <a:spcPts val="3800"/>
                  </a:lnSpc>
                  <a:spcBef>
                    <a:spcPts val="0"/>
                  </a:spcBef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 sz="3200" i="0" spc="0">
                    <a:solidFill>
                      <a:srgbClr val="000000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6" name="cathode"/>
              <p:cNvSpPr txBox="1"/>
              <p:nvPr/>
            </p:nvSpPr>
            <p:spPr>
              <a:xfrm>
                <a:off x="3004562" y="0"/>
                <a:ext cx="1611646" cy="5327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457200">
                  <a:lnSpc>
                    <a:spcPts val="3300"/>
                  </a:lnSpc>
                  <a:spcBef>
                    <a:spcPts val="0"/>
                  </a:spcBef>
                  <a:tabLst>
                    <a:tab pos="914400" algn="l"/>
                  </a:tabLst>
                  <a:defRPr sz="2700" i="0" spc="0">
                    <a:solidFill>
                      <a:srgbClr val="1052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cathode</a:t>
                </a:r>
              </a:p>
            </p:txBody>
          </p:sp>
          <p:sp>
            <p:nvSpPr>
              <p:cNvPr id="227" name="anode"/>
              <p:cNvSpPr txBox="1"/>
              <p:nvPr/>
            </p:nvSpPr>
            <p:spPr>
              <a:xfrm>
                <a:off x="3208590" y="3003458"/>
                <a:ext cx="1292958" cy="5327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457200">
                  <a:lnSpc>
                    <a:spcPts val="3300"/>
                  </a:lnSpc>
                  <a:spcBef>
                    <a:spcPts val="0"/>
                  </a:spcBef>
                  <a:tabLst>
                    <a:tab pos="914400" algn="l"/>
                  </a:tabLst>
                  <a:defRPr sz="2700" i="0" spc="0">
                    <a:solidFill>
                      <a:srgbClr val="FF5737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anode</a:t>
                </a:r>
              </a:p>
            </p:txBody>
          </p:sp>
          <p:sp>
            <p:nvSpPr>
              <p:cNvPr id="228" name="2 mm…"/>
              <p:cNvSpPr txBox="1"/>
              <p:nvPr/>
            </p:nvSpPr>
            <p:spPr>
              <a:xfrm>
                <a:off x="9413" y="1373420"/>
                <a:ext cx="937766" cy="7586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ctr" defTabSz="457200">
                  <a:spcBef>
                    <a:spcPts val="0"/>
                  </a:spcBef>
                  <a:defRPr sz="2000" i="0" spc="0">
                    <a:solidFill>
                      <a:srgbClr val="000000"/>
                    </a:solidFill>
                    <a:latin typeface="Chalkboard"/>
                    <a:ea typeface="Chalkboard"/>
                    <a:cs typeface="Chalkboard"/>
                    <a:sym typeface="Chalkboard"/>
                  </a:defRPr>
                </a:pPr>
                <a:r>
                  <a:t>2 mm </a:t>
                </a:r>
              </a:p>
              <a:p>
                <a:pPr algn="ctr" defTabSz="457200">
                  <a:spcBef>
                    <a:spcPts val="0"/>
                  </a:spcBef>
                  <a:defRPr sz="2000" i="0" spc="0">
                    <a:solidFill>
                      <a:srgbClr val="000000"/>
                    </a:solidFill>
                    <a:latin typeface="Chalkboard"/>
                    <a:ea typeface="Chalkboard"/>
                    <a:cs typeface="Chalkboard"/>
                    <a:sym typeface="Chalkboard"/>
                  </a:defRPr>
                </a:pPr>
                <a:r>
                  <a:t>gap</a:t>
                </a:r>
              </a:p>
            </p:txBody>
          </p:sp>
          <p:sp>
            <p:nvSpPr>
              <p:cNvPr id="229" name="Line"/>
              <p:cNvSpPr/>
              <p:nvPr/>
            </p:nvSpPr>
            <p:spPr>
              <a:xfrm flipV="1">
                <a:off x="533399" y="2159137"/>
                <a:ext cx="1" cy="533552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57200">
                  <a:spcBef>
                    <a:spcPts val="0"/>
                  </a:spcBef>
                  <a:defRPr sz="1200" i="0" spc="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30" name="Shape"/>
              <p:cNvSpPr/>
              <p:nvPr/>
            </p:nvSpPr>
            <p:spPr>
              <a:xfrm>
                <a:off x="1882189" y="1550918"/>
                <a:ext cx="542017" cy="1388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45" y="0"/>
                    </a:moveTo>
                    <a:lnTo>
                      <a:pt x="10120" y="13197"/>
                    </a:lnTo>
                    <a:lnTo>
                      <a:pt x="7569" y="2006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4627" y="20061"/>
                    </a:lnTo>
                    <a:lnTo>
                      <a:pt x="11395" y="14084"/>
                    </a:lnTo>
                    <a:lnTo>
                      <a:pt x="10545" y="0"/>
                    </a:lnTo>
                    <a:close/>
                  </a:path>
                </a:pathLst>
              </a:custGeom>
              <a:solidFill>
                <a:srgbClr val="73FDFF"/>
              </a:solidFill>
              <a:ln w="12700" cap="flat">
                <a:solidFill>
                  <a:srgbClr val="4349A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57200">
                  <a:lnSpc>
                    <a:spcPts val="3800"/>
                  </a:lnSpc>
                  <a:spcBef>
                    <a:spcPts val="0"/>
                  </a:spcBef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 sz="3200" i="0" spc="0">
                    <a:solidFill>
                      <a:srgbClr val="000000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1" name="Rectangle"/>
              <p:cNvSpPr/>
              <p:nvPr/>
            </p:nvSpPr>
            <p:spPr>
              <a:xfrm>
                <a:off x="0" y="2706603"/>
                <a:ext cx="4711700" cy="369107"/>
              </a:xfrm>
              <a:prstGeom prst="rect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57200">
                  <a:lnSpc>
                    <a:spcPts val="3800"/>
                  </a:lnSpc>
                  <a:spcBef>
                    <a:spcPts val="0"/>
                  </a:spcBef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 sz="3200" i="0" spc="0">
                    <a:solidFill>
                      <a:srgbClr val="000000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2" name="Line"/>
              <p:cNvSpPr/>
              <p:nvPr/>
            </p:nvSpPr>
            <p:spPr>
              <a:xfrm flipH="1">
                <a:off x="1561335" y="3051"/>
                <a:ext cx="866604" cy="3348434"/>
              </a:xfrm>
              <a:prstGeom prst="line">
                <a:avLst/>
              </a:prstGeom>
              <a:noFill/>
              <a:ln w="25400" cap="flat">
                <a:solidFill>
                  <a:srgbClr val="8A8A8A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57200">
                  <a:spcBef>
                    <a:spcPts val="0"/>
                  </a:spcBef>
                  <a:defRPr sz="1200" i="0" spc="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33" name="Line"/>
              <p:cNvSpPr/>
              <p:nvPr/>
            </p:nvSpPr>
            <p:spPr>
              <a:xfrm flipH="1">
                <a:off x="533399" y="819028"/>
                <a:ext cx="1" cy="532732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57200">
                  <a:spcBef>
                    <a:spcPts val="0"/>
                  </a:spcBef>
                  <a:defRPr sz="1200" i="0" spc="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34" name="However: not so clear in practice: avalanche grows across full gap width (this means that only avalanches that originate close to cathode will ever grow sufficiently large to generate a signal)."/>
              <p:cNvSpPr txBox="1"/>
              <p:nvPr/>
            </p:nvSpPr>
            <p:spPr>
              <a:xfrm>
                <a:off x="5481405" y="313445"/>
                <a:ext cx="6458057" cy="2514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r>
                  <a:t>However: not so clear in practice: avalanche grows across full gap width (this means that only avalanches that originate close to cathode will ever grow sufficiently large to generate a signal). </a:t>
                </a:r>
              </a:p>
            </p:txBody>
          </p:sp>
          <p:sp>
            <p:nvSpPr>
              <p:cNvPr id="235" name="Circle"/>
              <p:cNvSpPr/>
              <p:nvPr/>
            </p:nvSpPr>
            <p:spPr>
              <a:xfrm>
                <a:off x="1807747" y="1986010"/>
                <a:ext cx="125902" cy="133183"/>
              </a:xfrm>
              <a:prstGeom prst="ellipse">
                <a:avLst/>
              </a:prstGeom>
              <a:solidFill>
                <a:srgbClr val="FFD300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57200">
                  <a:lnSpc>
                    <a:spcPts val="3800"/>
                  </a:lnSpc>
                  <a:spcBef>
                    <a:spcPts val="0"/>
                  </a:spcBef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 sz="3200" i="0" spc="0">
                    <a:solidFill>
                      <a:srgbClr val="000000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241" name="Group"/>
            <p:cNvGrpSpPr/>
            <p:nvPr/>
          </p:nvGrpSpPr>
          <p:grpSpPr>
            <a:xfrm>
              <a:off x="348612" y="-179606"/>
              <a:ext cx="4162717" cy="4088422"/>
              <a:chOff x="-179604" y="-179605"/>
              <a:chExt cx="4162715" cy="4088421"/>
            </a:xfrm>
          </p:grpSpPr>
          <p:pic>
            <p:nvPicPr>
              <p:cNvPr id="237" name="Line" descr="Line"/>
              <p:cNvPicPr>
                <a:picLocks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8900000">
                <a:off x="-867387" y="1814759"/>
                <a:ext cx="5309677" cy="254001"/>
              </a:xfrm>
              <a:prstGeom prst="rect">
                <a:avLst/>
              </a:prstGeom>
              <a:effectLst/>
            </p:spPr>
          </p:pic>
          <p:pic>
            <p:nvPicPr>
              <p:cNvPr id="239" name="Line" descr="Line"/>
              <p:cNvPicPr>
                <a:picLocks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2700000">
                <a:off x="-675904" y="1675826"/>
                <a:ext cx="5353165" cy="254001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Line"/>
          <p:cNvSpPr>
            <a:spLocks noGrp="1"/>
          </p:cNvSpPr>
          <p:nvPr>
            <p:ph type="body" idx="13"/>
          </p:nvPr>
        </p:nvSpPr>
        <p:spPr>
          <a:xfrm>
            <a:off x="571500" y="1168400"/>
            <a:ext cx="11861800" cy="0"/>
          </a:xfrm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5" name="Putting in some numbers:"/>
          <p:cNvSpPr txBox="1">
            <a:spLocks noGrp="1"/>
          </p:cNvSpPr>
          <p:nvPr>
            <p:ph type="title"/>
          </p:nvPr>
        </p:nvSpPr>
        <p:spPr>
          <a:xfrm>
            <a:off x="571500" y="317500"/>
            <a:ext cx="11861800" cy="7239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Putting in some numbers:</a:t>
            </a:r>
          </a:p>
        </p:txBody>
      </p:sp>
      <p:sp>
        <p:nvSpPr>
          <p:cNvPr id="2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97679" y="9366250"/>
            <a:ext cx="211833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247" name="Rectangle"/>
          <p:cNvSpPr/>
          <p:nvPr/>
        </p:nvSpPr>
        <p:spPr>
          <a:xfrm>
            <a:off x="7683500" y="2868953"/>
            <a:ext cx="4711700" cy="482601"/>
          </a:xfrm>
          <a:prstGeom prst="rect">
            <a:avLst/>
          </a:prstGeom>
          <a:solidFill>
            <a:srgbClr val="D4FB79">
              <a:alpha val="46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lnSpc>
                <a:spcPts val="38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 i="0" spc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8" name="Shape"/>
          <p:cNvSpPr/>
          <p:nvPr/>
        </p:nvSpPr>
        <p:spPr>
          <a:xfrm>
            <a:off x="8545581" y="2883199"/>
            <a:ext cx="1197131" cy="189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97" y="0"/>
                </a:moveTo>
                <a:lnTo>
                  <a:pt x="10935" y="17307"/>
                </a:lnTo>
                <a:lnTo>
                  <a:pt x="8625" y="19940"/>
                </a:lnTo>
                <a:lnTo>
                  <a:pt x="0" y="21600"/>
                </a:lnTo>
                <a:lnTo>
                  <a:pt x="21600" y="21600"/>
                </a:lnTo>
                <a:lnTo>
                  <a:pt x="14670" y="19940"/>
                </a:lnTo>
                <a:lnTo>
                  <a:pt x="12090" y="17307"/>
                </a:lnTo>
                <a:lnTo>
                  <a:pt x="11897" y="0"/>
                </a:lnTo>
                <a:close/>
              </a:path>
            </a:pathLst>
          </a:custGeom>
          <a:solidFill>
            <a:srgbClr val="FFD6D5"/>
          </a:solidFill>
          <a:ln w="12700">
            <a:solidFill>
              <a:srgbClr val="D81E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lnSpc>
                <a:spcPts val="38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 i="0" spc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9" name="Rectangle"/>
          <p:cNvSpPr/>
          <p:nvPr/>
        </p:nvSpPr>
        <p:spPr>
          <a:xfrm>
            <a:off x="7683500" y="2503652"/>
            <a:ext cx="4711700" cy="367205"/>
          </a:xfrm>
          <a:prstGeom prst="rect">
            <a:avLst/>
          </a:prstGeom>
          <a:blipFill>
            <a:blip r:embed="rId2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lnSpc>
                <a:spcPts val="38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 i="0" spc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0" name="cathode"/>
          <p:cNvSpPr txBox="1"/>
          <p:nvPr/>
        </p:nvSpPr>
        <p:spPr>
          <a:xfrm>
            <a:off x="9418062" y="2080180"/>
            <a:ext cx="1611646" cy="532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457200">
              <a:lnSpc>
                <a:spcPts val="3300"/>
              </a:lnSpc>
              <a:spcBef>
                <a:spcPts val="0"/>
              </a:spcBef>
              <a:tabLst>
                <a:tab pos="914400" algn="l"/>
              </a:tabLst>
              <a:defRPr sz="2700" i="0" spc="0">
                <a:solidFill>
                  <a:srgbClr val="1052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cathode</a:t>
            </a:r>
          </a:p>
        </p:txBody>
      </p:sp>
      <p:sp>
        <p:nvSpPr>
          <p:cNvPr id="251" name="anode"/>
          <p:cNvSpPr txBox="1"/>
          <p:nvPr/>
        </p:nvSpPr>
        <p:spPr>
          <a:xfrm>
            <a:off x="9609390" y="5210638"/>
            <a:ext cx="1292957" cy="532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457200">
              <a:lnSpc>
                <a:spcPts val="3300"/>
              </a:lnSpc>
              <a:spcBef>
                <a:spcPts val="0"/>
              </a:spcBef>
              <a:tabLst>
                <a:tab pos="914400" algn="l"/>
              </a:tabLst>
              <a:defRPr sz="2700" i="0" spc="0">
                <a:solidFill>
                  <a:srgbClr val="FF573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anode</a:t>
            </a:r>
          </a:p>
        </p:txBody>
      </p:sp>
      <p:sp>
        <p:nvSpPr>
          <p:cNvPr id="252" name="2 mm…"/>
          <p:cNvSpPr txBox="1"/>
          <p:nvPr/>
        </p:nvSpPr>
        <p:spPr>
          <a:xfrm>
            <a:off x="7692913" y="3451917"/>
            <a:ext cx="937766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457200">
              <a:spcBef>
                <a:spcPts val="0"/>
              </a:spcBef>
              <a:defRPr sz="2000" i="0" spc="0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2 mm </a:t>
            </a:r>
          </a:p>
          <a:p>
            <a:pPr algn="ctr" defTabSz="457200">
              <a:spcBef>
                <a:spcPts val="0"/>
              </a:spcBef>
              <a:defRPr sz="2000" i="0" spc="0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gap</a:t>
            </a:r>
          </a:p>
        </p:txBody>
      </p:sp>
      <p:sp>
        <p:nvSpPr>
          <p:cNvPr id="253" name="Line"/>
          <p:cNvSpPr/>
          <p:nvPr/>
        </p:nvSpPr>
        <p:spPr>
          <a:xfrm flipV="1">
            <a:off x="8216899" y="4239317"/>
            <a:ext cx="1" cy="53355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4" name="Shape"/>
          <p:cNvSpPr/>
          <p:nvPr/>
        </p:nvSpPr>
        <p:spPr>
          <a:xfrm>
            <a:off x="11026188" y="3345570"/>
            <a:ext cx="542018" cy="1443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45" y="0"/>
                </a:moveTo>
                <a:lnTo>
                  <a:pt x="10120" y="13197"/>
                </a:lnTo>
                <a:lnTo>
                  <a:pt x="7569" y="20061"/>
                </a:lnTo>
                <a:lnTo>
                  <a:pt x="0" y="21600"/>
                </a:lnTo>
                <a:lnTo>
                  <a:pt x="21600" y="21600"/>
                </a:lnTo>
                <a:lnTo>
                  <a:pt x="14627" y="20061"/>
                </a:lnTo>
                <a:lnTo>
                  <a:pt x="11395" y="14084"/>
                </a:lnTo>
                <a:lnTo>
                  <a:pt x="10545" y="0"/>
                </a:lnTo>
                <a:close/>
              </a:path>
            </a:pathLst>
          </a:custGeom>
          <a:solidFill>
            <a:srgbClr val="73FDFF"/>
          </a:solidFill>
          <a:ln w="12700">
            <a:solidFill>
              <a:srgbClr val="4349AA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lnSpc>
                <a:spcPts val="38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 i="0" spc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5" name="Rectangle"/>
          <p:cNvSpPr/>
          <p:nvPr/>
        </p:nvSpPr>
        <p:spPr>
          <a:xfrm>
            <a:off x="7683500" y="4786783"/>
            <a:ext cx="4711700" cy="369108"/>
          </a:xfrm>
          <a:prstGeom prst="rect">
            <a:avLst/>
          </a:prstGeom>
          <a:blipFill>
            <a:blip r:embed="rId2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lnSpc>
                <a:spcPts val="38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 i="0" spc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6" name="Line"/>
          <p:cNvSpPr/>
          <p:nvPr/>
        </p:nvSpPr>
        <p:spPr>
          <a:xfrm>
            <a:off x="8216900" y="2899208"/>
            <a:ext cx="1" cy="53273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7" name="Rectangle"/>
          <p:cNvSpPr/>
          <p:nvPr/>
        </p:nvSpPr>
        <p:spPr>
          <a:xfrm>
            <a:off x="213866" y="3149548"/>
            <a:ext cx="6910834" cy="1366739"/>
          </a:xfrm>
          <a:prstGeom prst="rect">
            <a:avLst/>
          </a:prstGeom>
          <a:solidFill>
            <a:srgbClr val="FFC7C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58" name="Rectangle"/>
          <p:cNvSpPr/>
          <p:nvPr/>
        </p:nvSpPr>
        <p:spPr>
          <a:xfrm>
            <a:off x="213866" y="4793634"/>
            <a:ext cx="6910834" cy="2127797"/>
          </a:xfrm>
          <a:prstGeom prst="rect">
            <a:avLst/>
          </a:prstGeom>
          <a:solidFill>
            <a:srgbClr val="ADFEF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59" name="Set the gain for a single electron to be 108 across a 2 mm gap (just below the transition to streamers)…"/>
          <p:cNvSpPr txBox="1"/>
          <p:nvPr/>
        </p:nvSpPr>
        <p:spPr>
          <a:xfrm>
            <a:off x="673975" y="1593540"/>
            <a:ext cx="6480865" cy="533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Set the gain for a single electron to be 10</a:t>
            </a:r>
            <a:r>
              <a:rPr baseline="31999"/>
              <a:t>8</a:t>
            </a:r>
            <a:r>
              <a:t> across a 2 mm gap (just below the transition to streamers)  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fast signal/Total charge= 1/αD 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fast signal is 800 fC</a:t>
            </a:r>
          </a:p>
          <a:p>
            <a:pPr>
              <a:defRPr>
                <a:solidFill>
                  <a:srgbClr val="000000"/>
                </a:solidFill>
              </a:defRPr>
            </a:pPr>
            <a:endParaRPr/>
          </a:p>
          <a:p>
            <a:pPr>
              <a:defRPr>
                <a:solidFill>
                  <a:srgbClr val="000000"/>
                </a:solidFill>
              </a:defRPr>
            </a:pPr>
            <a:r>
              <a:t>Now if initial electron is 0.5 mm from cathode: gain reduced to 10</a:t>
            </a:r>
            <a:r>
              <a:rPr baseline="31999"/>
              <a:t>6</a:t>
            </a:r>
            <a:r>
              <a:t>: 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fast signal is 8 fC</a:t>
            </a:r>
          </a:p>
        </p:txBody>
      </p:sp>
      <p:sp>
        <p:nvSpPr>
          <p:cNvPr id="260" name="0.5 mm"/>
          <p:cNvSpPr txBox="1"/>
          <p:nvPr/>
        </p:nvSpPr>
        <p:spPr>
          <a:xfrm>
            <a:off x="11371844" y="2729253"/>
            <a:ext cx="1047505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spcBef>
                <a:spcPts val="0"/>
              </a:spcBef>
              <a:defRPr sz="2000" i="0" spc="0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0.5 mm </a:t>
            </a:r>
          </a:p>
        </p:txBody>
      </p:sp>
      <p:sp>
        <p:nvSpPr>
          <p:cNvPr id="261" name="Line"/>
          <p:cNvSpPr/>
          <p:nvPr/>
        </p:nvSpPr>
        <p:spPr>
          <a:xfrm flipV="1">
            <a:off x="7073899" y="4519950"/>
            <a:ext cx="4146267" cy="1968093"/>
          </a:xfrm>
          <a:prstGeom prst="line">
            <a:avLst/>
          </a:prstGeom>
          <a:ln w="25400">
            <a:solidFill>
              <a:srgbClr val="4F64FB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62" name="Line"/>
          <p:cNvSpPr/>
          <p:nvPr/>
        </p:nvSpPr>
        <p:spPr>
          <a:xfrm>
            <a:off x="7086524" y="3290946"/>
            <a:ext cx="1603416" cy="1440398"/>
          </a:xfrm>
          <a:prstGeom prst="line">
            <a:avLst/>
          </a:prstGeom>
          <a:ln w="25400">
            <a:solidFill>
              <a:srgbClr val="FE6A63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63" name="Only avalanches that start with some hundreds of micron of cathode will grow large enough to create detectable signal.…"/>
          <p:cNvSpPr txBox="1"/>
          <p:nvPr/>
        </p:nvSpPr>
        <p:spPr>
          <a:xfrm>
            <a:off x="369175" y="7251665"/>
            <a:ext cx="12046146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Only avalanches that start with some hundreds of micron of cathode will grow large enough to create detectable signal.</a:t>
            </a:r>
          </a:p>
          <a:p>
            <a:r>
              <a:t>fast signal created movement of the electrons  within 100 micron of anode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6" name="Going back to Santonico’s pict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>
                <a:solidFill>
                  <a:srgbClr val="000000"/>
                </a:solidFill>
              </a:defRPr>
            </a:lvl1pPr>
          </a:lstStyle>
          <a:p>
            <a:r>
              <a:t>Going back to Santonico’s picture</a:t>
            </a:r>
          </a:p>
        </p:txBody>
      </p:sp>
      <p:sp>
        <p:nvSpPr>
          <p:cNvPr id="267" name="Rectangle"/>
          <p:cNvSpPr/>
          <p:nvPr/>
        </p:nvSpPr>
        <p:spPr>
          <a:xfrm>
            <a:off x="2066280" y="2794000"/>
            <a:ext cx="3763020" cy="149722"/>
          </a:xfrm>
          <a:prstGeom prst="rect">
            <a:avLst/>
          </a:prstGeom>
          <a:solidFill>
            <a:srgbClr val="31D0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68" name="Rectangle"/>
          <p:cNvSpPr/>
          <p:nvPr/>
        </p:nvSpPr>
        <p:spPr>
          <a:xfrm>
            <a:off x="2066280" y="4148680"/>
            <a:ext cx="3763020" cy="149722"/>
          </a:xfrm>
          <a:prstGeom prst="rect">
            <a:avLst/>
          </a:prstGeom>
          <a:solidFill>
            <a:srgbClr val="F855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69" name="Line"/>
          <p:cNvSpPr/>
          <p:nvPr/>
        </p:nvSpPr>
        <p:spPr>
          <a:xfrm>
            <a:off x="1188992" y="2047547"/>
            <a:ext cx="2709611" cy="756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12880"/>
                </a:lnTo>
              </a:path>
            </a:pathLst>
          </a:custGeom>
          <a:ln w="25400">
            <a:solidFill>
              <a:srgbClr val="284D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70" name="Line"/>
          <p:cNvSpPr/>
          <p:nvPr/>
        </p:nvSpPr>
        <p:spPr>
          <a:xfrm flipV="1">
            <a:off x="1078885" y="2349499"/>
            <a:ext cx="267315" cy="267316"/>
          </a:xfrm>
          <a:prstGeom prst="line">
            <a:avLst/>
          </a:prstGeom>
          <a:ln w="25400">
            <a:solidFill>
              <a:srgbClr val="284D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71" name="Line"/>
          <p:cNvSpPr/>
          <p:nvPr/>
        </p:nvSpPr>
        <p:spPr>
          <a:xfrm flipH="1">
            <a:off x="4040336" y="2184399"/>
            <a:ext cx="798364" cy="3037931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72" name="Line"/>
          <p:cNvSpPr/>
          <p:nvPr/>
        </p:nvSpPr>
        <p:spPr>
          <a:xfrm>
            <a:off x="1381612" y="4288482"/>
            <a:ext cx="2440110" cy="649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ln w="25400">
            <a:solidFill>
              <a:srgbClr val="FF2D3E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73" name="+ kV"/>
          <p:cNvSpPr txBox="1"/>
          <p:nvPr/>
        </p:nvSpPr>
        <p:spPr>
          <a:xfrm>
            <a:off x="381875" y="4584699"/>
            <a:ext cx="90952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44162"/>
                </a:solidFill>
              </a:defRPr>
            </a:lvl1pPr>
          </a:lstStyle>
          <a:p>
            <a:r>
              <a:t>+ kV</a:t>
            </a:r>
          </a:p>
        </p:txBody>
      </p:sp>
      <p:grpSp>
        <p:nvGrpSpPr>
          <p:cNvPr id="276" name="Group"/>
          <p:cNvGrpSpPr/>
          <p:nvPr/>
        </p:nvGrpSpPr>
        <p:grpSpPr>
          <a:xfrm>
            <a:off x="4523866" y="2953754"/>
            <a:ext cx="133396" cy="149722"/>
            <a:chOff x="0" y="0"/>
            <a:chExt cx="133395" cy="149721"/>
          </a:xfrm>
        </p:grpSpPr>
        <p:sp>
          <p:nvSpPr>
            <p:cNvPr id="274" name="Circle"/>
            <p:cNvSpPr/>
            <p:nvPr/>
          </p:nvSpPr>
          <p:spPr>
            <a:xfrm>
              <a:off x="0" y="0"/>
              <a:ext cx="108907" cy="108907"/>
            </a:xfrm>
            <a:prstGeom prst="ellipse">
              <a:avLst/>
            </a:prstGeom>
            <a:solidFill>
              <a:srgbClr val="3E59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  <p:sp>
          <p:nvSpPr>
            <p:cNvPr id="275" name="Circle"/>
            <p:cNvSpPr/>
            <p:nvPr/>
          </p:nvSpPr>
          <p:spPr>
            <a:xfrm>
              <a:off x="24488" y="40814"/>
              <a:ext cx="108908" cy="108908"/>
            </a:xfrm>
            <a:prstGeom prst="ellipse">
              <a:avLst/>
            </a:prstGeom>
            <a:solidFill>
              <a:srgbClr val="FF312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</p:grpSp>
      <p:grpSp>
        <p:nvGrpSpPr>
          <p:cNvPr id="279" name="Group"/>
          <p:cNvGrpSpPr/>
          <p:nvPr/>
        </p:nvGrpSpPr>
        <p:grpSpPr>
          <a:xfrm>
            <a:off x="4237976" y="3877740"/>
            <a:ext cx="133397" cy="149722"/>
            <a:chOff x="0" y="0"/>
            <a:chExt cx="133395" cy="149721"/>
          </a:xfrm>
        </p:grpSpPr>
        <p:sp>
          <p:nvSpPr>
            <p:cNvPr id="277" name="Circle"/>
            <p:cNvSpPr/>
            <p:nvPr/>
          </p:nvSpPr>
          <p:spPr>
            <a:xfrm>
              <a:off x="0" y="0"/>
              <a:ext cx="108907" cy="108907"/>
            </a:xfrm>
            <a:prstGeom prst="ellipse">
              <a:avLst/>
            </a:prstGeom>
            <a:solidFill>
              <a:srgbClr val="3E59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  <p:sp>
          <p:nvSpPr>
            <p:cNvPr id="278" name="Circle"/>
            <p:cNvSpPr/>
            <p:nvPr/>
          </p:nvSpPr>
          <p:spPr>
            <a:xfrm>
              <a:off x="24488" y="40814"/>
              <a:ext cx="108908" cy="108908"/>
            </a:xfrm>
            <a:prstGeom prst="ellipse">
              <a:avLst/>
            </a:prstGeom>
            <a:solidFill>
              <a:srgbClr val="FF312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</p:grpSp>
      <p:grpSp>
        <p:nvGrpSpPr>
          <p:cNvPr id="282" name="Group"/>
          <p:cNvGrpSpPr/>
          <p:nvPr/>
        </p:nvGrpSpPr>
        <p:grpSpPr>
          <a:xfrm>
            <a:off x="4460366" y="3306240"/>
            <a:ext cx="133396" cy="149722"/>
            <a:chOff x="0" y="0"/>
            <a:chExt cx="133395" cy="149721"/>
          </a:xfrm>
        </p:grpSpPr>
        <p:sp>
          <p:nvSpPr>
            <p:cNvPr id="280" name="Circle"/>
            <p:cNvSpPr/>
            <p:nvPr/>
          </p:nvSpPr>
          <p:spPr>
            <a:xfrm>
              <a:off x="0" y="0"/>
              <a:ext cx="108907" cy="108907"/>
            </a:xfrm>
            <a:prstGeom prst="ellipse">
              <a:avLst/>
            </a:prstGeom>
            <a:solidFill>
              <a:srgbClr val="3E59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  <p:sp>
          <p:nvSpPr>
            <p:cNvPr id="281" name="Circle"/>
            <p:cNvSpPr/>
            <p:nvPr/>
          </p:nvSpPr>
          <p:spPr>
            <a:xfrm>
              <a:off x="24488" y="40814"/>
              <a:ext cx="108908" cy="108908"/>
            </a:xfrm>
            <a:prstGeom prst="ellipse">
              <a:avLst/>
            </a:prstGeom>
            <a:solidFill>
              <a:srgbClr val="FF312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</p:grpSp>
      <p:grpSp>
        <p:nvGrpSpPr>
          <p:cNvPr id="285" name="Group"/>
          <p:cNvGrpSpPr/>
          <p:nvPr/>
        </p:nvGrpSpPr>
        <p:grpSpPr>
          <a:xfrm>
            <a:off x="4364976" y="3626890"/>
            <a:ext cx="133397" cy="149722"/>
            <a:chOff x="0" y="0"/>
            <a:chExt cx="133395" cy="149721"/>
          </a:xfrm>
        </p:grpSpPr>
        <p:sp>
          <p:nvSpPr>
            <p:cNvPr id="283" name="Circle"/>
            <p:cNvSpPr/>
            <p:nvPr/>
          </p:nvSpPr>
          <p:spPr>
            <a:xfrm>
              <a:off x="0" y="0"/>
              <a:ext cx="108907" cy="108907"/>
            </a:xfrm>
            <a:prstGeom prst="ellipse">
              <a:avLst/>
            </a:prstGeom>
            <a:solidFill>
              <a:srgbClr val="3E59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  <p:sp>
          <p:nvSpPr>
            <p:cNvPr id="284" name="Circle"/>
            <p:cNvSpPr/>
            <p:nvPr/>
          </p:nvSpPr>
          <p:spPr>
            <a:xfrm>
              <a:off x="24488" y="40814"/>
              <a:ext cx="108908" cy="108908"/>
            </a:xfrm>
            <a:prstGeom prst="ellipse">
              <a:avLst/>
            </a:prstGeom>
            <a:solidFill>
              <a:srgbClr val="FF312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</p:grpSp>
      <p:sp>
        <p:nvSpPr>
          <p:cNvPr id="286" name="Triangle"/>
          <p:cNvSpPr/>
          <p:nvPr/>
        </p:nvSpPr>
        <p:spPr>
          <a:xfrm>
            <a:off x="4546600" y="3012218"/>
            <a:ext cx="133396" cy="289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8C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87" name="Triangle"/>
          <p:cNvSpPr/>
          <p:nvPr/>
        </p:nvSpPr>
        <p:spPr>
          <a:xfrm>
            <a:off x="4470400" y="3322815"/>
            <a:ext cx="133396" cy="289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8C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88" name="Triangle"/>
          <p:cNvSpPr/>
          <p:nvPr/>
        </p:nvSpPr>
        <p:spPr>
          <a:xfrm>
            <a:off x="4364976" y="3670527"/>
            <a:ext cx="133397" cy="289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8C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89" name="Triangle"/>
          <p:cNvSpPr/>
          <p:nvPr/>
        </p:nvSpPr>
        <p:spPr>
          <a:xfrm>
            <a:off x="4250676" y="3871588"/>
            <a:ext cx="133397" cy="289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8C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90" name="uniform…"/>
          <p:cNvSpPr txBox="1"/>
          <p:nvPr/>
        </p:nvSpPr>
        <p:spPr>
          <a:xfrm>
            <a:off x="1575675" y="2936600"/>
            <a:ext cx="2538930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>
                <a:solidFill>
                  <a:srgbClr val="000000"/>
                </a:solidFill>
              </a:defRPr>
            </a:pPr>
            <a:r>
              <a:t>uniform </a:t>
            </a:r>
          </a:p>
          <a:p>
            <a:pPr algn="ctr">
              <a:defRPr>
                <a:solidFill>
                  <a:srgbClr val="000000"/>
                </a:solidFill>
              </a:defRPr>
            </a:pPr>
            <a:r>
              <a:t>high electric field</a:t>
            </a:r>
          </a:p>
        </p:txBody>
      </p:sp>
      <p:sp>
        <p:nvSpPr>
          <p:cNvPr id="291" name="To get these avalanches each producing a detectable signal at the start of the avalanche would require setting the gas gain extraordinary  high - sparks,etc"/>
          <p:cNvSpPr txBox="1"/>
          <p:nvPr/>
        </p:nvSpPr>
        <p:spPr>
          <a:xfrm>
            <a:off x="7191037" y="1899430"/>
            <a:ext cx="4810454" cy="251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To get these avalanches each producing a detectable signal at the start of the avalanche would require setting the gas gain extraordinary  high - sparks,etc</a:t>
            </a:r>
          </a:p>
        </p:txBody>
      </p:sp>
      <p:sp>
        <p:nvSpPr>
          <p:cNvPr id="292" name="Rectangle"/>
          <p:cNvSpPr/>
          <p:nvPr/>
        </p:nvSpPr>
        <p:spPr>
          <a:xfrm>
            <a:off x="2908482" y="6787491"/>
            <a:ext cx="3763021" cy="149722"/>
          </a:xfrm>
          <a:prstGeom prst="rect">
            <a:avLst/>
          </a:prstGeom>
          <a:solidFill>
            <a:srgbClr val="31D0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93" name="Rectangle"/>
          <p:cNvSpPr/>
          <p:nvPr/>
        </p:nvSpPr>
        <p:spPr>
          <a:xfrm>
            <a:off x="2908482" y="8142172"/>
            <a:ext cx="3763021" cy="149722"/>
          </a:xfrm>
          <a:prstGeom prst="rect">
            <a:avLst/>
          </a:prstGeom>
          <a:solidFill>
            <a:srgbClr val="F855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94" name="Line"/>
          <p:cNvSpPr/>
          <p:nvPr/>
        </p:nvSpPr>
        <p:spPr>
          <a:xfrm>
            <a:off x="2031195" y="6041039"/>
            <a:ext cx="2709611" cy="756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12880"/>
                </a:lnTo>
              </a:path>
            </a:pathLst>
          </a:custGeom>
          <a:ln w="25400">
            <a:solidFill>
              <a:srgbClr val="284D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95" name="Line"/>
          <p:cNvSpPr/>
          <p:nvPr/>
        </p:nvSpPr>
        <p:spPr>
          <a:xfrm flipV="1">
            <a:off x="1921087" y="6342992"/>
            <a:ext cx="267316" cy="267316"/>
          </a:xfrm>
          <a:prstGeom prst="line">
            <a:avLst/>
          </a:prstGeom>
          <a:ln w="25400">
            <a:solidFill>
              <a:srgbClr val="284D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96" name="Line"/>
          <p:cNvSpPr/>
          <p:nvPr/>
        </p:nvSpPr>
        <p:spPr>
          <a:xfrm flipH="1">
            <a:off x="4882539" y="6177891"/>
            <a:ext cx="798364" cy="3037931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97" name="Line"/>
          <p:cNvSpPr/>
          <p:nvPr/>
        </p:nvSpPr>
        <p:spPr>
          <a:xfrm>
            <a:off x="2223814" y="8281974"/>
            <a:ext cx="2440111" cy="649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ln w="25400">
            <a:solidFill>
              <a:srgbClr val="FF2D3E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98" name="+ kV"/>
          <p:cNvSpPr txBox="1"/>
          <p:nvPr/>
        </p:nvSpPr>
        <p:spPr>
          <a:xfrm>
            <a:off x="1224077" y="8578191"/>
            <a:ext cx="90952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44162"/>
                </a:solidFill>
              </a:defRPr>
            </a:lvl1pPr>
          </a:lstStyle>
          <a:p>
            <a:r>
              <a:t>+ kV</a:t>
            </a:r>
          </a:p>
        </p:txBody>
      </p:sp>
      <p:grpSp>
        <p:nvGrpSpPr>
          <p:cNvPr id="301" name="Group"/>
          <p:cNvGrpSpPr/>
          <p:nvPr/>
        </p:nvGrpSpPr>
        <p:grpSpPr>
          <a:xfrm>
            <a:off x="5366068" y="6947246"/>
            <a:ext cx="133397" cy="149722"/>
            <a:chOff x="0" y="0"/>
            <a:chExt cx="133395" cy="149721"/>
          </a:xfrm>
        </p:grpSpPr>
        <p:sp>
          <p:nvSpPr>
            <p:cNvPr id="299" name="Circle"/>
            <p:cNvSpPr/>
            <p:nvPr/>
          </p:nvSpPr>
          <p:spPr>
            <a:xfrm>
              <a:off x="0" y="0"/>
              <a:ext cx="108907" cy="108907"/>
            </a:xfrm>
            <a:prstGeom prst="ellipse">
              <a:avLst/>
            </a:prstGeom>
            <a:solidFill>
              <a:srgbClr val="3E59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  <p:sp>
          <p:nvSpPr>
            <p:cNvPr id="300" name="Circle"/>
            <p:cNvSpPr/>
            <p:nvPr/>
          </p:nvSpPr>
          <p:spPr>
            <a:xfrm>
              <a:off x="24488" y="40814"/>
              <a:ext cx="108908" cy="108908"/>
            </a:xfrm>
            <a:prstGeom prst="ellipse">
              <a:avLst/>
            </a:prstGeom>
            <a:solidFill>
              <a:srgbClr val="FF312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</p:grpSp>
      <p:grpSp>
        <p:nvGrpSpPr>
          <p:cNvPr id="304" name="Group"/>
          <p:cNvGrpSpPr/>
          <p:nvPr/>
        </p:nvGrpSpPr>
        <p:grpSpPr>
          <a:xfrm>
            <a:off x="5080179" y="7871231"/>
            <a:ext cx="133396" cy="149723"/>
            <a:chOff x="0" y="0"/>
            <a:chExt cx="133395" cy="149721"/>
          </a:xfrm>
        </p:grpSpPr>
        <p:sp>
          <p:nvSpPr>
            <p:cNvPr id="302" name="Circle"/>
            <p:cNvSpPr/>
            <p:nvPr/>
          </p:nvSpPr>
          <p:spPr>
            <a:xfrm>
              <a:off x="0" y="0"/>
              <a:ext cx="108907" cy="108907"/>
            </a:xfrm>
            <a:prstGeom prst="ellipse">
              <a:avLst/>
            </a:prstGeom>
            <a:solidFill>
              <a:srgbClr val="3E59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  <p:sp>
          <p:nvSpPr>
            <p:cNvPr id="303" name="Circle"/>
            <p:cNvSpPr/>
            <p:nvPr/>
          </p:nvSpPr>
          <p:spPr>
            <a:xfrm>
              <a:off x="24488" y="40814"/>
              <a:ext cx="108908" cy="108908"/>
            </a:xfrm>
            <a:prstGeom prst="ellipse">
              <a:avLst/>
            </a:prstGeom>
            <a:solidFill>
              <a:srgbClr val="FF312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</p:grpSp>
      <p:grpSp>
        <p:nvGrpSpPr>
          <p:cNvPr id="307" name="Group"/>
          <p:cNvGrpSpPr/>
          <p:nvPr/>
        </p:nvGrpSpPr>
        <p:grpSpPr>
          <a:xfrm>
            <a:off x="5302568" y="7299731"/>
            <a:ext cx="133397" cy="149723"/>
            <a:chOff x="0" y="0"/>
            <a:chExt cx="133395" cy="149721"/>
          </a:xfrm>
        </p:grpSpPr>
        <p:sp>
          <p:nvSpPr>
            <p:cNvPr id="305" name="Circle"/>
            <p:cNvSpPr/>
            <p:nvPr/>
          </p:nvSpPr>
          <p:spPr>
            <a:xfrm>
              <a:off x="0" y="0"/>
              <a:ext cx="108907" cy="108907"/>
            </a:xfrm>
            <a:prstGeom prst="ellipse">
              <a:avLst/>
            </a:prstGeom>
            <a:solidFill>
              <a:srgbClr val="3E59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  <p:sp>
          <p:nvSpPr>
            <p:cNvPr id="306" name="Circle"/>
            <p:cNvSpPr/>
            <p:nvPr/>
          </p:nvSpPr>
          <p:spPr>
            <a:xfrm>
              <a:off x="24488" y="40814"/>
              <a:ext cx="108908" cy="108908"/>
            </a:xfrm>
            <a:prstGeom prst="ellipse">
              <a:avLst/>
            </a:prstGeom>
            <a:solidFill>
              <a:srgbClr val="FF312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</p:grpSp>
      <p:grpSp>
        <p:nvGrpSpPr>
          <p:cNvPr id="310" name="Group"/>
          <p:cNvGrpSpPr/>
          <p:nvPr/>
        </p:nvGrpSpPr>
        <p:grpSpPr>
          <a:xfrm>
            <a:off x="5207179" y="7620382"/>
            <a:ext cx="133396" cy="149722"/>
            <a:chOff x="0" y="0"/>
            <a:chExt cx="133395" cy="149721"/>
          </a:xfrm>
        </p:grpSpPr>
        <p:sp>
          <p:nvSpPr>
            <p:cNvPr id="308" name="Circle"/>
            <p:cNvSpPr/>
            <p:nvPr/>
          </p:nvSpPr>
          <p:spPr>
            <a:xfrm>
              <a:off x="0" y="0"/>
              <a:ext cx="108907" cy="108907"/>
            </a:xfrm>
            <a:prstGeom prst="ellipse">
              <a:avLst/>
            </a:prstGeom>
            <a:solidFill>
              <a:srgbClr val="3E59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  <p:sp>
          <p:nvSpPr>
            <p:cNvPr id="309" name="Circle"/>
            <p:cNvSpPr/>
            <p:nvPr/>
          </p:nvSpPr>
          <p:spPr>
            <a:xfrm>
              <a:off x="24488" y="40814"/>
              <a:ext cx="108908" cy="108908"/>
            </a:xfrm>
            <a:prstGeom prst="ellipse">
              <a:avLst/>
            </a:prstGeom>
            <a:solidFill>
              <a:srgbClr val="FF312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</p:grpSp>
      <p:sp>
        <p:nvSpPr>
          <p:cNvPr id="311" name="Triangle"/>
          <p:cNvSpPr/>
          <p:nvPr/>
        </p:nvSpPr>
        <p:spPr>
          <a:xfrm>
            <a:off x="5388802" y="7005710"/>
            <a:ext cx="133396" cy="225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8C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312" name="Triangle"/>
          <p:cNvSpPr/>
          <p:nvPr/>
        </p:nvSpPr>
        <p:spPr>
          <a:xfrm>
            <a:off x="5312602" y="7329007"/>
            <a:ext cx="133396" cy="207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8C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313" name="Triangle"/>
          <p:cNvSpPr/>
          <p:nvPr/>
        </p:nvSpPr>
        <p:spPr>
          <a:xfrm>
            <a:off x="5207179" y="7664019"/>
            <a:ext cx="133396" cy="225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8C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314" name="Triangle"/>
          <p:cNvSpPr/>
          <p:nvPr/>
        </p:nvSpPr>
        <p:spPr>
          <a:xfrm>
            <a:off x="5092879" y="7852380"/>
            <a:ext cx="133396" cy="289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8C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grpSp>
        <p:nvGrpSpPr>
          <p:cNvPr id="320" name="Group"/>
          <p:cNvGrpSpPr/>
          <p:nvPr/>
        </p:nvGrpSpPr>
        <p:grpSpPr>
          <a:xfrm>
            <a:off x="3052366" y="6240052"/>
            <a:ext cx="10073080" cy="2959950"/>
            <a:chOff x="0" y="0"/>
            <a:chExt cx="10073079" cy="2959948"/>
          </a:xfrm>
        </p:grpSpPr>
        <p:sp>
          <p:nvSpPr>
            <p:cNvPr id="315" name="Line"/>
            <p:cNvSpPr/>
            <p:nvPr/>
          </p:nvSpPr>
          <p:spPr>
            <a:xfrm>
              <a:off x="0" y="985897"/>
              <a:ext cx="3516200" cy="1"/>
            </a:xfrm>
            <a:prstGeom prst="line">
              <a:avLst/>
            </a:prstGeom>
            <a:noFill/>
            <a:ln w="25400" cap="flat">
              <a:solidFill>
                <a:srgbClr val="74767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  <p:sp>
          <p:nvSpPr>
            <p:cNvPr id="316" name="Line"/>
            <p:cNvSpPr/>
            <p:nvPr/>
          </p:nvSpPr>
          <p:spPr>
            <a:xfrm>
              <a:off x="0" y="1303397"/>
              <a:ext cx="3516200" cy="1"/>
            </a:xfrm>
            <a:prstGeom prst="line">
              <a:avLst/>
            </a:prstGeom>
            <a:noFill/>
            <a:ln w="25400" cap="flat">
              <a:solidFill>
                <a:srgbClr val="74767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  <p:sp>
          <p:nvSpPr>
            <p:cNvPr id="317" name="Line"/>
            <p:cNvSpPr/>
            <p:nvPr/>
          </p:nvSpPr>
          <p:spPr>
            <a:xfrm>
              <a:off x="0" y="1646297"/>
              <a:ext cx="3516200" cy="1"/>
            </a:xfrm>
            <a:prstGeom prst="line">
              <a:avLst/>
            </a:prstGeom>
            <a:noFill/>
            <a:ln w="25400" cap="flat">
              <a:solidFill>
                <a:srgbClr val="74767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400" i="0" spc="0"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/>
            </a:p>
          </p:txBody>
        </p:sp>
        <p:sp>
          <p:nvSpPr>
            <p:cNvPr id="318" name="Solution: add barriers within the gas gap to…"/>
            <p:cNvSpPr txBox="1"/>
            <p:nvPr/>
          </p:nvSpPr>
          <p:spPr>
            <a:xfrm>
              <a:off x="3590608" y="-1"/>
              <a:ext cx="6482472" cy="1244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r>
                <a:t>Solution: add barriers within the gas gap to </a:t>
              </a:r>
            </a:p>
            <a:p>
              <a:pPr>
                <a:defRPr>
                  <a:solidFill>
                    <a:srgbClr val="000000"/>
                  </a:solidFill>
                </a:defRPr>
              </a:pPr>
              <a:r>
                <a:t>stop development of the avalanche</a:t>
              </a:r>
            </a:p>
          </p:txBody>
        </p:sp>
        <p:sp>
          <p:nvSpPr>
            <p:cNvPr id="319" name="The Multigap Resistive Plate Chamber"/>
            <p:cNvSpPr txBox="1"/>
            <p:nvPr/>
          </p:nvSpPr>
          <p:spPr>
            <a:xfrm>
              <a:off x="2818763" y="2299548"/>
              <a:ext cx="7021371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 b="1" spc="32">
                  <a:solidFill>
                    <a:srgbClr val="C52B00"/>
                  </a:solidFill>
                </a:defRPr>
              </a:lvl1pPr>
            </a:lstStyle>
            <a:p>
              <a:r>
                <a:t>The Multigap Resistive Plate Chamber</a:t>
              </a:r>
            </a:p>
          </p:txBody>
        </p:sp>
      </p:grpSp>
      <p:sp>
        <p:nvSpPr>
          <p:cNvPr id="3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97679" y="9328150"/>
            <a:ext cx="211833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4" name="MULTIGAP RESISTIVE PLATE CHAMB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457200">
              <a:lnSpc>
                <a:spcPts val="4100"/>
              </a:lnSpc>
              <a:spcBef>
                <a:spcPts val="0"/>
              </a:spcBef>
              <a:tabLst>
                <a:tab pos="1295400" algn="l"/>
                <a:tab pos="2603500" algn="l"/>
                <a:tab pos="3898900" algn="l"/>
                <a:tab pos="5207000" algn="l"/>
                <a:tab pos="6502400" algn="l"/>
                <a:tab pos="7797800" algn="l"/>
                <a:tab pos="9105900" algn="l"/>
                <a:tab pos="10401300" algn="l"/>
                <a:tab pos="11709400" algn="l"/>
                <a:tab pos="12903200" algn="l"/>
              </a:tabLst>
              <a:defRPr sz="3400">
                <a:solidFill>
                  <a:srgbClr val="238511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MULTIGAP RESISTIVE PLATE CHAMBER</a:t>
            </a:r>
          </a:p>
        </p:txBody>
      </p:sp>
      <p:sp>
        <p:nvSpPr>
          <p:cNvPr id="3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65615" y="9302750"/>
            <a:ext cx="244388" cy="393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326" name="Stack of equally-spaced resistive plates with voltage applied to external surfaces (all internal plates electrically floating)…"/>
          <p:cNvSpPr txBox="1"/>
          <p:nvPr/>
        </p:nvSpPr>
        <p:spPr>
          <a:xfrm>
            <a:off x="7205879" y="2123484"/>
            <a:ext cx="5239049" cy="6790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457200">
              <a:lnSpc>
                <a:spcPts val="3200"/>
              </a:lnSpc>
              <a:spcBef>
                <a:spcPts val="0"/>
              </a:spcBef>
              <a:tabLst>
                <a:tab pos="1295400" algn="l"/>
                <a:tab pos="2603500" algn="l"/>
                <a:tab pos="3898900" algn="l"/>
                <a:tab pos="4991100" algn="l"/>
              </a:tabLst>
              <a:defRPr sz="2600" i="0" spc="0">
                <a:solidFill>
                  <a:srgbClr val="2A56FF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Stack of equally-spaced resistive plates with voltage applied to external surfaces (all internal plates electrically floating)</a:t>
            </a:r>
          </a:p>
          <a:p>
            <a:pPr algn="ctr" defTabSz="457200">
              <a:lnSpc>
                <a:spcPts val="3200"/>
              </a:lnSpc>
              <a:spcBef>
                <a:spcPts val="0"/>
              </a:spcBef>
              <a:tabLst>
                <a:tab pos="1295400" algn="l"/>
                <a:tab pos="2603500" algn="l"/>
                <a:tab pos="3898900" algn="l"/>
                <a:tab pos="4991100" algn="l"/>
              </a:tabLst>
              <a:defRPr sz="2600" i="0" spc="0">
                <a:solidFill>
                  <a:srgbClr val="292ED2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endParaRPr>
              <a:solidFill>
                <a:srgbClr val="000000"/>
              </a:solidFill>
            </a:endParaRPr>
          </a:p>
          <a:p>
            <a:pPr algn="ctr" defTabSz="457200">
              <a:lnSpc>
                <a:spcPts val="3200"/>
              </a:lnSpc>
              <a:spcBef>
                <a:spcPts val="0"/>
              </a:spcBef>
              <a:tabLst>
                <a:tab pos="1295400" algn="l"/>
                <a:tab pos="2603500" algn="l"/>
                <a:tab pos="3898900" algn="l"/>
                <a:tab pos="4991100" algn="l"/>
              </a:tabLst>
              <a:defRPr sz="2600" i="0" spc="0">
                <a:solidFill>
                  <a:srgbClr val="205F02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Pickup electrodes on external surfaces (resistive plates transparent to fast signal)</a:t>
            </a:r>
          </a:p>
          <a:p>
            <a:pPr algn="ctr" defTabSz="457200">
              <a:lnSpc>
                <a:spcPts val="3200"/>
              </a:lnSpc>
              <a:spcBef>
                <a:spcPts val="0"/>
              </a:spcBef>
              <a:tabLst>
                <a:tab pos="1295400" algn="l"/>
                <a:tab pos="2603500" algn="l"/>
                <a:tab pos="3898900" algn="l"/>
                <a:tab pos="4991100" algn="l"/>
              </a:tabLst>
              <a:defRPr sz="2600" i="0" spc="0">
                <a:solidFill>
                  <a:srgbClr val="D4FB79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  <a:p>
            <a:pPr algn="ctr" defTabSz="457200">
              <a:lnSpc>
                <a:spcPts val="3200"/>
              </a:lnSpc>
              <a:spcBef>
                <a:spcPts val="0"/>
              </a:spcBef>
              <a:tabLst>
                <a:tab pos="1295400" algn="l"/>
                <a:tab pos="2603500" algn="l"/>
                <a:tab pos="3898900" algn="l"/>
                <a:tab pos="4991100" algn="l"/>
              </a:tabLst>
              <a:defRPr sz="2600" i="0" spc="0">
                <a:solidFill>
                  <a:srgbClr val="FF3B2E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Internal plates take correct voltage - initially due to electrostatics but kept at correct voltage by flow of electrons and positive ions - feedback principle that dictates equal gain in all gas gaps </a:t>
            </a:r>
          </a:p>
        </p:txBody>
      </p:sp>
      <p:sp>
        <p:nvSpPr>
          <p:cNvPr id="327" name="Triangle"/>
          <p:cNvSpPr/>
          <p:nvPr/>
        </p:nvSpPr>
        <p:spPr>
          <a:xfrm>
            <a:off x="2234911" y="4005306"/>
            <a:ext cx="192786" cy="295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73FD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4200" i="0" spc="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328" name="Triangle"/>
          <p:cNvSpPr/>
          <p:nvPr/>
        </p:nvSpPr>
        <p:spPr>
          <a:xfrm>
            <a:off x="2210077" y="4775156"/>
            <a:ext cx="192786" cy="29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73FD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4200" i="0" spc="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329" name="Triangle"/>
          <p:cNvSpPr/>
          <p:nvPr/>
        </p:nvSpPr>
        <p:spPr>
          <a:xfrm>
            <a:off x="2044518" y="5280112"/>
            <a:ext cx="192785" cy="295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73FD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4200" i="0" spc="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330" name="Triangle"/>
          <p:cNvSpPr/>
          <p:nvPr/>
        </p:nvSpPr>
        <p:spPr>
          <a:xfrm>
            <a:off x="1870681" y="6612864"/>
            <a:ext cx="192785" cy="295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73FD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4200" i="0" spc="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331" name="Rectangle"/>
          <p:cNvSpPr/>
          <p:nvPr/>
        </p:nvSpPr>
        <p:spPr>
          <a:xfrm>
            <a:off x="811101" y="3674187"/>
            <a:ext cx="2897288" cy="250180"/>
          </a:xfrm>
          <a:prstGeom prst="rect">
            <a:avLst/>
          </a:prstGeom>
          <a:blipFill>
            <a:blip r:embed="rId2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4200" i="0" spc="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332" name="Rectangle"/>
          <p:cNvSpPr/>
          <p:nvPr/>
        </p:nvSpPr>
        <p:spPr>
          <a:xfrm>
            <a:off x="811101" y="4295035"/>
            <a:ext cx="2897288" cy="250179"/>
          </a:xfrm>
          <a:prstGeom prst="rect">
            <a:avLst/>
          </a:prstGeom>
          <a:blipFill>
            <a:blip r:embed="rId2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4200" i="0" spc="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333" name="Rectangle"/>
          <p:cNvSpPr/>
          <p:nvPr/>
        </p:nvSpPr>
        <p:spPr>
          <a:xfrm>
            <a:off x="811101" y="4932438"/>
            <a:ext cx="2897288" cy="250179"/>
          </a:xfrm>
          <a:prstGeom prst="rect">
            <a:avLst/>
          </a:prstGeom>
          <a:blipFill>
            <a:blip r:embed="rId2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4200" i="0" spc="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334" name="Rectangle"/>
          <p:cNvSpPr/>
          <p:nvPr/>
        </p:nvSpPr>
        <p:spPr>
          <a:xfrm>
            <a:off x="811101" y="6190688"/>
            <a:ext cx="2897288" cy="250180"/>
          </a:xfrm>
          <a:prstGeom prst="rect">
            <a:avLst/>
          </a:prstGeom>
          <a:blipFill>
            <a:blip r:embed="rId2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4200" i="0" spc="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335" name="Rectangle"/>
          <p:cNvSpPr/>
          <p:nvPr/>
        </p:nvSpPr>
        <p:spPr>
          <a:xfrm>
            <a:off x="811101" y="6828091"/>
            <a:ext cx="2897288" cy="250180"/>
          </a:xfrm>
          <a:prstGeom prst="rect">
            <a:avLst/>
          </a:prstGeom>
          <a:blipFill>
            <a:blip r:embed="rId2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4200" i="0" spc="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336" name="Rectangle"/>
          <p:cNvSpPr/>
          <p:nvPr/>
        </p:nvSpPr>
        <p:spPr>
          <a:xfrm>
            <a:off x="811101" y="5569841"/>
            <a:ext cx="2897288" cy="250179"/>
          </a:xfrm>
          <a:prstGeom prst="rect">
            <a:avLst/>
          </a:prstGeom>
          <a:blipFill>
            <a:blip r:embed="rId2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4200" i="0" spc="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337" name="Rectangle"/>
          <p:cNvSpPr/>
          <p:nvPr/>
        </p:nvSpPr>
        <p:spPr>
          <a:xfrm>
            <a:off x="811101" y="3442404"/>
            <a:ext cx="2897288" cy="107431"/>
          </a:xfrm>
          <a:prstGeom prst="rect">
            <a:avLst/>
          </a:prstGeom>
          <a:blipFill>
            <a:blip r:embed="rId3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4200" i="0" spc="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338" name="Rectangle"/>
          <p:cNvSpPr/>
          <p:nvPr/>
        </p:nvSpPr>
        <p:spPr>
          <a:xfrm>
            <a:off x="811101" y="7184044"/>
            <a:ext cx="2897288" cy="107431"/>
          </a:xfrm>
          <a:prstGeom prst="rect">
            <a:avLst/>
          </a:prstGeom>
          <a:blipFill>
            <a:blip r:embed="rId3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4200" i="0" spc="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339" name="Circle"/>
          <p:cNvSpPr/>
          <p:nvPr/>
        </p:nvSpPr>
        <p:spPr>
          <a:xfrm>
            <a:off x="2309413" y="3980472"/>
            <a:ext cx="49668" cy="49669"/>
          </a:xfrm>
          <a:prstGeom prst="ellipse">
            <a:avLst/>
          </a:prstGeom>
          <a:solidFill>
            <a:srgbClr val="D81E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4200" i="0" spc="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340" name="Circle"/>
          <p:cNvSpPr/>
          <p:nvPr/>
        </p:nvSpPr>
        <p:spPr>
          <a:xfrm>
            <a:off x="2284579" y="4725489"/>
            <a:ext cx="49668" cy="49668"/>
          </a:xfrm>
          <a:prstGeom prst="ellipse">
            <a:avLst/>
          </a:prstGeom>
          <a:solidFill>
            <a:srgbClr val="D81E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4200" i="0" spc="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341" name="Circle"/>
          <p:cNvSpPr/>
          <p:nvPr/>
        </p:nvSpPr>
        <p:spPr>
          <a:xfrm>
            <a:off x="2110742" y="5247000"/>
            <a:ext cx="49668" cy="49669"/>
          </a:xfrm>
          <a:prstGeom prst="ellipse">
            <a:avLst/>
          </a:prstGeom>
          <a:solidFill>
            <a:srgbClr val="D81E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4200" i="0" spc="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342" name="Circle"/>
          <p:cNvSpPr/>
          <p:nvPr/>
        </p:nvSpPr>
        <p:spPr>
          <a:xfrm>
            <a:off x="1945182" y="6596308"/>
            <a:ext cx="49669" cy="49669"/>
          </a:xfrm>
          <a:prstGeom prst="ellipse">
            <a:avLst/>
          </a:prstGeom>
          <a:solidFill>
            <a:srgbClr val="D81E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4200" i="0" spc="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343" name="Cathode -10 kV"/>
          <p:cNvSpPr txBox="1"/>
          <p:nvPr/>
        </p:nvSpPr>
        <p:spPr>
          <a:xfrm>
            <a:off x="3715265" y="3314832"/>
            <a:ext cx="2193662" cy="638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457200">
              <a:lnSpc>
                <a:spcPts val="2700"/>
              </a:lnSpc>
              <a:spcBef>
                <a:spcPts val="0"/>
              </a:spcBef>
              <a:tabLst>
                <a:tab pos="1295400" algn="l"/>
                <a:tab pos="2603500" algn="l"/>
              </a:tabLst>
              <a:defRPr sz="2200" i="0" spc="0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Cathode -10 kV</a:t>
            </a:r>
          </a:p>
        </p:txBody>
      </p:sp>
      <p:sp>
        <p:nvSpPr>
          <p:cNvPr id="344" name="Anode 0 V"/>
          <p:cNvSpPr txBox="1"/>
          <p:nvPr/>
        </p:nvSpPr>
        <p:spPr>
          <a:xfrm>
            <a:off x="3732175" y="6821741"/>
            <a:ext cx="1483851" cy="530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457200">
              <a:lnSpc>
                <a:spcPts val="2700"/>
              </a:lnSpc>
              <a:spcBef>
                <a:spcPts val="0"/>
              </a:spcBef>
              <a:tabLst>
                <a:tab pos="1295400" algn="l"/>
              </a:tabLst>
              <a:defRPr sz="2200" i="0" spc="0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Anode 0 V</a:t>
            </a:r>
          </a:p>
        </p:txBody>
      </p:sp>
      <p:sp>
        <p:nvSpPr>
          <p:cNvPr id="345" name="Line"/>
          <p:cNvSpPr/>
          <p:nvPr/>
        </p:nvSpPr>
        <p:spPr>
          <a:xfrm>
            <a:off x="1943100" y="7457217"/>
            <a:ext cx="637220" cy="640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0"/>
                </a:moveTo>
                <a:lnTo>
                  <a:pt x="7832" y="0"/>
                </a:lnTo>
                <a:lnTo>
                  <a:pt x="9678" y="2979"/>
                </a:lnTo>
                <a:lnTo>
                  <a:pt x="12022" y="21600"/>
                </a:lnTo>
                <a:lnTo>
                  <a:pt x="13618" y="2532"/>
                </a:lnTo>
                <a:lnTo>
                  <a:pt x="15215" y="149"/>
                </a:lnTo>
                <a:lnTo>
                  <a:pt x="21600" y="149"/>
                </a:lnTo>
              </a:path>
            </a:pathLst>
          </a:custGeom>
          <a:ln w="12700">
            <a:solidFill>
              <a:srgbClr val="3F39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4200" i="0" spc="0">
                <a:solidFill>
                  <a:srgbClr val="3242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346" name="Line"/>
          <p:cNvSpPr/>
          <p:nvPr/>
        </p:nvSpPr>
        <p:spPr>
          <a:xfrm rot="10800000" flipH="1">
            <a:off x="2574307" y="2730500"/>
            <a:ext cx="637221" cy="631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0"/>
                </a:moveTo>
                <a:lnTo>
                  <a:pt x="7832" y="0"/>
                </a:lnTo>
                <a:lnTo>
                  <a:pt x="9678" y="2979"/>
                </a:lnTo>
                <a:lnTo>
                  <a:pt x="12022" y="21600"/>
                </a:lnTo>
                <a:lnTo>
                  <a:pt x="13618" y="2532"/>
                </a:lnTo>
                <a:lnTo>
                  <a:pt x="15215" y="149"/>
                </a:lnTo>
                <a:lnTo>
                  <a:pt x="21600" y="149"/>
                </a:lnTo>
              </a:path>
            </a:pathLst>
          </a:custGeom>
          <a:ln w="12700">
            <a:solidFill>
              <a:srgbClr val="FB384C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4200" i="0" spc="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347" name="(-2 kV)"/>
          <p:cNvSpPr txBox="1"/>
          <p:nvPr/>
        </p:nvSpPr>
        <p:spPr>
          <a:xfrm>
            <a:off x="3662686" y="6092915"/>
            <a:ext cx="1149788" cy="458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457200">
              <a:lnSpc>
                <a:spcPts val="2500"/>
              </a:lnSpc>
              <a:spcBef>
                <a:spcPts val="0"/>
              </a:spcBef>
              <a:tabLst>
                <a:tab pos="1295400" algn="l"/>
              </a:tabLst>
              <a:defRPr sz="2100" i="0" spc="0">
                <a:solidFill>
                  <a:srgbClr val="294D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(-2 kV)</a:t>
            </a:r>
          </a:p>
        </p:txBody>
      </p:sp>
      <p:sp>
        <p:nvSpPr>
          <p:cNvPr id="348" name="(-4 kV)"/>
          <p:cNvSpPr txBox="1"/>
          <p:nvPr/>
        </p:nvSpPr>
        <p:spPr>
          <a:xfrm>
            <a:off x="3662686" y="5465814"/>
            <a:ext cx="1149788" cy="458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457200">
              <a:lnSpc>
                <a:spcPts val="2500"/>
              </a:lnSpc>
              <a:spcBef>
                <a:spcPts val="0"/>
              </a:spcBef>
              <a:tabLst>
                <a:tab pos="1295400" algn="l"/>
              </a:tabLst>
              <a:defRPr sz="2100" i="0" spc="0">
                <a:solidFill>
                  <a:srgbClr val="294D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(-4 kV)</a:t>
            </a:r>
          </a:p>
        </p:txBody>
      </p:sp>
      <p:sp>
        <p:nvSpPr>
          <p:cNvPr id="349" name="(-6 kV)"/>
          <p:cNvSpPr txBox="1"/>
          <p:nvPr/>
        </p:nvSpPr>
        <p:spPr>
          <a:xfrm>
            <a:off x="3662686" y="4799991"/>
            <a:ext cx="1149788" cy="577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457200">
              <a:lnSpc>
                <a:spcPts val="2500"/>
              </a:lnSpc>
              <a:spcBef>
                <a:spcPts val="0"/>
              </a:spcBef>
              <a:tabLst>
                <a:tab pos="1295400" algn="l"/>
              </a:tabLst>
              <a:defRPr sz="2100" i="0" spc="0">
                <a:solidFill>
                  <a:srgbClr val="294D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(-6 kV)</a:t>
            </a:r>
          </a:p>
        </p:txBody>
      </p:sp>
      <p:sp>
        <p:nvSpPr>
          <p:cNvPr id="350" name="(-8 kV)"/>
          <p:cNvSpPr txBox="1"/>
          <p:nvPr/>
        </p:nvSpPr>
        <p:spPr>
          <a:xfrm>
            <a:off x="3662686" y="4131176"/>
            <a:ext cx="1149788" cy="577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457200">
              <a:lnSpc>
                <a:spcPts val="2500"/>
              </a:lnSpc>
              <a:spcBef>
                <a:spcPts val="0"/>
              </a:spcBef>
              <a:tabLst>
                <a:tab pos="1295400" algn="l"/>
              </a:tabLst>
              <a:defRPr sz="2100" i="0" spc="0">
                <a:solidFill>
                  <a:srgbClr val="294D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(-8 kV)</a:t>
            </a:r>
          </a:p>
        </p:txBody>
      </p:sp>
      <p:sp>
        <p:nvSpPr>
          <p:cNvPr id="351" name="Rectangle"/>
          <p:cNvSpPr/>
          <p:nvPr/>
        </p:nvSpPr>
        <p:spPr>
          <a:xfrm>
            <a:off x="811101" y="7068153"/>
            <a:ext cx="2897288" cy="85356"/>
          </a:xfrm>
          <a:prstGeom prst="rect">
            <a:avLst/>
          </a:prstGeom>
          <a:solidFill>
            <a:srgbClr val="8A8A8A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4200" i="0" spc="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352" name="Rectangle"/>
          <p:cNvSpPr/>
          <p:nvPr/>
        </p:nvSpPr>
        <p:spPr>
          <a:xfrm>
            <a:off x="811101" y="3591408"/>
            <a:ext cx="2897288" cy="85356"/>
          </a:xfrm>
          <a:prstGeom prst="rect">
            <a:avLst/>
          </a:prstGeom>
          <a:solidFill>
            <a:srgbClr val="8A8A8A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4200" i="0" spc="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353" name="Signal electrode"/>
          <p:cNvSpPr txBox="1"/>
          <p:nvPr/>
        </p:nvSpPr>
        <p:spPr>
          <a:xfrm>
            <a:off x="3484924" y="2765294"/>
            <a:ext cx="2137335" cy="418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457200">
              <a:lnSpc>
                <a:spcPts val="2500"/>
              </a:lnSpc>
              <a:spcBef>
                <a:spcPts val="0"/>
              </a:spcBef>
              <a:tabLst>
                <a:tab pos="1295400" algn="l"/>
                <a:tab pos="2603500" algn="l"/>
              </a:tabLst>
              <a:defRPr sz="2100" i="0" spc="0">
                <a:solidFill>
                  <a:srgbClr val="AB2A2A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Signal electrode</a:t>
            </a:r>
          </a:p>
        </p:txBody>
      </p:sp>
      <p:sp>
        <p:nvSpPr>
          <p:cNvPr id="354" name="Line"/>
          <p:cNvSpPr/>
          <p:nvPr/>
        </p:nvSpPr>
        <p:spPr>
          <a:xfrm flipV="1">
            <a:off x="3203433" y="3194066"/>
            <a:ext cx="264895" cy="315115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5" name="Line"/>
          <p:cNvSpPr/>
          <p:nvPr/>
        </p:nvSpPr>
        <p:spPr>
          <a:xfrm>
            <a:off x="3451772" y="3205839"/>
            <a:ext cx="2044658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6" name="Signal electrode"/>
          <p:cNvSpPr txBox="1"/>
          <p:nvPr/>
        </p:nvSpPr>
        <p:spPr>
          <a:xfrm>
            <a:off x="1760322" y="7384554"/>
            <a:ext cx="3709719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457200">
              <a:lnSpc>
                <a:spcPts val="2700"/>
              </a:lnSpc>
              <a:spcBef>
                <a:spcPts val="0"/>
              </a:spcBef>
              <a:tabLst>
                <a:tab pos="1295400" algn="l"/>
                <a:tab pos="2603500" algn="l"/>
              </a:tabLst>
              <a:defRPr sz="2200" i="0" spc="0">
                <a:solidFill>
                  <a:srgbClr val="4152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Signal electrode</a:t>
            </a:r>
          </a:p>
        </p:txBody>
      </p:sp>
      <p:sp>
        <p:nvSpPr>
          <p:cNvPr id="357" name="Line"/>
          <p:cNvSpPr/>
          <p:nvPr/>
        </p:nvSpPr>
        <p:spPr>
          <a:xfrm>
            <a:off x="2640531" y="7250268"/>
            <a:ext cx="720184" cy="529790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8" name="Line"/>
          <p:cNvSpPr/>
          <p:nvPr/>
        </p:nvSpPr>
        <p:spPr>
          <a:xfrm>
            <a:off x="3344158" y="7771412"/>
            <a:ext cx="2193662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9" name="Line"/>
          <p:cNvSpPr/>
          <p:nvPr/>
        </p:nvSpPr>
        <p:spPr>
          <a:xfrm flipH="1">
            <a:off x="1796179" y="3227177"/>
            <a:ext cx="704886" cy="4450472"/>
          </a:xfrm>
          <a:prstGeom prst="line">
            <a:avLst/>
          </a:prstGeom>
          <a:ln w="25400">
            <a:solidFill>
              <a:srgbClr val="B18CFE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2" name="Note be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>
                <a:solidFill>
                  <a:srgbClr val="000000"/>
                </a:solidFill>
              </a:defRPr>
            </a:lvl1pPr>
          </a:lstStyle>
          <a:p>
            <a:r>
              <a:t>Note bene</a:t>
            </a:r>
          </a:p>
        </p:txBody>
      </p:sp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97679" y="9328150"/>
            <a:ext cx="211833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364" name="The MRPC was inspired by an incorrect description of the physics of the RPC.…"/>
          <p:cNvSpPr txBox="1"/>
          <p:nvPr/>
        </p:nvSpPr>
        <p:spPr>
          <a:xfrm>
            <a:off x="639589" y="1790700"/>
            <a:ext cx="11193978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The MRPC was inspired by an incorrect description of the physics of the RPC.</a:t>
            </a:r>
          </a:p>
          <a:p>
            <a:r>
              <a:t>It has nothing to do with double gap RPC used in CMS.</a:t>
            </a:r>
          </a:p>
          <a:p>
            <a:r>
              <a:t> </a:t>
            </a:r>
          </a:p>
        </p:txBody>
      </p:sp>
      <p:sp>
        <p:nvSpPr>
          <p:cNvPr id="365" name="Questions for students"/>
          <p:cNvSpPr txBox="1"/>
          <p:nvPr/>
        </p:nvSpPr>
        <p:spPr>
          <a:xfrm>
            <a:off x="571500" y="34290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92500" lnSpcReduction="10000"/>
          </a:bodyPr>
          <a:lstStyle>
            <a:lvl1pPr defTabSz="543305">
              <a:spcBef>
                <a:spcPts val="2100"/>
              </a:spcBef>
              <a:defRPr sz="4836" i="0" spc="0">
                <a:solidFill>
                  <a:srgbClr val="0000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Questions for students</a:t>
            </a:r>
          </a:p>
        </p:txBody>
      </p:sp>
      <p:sp>
        <p:nvSpPr>
          <p:cNvPr id="366" name="Line"/>
          <p:cNvSpPr/>
          <p:nvPr/>
        </p:nvSpPr>
        <p:spPr>
          <a:xfrm>
            <a:off x="571500" y="4065540"/>
            <a:ext cx="11861800" cy="1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7" name="Each gas gap contributes equally to signal on pick up strips - explain…"/>
          <p:cNvSpPr txBox="1"/>
          <p:nvPr/>
        </p:nvSpPr>
        <p:spPr>
          <a:xfrm>
            <a:off x="639589" y="4425950"/>
            <a:ext cx="11879973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00062" indent="-500062">
              <a:buSzPct val="100000"/>
              <a:buAutoNum type="arabicPeriod"/>
            </a:pPr>
            <a:r>
              <a:t>Each gas gap contributes equally to signal on pick up strips - explain</a:t>
            </a:r>
          </a:p>
          <a:p>
            <a:pPr marL="500062" indent="-500062">
              <a:buSzPct val="100000"/>
              <a:buAutoNum type="arabicPeriod"/>
            </a:pPr>
            <a:r>
              <a:t>Why do the ‘electrically floating’ resistive plates get fixed at the correct voltage</a:t>
            </a:r>
          </a:p>
          <a:p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0" name="space charg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>
                <a:solidFill>
                  <a:srgbClr val="5D28C0"/>
                </a:solidFill>
              </a:defRPr>
            </a:lvl1pPr>
          </a:lstStyle>
          <a:p>
            <a:r>
              <a:t>space charge</a:t>
            </a:r>
          </a:p>
        </p:txBody>
      </p:sp>
      <p:sp>
        <p:nvSpPr>
          <p:cNvPr id="371" name="Shape"/>
          <p:cNvSpPr/>
          <p:nvPr/>
        </p:nvSpPr>
        <p:spPr>
          <a:xfrm>
            <a:off x="2794000" y="2692400"/>
            <a:ext cx="1079500" cy="299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5" y="0"/>
                </a:moveTo>
                <a:cubicBezTo>
                  <a:pt x="9318" y="0"/>
                  <a:pt x="8640" y="9556"/>
                  <a:pt x="6099" y="11898"/>
                </a:cubicBezTo>
                <a:cubicBezTo>
                  <a:pt x="3558" y="14240"/>
                  <a:pt x="0" y="16135"/>
                  <a:pt x="0" y="17696"/>
                </a:cubicBezTo>
                <a:cubicBezTo>
                  <a:pt x="0" y="19258"/>
                  <a:pt x="4235" y="21600"/>
                  <a:pt x="10588" y="21600"/>
                </a:cubicBezTo>
                <a:cubicBezTo>
                  <a:pt x="16941" y="21600"/>
                  <a:pt x="21600" y="19778"/>
                  <a:pt x="21600" y="18347"/>
                </a:cubicBezTo>
                <a:cubicBezTo>
                  <a:pt x="21600" y="16916"/>
                  <a:pt x="16264" y="13720"/>
                  <a:pt x="14993" y="11898"/>
                </a:cubicBezTo>
                <a:cubicBezTo>
                  <a:pt x="13722" y="10077"/>
                  <a:pt x="10165" y="0"/>
                  <a:pt x="10165" y="0"/>
                </a:cubicBezTo>
                <a:close/>
              </a:path>
            </a:pathLst>
          </a:custGeom>
          <a:gradFill>
            <a:gsLst>
              <a:gs pos="0">
                <a:srgbClr val="FFFB00">
                  <a:alpha val="0"/>
                </a:srgbClr>
              </a:gs>
              <a:gs pos="100000">
                <a:srgbClr val="FF2600"/>
              </a:gs>
            </a:gsLst>
            <a:lin ang="5400000"/>
          </a:gradFill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4200" i="0" spc="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grpSp>
        <p:nvGrpSpPr>
          <p:cNvPr id="384" name="Group"/>
          <p:cNvGrpSpPr/>
          <p:nvPr/>
        </p:nvGrpSpPr>
        <p:grpSpPr>
          <a:xfrm>
            <a:off x="1887220" y="2668105"/>
            <a:ext cx="3576321" cy="3508559"/>
            <a:chOff x="0" y="0"/>
            <a:chExt cx="3576319" cy="3508557"/>
          </a:xfrm>
        </p:grpSpPr>
        <p:sp>
          <p:nvSpPr>
            <p:cNvPr id="372" name="Line"/>
            <p:cNvSpPr/>
            <p:nvPr/>
          </p:nvSpPr>
          <p:spPr>
            <a:xfrm flipV="1">
              <a:off x="650239" y="0"/>
              <a:ext cx="1" cy="3508558"/>
            </a:xfrm>
            <a:prstGeom prst="line">
              <a:avLst/>
            </a:prstGeom>
            <a:noFill/>
            <a:ln w="12700" cap="flat">
              <a:solidFill>
                <a:srgbClr val="AEAEA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200" i="0" spc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3" name="Line"/>
            <p:cNvSpPr/>
            <p:nvPr/>
          </p:nvSpPr>
          <p:spPr>
            <a:xfrm flipV="1">
              <a:off x="975360" y="0"/>
              <a:ext cx="1" cy="3508558"/>
            </a:xfrm>
            <a:prstGeom prst="line">
              <a:avLst/>
            </a:prstGeom>
            <a:noFill/>
            <a:ln w="12700" cap="flat">
              <a:solidFill>
                <a:srgbClr val="AEAEA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200" i="0" spc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4" name="Line"/>
            <p:cNvSpPr/>
            <p:nvPr/>
          </p:nvSpPr>
          <p:spPr>
            <a:xfrm flipV="1">
              <a:off x="1300479" y="0"/>
              <a:ext cx="1" cy="3508558"/>
            </a:xfrm>
            <a:prstGeom prst="line">
              <a:avLst/>
            </a:prstGeom>
            <a:noFill/>
            <a:ln w="12700" cap="flat">
              <a:solidFill>
                <a:srgbClr val="AEAEA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200" i="0" spc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5" name="Line"/>
            <p:cNvSpPr/>
            <p:nvPr/>
          </p:nvSpPr>
          <p:spPr>
            <a:xfrm flipV="1">
              <a:off x="1625599" y="0"/>
              <a:ext cx="1" cy="3508558"/>
            </a:xfrm>
            <a:prstGeom prst="line">
              <a:avLst/>
            </a:prstGeom>
            <a:noFill/>
            <a:ln w="12700" cap="flat">
              <a:solidFill>
                <a:srgbClr val="AEAEA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200" i="0" spc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6" name="Line"/>
            <p:cNvSpPr/>
            <p:nvPr/>
          </p:nvSpPr>
          <p:spPr>
            <a:xfrm flipV="1">
              <a:off x="1950720" y="0"/>
              <a:ext cx="1" cy="3508558"/>
            </a:xfrm>
            <a:prstGeom prst="line">
              <a:avLst/>
            </a:prstGeom>
            <a:noFill/>
            <a:ln w="12700" cap="flat">
              <a:solidFill>
                <a:srgbClr val="AEAEA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200" i="0" spc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7" name="Line"/>
            <p:cNvSpPr/>
            <p:nvPr/>
          </p:nvSpPr>
          <p:spPr>
            <a:xfrm flipV="1">
              <a:off x="2275840" y="0"/>
              <a:ext cx="1" cy="3508558"/>
            </a:xfrm>
            <a:prstGeom prst="line">
              <a:avLst/>
            </a:prstGeom>
            <a:noFill/>
            <a:ln w="12700" cap="flat">
              <a:solidFill>
                <a:srgbClr val="AEAEA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200" i="0" spc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8" name="Line"/>
            <p:cNvSpPr/>
            <p:nvPr/>
          </p:nvSpPr>
          <p:spPr>
            <a:xfrm flipV="1">
              <a:off x="2600959" y="0"/>
              <a:ext cx="1" cy="3508558"/>
            </a:xfrm>
            <a:prstGeom prst="line">
              <a:avLst/>
            </a:prstGeom>
            <a:noFill/>
            <a:ln w="12700" cap="flat">
              <a:solidFill>
                <a:srgbClr val="AEAEA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200" i="0" spc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9" name="Line"/>
            <p:cNvSpPr/>
            <p:nvPr/>
          </p:nvSpPr>
          <p:spPr>
            <a:xfrm flipV="1">
              <a:off x="2926080" y="0"/>
              <a:ext cx="1" cy="3508558"/>
            </a:xfrm>
            <a:prstGeom prst="line">
              <a:avLst/>
            </a:prstGeom>
            <a:noFill/>
            <a:ln w="12700" cap="flat">
              <a:solidFill>
                <a:srgbClr val="AEAEA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200" i="0" spc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0" name="Line"/>
            <p:cNvSpPr/>
            <p:nvPr/>
          </p:nvSpPr>
          <p:spPr>
            <a:xfrm flipV="1">
              <a:off x="3251200" y="0"/>
              <a:ext cx="1" cy="3508558"/>
            </a:xfrm>
            <a:prstGeom prst="line">
              <a:avLst/>
            </a:prstGeom>
            <a:noFill/>
            <a:ln w="12700" cap="flat">
              <a:solidFill>
                <a:srgbClr val="AEAEA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200" i="0" spc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1" name="Line"/>
            <p:cNvSpPr/>
            <p:nvPr/>
          </p:nvSpPr>
          <p:spPr>
            <a:xfrm flipV="1">
              <a:off x="3576319" y="0"/>
              <a:ext cx="1" cy="3508558"/>
            </a:xfrm>
            <a:prstGeom prst="line">
              <a:avLst/>
            </a:prstGeom>
            <a:noFill/>
            <a:ln w="12700" cap="flat">
              <a:solidFill>
                <a:srgbClr val="AEAEA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200" i="0" spc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2" name="Line"/>
            <p:cNvSpPr/>
            <p:nvPr/>
          </p:nvSpPr>
          <p:spPr>
            <a:xfrm flipV="1">
              <a:off x="325119" y="0"/>
              <a:ext cx="1" cy="3508558"/>
            </a:xfrm>
            <a:prstGeom prst="line">
              <a:avLst/>
            </a:prstGeom>
            <a:noFill/>
            <a:ln w="12700" cap="flat">
              <a:solidFill>
                <a:srgbClr val="AEAEA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200" i="0" spc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3" name="Line"/>
            <p:cNvSpPr/>
            <p:nvPr/>
          </p:nvSpPr>
          <p:spPr>
            <a:xfrm flipV="1">
              <a:off x="-1" y="0"/>
              <a:ext cx="2" cy="3508558"/>
            </a:xfrm>
            <a:prstGeom prst="line">
              <a:avLst/>
            </a:prstGeom>
            <a:noFill/>
            <a:ln w="12700" cap="flat">
              <a:solidFill>
                <a:srgbClr val="AEAEA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200" i="0" spc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385" name="Rectangle"/>
          <p:cNvSpPr/>
          <p:nvPr/>
        </p:nvSpPr>
        <p:spPr>
          <a:xfrm>
            <a:off x="1600200" y="2095500"/>
            <a:ext cx="4229100" cy="571500"/>
          </a:xfrm>
          <a:prstGeom prst="rect">
            <a:avLst/>
          </a:prstGeom>
          <a:blipFill>
            <a:blip r:embed="rId2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4200" i="0" spc="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386" name="-HV"/>
          <p:cNvSpPr txBox="1"/>
          <p:nvPr/>
        </p:nvSpPr>
        <p:spPr>
          <a:xfrm>
            <a:off x="3239958" y="2045017"/>
            <a:ext cx="860684" cy="1114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8382" algn="ctr" defTabSz="457200">
              <a:lnSpc>
                <a:spcPts val="4200"/>
              </a:lnSpc>
              <a:spcBef>
                <a:spcPts val="0"/>
              </a:spcBef>
              <a:tabLst>
                <a:tab pos="38100" algn="l"/>
                <a:tab pos="127000" algn="l"/>
                <a:tab pos="1422400" algn="l"/>
                <a:tab pos="2717800" algn="l"/>
                <a:tab pos="4025900" algn="l"/>
                <a:tab pos="5321300" algn="l"/>
                <a:tab pos="6502400" algn="l"/>
                <a:tab pos="7797800" algn="l"/>
                <a:tab pos="9105900" algn="l"/>
                <a:tab pos="10401300" algn="l"/>
                <a:tab pos="11709400" algn="l"/>
                <a:tab pos="13004800" algn="l"/>
                <a:tab pos="14300200" algn="l"/>
                <a:tab pos="15608300" algn="l"/>
              </a:tabLst>
              <a:defRPr sz="3400" i="0" spc="0">
                <a:solidFill>
                  <a:srgbClr val="5E30E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-HV</a:t>
            </a:r>
          </a:p>
        </p:txBody>
      </p:sp>
      <p:sp>
        <p:nvSpPr>
          <p:cNvPr id="387" name="Rectangle"/>
          <p:cNvSpPr/>
          <p:nvPr/>
        </p:nvSpPr>
        <p:spPr>
          <a:xfrm>
            <a:off x="1536700" y="6172200"/>
            <a:ext cx="4229100" cy="571500"/>
          </a:xfrm>
          <a:prstGeom prst="rect">
            <a:avLst/>
          </a:prstGeom>
          <a:blipFill>
            <a:blip r:embed="rId2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4200" i="0" spc="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388" name="+ HV"/>
          <p:cNvSpPr txBox="1"/>
          <p:nvPr/>
        </p:nvSpPr>
        <p:spPr>
          <a:xfrm>
            <a:off x="3113220" y="6144577"/>
            <a:ext cx="1048120" cy="1114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8382" algn="ctr" defTabSz="457200">
              <a:lnSpc>
                <a:spcPts val="4200"/>
              </a:lnSpc>
              <a:spcBef>
                <a:spcPts val="0"/>
              </a:spcBef>
              <a:tabLst>
                <a:tab pos="38100" algn="l"/>
                <a:tab pos="127000" algn="l"/>
                <a:tab pos="1422400" algn="l"/>
                <a:tab pos="2717800" algn="l"/>
                <a:tab pos="4025900" algn="l"/>
                <a:tab pos="5321300" algn="l"/>
                <a:tab pos="6502400" algn="l"/>
                <a:tab pos="7797800" algn="l"/>
                <a:tab pos="9105900" algn="l"/>
                <a:tab pos="10401300" algn="l"/>
                <a:tab pos="11709400" algn="l"/>
                <a:tab pos="13004800" algn="l"/>
                <a:tab pos="14300200" algn="l"/>
                <a:tab pos="15608300" algn="l"/>
              </a:tabLst>
              <a:defRPr sz="3400" i="0" spc="0">
                <a:solidFill>
                  <a:srgbClr val="9929BD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+ HV</a:t>
            </a:r>
          </a:p>
        </p:txBody>
      </p:sp>
      <p:sp>
        <p:nvSpPr>
          <p:cNvPr id="389" name="As the ‘avalanche’ grows - every time an ionising collision creates an electron, there is also a positive ion created.  Since the positive ion is heavy - it is stationary (in time scale of avalanche formation).  The charge of these positive ions reduces the electric field seen by the electrons in the ‘head’ of the avalanche."/>
          <p:cNvSpPr txBox="1"/>
          <p:nvPr/>
        </p:nvSpPr>
        <p:spPr>
          <a:xfrm>
            <a:off x="5899065" y="1853776"/>
            <a:ext cx="6731001" cy="574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8382" algn="ctr" defTabSz="457200">
              <a:lnSpc>
                <a:spcPts val="4200"/>
              </a:lnSpc>
              <a:spcBef>
                <a:spcPts val="0"/>
              </a:spcBef>
              <a:tabLst>
                <a:tab pos="38100" algn="l"/>
                <a:tab pos="127000" algn="l"/>
                <a:tab pos="1422400" algn="l"/>
                <a:tab pos="2717800" algn="l"/>
                <a:tab pos="4025900" algn="l"/>
                <a:tab pos="5321300" algn="l"/>
                <a:tab pos="6629400" algn="l"/>
                <a:tab pos="7797800" algn="l"/>
                <a:tab pos="9105900" algn="l"/>
                <a:tab pos="10401300" algn="l"/>
                <a:tab pos="11709400" algn="l"/>
                <a:tab pos="13004800" algn="l"/>
                <a:tab pos="14300200" algn="l"/>
                <a:tab pos="15608300" algn="l"/>
              </a:tabLst>
              <a:defRPr sz="3400" i="0" spc="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As the ‘avalanche’ grows - every time an ionising collision creates an electron, there is also a positive ion created.  Since the positive ion is heavy - it is stationary (in time scale of avalanche formation).  The charge of these positive ions reduces the electric field seen by the electrons in the ‘head’ of the avalanche.</a:t>
            </a:r>
          </a:p>
        </p:txBody>
      </p:sp>
      <p:sp>
        <p:nvSpPr>
          <p:cNvPr id="390" name="Line"/>
          <p:cNvSpPr/>
          <p:nvPr/>
        </p:nvSpPr>
        <p:spPr>
          <a:xfrm flipV="1">
            <a:off x="1677811" y="5689599"/>
            <a:ext cx="1611490" cy="165692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1" name="Low field region due to space charge"/>
          <p:cNvSpPr txBox="1"/>
          <p:nvPr/>
        </p:nvSpPr>
        <p:spPr>
          <a:xfrm>
            <a:off x="594698" y="7339965"/>
            <a:ext cx="3670301" cy="163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8382" algn="ctr" defTabSz="457200">
              <a:lnSpc>
                <a:spcPts val="4200"/>
              </a:lnSpc>
              <a:spcBef>
                <a:spcPts val="0"/>
              </a:spcBef>
              <a:tabLst>
                <a:tab pos="38100" algn="l"/>
                <a:tab pos="127000" algn="l"/>
                <a:tab pos="1422400" algn="l"/>
                <a:tab pos="2717800" algn="l"/>
                <a:tab pos="3898900" algn="l"/>
                <a:tab pos="5207000" algn="l"/>
                <a:tab pos="6502400" algn="l"/>
                <a:tab pos="7797800" algn="l"/>
                <a:tab pos="9105900" algn="l"/>
                <a:tab pos="10401300" algn="l"/>
                <a:tab pos="11709400" algn="l"/>
                <a:tab pos="13004800" algn="l"/>
                <a:tab pos="14300200" algn="l"/>
                <a:tab pos="15608300" algn="l"/>
              </a:tabLst>
              <a:defRPr sz="3400" i="0" spc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Low field region due to space charge</a:t>
            </a:r>
          </a:p>
        </p:txBody>
      </p:sp>
      <p:sp>
        <p:nvSpPr>
          <p:cNvPr id="392" name="+"/>
          <p:cNvSpPr txBox="1"/>
          <p:nvPr/>
        </p:nvSpPr>
        <p:spPr>
          <a:xfrm>
            <a:off x="2999147" y="5059585"/>
            <a:ext cx="292299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spcBef>
                <a:spcPts val="0"/>
              </a:spcBef>
              <a:defRPr sz="2400" b="1" i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+</a:t>
            </a:r>
          </a:p>
        </p:txBody>
      </p:sp>
      <p:sp>
        <p:nvSpPr>
          <p:cNvPr id="393" name="+"/>
          <p:cNvSpPr txBox="1"/>
          <p:nvPr/>
        </p:nvSpPr>
        <p:spPr>
          <a:xfrm>
            <a:off x="3291247" y="5173885"/>
            <a:ext cx="292299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spcBef>
                <a:spcPts val="0"/>
              </a:spcBef>
              <a:defRPr sz="2400" b="1" i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+</a:t>
            </a:r>
          </a:p>
        </p:txBody>
      </p:sp>
      <p:sp>
        <p:nvSpPr>
          <p:cNvPr id="394" name="+"/>
          <p:cNvSpPr txBox="1"/>
          <p:nvPr/>
        </p:nvSpPr>
        <p:spPr>
          <a:xfrm>
            <a:off x="2910247" y="5237385"/>
            <a:ext cx="292299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spcBef>
                <a:spcPts val="0"/>
              </a:spcBef>
              <a:defRPr sz="2400" b="1" i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+</a:t>
            </a:r>
          </a:p>
        </p:txBody>
      </p:sp>
      <p:sp>
        <p:nvSpPr>
          <p:cNvPr id="395" name="+"/>
          <p:cNvSpPr txBox="1"/>
          <p:nvPr/>
        </p:nvSpPr>
        <p:spPr>
          <a:xfrm>
            <a:off x="3570647" y="5173885"/>
            <a:ext cx="292299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spcBef>
                <a:spcPts val="0"/>
              </a:spcBef>
              <a:defRPr sz="2400" b="1" i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+</a:t>
            </a:r>
          </a:p>
        </p:txBody>
      </p:sp>
      <p:sp>
        <p:nvSpPr>
          <p:cNvPr id="396" name="+"/>
          <p:cNvSpPr txBox="1"/>
          <p:nvPr/>
        </p:nvSpPr>
        <p:spPr>
          <a:xfrm>
            <a:off x="3215047" y="4996085"/>
            <a:ext cx="292299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spcBef>
                <a:spcPts val="0"/>
              </a:spcBef>
              <a:defRPr sz="2400" b="1" i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+</a:t>
            </a:r>
          </a:p>
        </p:txBody>
      </p:sp>
      <p:sp>
        <p:nvSpPr>
          <p:cNvPr id="397" name="+"/>
          <p:cNvSpPr txBox="1"/>
          <p:nvPr/>
        </p:nvSpPr>
        <p:spPr>
          <a:xfrm>
            <a:off x="2757847" y="5034185"/>
            <a:ext cx="292299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spcBef>
                <a:spcPts val="0"/>
              </a:spcBef>
              <a:defRPr sz="2400" b="1" i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+</a:t>
            </a:r>
          </a:p>
        </p:txBody>
      </p:sp>
      <p:sp>
        <p:nvSpPr>
          <p:cNvPr id="398" name="+"/>
          <p:cNvSpPr txBox="1"/>
          <p:nvPr/>
        </p:nvSpPr>
        <p:spPr>
          <a:xfrm>
            <a:off x="3189647" y="4488085"/>
            <a:ext cx="292299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spcBef>
                <a:spcPts val="0"/>
              </a:spcBef>
              <a:defRPr sz="2400" b="1" i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+</a:t>
            </a:r>
          </a:p>
        </p:txBody>
      </p:sp>
      <p:sp>
        <p:nvSpPr>
          <p:cNvPr id="399" name="+"/>
          <p:cNvSpPr txBox="1"/>
          <p:nvPr/>
        </p:nvSpPr>
        <p:spPr>
          <a:xfrm>
            <a:off x="3291247" y="5377085"/>
            <a:ext cx="292299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spcBef>
                <a:spcPts val="0"/>
              </a:spcBef>
              <a:defRPr sz="2400" b="1" i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+</a:t>
            </a:r>
          </a:p>
        </p:txBody>
      </p:sp>
      <p:sp>
        <p:nvSpPr>
          <p:cNvPr id="400" name="+"/>
          <p:cNvSpPr txBox="1"/>
          <p:nvPr/>
        </p:nvSpPr>
        <p:spPr>
          <a:xfrm>
            <a:off x="3075347" y="4805585"/>
            <a:ext cx="292299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spcBef>
                <a:spcPts val="0"/>
              </a:spcBef>
              <a:defRPr sz="2400" b="1" i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+</a:t>
            </a:r>
          </a:p>
        </p:txBody>
      </p:sp>
      <p:sp>
        <p:nvSpPr>
          <p:cNvPr id="401" name="+"/>
          <p:cNvSpPr txBox="1"/>
          <p:nvPr/>
        </p:nvSpPr>
        <p:spPr>
          <a:xfrm>
            <a:off x="3494447" y="4856385"/>
            <a:ext cx="292299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spcBef>
                <a:spcPts val="0"/>
              </a:spcBef>
              <a:defRPr sz="2400" b="1" i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+</a:t>
            </a:r>
          </a:p>
        </p:txBody>
      </p:sp>
      <p:sp>
        <p:nvSpPr>
          <p:cNvPr id="402" name="+"/>
          <p:cNvSpPr txBox="1"/>
          <p:nvPr/>
        </p:nvSpPr>
        <p:spPr>
          <a:xfrm>
            <a:off x="3049947" y="5351685"/>
            <a:ext cx="292299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spcBef>
                <a:spcPts val="0"/>
              </a:spcBef>
              <a:defRPr sz="2400" b="1" i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+</a:t>
            </a:r>
          </a:p>
        </p:txBody>
      </p:sp>
      <p:sp>
        <p:nvSpPr>
          <p:cNvPr id="403" name="+"/>
          <p:cNvSpPr txBox="1"/>
          <p:nvPr/>
        </p:nvSpPr>
        <p:spPr>
          <a:xfrm>
            <a:off x="3608747" y="4996085"/>
            <a:ext cx="292299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spcBef>
                <a:spcPts val="0"/>
              </a:spcBef>
              <a:defRPr sz="2400" b="1" i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+</a:t>
            </a:r>
          </a:p>
        </p:txBody>
      </p:sp>
      <p:sp>
        <p:nvSpPr>
          <p:cNvPr id="404" name="+"/>
          <p:cNvSpPr txBox="1"/>
          <p:nvPr/>
        </p:nvSpPr>
        <p:spPr>
          <a:xfrm>
            <a:off x="3253147" y="4056285"/>
            <a:ext cx="292299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spcBef>
                <a:spcPts val="0"/>
              </a:spcBef>
              <a:defRPr sz="2400" b="1" i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+</a:t>
            </a:r>
          </a:p>
        </p:txBody>
      </p:sp>
      <p:sp>
        <p:nvSpPr>
          <p:cNvPr id="405" name="+"/>
          <p:cNvSpPr txBox="1"/>
          <p:nvPr/>
        </p:nvSpPr>
        <p:spPr>
          <a:xfrm>
            <a:off x="3189647" y="3446685"/>
            <a:ext cx="292299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spcBef>
                <a:spcPts val="0"/>
              </a:spcBef>
              <a:defRPr sz="2400" b="1" i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+</a:t>
            </a:r>
          </a:p>
        </p:txBody>
      </p:sp>
      <p:sp>
        <p:nvSpPr>
          <p:cNvPr id="406" name="+"/>
          <p:cNvSpPr txBox="1"/>
          <p:nvPr/>
        </p:nvSpPr>
        <p:spPr>
          <a:xfrm>
            <a:off x="2757847" y="4805585"/>
            <a:ext cx="292299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spcBef>
                <a:spcPts val="0"/>
              </a:spcBef>
              <a:defRPr sz="2400" b="1" i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+</a:t>
            </a:r>
          </a:p>
        </p:txBody>
      </p:sp>
      <p:sp>
        <p:nvSpPr>
          <p:cNvPr id="407" name="+"/>
          <p:cNvSpPr txBox="1"/>
          <p:nvPr/>
        </p:nvSpPr>
        <p:spPr>
          <a:xfrm>
            <a:off x="3354747" y="4716685"/>
            <a:ext cx="292299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spcBef>
                <a:spcPts val="0"/>
              </a:spcBef>
              <a:defRPr sz="2400" b="1" i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+</a:t>
            </a:r>
          </a:p>
        </p:txBody>
      </p:sp>
      <p:sp>
        <p:nvSpPr>
          <p:cNvPr id="408" name="-"/>
          <p:cNvSpPr txBox="1"/>
          <p:nvPr/>
        </p:nvSpPr>
        <p:spPr>
          <a:xfrm>
            <a:off x="3227895" y="5618385"/>
            <a:ext cx="215802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spcBef>
                <a:spcPts val="0"/>
              </a:spcBef>
              <a:defRPr sz="2400" b="1" i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-</a:t>
            </a:r>
          </a:p>
        </p:txBody>
      </p:sp>
      <p:sp>
        <p:nvSpPr>
          <p:cNvPr id="409" name="-"/>
          <p:cNvSpPr txBox="1"/>
          <p:nvPr/>
        </p:nvSpPr>
        <p:spPr>
          <a:xfrm>
            <a:off x="3646995" y="5453285"/>
            <a:ext cx="215802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spcBef>
                <a:spcPts val="0"/>
              </a:spcBef>
              <a:defRPr sz="2400" b="1" i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-</a:t>
            </a:r>
          </a:p>
        </p:txBody>
      </p:sp>
      <p:sp>
        <p:nvSpPr>
          <p:cNvPr id="410" name="-"/>
          <p:cNvSpPr txBox="1"/>
          <p:nvPr/>
        </p:nvSpPr>
        <p:spPr>
          <a:xfrm>
            <a:off x="3291395" y="5516785"/>
            <a:ext cx="215802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spcBef>
                <a:spcPts val="0"/>
              </a:spcBef>
              <a:defRPr sz="2400" b="1" i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-</a:t>
            </a:r>
          </a:p>
        </p:txBody>
      </p:sp>
      <p:sp>
        <p:nvSpPr>
          <p:cNvPr id="411" name="-"/>
          <p:cNvSpPr txBox="1"/>
          <p:nvPr/>
        </p:nvSpPr>
        <p:spPr>
          <a:xfrm>
            <a:off x="3532695" y="5516785"/>
            <a:ext cx="215802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spcBef>
                <a:spcPts val="0"/>
              </a:spcBef>
              <a:defRPr sz="2400" b="1" i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-</a:t>
            </a:r>
          </a:p>
        </p:txBody>
      </p:sp>
      <p:sp>
        <p:nvSpPr>
          <p:cNvPr id="412" name="-"/>
          <p:cNvSpPr txBox="1"/>
          <p:nvPr/>
        </p:nvSpPr>
        <p:spPr>
          <a:xfrm>
            <a:off x="3037395" y="5516785"/>
            <a:ext cx="215802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spcBef>
                <a:spcPts val="0"/>
              </a:spcBef>
              <a:defRPr sz="2400" b="1" i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-</a:t>
            </a:r>
          </a:p>
        </p:txBody>
      </p:sp>
      <p:sp>
        <p:nvSpPr>
          <p:cNvPr id="413" name="-"/>
          <p:cNvSpPr txBox="1"/>
          <p:nvPr/>
        </p:nvSpPr>
        <p:spPr>
          <a:xfrm>
            <a:off x="2910395" y="5440585"/>
            <a:ext cx="215802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spcBef>
                <a:spcPts val="0"/>
              </a:spcBef>
              <a:defRPr sz="2400" b="1" i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-</a:t>
            </a:r>
          </a:p>
        </p:txBody>
      </p:sp>
      <p:sp>
        <p:nvSpPr>
          <p:cNvPr id="4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97679" y="9328150"/>
            <a:ext cx="211833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1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1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1370</Words>
  <Application>Microsoft Macintosh PowerPoint</Application>
  <PresentationFormat>Custom</PresentationFormat>
  <Paragraphs>211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New_Template9</vt:lpstr>
      <vt:lpstr>What have we learned from studying the MRPC</vt:lpstr>
      <vt:lpstr>PowerPoint Presentation</vt:lpstr>
      <vt:lpstr>The Multigap RPC was born at the ‘95 RPC conference</vt:lpstr>
      <vt:lpstr>PowerPoint Presentation</vt:lpstr>
      <vt:lpstr>Putting in some numbers:</vt:lpstr>
      <vt:lpstr>Going back to Santonico’s picture</vt:lpstr>
      <vt:lpstr>MULTIGAP RESISTIVE PLATE CHAMBER</vt:lpstr>
      <vt:lpstr>Note bene</vt:lpstr>
      <vt:lpstr>space charge</vt:lpstr>
      <vt:lpstr>The role of space charge</vt:lpstr>
      <vt:lpstr>Modelling space charge is non-trivial</vt:lpstr>
      <vt:lpstr>Time dependance of avalanche development</vt:lpstr>
      <vt:lpstr>Reminder:</vt:lpstr>
      <vt:lpstr>expect large signal from ions for MRPC</vt:lpstr>
      <vt:lpstr>MRPC</vt:lpstr>
      <vt:lpstr>Recombination of positive and negative ions</vt:lpstr>
      <vt:lpstr>Stages of signal production in MRPC</vt:lpstr>
      <vt:lpstr>The Multigap</vt:lpstr>
      <vt:lpstr>Efficiency plateau versus gap size</vt:lpstr>
      <vt:lpstr>Time Development of avalanches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have we learned from studying the MRPC</dc:title>
  <cp:lastModifiedBy>crispin williams</cp:lastModifiedBy>
  <cp:revision>1</cp:revision>
  <dcterms:modified xsi:type="dcterms:W3CDTF">2019-07-10T05:35:46Z</dcterms:modified>
</cp:coreProperties>
</file>