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2" r:id="rId4"/>
    <p:sldId id="291" r:id="rId5"/>
    <p:sldId id="289" r:id="rId6"/>
    <p:sldId id="278" r:id="rId7"/>
    <p:sldId id="287" r:id="rId8"/>
    <p:sldId id="280" r:id="rId9"/>
    <p:sldId id="288" r:id="rId10"/>
    <p:sldId id="279" r:id="rId11"/>
    <p:sldId id="281" r:id="rId12"/>
    <p:sldId id="285" r:id="rId13"/>
    <p:sldId id="286" r:id="rId14"/>
    <p:sldId id="283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83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86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41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25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1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98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3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52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16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8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5985-9126-4633-AEF6-82E13D97AFAF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12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On-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going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Arial Black" pitchFamily="34" charset="0"/>
              </a:rPr>
              <a:t>analyses</a:t>
            </a:r>
            <a:r>
              <a:rPr lang="it-IT" sz="2400" dirty="0" smtClean="0">
                <a:solidFill>
                  <a:srgbClr val="0070C0"/>
                </a:solidFill>
                <a:latin typeface="Arial Black" pitchFamily="34" charset="0"/>
              </a:rPr>
              <a:t> of EEE data in Catania</a:t>
            </a:r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635896" y="199147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0070C0"/>
                </a:solidFill>
                <a:latin typeface="Arial Black" pitchFamily="34" charset="0"/>
              </a:rPr>
              <a:t>F.Riggi</a:t>
            </a:r>
            <a:r>
              <a:rPr lang="it-IT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it-IT" dirty="0" err="1" smtClean="0">
                <a:solidFill>
                  <a:srgbClr val="0070C0"/>
                </a:solidFill>
                <a:latin typeface="Arial Black" pitchFamily="34" charset="0"/>
              </a:rPr>
              <a:t>P.La</a:t>
            </a:r>
            <a:r>
              <a:rPr lang="it-IT" dirty="0" smtClean="0">
                <a:solidFill>
                  <a:srgbClr val="0070C0"/>
                </a:solidFill>
                <a:latin typeface="Arial Black" pitchFamily="34" charset="0"/>
              </a:rPr>
              <a:t> Rocca, C. Pinto</a:t>
            </a: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1206717" y="3068960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for long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2.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Combined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analysis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of multi-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telescope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3.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Muon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speed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systematics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over the EEE network </a:t>
            </a:r>
          </a:p>
          <a:p>
            <a:pPr marL="342900" indent="-342900">
              <a:buAutoNum type="arabicPeriod"/>
            </a:pPr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9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 smtClean="0">
                <a:solidFill>
                  <a:srgbClr val="C00000"/>
                </a:solidFill>
                <a:latin typeface="Arial Black" pitchFamily="34" charset="0"/>
              </a:rPr>
              <a:t>Muon</a:t>
            </a:r>
            <a:r>
              <a:rPr lang="it-IT" sz="2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speed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systematics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over the EEE network</a:t>
            </a: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23528" y="1988840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Muon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speed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may</a:t>
            </a:r>
            <a:r>
              <a:rPr lang="it-IT" b="1" dirty="0" smtClean="0">
                <a:solidFill>
                  <a:schemeClr val="tx2"/>
                </a:solidFill>
              </a:rPr>
              <a:t> be </a:t>
            </a:r>
            <a:r>
              <a:rPr lang="it-IT" b="1" dirty="0" err="1" smtClean="0">
                <a:solidFill>
                  <a:schemeClr val="tx2"/>
                </a:solidFill>
              </a:rPr>
              <a:t>extracted</a:t>
            </a:r>
            <a:r>
              <a:rPr lang="it-IT" b="1" dirty="0" smtClean="0">
                <a:solidFill>
                  <a:schemeClr val="tx2"/>
                </a:solidFill>
              </a:rPr>
              <a:t> from </a:t>
            </a:r>
            <a:r>
              <a:rPr lang="it-IT" b="1" dirty="0" err="1" smtClean="0">
                <a:solidFill>
                  <a:schemeClr val="tx2"/>
                </a:solidFill>
              </a:rPr>
              <a:t>track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length</a:t>
            </a:r>
            <a:r>
              <a:rPr lang="it-IT" b="1" dirty="0" smtClean="0">
                <a:solidFill>
                  <a:schemeClr val="tx2"/>
                </a:solidFill>
              </a:rPr>
              <a:t> and time-of-</a:t>
            </a:r>
            <a:r>
              <a:rPr lang="it-IT" b="1" dirty="0" err="1" smtClean="0">
                <a:solidFill>
                  <a:schemeClr val="tx2"/>
                </a:solidFill>
              </a:rPr>
              <a:t>flight</a:t>
            </a:r>
            <a:r>
              <a:rPr lang="it-IT" b="1" dirty="0" smtClean="0">
                <a:solidFill>
                  <a:schemeClr val="tx2"/>
                </a:solidFill>
              </a:rPr>
              <a:t> information for </a:t>
            </a:r>
            <a:r>
              <a:rPr lang="it-IT" b="1" dirty="0" err="1" smtClean="0">
                <a:solidFill>
                  <a:schemeClr val="tx2"/>
                </a:solidFill>
              </a:rPr>
              <a:t>each</a:t>
            </a:r>
            <a:r>
              <a:rPr lang="it-IT" b="1" dirty="0" smtClean="0">
                <a:solidFill>
                  <a:schemeClr val="tx2"/>
                </a:solidFill>
              </a:rPr>
              <a:t> EEE </a:t>
            </a:r>
            <a:r>
              <a:rPr lang="it-IT" b="1" dirty="0" err="1" smtClean="0">
                <a:solidFill>
                  <a:schemeClr val="tx2"/>
                </a:solidFill>
              </a:rPr>
              <a:t>telescope</a:t>
            </a:r>
            <a:r>
              <a:rPr lang="it-IT" b="1" dirty="0" smtClean="0">
                <a:solidFill>
                  <a:schemeClr val="tx2"/>
                </a:solidFill>
              </a:rPr>
              <a:t>. A </a:t>
            </a:r>
            <a:r>
              <a:rPr lang="it-IT" b="1" dirty="0" err="1" smtClean="0">
                <a:solidFill>
                  <a:schemeClr val="tx2"/>
                </a:solidFill>
              </a:rPr>
              <a:t>basic</a:t>
            </a:r>
            <a:r>
              <a:rPr lang="it-IT" b="1" dirty="0" smtClean="0">
                <a:solidFill>
                  <a:schemeClr val="tx2"/>
                </a:solidFill>
              </a:rPr>
              <a:t> way </a:t>
            </a:r>
            <a:r>
              <a:rPr lang="it-IT" b="1" dirty="0" err="1" smtClean="0">
                <a:solidFill>
                  <a:schemeClr val="tx2"/>
                </a:solidFill>
              </a:rPr>
              <a:t>is</a:t>
            </a:r>
            <a:r>
              <a:rPr lang="it-IT" b="1" dirty="0" smtClean="0">
                <a:solidFill>
                  <a:schemeClr val="tx2"/>
                </a:solidFill>
              </a:rPr>
              <a:t> just the ratio &lt;</a:t>
            </a:r>
            <a:r>
              <a:rPr lang="it-IT" b="1" dirty="0" err="1" smtClean="0">
                <a:solidFill>
                  <a:schemeClr val="tx2"/>
                </a:solidFill>
              </a:rPr>
              <a:t>tracklength</a:t>
            </a:r>
            <a:r>
              <a:rPr lang="it-IT" b="1" dirty="0" smtClean="0">
                <a:solidFill>
                  <a:schemeClr val="tx2"/>
                </a:solidFill>
              </a:rPr>
              <a:t>&gt;/&lt;</a:t>
            </a:r>
            <a:r>
              <a:rPr lang="it-IT" b="1" dirty="0" err="1">
                <a:solidFill>
                  <a:schemeClr val="tx2"/>
                </a:solidFill>
              </a:rPr>
              <a:t>T</a:t>
            </a:r>
            <a:r>
              <a:rPr lang="it-IT" b="1" dirty="0" err="1" smtClean="0">
                <a:solidFill>
                  <a:schemeClr val="tx2"/>
                </a:solidFill>
              </a:rPr>
              <a:t>of</a:t>
            </a:r>
            <a:r>
              <a:rPr lang="it-IT" b="1" dirty="0" smtClean="0">
                <a:solidFill>
                  <a:schemeClr val="tx2"/>
                </a:solidFill>
              </a:rPr>
              <a:t>&gt; </a:t>
            </a:r>
            <a:r>
              <a:rPr lang="it-IT" b="1" dirty="0" err="1" smtClean="0">
                <a:solidFill>
                  <a:schemeClr val="tx2"/>
                </a:solidFill>
              </a:rPr>
              <a:t>as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many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students</a:t>
            </a:r>
            <a:r>
              <a:rPr lang="it-IT" b="1" dirty="0" smtClean="0">
                <a:solidFill>
                  <a:schemeClr val="tx2"/>
                </a:solidFill>
              </a:rPr>
              <a:t> do..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</a:t>
            </a:r>
            <a:r>
              <a:rPr lang="it-IT" b="1" dirty="0" err="1" smtClean="0">
                <a:solidFill>
                  <a:schemeClr val="tx2"/>
                </a:solidFill>
              </a:rPr>
              <a:t>This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not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correct</a:t>
            </a:r>
            <a:r>
              <a:rPr lang="it-IT" b="1" dirty="0" smtClean="0">
                <a:solidFill>
                  <a:schemeClr val="tx2"/>
                </a:solidFill>
              </a:rPr>
              <a:t>, for </a:t>
            </a:r>
            <a:r>
              <a:rPr lang="it-IT" b="1" dirty="0" err="1" smtClean="0">
                <a:solidFill>
                  <a:schemeClr val="tx2"/>
                </a:solidFill>
              </a:rPr>
              <a:t>two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reasons</a:t>
            </a:r>
            <a:r>
              <a:rPr lang="it-IT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a) the </a:t>
            </a:r>
            <a:r>
              <a:rPr lang="it-IT" b="1" dirty="0" err="1" smtClean="0">
                <a:solidFill>
                  <a:schemeClr val="tx2"/>
                </a:solidFill>
              </a:rPr>
              <a:t>distributions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tracklength</a:t>
            </a:r>
            <a:r>
              <a:rPr lang="it-IT" b="1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Tof</a:t>
            </a:r>
            <a:r>
              <a:rPr lang="it-IT" b="1" dirty="0" smtClean="0">
                <a:solidFill>
                  <a:schemeClr val="tx2"/>
                </a:solidFill>
              </a:rPr>
              <a:t> are </a:t>
            </a:r>
            <a:r>
              <a:rPr lang="it-IT" b="1" dirty="0" err="1" smtClean="0">
                <a:solidFill>
                  <a:schemeClr val="tx2"/>
                </a:solidFill>
              </a:rPr>
              <a:t>not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Gaussian</a:t>
            </a:r>
            <a:r>
              <a:rPr lang="it-IT" b="1" dirty="0" smtClean="0">
                <a:solidFill>
                  <a:schemeClr val="tx2"/>
                </a:solidFill>
              </a:rPr>
              <a:t> …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b) Time-of-</a:t>
            </a:r>
            <a:r>
              <a:rPr lang="it-IT" b="1" dirty="0" err="1" smtClean="0">
                <a:solidFill>
                  <a:schemeClr val="tx2"/>
                </a:solidFill>
              </a:rPr>
              <a:t>flight</a:t>
            </a:r>
            <a:r>
              <a:rPr lang="it-IT" b="1" dirty="0" smtClean="0">
                <a:solidFill>
                  <a:schemeClr val="tx2"/>
                </a:solidFill>
              </a:rPr>
              <a:t> information in </a:t>
            </a:r>
            <a:r>
              <a:rPr lang="it-IT" b="1" dirty="0" err="1" smtClean="0">
                <a:solidFill>
                  <a:schemeClr val="tx2"/>
                </a:solidFill>
              </a:rPr>
              <a:t>many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cases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presents</a:t>
            </a:r>
            <a:r>
              <a:rPr lang="it-IT" b="1" dirty="0" smtClean="0">
                <a:solidFill>
                  <a:schemeClr val="tx2"/>
                </a:solidFill>
              </a:rPr>
              <a:t> large </a:t>
            </a:r>
            <a:r>
              <a:rPr lang="it-IT" b="1" dirty="0" err="1" smtClean="0">
                <a:solidFill>
                  <a:schemeClr val="tx2"/>
                </a:solidFill>
              </a:rPr>
              <a:t>mismatches</a:t>
            </a:r>
            <a:r>
              <a:rPr lang="it-IT" b="1" dirty="0" smtClean="0">
                <a:solidFill>
                  <a:schemeClr val="tx2"/>
                </a:solidFill>
              </a:rPr>
              <a:t> due 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  to </a:t>
            </a:r>
            <a:r>
              <a:rPr lang="it-IT" b="1" dirty="0" err="1" smtClean="0">
                <a:solidFill>
                  <a:schemeClr val="tx2"/>
                </a:solidFill>
              </a:rPr>
              <a:t>different</a:t>
            </a:r>
            <a:r>
              <a:rPr lang="it-IT" b="1" dirty="0" smtClean="0">
                <a:solidFill>
                  <a:schemeClr val="tx2"/>
                </a:solidFill>
              </a:rPr>
              <a:t>/</a:t>
            </a:r>
            <a:r>
              <a:rPr lang="it-IT" b="1" dirty="0" err="1" smtClean="0">
                <a:solidFill>
                  <a:schemeClr val="tx2"/>
                </a:solidFill>
              </a:rPr>
              <a:t>wrong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cable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length</a:t>
            </a:r>
            <a:r>
              <a:rPr lang="it-IT" b="1" dirty="0" smtClean="0">
                <a:solidFill>
                  <a:schemeClr val="tx2"/>
                </a:solidFill>
              </a:rPr>
              <a:t>, offset </a:t>
            </a:r>
            <a:r>
              <a:rPr lang="it-IT" b="1" dirty="0" err="1" smtClean="0">
                <a:solidFill>
                  <a:schemeClr val="tx2"/>
                </a:solidFill>
              </a:rPr>
              <a:t>problems</a:t>
            </a:r>
            <a:r>
              <a:rPr lang="it-IT" b="1" dirty="0" smtClean="0">
                <a:solidFill>
                  <a:schemeClr val="tx2"/>
                </a:solidFill>
              </a:rPr>
              <a:t>…, </a:t>
            </a:r>
            <a:r>
              <a:rPr lang="it-IT" b="1" dirty="0" err="1" smtClean="0">
                <a:solidFill>
                  <a:schemeClr val="tx2"/>
                </a:solidFill>
              </a:rPr>
              <a:t>leading</a:t>
            </a:r>
            <a:r>
              <a:rPr lang="it-IT" b="1" dirty="0" smtClean="0">
                <a:solidFill>
                  <a:schemeClr val="tx2"/>
                </a:solidFill>
              </a:rPr>
              <a:t> to </a:t>
            </a:r>
            <a:r>
              <a:rPr lang="it-IT" b="1" dirty="0" err="1" smtClean="0">
                <a:solidFill>
                  <a:schemeClr val="tx2"/>
                </a:solidFill>
              </a:rPr>
              <a:t>unrealistic</a:t>
            </a:r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   </a:t>
            </a:r>
            <a:r>
              <a:rPr lang="it-IT" b="1" dirty="0" err="1" smtClean="0">
                <a:solidFill>
                  <a:schemeClr val="tx2"/>
                </a:solidFill>
              </a:rPr>
              <a:t>values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el-GR" b="1" dirty="0" smtClean="0">
                <a:solidFill>
                  <a:schemeClr val="tx2"/>
                </a:solidFill>
                <a:latin typeface="Calibri"/>
                <a:cs typeface="Calibri"/>
              </a:rPr>
              <a:t>β</a:t>
            </a:r>
            <a:endParaRPr lang="it-IT" b="1" dirty="0" smtClean="0">
              <a:solidFill>
                <a:schemeClr val="tx2"/>
              </a:solidFill>
              <a:latin typeface="Calibri"/>
              <a:cs typeface="Calibri"/>
            </a:endParaRPr>
          </a:p>
          <a:p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Event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-by-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event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 ratio 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tracklength</a:t>
            </a:r>
            <a:r>
              <a:rPr lang="it-IT" b="1" dirty="0">
                <a:solidFill>
                  <a:schemeClr val="tx2"/>
                </a:solidFill>
                <a:latin typeface="Calibri"/>
                <a:cs typeface="Calibri"/>
              </a:rPr>
              <a:t>/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time-of-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flight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is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better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but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 b) 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is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still</a:t>
            </a:r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 a </a:t>
            </a:r>
            <a:r>
              <a:rPr lang="it-IT" b="1" dirty="0" err="1" smtClean="0">
                <a:solidFill>
                  <a:schemeClr val="tx2"/>
                </a:solidFill>
                <a:latin typeface="Calibri"/>
                <a:cs typeface="Calibri"/>
              </a:rPr>
              <a:t>problem</a:t>
            </a:r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    A </a:t>
            </a:r>
            <a:r>
              <a:rPr lang="it-IT" b="1" dirty="0" err="1" smtClean="0">
                <a:solidFill>
                  <a:schemeClr val="tx2"/>
                </a:solidFill>
              </a:rPr>
              <a:t>better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strategy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is</a:t>
            </a:r>
            <a:r>
              <a:rPr lang="it-IT" b="1" dirty="0" smtClean="0">
                <a:solidFill>
                  <a:schemeClr val="tx2"/>
                </a:solidFill>
              </a:rPr>
              <a:t> to look </a:t>
            </a:r>
            <a:r>
              <a:rPr lang="it-IT" b="1" dirty="0" err="1" smtClean="0">
                <a:solidFill>
                  <a:schemeClr val="tx2"/>
                </a:solidFill>
              </a:rPr>
              <a:t>at</a:t>
            </a:r>
            <a:r>
              <a:rPr lang="it-IT" b="1" dirty="0" smtClean="0">
                <a:solidFill>
                  <a:schemeClr val="tx2"/>
                </a:solidFill>
              </a:rPr>
              <a:t>  the 2D  </a:t>
            </a:r>
            <a:r>
              <a:rPr lang="it-IT" b="1" dirty="0" err="1" smtClean="0">
                <a:solidFill>
                  <a:schemeClr val="tx2"/>
                </a:solidFill>
              </a:rPr>
              <a:t>correlation</a:t>
            </a:r>
            <a:r>
              <a:rPr lang="it-IT" b="1" dirty="0" smtClean="0">
                <a:solidFill>
                  <a:schemeClr val="tx2"/>
                </a:solidFill>
              </a:rPr>
              <a:t>   </a:t>
            </a:r>
            <a:r>
              <a:rPr lang="it-IT" b="1" dirty="0" err="1" smtClean="0">
                <a:solidFill>
                  <a:schemeClr val="tx2"/>
                </a:solidFill>
              </a:rPr>
              <a:t>tracklength-Tof</a:t>
            </a:r>
            <a:r>
              <a:rPr lang="it-IT" b="1" dirty="0" smtClean="0">
                <a:solidFill>
                  <a:schemeClr val="tx2"/>
                </a:solidFill>
              </a:rPr>
              <a:t> with  </a:t>
            </a:r>
            <a:r>
              <a:rPr lang="it-IT" b="1" dirty="0" err="1" smtClean="0">
                <a:solidFill>
                  <a:schemeClr val="tx2"/>
                </a:solidFill>
              </a:rPr>
              <a:t>proper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quality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cuts</a:t>
            </a:r>
            <a:r>
              <a:rPr lang="it-IT" b="1" dirty="0" smtClean="0">
                <a:solidFill>
                  <a:schemeClr val="tx2"/>
                </a:solidFill>
              </a:rPr>
              <a:t>.</a:t>
            </a:r>
          </a:p>
          <a:p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 err="1" smtClean="0">
                <a:solidFill>
                  <a:schemeClr val="tx2"/>
                </a:solidFill>
              </a:rPr>
              <a:t>Goals</a:t>
            </a:r>
            <a:r>
              <a:rPr lang="it-IT" b="1" dirty="0" smtClean="0">
                <a:solidFill>
                  <a:schemeClr val="tx2"/>
                </a:solidFill>
              </a:rPr>
              <a:t> of the </a:t>
            </a:r>
            <a:r>
              <a:rPr lang="it-IT" b="1" dirty="0" err="1" smtClean="0">
                <a:solidFill>
                  <a:schemeClr val="tx2"/>
                </a:solidFill>
              </a:rPr>
              <a:t>present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analysis</a:t>
            </a:r>
            <a:r>
              <a:rPr lang="it-IT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-   </a:t>
            </a:r>
            <a:r>
              <a:rPr lang="it-IT" b="1" dirty="0" err="1" smtClean="0">
                <a:solidFill>
                  <a:schemeClr val="tx2"/>
                </a:solidFill>
              </a:rPr>
              <a:t>Check</a:t>
            </a:r>
            <a:r>
              <a:rPr lang="it-IT" b="1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correct</a:t>
            </a:r>
            <a:r>
              <a:rPr lang="it-IT" b="1" dirty="0" smtClean="0">
                <a:solidFill>
                  <a:schemeClr val="tx2"/>
                </a:solidFill>
              </a:rPr>
              <a:t> the information </a:t>
            </a:r>
            <a:r>
              <a:rPr lang="it-IT" b="1" dirty="0" err="1" smtClean="0">
                <a:solidFill>
                  <a:schemeClr val="tx2"/>
                </a:solidFill>
              </a:rPr>
              <a:t>provided</a:t>
            </a:r>
            <a:r>
              <a:rPr lang="it-IT" b="1" dirty="0" smtClean="0">
                <a:solidFill>
                  <a:schemeClr val="tx2"/>
                </a:solidFill>
              </a:rPr>
              <a:t> by </a:t>
            </a:r>
            <a:r>
              <a:rPr lang="it-IT" b="1" dirty="0" err="1" smtClean="0">
                <a:solidFill>
                  <a:schemeClr val="tx2"/>
                </a:solidFill>
              </a:rPr>
              <a:t>all</a:t>
            </a:r>
            <a:r>
              <a:rPr lang="it-IT" b="1" dirty="0" smtClean="0">
                <a:solidFill>
                  <a:schemeClr val="tx2"/>
                </a:solidFill>
              </a:rPr>
              <a:t> EEE </a:t>
            </a:r>
            <a:r>
              <a:rPr lang="it-IT" b="1" dirty="0" err="1" smtClean="0">
                <a:solidFill>
                  <a:schemeClr val="tx2"/>
                </a:solidFill>
              </a:rPr>
              <a:t>telescopes</a:t>
            </a:r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     -   Investigate </a:t>
            </a:r>
            <a:r>
              <a:rPr lang="it-IT" b="1" dirty="0" err="1" smtClean="0">
                <a:solidFill>
                  <a:schemeClr val="tx2"/>
                </a:solidFill>
              </a:rPr>
              <a:t>possible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systematics</a:t>
            </a:r>
            <a:r>
              <a:rPr lang="it-IT" b="1" dirty="0" smtClean="0">
                <a:solidFill>
                  <a:schemeClr val="tx2"/>
                </a:solidFill>
              </a:rPr>
              <a:t> of the </a:t>
            </a:r>
            <a:r>
              <a:rPr lang="it-IT" b="1" dirty="0" err="1" smtClean="0">
                <a:solidFill>
                  <a:schemeClr val="tx2"/>
                </a:solidFill>
              </a:rPr>
              <a:t>muon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speed</a:t>
            </a:r>
            <a:r>
              <a:rPr lang="it-IT" b="1" dirty="0" smtClean="0">
                <a:solidFill>
                  <a:schemeClr val="tx2"/>
                </a:solidFill>
              </a:rPr>
              <a:t> for the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</a:t>
            </a:r>
            <a:r>
              <a:rPr lang="it-IT" b="1" dirty="0" err="1" smtClean="0">
                <a:solidFill>
                  <a:schemeClr val="tx2"/>
                </a:solidFill>
              </a:rPr>
              <a:t>different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sites</a:t>
            </a:r>
            <a:r>
              <a:rPr lang="it-IT" b="1" dirty="0" smtClean="0">
                <a:solidFill>
                  <a:schemeClr val="tx2"/>
                </a:solidFill>
              </a:rPr>
              <a:t> (location, </a:t>
            </a:r>
            <a:r>
              <a:rPr lang="it-IT" b="1" dirty="0" err="1" smtClean="0">
                <a:solidFill>
                  <a:schemeClr val="tx2"/>
                </a:solidFill>
              </a:rPr>
              <a:t>altitude</a:t>
            </a:r>
            <a:r>
              <a:rPr lang="it-IT" b="1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longitude</a:t>
            </a:r>
            <a:r>
              <a:rPr lang="it-IT" b="1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shielding</a:t>
            </a:r>
            <a:r>
              <a:rPr lang="it-IT" b="1" dirty="0" smtClean="0">
                <a:solidFill>
                  <a:schemeClr val="tx2"/>
                </a:solidFill>
              </a:rPr>
              <a:t> from building,…) </a:t>
            </a:r>
          </a:p>
          <a:p>
            <a:endParaRPr lang="it-IT" b="1" dirty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802838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3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Muon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speed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systematics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over the EEE network</a:t>
            </a: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29586" y="1988840"/>
            <a:ext cx="7770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Example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>
                <a:solidFill>
                  <a:schemeClr val="tx2"/>
                </a:solidFill>
              </a:rPr>
              <a:t>u</a:t>
            </a:r>
            <a:r>
              <a:rPr lang="it-IT" b="1" dirty="0" err="1" smtClean="0">
                <a:solidFill>
                  <a:schemeClr val="tx2"/>
                </a:solidFill>
              </a:rPr>
              <a:t>nrealistic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muon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speed</a:t>
            </a:r>
            <a:r>
              <a:rPr lang="it-IT" b="1" dirty="0" smtClean="0">
                <a:solidFill>
                  <a:schemeClr val="tx2"/>
                </a:solidFill>
              </a:rPr>
              <a:t> (&gt;c) from the </a:t>
            </a:r>
            <a:r>
              <a:rPr lang="it-IT" b="1" dirty="0" err="1" smtClean="0">
                <a:solidFill>
                  <a:schemeClr val="tx2"/>
                </a:solidFill>
              </a:rPr>
              <a:t>track</a:t>
            </a:r>
            <a:r>
              <a:rPr lang="it-IT" b="1" dirty="0" smtClean="0">
                <a:solidFill>
                  <a:schemeClr val="tx2"/>
                </a:solidFill>
              </a:rPr>
              <a:t>-by-</a:t>
            </a:r>
            <a:r>
              <a:rPr lang="it-IT" b="1" dirty="0" err="1" smtClean="0">
                <a:solidFill>
                  <a:schemeClr val="tx2"/>
                </a:solidFill>
              </a:rPr>
              <a:t>track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length</a:t>
            </a:r>
            <a:r>
              <a:rPr lang="it-IT" b="1" dirty="0" smtClean="0">
                <a:solidFill>
                  <a:schemeClr val="tx2"/>
                </a:solidFill>
              </a:rPr>
              <a:t>/time-of-</a:t>
            </a:r>
            <a:r>
              <a:rPr lang="it-IT" b="1" dirty="0" err="1" smtClean="0">
                <a:solidFill>
                  <a:schemeClr val="tx2"/>
                </a:solidFill>
              </a:rPr>
              <a:t>flight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Riggi\Desktop\EEE_muonspeed\CATA-01\TimeOfFligh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95" y="2548806"/>
            <a:ext cx="4031974" cy="273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Riggi\Desktop\EEE_muonspeed\CATA-01\TrackLengt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4" y="2635171"/>
            <a:ext cx="3777618" cy="256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802838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Muon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speed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systematics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over the EEE network</a:t>
            </a: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1187624" y="6093296"/>
            <a:ext cx="6270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>
                <a:solidFill>
                  <a:schemeClr val="tx2"/>
                </a:solidFill>
              </a:rPr>
              <a:t>Investigation</a:t>
            </a:r>
            <a:r>
              <a:rPr lang="it-IT" b="1" dirty="0">
                <a:solidFill>
                  <a:schemeClr val="tx2"/>
                </a:solidFill>
              </a:rPr>
              <a:t> of </a:t>
            </a:r>
            <a:r>
              <a:rPr lang="it-IT" b="1" dirty="0" err="1">
                <a:solidFill>
                  <a:schemeClr val="tx2"/>
                </a:solidFill>
              </a:rPr>
              <a:t>this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problem</a:t>
            </a:r>
            <a:r>
              <a:rPr lang="it-IT" b="1" dirty="0">
                <a:solidFill>
                  <a:schemeClr val="tx2"/>
                </a:solidFill>
              </a:rPr>
              <a:t> over </a:t>
            </a:r>
            <a:r>
              <a:rPr lang="it-IT" b="1" dirty="0" err="1">
                <a:solidFill>
                  <a:schemeClr val="tx2"/>
                </a:solidFill>
              </a:rPr>
              <a:t>all</a:t>
            </a:r>
            <a:r>
              <a:rPr lang="it-IT" b="1" dirty="0">
                <a:solidFill>
                  <a:schemeClr val="tx2"/>
                </a:solidFill>
              </a:rPr>
              <a:t> the EEE </a:t>
            </a:r>
            <a:r>
              <a:rPr lang="it-IT" b="1" dirty="0" err="1">
                <a:solidFill>
                  <a:schemeClr val="tx2"/>
                </a:solidFill>
              </a:rPr>
              <a:t>installations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and </a:t>
            </a:r>
            <a:r>
              <a:rPr lang="it-IT" b="1" dirty="0" err="1" smtClean="0">
                <a:solidFill>
                  <a:schemeClr val="tx2"/>
                </a:solidFill>
              </a:rPr>
              <a:t>extraction</a:t>
            </a:r>
            <a:r>
              <a:rPr lang="it-IT" b="1" dirty="0" smtClean="0">
                <a:solidFill>
                  <a:schemeClr val="tx2"/>
                </a:solidFill>
              </a:rPr>
              <a:t> of the beta </a:t>
            </a:r>
            <a:r>
              <a:rPr lang="it-IT" b="1" dirty="0" err="1" smtClean="0">
                <a:solidFill>
                  <a:schemeClr val="tx2"/>
                </a:solidFill>
              </a:rPr>
              <a:t>values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>
                <a:solidFill>
                  <a:schemeClr val="tx2"/>
                </a:solidFill>
              </a:rPr>
              <a:t>i</a:t>
            </a:r>
            <a:r>
              <a:rPr lang="it-IT" b="1" dirty="0" smtClean="0">
                <a:solidFill>
                  <a:schemeClr val="tx2"/>
                </a:solidFill>
              </a:rPr>
              <a:t>n </a:t>
            </a:r>
            <a:r>
              <a:rPr lang="it-IT" b="1" dirty="0">
                <a:solidFill>
                  <a:schemeClr val="tx2"/>
                </a:solidFill>
              </a:rPr>
              <a:t>progress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Riggi\Desktop\EEE_muonspeed\CATA-01\TimeOfFlight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00" y="4417963"/>
            <a:ext cx="2016119" cy="136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Riggi\Desktop\EEE_muonspeed\CATA-01\TrackLeng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42" y="2650358"/>
            <a:ext cx="2213836" cy="150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Riggi\Desktop\EEE_muonspeed\CATA-01\Ratio_l_tof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22201"/>
            <a:ext cx="4216083" cy="286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329586" y="4293096"/>
            <a:ext cx="2730246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ccia a destra 9"/>
          <p:cNvSpPr/>
          <p:nvPr/>
        </p:nvSpPr>
        <p:spPr>
          <a:xfrm>
            <a:off x="3275856" y="4153737"/>
            <a:ext cx="684076" cy="26422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29586" y="1988840"/>
            <a:ext cx="7770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Example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>
                <a:solidFill>
                  <a:schemeClr val="tx2"/>
                </a:solidFill>
              </a:rPr>
              <a:t>u</a:t>
            </a:r>
            <a:r>
              <a:rPr lang="it-IT" b="1" dirty="0" err="1" smtClean="0">
                <a:solidFill>
                  <a:schemeClr val="tx2"/>
                </a:solidFill>
              </a:rPr>
              <a:t>nrealistic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muon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speed</a:t>
            </a:r>
            <a:r>
              <a:rPr lang="it-IT" b="1" dirty="0" smtClean="0">
                <a:solidFill>
                  <a:schemeClr val="tx2"/>
                </a:solidFill>
              </a:rPr>
              <a:t> (&gt;c) from the </a:t>
            </a:r>
            <a:r>
              <a:rPr lang="it-IT" b="1" dirty="0" err="1" smtClean="0">
                <a:solidFill>
                  <a:schemeClr val="tx2"/>
                </a:solidFill>
              </a:rPr>
              <a:t>track</a:t>
            </a:r>
            <a:r>
              <a:rPr lang="it-IT" b="1" dirty="0" smtClean="0">
                <a:solidFill>
                  <a:schemeClr val="tx2"/>
                </a:solidFill>
              </a:rPr>
              <a:t>-by-</a:t>
            </a:r>
            <a:r>
              <a:rPr lang="it-IT" b="1" dirty="0" err="1" smtClean="0">
                <a:solidFill>
                  <a:schemeClr val="tx2"/>
                </a:solidFill>
              </a:rPr>
              <a:t>track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length</a:t>
            </a:r>
            <a:r>
              <a:rPr lang="it-IT" b="1" dirty="0" smtClean="0">
                <a:solidFill>
                  <a:schemeClr val="tx2"/>
                </a:solidFill>
              </a:rPr>
              <a:t>/time-of-</a:t>
            </a:r>
            <a:r>
              <a:rPr lang="it-IT" b="1" dirty="0" err="1" smtClean="0">
                <a:solidFill>
                  <a:schemeClr val="tx2"/>
                </a:solidFill>
              </a:rPr>
              <a:t>flight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898327" y="4447159"/>
            <a:ext cx="116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</a:rPr>
              <a:t>Event</a:t>
            </a:r>
            <a:r>
              <a:rPr lang="it-IT" b="1" dirty="0" smtClean="0">
                <a:solidFill>
                  <a:srgbClr val="C00000"/>
                </a:solidFill>
              </a:rPr>
              <a:t>-by-</a:t>
            </a:r>
            <a:r>
              <a:rPr lang="it-IT" b="1" dirty="0" err="1" smtClean="0">
                <a:solidFill>
                  <a:srgbClr val="C00000"/>
                </a:solidFill>
              </a:rPr>
              <a:t>event</a:t>
            </a:r>
            <a:r>
              <a:rPr lang="it-IT" b="1" dirty="0" smtClean="0">
                <a:solidFill>
                  <a:srgbClr val="C00000"/>
                </a:solidFill>
              </a:rPr>
              <a:t> ratio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802838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7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Muon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speed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systematics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over the EEE network</a:t>
            </a: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29586" y="1988840"/>
            <a:ext cx="77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Same</a:t>
            </a:r>
            <a:r>
              <a:rPr lang="it-IT" b="1" dirty="0" smtClean="0">
                <a:solidFill>
                  <a:schemeClr val="tx2"/>
                </a:solidFill>
              </a:rPr>
              <a:t> data, </a:t>
            </a:r>
            <a:r>
              <a:rPr lang="it-IT" b="1" dirty="0" err="1" smtClean="0">
                <a:solidFill>
                  <a:schemeClr val="tx2"/>
                </a:solidFill>
              </a:rPr>
              <a:t>analyzed</a:t>
            </a:r>
            <a:r>
              <a:rPr lang="it-IT" b="1" dirty="0" smtClean="0">
                <a:solidFill>
                  <a:schemeClr val="tx2"/>
                </a:solidFill>
              </a:rPr>
              <a:t> by a 2D </a:t>
            </a:r>
            <a:r>
              <a:rPr lang="it-IT" b="1" dirty="0" err="1" smtClean="0">
                <a:solidFill>
                  <a:schemeClr val="tx2"/>
                </a:solidFill>
              </a:rPr>
              <a:t>correlation</a:t>
            </a:r>
            <a:endParaRPr lang="it-IT" b="1" dirty="0" smtClean="0">
              <a:solidFill>
                <a:schemeClr val="tx2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Riggi\Desktop\EEE_muonspeed\CATA-01\CATA-01_scatterplot_f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5556473" cy="377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802838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0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Muon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speed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systematics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over the EEE network</a:t>
            </a: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29587" y="198884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In </a:t>
            </a:r>
            <a:r>
              <a:rPr lang="it-IT" b="1" dirty="0" err="1" smtClean="0">
                <a:solidFill>
                  <a:schemeClr val="tx2"/>
                </a:solidFill>
              </a:rPr>
              <a:t>other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cases</a:t>
            </a:r>
            <a:r>
              <a:rPr lang="it-IT" b="1" dirty="0" smtClean="0">
                <a:solidFill>
                  <a:schemeClr val="tx2"/>
                </a:solidFill>
              </a:rPr>
              <a:t>, the information on the time-of-</a:t>
            </a:r>
            <a:r>
              <a:rPr lang="it-IT" b="1" dirty="0" err="1" smtClean="0">
                <a:solidFill>
                  <a:schemeClr val="tx2"/>
                </a:solidFill>
              </a:rPr>
              <a:t>flight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reasonable</a:t>
            </a:r>
            <a:r>
              <a:rPr lang="it-IT" b="1" dirty="0" smtClean="0">
                <a:solidFill>
                  <a:schemeClr val="tx2"/>
                </a:solidFill>
              </a:rPr>
              <a:t> and the </a:t>
            </a:r>
            <a:r>
              <a:rPr lang="it-IT" b="1" dirty="0" err="1" smtClean="0">
                <a:solidFill>
                  <a:schemeClr val="tx2"/>
                </a:solidFill>
              </a:rPr>
              <a:t>two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methods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give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comparable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values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187624" y="6093296"/>
            <a:ext cx="6270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4098" name="Picture 2" descr="C:\Users\Riggi\Desktop\EEE_muonspeed\ALTA-01\TimeOfF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37958"/>
            <a:ext cx="3456384" cy="234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iggi\Desktop\EEE_muonspeed\ALTA-01\ALTA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01" y="3429000"/>
            <a:ext cx="3636671" cy="246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755576" y="577013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Over a </a:t>
            </a:r>
            <a:r>
              <a:rPr lang="it-IT" b="1" dirty="0" err="1" smtClean="0">
                <a:solidFill>
                  <a:schemeClr val="tx2"/>
                </a:solidFill>
              </a:rPr>
              <a:t>few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sites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explored</a:t>
            </a:r>
            <a:r>
              <a:rPr lang="it-IT" b="1" dirty="0" smtClean="0">
                <a:solidFill>
                  <a:schemeClr val="tx2"/>
                </a:solidFill>
              </a:rPr>
              <a:t> so far (</a:t>
            </a:r>
            <a:r>
              <a:rPr lang="it-IT" b="1" dirty="0" err="1" smtClean="0">
                <a:solidFill>
                  <a:schemeClr val="tx2"/>
                </a:solidFill>
              </a:rPr>
              <a:t>limited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statistics</a:t>
            </a:r>
            <a:r>
              <a:rPr lang="it-IT" b="1" dirty="0" smtClean="0">
                <a:solidFill>
                  <a:schemeClr val="tx2"/>
                </a:solidFill>
              </a:rPr>
              <a:t> for </a:t>
            </a:r>
            <a:r>
              <a:rPr lang="it-IT" b="1" dirty="0" err="1" smtClean="0">
                <a:solidFill>
                  <a:schemeClr val="tx2"/>
                </a:solidFill>
              </a:rPr>
              <a:t>each</a:t>
            </a:r>
            <a:r>
              <a:rPr lang="it-IT" b="1" dirty="0" smtClean="0">
                <a:solidFill>
                  <a:schemeClr val="tx2"/>
                </a:solidFill>
              </a:rPr>
              <a:t> site), </a:t>
            </a:r>
            <a:r>
              <a:rPr lang="it-IT" b="1" dirty="0" err="1" smtClean="0">
                <a:solidFill>
                  <a:schemeClr val="tx2"/>
                </a:solidFill>
              </a:rPr>
              <a:t>muon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speeds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between</a:t>
            </a:r>
            <a:r>
              <a:rPr lang="it-IT" b="1" dirty="0" smtClean="0">
                <a:solidFill>
                  <a:schemeClr val="tx2"/>
                </a:solidFill>
              </a:rPr>
              <a:t> 26 and 30 cm/ns </a:t>
            </a:r>
            <a:r>
              <a:rPr lang="it-IT" b="1" dirty="0" err="1" smtClean="0">
                <a:solidFill>
                  <a:schemeClr val="tx2"/>
                </a:solidFill>
              </a:rPr>
              <a:t>observed</a:t>
            </a:r>
            <a:r>
              <a:rPr lang="it-IT" b="1" dirty="0" smtClean="0">
                <a:solidFill>
                  <a:schemeClr val="tx2"/>
                </a:solidFill>
              </a:rPr>
              <a:t>, with </a:t>
            </a:r>
            <a:r>
              <a:rPr lang="it-IT" b="1" dirty="0" err="1" smtClean="0">
                <a:solidFill>
                  <a:schemeClr val="tx2"/>
                </a:solidFill>
              </a:rPr>
              <a:t>still</a:t>
            </a:r>
            <a:r>
              <a:rPr lang="it-IT" b="1" dirty="0" smtClean="0">
                <a:solidFill>
                  <a:schemeClr val="tx2"/>
                </a:solidFill>
              </a:rPr>
              <a:t> large </a:t>
            </a:r>
            <a:r>
              <a:rPr lang="it-IT" b="1" dirty="0" err="1" smtClean="0">
                <a:solidFill>
                  <a:schemeClr val="tx2"/>
                </a:solidFill>
              </a:rPr>
              <a:t>uncertainties</a:t>
            </a:r>
            <a:r>
              <a:rPr lang="it-IT" b="1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which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however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may</a:t>
            </a:r>
            <a:r>
              <a:rPr lang="it-IT" b="1" dirty="0" smtClean="0">
                <a:solidFill>
                  <a:schemeClr val="tx2"/>
                </a:solidFill>
              </a:rPr>
              <a:t> be </a:t>
            </a:r>
            <a:r>
              <a:rPr lang="it-IT" b="1" dirty="0" err="1" smtClean="0">
                <a:solidFill>
                  <a:schemeClr val="tx2"/>
                </a:solidFill>
              </a:rPr>
              <a:t>largely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improved</a:t>
            </a:r>
            <a:r>
              <a:rPr lang="it-IT" b="1" dirty="0" smtClean="0">
                <a:solidFill>
                  <a:schemeClr val="tx2"/>
                </a:solidFill>
              </a:rPr>
              <a:t> .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802838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0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 smtClean="0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2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for long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sz="2000" dirty="0">
              <a:solidFill>
                <a:srgbClr val="C00000"/>
              </a:solidFill>
              <a:latin typeface="Arial Black" pitchFamily="34" charset="0"/>
            </a:endParaRP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683568" y="2201962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Analysis </a:t>
            </a:r>
            <a:r>
              <a:rPr lang="it-IT" b="1" dirty="0" err="1" smtClean="0">
                <a:solidFill>
                  <a:schemeClr val="tx2"/>
                </a:solidFill>
              </a:rPr>
              <a:t>strategy</a:t>
            </a:r>
            <a:r>
              <a:rPr lang="it-IT" b="1" dirty="0" smtClean="0">
                <a:solidFill>
                  <a:schemeClr val="tx2"/>
                </a:solidFill>
              </a:rPr>
              <a:t>: </a:t>
            </a:r>
            <a:r>
              <a:rPr lang="it-IT" b="1" dirty="0" err="1" smtClean="0">
                <a:solidFill>
                  <a:schemeClr val="tx2"/>
                </a:solidFill>
              </a:rPr>
              <a:t>Search</a:t>
            </a:r>
            <a:r>
              <a:rPr lang="it-IT" b="1" dirty="0" smtClean="0">
                <a:solidFill>
                  <a:schemeClr val="tx2"/>
                </a:solidFill>
              </a:rPr>
              <a:t> for </a:t>
            </a:r>
            <a:r>
              <a:rPr lang="it-IT" b="1" dirty="0" err="1" smtClean="0">
                <a:solidFill>
                  <a:schemeClr val="tx2"/>
                </a:solidFill>
              </a:rPr>
              <a:t>correlations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between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any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telescope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pair</a:t>
            </a:r>
            <a:r>
              <a:rPr lang="it-IT" b="1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looking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two</a:t>
            </a:r>
            <a:r>
              <a:rPr lang="it-IT" b="1" dirty="0" smtClean="0">
                <a:solidFill>
                  <a:schemeClr val="tx2"/>
                </a:solidFill>
              </a:rPr>
              <a:t>- and multi-</a:t>
            </a:r>
            <a:r>
              <a:rPr lang="it-IT" b="1" dirty="0" err="1" smtClean="0">
                <a:solidFill>
                  <a:schemeClr val="tx2"/>
                </a:solidFill>
              </a:rPr>
              <a:t>track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events</a:t>
            </a:r>
            <a:r>
              <a:rPr lang="it-IT" b="1" dirty="0" smtClean="0">
                <a:solidFill>
                  <a:schemeClr val="tx2"/>
                </a:solidFill>
              </a:rPr>
              <a:t> in </a:t>
            </a:r>
            <a:r>
              <a:rPr lang="it-IT" b="1" dirty="0" err="1" smtClean="0">
                <a:solidFill>
                  <a:schemeClr val="tx2"/>
                </a:solidFill>
              </a:rPr>
              <a:t>both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telescopes</a:t>
            </a:r>
            <a:endParaRPr lang="it-IT" b="1" dirty="0" smtClean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 err="1" smtClean="0">
                <a:solidFill>
                  <a:schemeClr val="tx2"/>
                </a:solidFill>
              </a:rPr>
              <a:t>Dataset</a:t>
            </a:r>
            <a:r>
              <a:rPr lang="it-IT" b="1" dirty="0" smtClean="0">
                <a:solidFill>
                  <a:schemeClr val="tx2"/>
                </a:solidFill>
              </a:rPr>
              <a:t>:  Full </a:t>
            </a:r>
            <a:r>
              <a:rPr lang="it-IT" b="1" dirty="0" err="1" smtClean="0">
                <a:solidFill>
                  <a:schemeClr val="tx2"/>
                </a:solidFill>
              </a:rPr>
              <a:t>available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statistics</a:t>
            </a:r>
            <a:r>
              <a:rPr lang="it-IT" b="1" dirty="0" smtClean="0">
                <a:solidFill>
                  <a:schemeClr val="tx2"/>
                </a:solidFill>
              </a:rPr>
              <a:t>: 2013-2018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        42 </a:t>
            </a:r>
            <a:r>
              <a:rPr lang="it-IT" b="1" dirty="0" err="1" smtClean="0">
                <a:solidFill>
                  <a:schemeClr val="tx2"/>
                </a:solidFill>
              </a:rPr>
              <a:t>telescopes</a:t>
            </a:r>
            <a:r>
              <a:rPr lang="it-IT" b="1" dirty="0" smtClean="0">
                <a:solidFill>
                  <a:schemeClr val="tx2"/>
                </a:solidFill>
              </a:rPr>
              <a:t> + 5 clusters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        30M </a:t>
            </a:r>
            <a:r>
              <a:rPr lang="it-IT" b="1" dirty="0" err="1" smtClean="0">
                <a:solidFill>
                  <a:schemeClr val="tx2"/>
                </a:solidFill>
              </a:rPr>
              <a:t>coincidence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events</a:t>
            </a:r>
            <a:r>
              <a:rPr lang="it-IT" b="1" dirty="0" smtClean="0">
                <a:solidFill>
                  <a:schemeClr val="tx2"/>
                </a:solidFill>
              </a:rPr>
              <a:t> (</a:t>
            </a:r>
            <a:r>
              <a:rPr lang="it-IT" b="1" dirty="0" err="1" smtClean="0">
                <a:solidFill>
                  <a:schemeClr val="tx2"/>
                </a:solidFill>
              </a:rPr>
              <a:t>within</a:t>
            </a:r>
            <a:r>
              <a:rPr lang="it-IT" b="1" dirty="0" smtClean="0">
                <a:solidFill>
                  <a:schemeClr val="tx2"/>
                </a:solidFill>
              </a:rPr>
              <a:t>  ±2 s)</a:t>
            </a:r>
          </a:p>
          <a:p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Info </a:t>
            </a:r>
            <a:r>
              <a:rPr lang="it-IT" b="1" dirty="0" err="1" smtClean="0">
                <a:solidFill>
                  <a:schemeClr val="tx2"/>
                </a:solidFill>
              </a:rPr>
              <a:t>saved</a:t>
            </a:r>
            <a:r>
              <a:rPr lang="it-IT" b="1" dirty="0" smtClean="0">
                <a:solidFill>
                  <a:schemeClr val="tx2"/>
                </a:solidFill>
              </a:rPr>
              <a:t> on ROOT file for </a:t>
            </a:r>
            <a:r>
              <a:rPr lang="it-IT" b="1" dirty="0" err="1" smtClean="0">
                <a:solidFill>
                  <a:schemeClr val="tx2"/>
                </a:solidFill>
              </a:rPr>
              <a:t>further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analysis</a:t>
            </a:r>
            <a:r>
              <a:rPr lang="it-IT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</a:t>
            </a:r>
            <a:r>
              <a:rPr lang="it-IT" b="1" dirty="0" err="1" smtClean="0">
                <a:solidFill>
                  <a:schemeClr val="tx2"/>
                </a:solidFill>
              </a:rPr>
              <a:t>Telescope</a:t>
            </a:r>
            <a:r>
              <a:rPr lang="it-IT" b="1" dirty="0" smtClean="0">
                <a:solidFill>
                  <a:schemeClr val="tx2"/>
                </a:solidFill>
              </a:rPr>
              <a:t> code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 </a:t>
            </a:r>
            <a:r>
              <a:rPr lang="it-IT" b="1" dirty="0" err="1" smtClean="0">
                <a:solidFill>
                  <a:schemeClr val="tx2"/>
                </a:solidFill>
              </a:rPr>
              <a:t>Event</a:t>
            </a:r>
            <a:r>
              <a:rPr lang="it-IT" b="1" dirty="0" smtClean="0">
                <a:solidFill>
                  <a:schemeClr val="tx2"/>
                </a:solidFill>
              </a:rPr>
              <a:t> time</a:t>
            </a: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 </a:t>
            </a:r>
            <a:r>
              <a:rPr lang="it-IT" b="1" dirty="0" err="1" smtClean="0">
                <a:solidFill>
                  <a:schemeClr val="tx2"/>
                </a:solidFill>
              </a:rPr>
              <a:t>Direction</a:t>
            </a:r>
            <a:r>
              <a:rPr lang="it-IT" b="1" dirty="0" smtClean="0">
                <a:solidFill>
                  <a:schemeClr val="tx2"/>
                </a:solidFill>
              </a:rPr>
              <a:t> and  </a:t>
            </a:r>
            <a:r>
              <a:rPr lang="el-GR" b="1" dirty="0">
                <a:solidFill>
                  <a:schemeClr val="tx2"/>
                </a:solidFill>
                <a:cs typeface="Calibri"/>
              </a:rPr>
              <a:t>χ</a:t>
            </a:r>
            <a:r>
              <a:rPr lang="it-IT" b="1" baseline="30000" dirty="0">
                <a:solidFill>
                  <a:schemeClr val="tx2"/>
                </a:solidFill>
                <a:cs typeface="Calibri"/>
              </a:rPr>
              <a:t>2 </a:t>
            </a:r>
            <a:r>
              <a:rPr lang="it-IT" b="1" dirty="0" smtClean="0">
                <a:solidFill>
                  <a:schemeClr val="tx2"/>
                </a:solidFill>
              </a:rPr>
              <a:t>of  </a:t>
            </a:r>
            <a:r>
              <a:rPr lang="it-IT" b="1" dirty="0" err="1" smtClean="0">
                <a:solidFill>
                  <a:schemeClr val="tx2"/>
                </a:solidFill>
              </a:rPr>
              <a:t>individual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tracks</a:t>
            </a:r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      Sum of scalar </a:t>
            </a:r>
            <a:r>
              <a:rPr lang="it-IT" b="1" dirty="0" err="1" smtClean="0">
                <a:solidFill>
                  <a:schemeClr val="tx2"/>
                </a:solidFill>
              </a:rPr>
              <a:t>products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between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tracks</a:t>
            </a:r>
            <a:r>
              <a:rPr lang="it-IT" b="1" dirty="0" smtClean="0">
                <a:solidFill>
                  <a:schemeClr val="tx2"/>
                </a:solidFill>
              </a:rPr>
              <a:t> (</a:t>
            </a:r>
            <a:r>
              <a:rPr lang="it-IT" b="1" dirty="0" err="1" smtClean="0">
                <a:solidFill>
                  <a:schemeClr val="tx2"/>
                </a:solidFill>
              </a:rPr>
              <a:t>alignment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between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tracks</a:t>
            </a:r>
            <a:r>
              <a:rPr lang="it-IT" b="1" dirty="0" smtClean="0">
                <a:solidFill>
                  <a:schemeClr val="tx2"/>
                </a:solidFill>
              </a:rPr>
              <a:t>)</a:t>
            </a:r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 err="1">
                <a:solidFill>
                  <a:schemeClr val="tx2"/>
                </a:solidFill>
              </a:rPr>
              <a:t>Preselection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cuts</a:t>
            </a:r>
            <a:r>
              <a:rPr lang="it-IT" b="1" dirty="0">
                <a:solidFill>
                  <a:schemeClr val="tx2"/>
                </a:solidFill>
              </a:rPr>
              <a:t>: </a:t>
            </a:r>
          </a:p>
          <a:p>
            <a:r>
              <a:rPr lang="it-IT" b="1" dirty="0">
                <a:solidFill>
                  <a:schemeClr val="tx2"/>
                </a:solidFill>
              </a:rPr>
              <a:t>    </a:t>
            </a:r>
            <a:r>
              <a:rPr lang="it-IT" b="1" dirty="0">
                <a:solidFill>
                  <a:schemeClr val="tx2"/>
                </a:solidFill>
                <a:cs typeface="Calibri"/>
              </a:rPr>
              <a:t>●</a:t>
            </a:r>
            <a:r>
              <a:rPr lang="it-IT" b="1" dirty="0">
                <a:solidFill>
                  <a:schemeClr val="tx2"/>
                </a:solidFill>
              </a:rPr>
              <a:t>  </a:t>
            </a:r>
            <a:r>
              <a:rPr lang="el-GR" b="1" dirty="0">
                <a:solidFill>
                  <a:schemeClr val="tx2"/>
                </a:solidFill>
                <a:cs typeface="Calibri"/>
              </a:rPr>
              <a:t>χ</a:t>
            </a:r>
            <a:r>
              <a:rPr lang="it-IT" b="1" baseline="30000" dirty="0">
                <a:solidFill>
                  <a:schemeClr val="tx2"/>
                </a:solidFill>
                <a:cs typeface="Calibri"/>
              </a:rPr>
              <a:t>2 </a:t>
            </a:r>
            <a:r>
              <a:rPr lang="it-IT" b="1" dirty="0">
                <a:solidFill>
                  <a:schemeClr val="tx2"/>
                </a:solidFill>
                <a:cs typeface="Calibri"/>
              </a:rPr>
              <a:t> &lt; 10</a:t>
            </a:r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>
                <a:solidFill>
                  <a:schemeClr val="tx2"/>
                </a:solidFill>
              </a:rPr>
              <a:t>    </a:t>
            </a:r>
            <a:r>
              <a:rPr lang="it-IT" b="1" dirty="0">
                <a:solidFill>
                  <a:schemeClr val="tx2"/>
                </a:solidFill>
                <a:cs typeface="Calibri"/>
              </a:rPr>
              <a:t>●</a:t>
            </a:r>
            <a:r>
              <a:rPr lang="it-IT" b="1" dirty="0">
                <a:solidFill>
                  <a:schemeClr val="tx2"/>
                </a:solidFill>
              </a:rPr>
              <a:t>  </a:t>
            </a:r>
            <a:r>
              <a:rPr lang="it-IT" b="1" dirty="0" err="1">
                <a:solidFill>
                  <a:schemeClr val="tx2"/>
                </a:solidFill>
              </a:rPr>
              <a:t>Rough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alignment</a:t>
            </a:r>
            <a:r>
              <a:rPr lang="it-IT" b="1" dirty="0">
                <a:solidFill>
                  <a:schemeClr val="tx2"/>
                </a:solidFill>
              </a:rPr>
              <a:t>  </a:t>
            </a:r>
            <a:r>
              <a:rPr lang="it-IT" b="1" dirty="0" err="1">
                <a:solidFill>
                  <a:schemeClr val="tx2"/>
                </a:solidFill>
              </a:rPr>
              <a:t>between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tracks</a:t>
            </a:r>
            <a:r>
              <a:rPr lang="it-IT" b="1" dirty="0">
                <a:solidFill>
                  <a:schemeClr val="tx2"/>
                </a:solidFill>
              </a:rPr>
              <a:t>  in the </a:t>
            </a:r>
            <a:r>
              <a:rPr lang="it-IT" b="1" dirty="0" err="1">
                <a:solidFill>
                  <a:schemeClr val="tx2"/>
                </a:solidFill>
              </a:rPr>
              <a:t>same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telescope</a:t>
            </a:r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>
                <a:solidFill>
                  <a:schemeClr val="tx2"/>
                </a:solidFill>
              </a:rPr>
              <a:t>    </a:t>
            </a:r>
            <a:r>
              <a:rPr lang="it-IT" b="1" dirty="0">
                <a:solidFill>
                  <a:schemeClr val="tx2"/>
                </a:solidFill>
                <a:cs typeface="Calibri"/>
              </a:rPr>
              <a:t>●</a:t>
            </a:r>
            <a:r>
              <a:rPr lang="it-IT" b="1" dirty="0">
                <a:solidFill>
                  <a:schemeClr val="tx2"/>
                </a:solidFill>
              </a:rPr>
              <a:t>  </a:t>
            </a:r>
            <a:r>
              <a:rPr lang="it-IT" b="1" dirty="0" err="1">
                <a:solidFill>
                  <a:schemeClr val="tx2"/>
                </a:solidFill>
              </a:rPr>
              <a:t>Distance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between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telescopes</a:t>
            </a:r>
            <a:r>
              <a:rPr lang="it-IT" b="1" dirty="0">
                <a:solidFill>
                  <a:schemeClr val="tx2"/>
                </a:solidFill>
              </a:rPr>
              <a:t> &gt; 5 km  </a:t>
            </a:r>
          </a:p>
          <a:p>
            <a:endParaRPr lang="it-IT" b="1" dirty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38842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8028384" y="260648"/>
            <a:ext cx="432048" cy="10704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8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 smtClean="0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2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for long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rgbClr val="C00000"/>
                </a:solidFill>
                <a:latin typeface="Arial Black" pitchFamily="34" charset="0"/>
              </a:rPr>
              <a:t>events</a:t>
            </a:r>
            <a:r>
              <a:rPr lang="it-IT" sz="2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it-IT" sz="2000" dirty="0">
              <a:solidFill>
                <a:srgbClr val="C00000"/>
              </a:solidFill>
              <a:latin typeface="Arial Black" pitchFamily="34" charset="0"/>
            </a:endParaRP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tangolo 6"/>
          <p:cNvSpPr/>
          <p:nvPr/>
        </p:nvSpPr>
        <p:spPr>
          <a:xfrm>
            <a:off x="838842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2838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Picture 4" descr="C:\Users\Paola\Documents\EEE\long_distance_correlations\new_data\plots\Ntracks\c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34" y="2133336"/>
            <a:ext cx="6361518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2699792" y="3140968"/>
            <a:ext cx="1848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Ntracks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&gt; 3</a:t>
            </a:r>
          </a:p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p-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10</a:t>
            </a:r>
            <a:r>
              <a:rPr lang="it-IT" sz="24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-3</a:t>
            </a:r>
            <a:endParaRPr lang="it-IT" sz="2400" b="1" baseline="3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491880" y="517373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40 </a:t>
            </a:r>
            <a:r>
              <a:rPr lang="it-IT" b="1" dirty="0" err="1" smtClean="0">
                <a:solidFill>
                  <a:srgbClr val="FF0000"/>
                </a:solidFill>
              </a:rPr>
              <a:t>coincident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events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observed</a:t>
            </a:r>
            <a:r>
              <a:rPr lang="it-IT" b="1" dirty="0" smtClean="0">
                <a:solidFill>
                  <a:srgbClr val="FF0000"/>
                </a:solidFill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</a:rPr>
              <a:t>expected</a:t>
            </a:r>
            <a:r>
              <a:rPr lang="it-IT" b="1" dirty="0" smtClean="0">
                <a:solidFill>
                  <a:srgbClr val="FF0000"/>
                </a:solidFill>
              </a:rPr>
              <a:t> background </a:t>
            </a:r>
            <a:r>
              <a:rPr lang="it-IT" b="1" dirty="0" smtClean="0">
                <a:solidFill>
                  <a:srgbClr val="FF0000"/>
                </a:solidFill>
                <a:sym typeface="Symbol"/>
              </a:rPr>
              <a:t> 23.4 </a:t>
            </a:r>
            <a:r>
              <a:rPr lang="it-IT" b="1" dirty="0" err="1" smtClean="0">
                <a:solidFill>
                  <a:srgbClr val="FF0000"/>
                </a:solidFill>
                <a:sym typeface="Symbol"/>
              </a:rPr>
              <a:t>events</a:t>
            </a:r>
            <a:r>
              <a:rPr lang="it-IT" b="1" dirty="0" smtClean="0">
                <a:solidFill>
                  <a:srgbClr val="FF0000"/>
                </a:solidFill>
                <a:sym typeface="Symbol"/>
              </a:rPr>
              <a:t>)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2893688" y="5173735"/>
            <a:ext cx="598192" cy="3231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6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 smtClean="0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2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for long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sz="2000" dirty="0">
              <a:solidFill>
                <a:srgbClr val="C00000"/>
              </a:solidFill>
              <a:latin typeface="Arial Black" pitchFamily="34" charset="0"/>
            </a:endParaRP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215516" y="204434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Several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additional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cuts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investigated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it-IT" b="1" dirty="0" err="1" smtClean="0">
                <a:solidFill>
                  <a:schemeClr val="tx2"/>
                </a:solidFill>
              </a:rPr>
              <a:t>Effect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el-GR" b="1" dirty="0">
                <a:solidFill>
                  <a:schemeClr val="tx2"/>
                </a:solidFill>
                <a:cs typeface="Calibri"/>
              </a:rPr>
              <a:t>χ</a:t>
            </a:r>
            <a:r>
              <a:rPr lang="it-IT" b="1" baseline="30000" dirty="0">
                <a:solidFill>
                  <a:schemeClr val="tx2"/>
                </a:solidFill>
                <a:cs typeface="Calibri"/>
              </a:rPr>
              <a:t>2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38842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8028384" y="260648"/>
            <a:ext cx="432048" cy="10704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Picture 3" descr="C:\Users\Paola\Documents\EEE\long_distance_correlations\new_data\plots\generali\p_vs_chi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90680"/>
            <a:ext cx="5407245" cy="367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6084168" y="6155756"/>
            <a:ext cx="1440160" cy="3953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6084168" y="61194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  <a:cs typeface="Calibri"/>
              </a:rPr>
              <a:t>Average</a:t>
            </a:r>
            <a:r>
              <a:rPr lang="it-IT" b="1" dirty="0" smtClean="0">
                <a:solidFill>
                  <a:schemeClr val="tx2"/>
                </a:solidFill>
                <a:cs typeface="Calibri"/>
              </a:rPr>
              <a:t> </a:t>
            </a:r>
            <a:r>
              <a:rPr lang="el-GR" b="1" dirty="0" smtClean="0">
                <a:solidFill>
                  <a:schemeClr val="tx2"/>
                </a:solidFill>
                <a:cs typeface="Calibri"/>
              </a:rPr>
              <a:t>χ</a:t>
            </a:r>
            <a:r>
              <a:rPr lang="it-IT" b="1" baseline="30000" dirty="0">
                <a:solidFill>
                  <a:schemeClr val="tx2"/>
                </a:solidFill>
                <a:cs typeface="Calibri"/>
              </a:rPr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01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 smtClean="0">
                <a:solidFill>
                  <a:srgbClr val="C00000"/>
                </a:solidFill>
                <a:latin typeface="Arial Black" pitchFamily="34" charset="0"/>
              </a:rPr>
              <a:t>Search</a:t>
            </a:r>
            <a:r>
              <a:rPr lang="it-IT" sz="2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for long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distance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correlations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multitrack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sz="2000" dirty="0">
              <a:solidFill>
                <a:srgbClr val="C00000"/>
              </a:solidFill>
              <a:latin typeface="Arial Black" pitchFamily="34" charset="0"/>
            </a:endParaRPr>
          </a:p>
          <a:p>
            <a:pPr algn="just"/>
            <a:endParaRPr lang="it-IT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tangolo 6"/>
          <p:cNvSpPr/>
          <p:nvPr/>
        </p:nvSpPr>
        <p:spPr>
          <a:xfrm>
            <a:off x="838842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02838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Picture 2" descr="C:\Users\Paola\Documents\EEE\long_distance_correlations\new_data\angolo_relativo\hrat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605" y="2915319"/>
            <a:ext cx="4744990" cy="322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215516" y="204434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Several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additional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cuts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investigated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it-IT" b="1" dirty="0" err="1" smtClean="0">
                <a:solidFill>
                  <a:schemeClr val="tx2"/>
                </a:solidFill>
              </a:rPr>
              <a:t>Effect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parallelism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between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average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directions</a:t>
            </a:r>
            <a:r>
              <a:rPr lang="it-IT" b="1" dirty="0" smtClean="0">
                <a:solidFill>
                  <a:schemeClr val="tx2"/>
                </a:solidFill>
              </a:rPr>
              <a:t> in the </a:t>
            </a:r>
            <a:r>
              <a:rPr lang="it-IT" b="1" dirty="0" err="1" smtClean="0">
                <a:solidFill>
                  <a:schemeClr val="tx2"/>
                </a:solidFill>
              </a:rPr>
              <a:t>two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sites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48441" y="3105834"/>
            <a:ext cx="3459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Ratio w.r.t. random </a:t>
            </a:r>
            <a:r>
              <a:rPr lang="it-IT" b="1" dirty="0" err="1" smtClean="0">
                <a:solidFill>
                  <a:srgbClr val="C00000"/>
                </a:solidFill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b="1" dirty="0" smtClean="0">
                <a:solidFill>
                  <a:srgbClr val="C00000"/>
                </a:solidFill>
              </a:rPr>
              <a:t>No </a:t>
            </a:r>
            <a:r>
              <a:rPr lang="it-IT" b="1" dirty="0" err="1" smtClean="0">
                <a:solidFill>
                  <a:srgbClr val="C00000"/>
                </a:solidFill>
              </a:rPr>
              <a:t>significant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differences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seen</a:t>
            </a:r>
            <a:r>
              <a:rPr lang="it-IT" b="1" dirty="0" smtClean="0">
                <a:solidFill>
                  <a:srgbClr val="C00000"/>
                </a:solidFill>
              </a:rPr>
              <a:t> with the relative angle</a:t>
            </a:r>
            <a:endParaRPr lang="it-IT" b="1" dirty="0">
              <a:solidFill>
                <a:srgbClr val="C00000"/>
              </a:solidFill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3959932" y="5445224"/>
            <a:ext cx="3777341" cy="0"/>
          </a:xfrm>
          <a:prstGeom prst="line">
            <a:avLst/>
          </a:prstGeom>
          <a:ln w="3492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 smtClean="0">
                <a:solidFill>
                  <a:srgbClr val="C00000"/>
                </a:solidFill>
                <a:latin typeface="Arial Black" pitchFamily="34" charset="0"/>
              </a:rPr>
              <a:t>Combined</a:t>
            </a:r>
            <a:r>
              <a:rPr lang="it-IT" sz="2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analysis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of multi-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telescope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683568" y="2348880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Search</a:t>
            </a:r>
            <a:r>
              <a:rPr lang="it-IT" b="1" dirty="0" smtClean="0">
                <a:solidFill>
                  <a:schemeClr val="tx2"/>
                </a:solidFill>
              </a:rPr>
              <a:t> for </a:t>
            </a:r>
            <a:r>
              <a:rPr lang="it-IT" b="1" dirty="0" err="1" smtClean="0">
                <a:solidFill>
                  <a:schemeClr val="tx2"/>
                </a:solidFill>
              </a:rPr>
              <a:t>anomalous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coincidence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events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involving</a:t>
            </a:r>
            <a:r>
              <a:rPr lang="it-IT" b="1" dirty="0" smtClean="0">
                <a:solidFill>
                  <a:schemeClr val="tx2"/>
                </a:solidFill>
              </a:rPr>
              <a:t> a large </a:t>
            </a:r>
            <a:r>
              <a:rPr lang="it-IT" b="1" dirty="0" err="1" smtClean="0">
                <a:solidFill>
                  <a:schemeClr val="tx2"/>
                </a:solidFill>
              </a:rPr>
              <a:t>number</a:t>
            </a:r>
            <a:r>
              <a:rPr lang="it-IT" b="1" dirty="0" smtClean="0">
                <a:solidFill>
                  <a:schemeClr val="tx2"/>
                </a:solidFill>
              </a:rPr>
              <a:t> of EEE </a:t>
            </a:r>
            <a:r>
              <a:rPr lang="it-IT" b="1" dirty="0" err="1" smtClean="0">
                <a:solidFill>
                  <a:schemeClr val="tx2"/>
                </a:solidFill>
              </a:rPr>
              <a:t>telescopes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within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ms</a:t>
            </a:r>
            <a:r>
              <a:rPr lang="it-IT" b="1" dirty="0" smtClean="0">
                <a:solidFill>
                  <a:schemeClr val="tx2"/>
                </a:solidFill>
              </a:rPr>
              <a:t> time </a:t>
            </a:r>
            <a:r>
              <a:rPr lang="it-IT" b="1" dirty="0" err="1" smtClean="0">
                <a:solidFill>
                  <a:schemeClr val="tx2"/>
                </a:solidFill>
              </a:rPr>
              <a:t>interval</a:t>
            </a:r>
            <a:endParaRPr lang="it-IT" b="1" dirty="0" smtClean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A </a:t>
            </a:r>
            <a:r>
              <a:rPr lang="it-IT" b="1" dirty="0" err="1" smtClean="0">
                <a:solidFill>
                  <a:schemeClr val="tx2"/>
                </a:solidFill>
              </a:rPr>
              <a:t>nearly</a:t>
            </a:r>
            <a:r>
              <a:rPr lang="it-IT" b="1" dirty="0" smtClean="0">
                <a:solidFill>
                  <a:schemeClr val="tx2"/>
                </a:solidFill>
              </a:rPr>
              <a:t> complete </a:t>
            </a:r>
            <a:r>
              <a:rPr lang="it-IT" b="1" dirty="0" err="1" smtClean="0">
                <a:solidFill>
                  <a:schemeClr val="tx2"/>
                </a:solidFill>
              </a:rPr>
              <a:t>scan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all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available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statistics</a:t>
            </a:r>
            <a:r>
              <a:rPr lang="it-IT" b="1" dirty="0" smtClean="0">
                <a:solidFill>
                  <a:schemeClr val="tx2"/>
                </a:solidFill>
              </a:rPr>
              <a:t> from RUN 5 (</a:t>
            </a:r>
            <a:r>
              <a:rPr lang="it-IT" b="1" dirty="0" err="1" smtClean="0">
                <a:solidFill>
                  <a:schemeClr val="tx2"/>
                </a:solidFill>
              </a:rPr>
              <a:t>October</a:t>
            </a:r>
            <a:r>
              <a:rPr lang="it-IT" b="1" dirty="0" smtClean="0">
                <a:solidFill>
                  <a:schemeClr val="tx2"/>
                </a:solidFill>
              </a:rPr>
              <a:t> 2018-June 2019, 244 </a:t>
            </a:r>
            <a:r>
              <a:rPr lang="it-IT" b="1" dirty="0" err="1" smtClean="0">
                <a:solidFill>
                  <a:schemeClr val="tx2"/>
                </a:solidFill>
              </a:rPr>
              <a:t>days</a:t>
            </a:r>
            <a:r>
              <a:rPr lang="it-IT" b="1" dirty="0" smtClean="0">
                <a:solidFill>
                  <a:schemeClr val="tx2"/>
                </a:solidFill>
              </a:rPr>
              <a:t>) </a:t>
            </a:r>
            <a:r>
              <a:rPr lang="it-IT" b="1" dirty="0" err="1" smtClean="0">
                <a:solidFill>
                  <a:schemeClr val="tx2"/>
                </a:solidFill>
              </a:rPr>
              <a:t>carried</a:t>
            </a:r>
            <a:r>
              <a:rPr lang="it-IT" b="1" dirty="0" smtClean="0">
                <a:solidFill>
                  <a:schemeClr val="tx2"/>
                </a:solidFill>
              </a:rPr>
              <a:t> out</a:t>
            </a:r>
          </a:p>
          <a:p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 err="1" smtClean="0">
                <a:solidFill>
                  <a:schemeClr val="tx2"/>
                </a:solidFill>
              </a:rPr>
              <a:t>Extraction</a:t>
            </a:r>
            <a:r>
              <a:rPr lang="it-IT" b="1" dirty="0" smtClean="0">
                <a:solidFill>
                  <a:schemeClr val="tx2"/>
                </a:solidFill>
              </a:rPr>
              <a:t> of the </a:t>
            </a:r>
            <a:r>
              <a:rPr lang="it-IT" b="1" dirty="0" err="1" smtClean="0">
                <a:solidFill>
                  <a:schemeClr val="tx2"/>
                </a:solidFill>
              </a:rPr>
              <a:t>raw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multiplicity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spectrum</a:t>
            </a:r>
            <a:r>
              <a:rPr lang="it-IT" b="1" dirty="0" smtClean="0">
                <a:solidFill>
                  <a:schemeClr val="tx2"/>
                </a:solidFill>
              </a:rPr>
              <a:t> (</a:t>
            </a:r>
            <a:r>
              <a:rPr lang="it-IT" b="1" dirty="0" err="1" smtClean="0">
                <a:solidFill>
                  <a:schemeClr val="tx2"/>
                </a:solidFill>
              </a:rPr>
              <a:t>number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coincident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events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as</a:t>
            </a:r>
            <a:r>
              <a:rPr lang="it-IT" b="1" dirty="0" smtClean="0">
                <a:solidFill>
                  <a:schemeClr val="tx2"/>
                </a:solidFill>
              </a:rPr>
              <a:t> a </a:t>
            </a:r>
            <a:r>
              <a:rPr lang="it-IT" b="1" dirty="0" err="1" smtClean="0">
                <a:solidFill>
                  <a:schemeClr val="tx2"/>
                </a:solidFill>
              </a:rPr>
              <a:t>function</a:t>
            </a:r>
            <a:r>
              <a:rPr lang="it-IT" b="1" dirty="0" smtClean="0">
                <a:solidFill>
                  <a:schemeClr val="tx2"/>
                </a:solidFill>
              </a:rPr>
              <a:t> of the </a:t>
            </a:r>
            <a:r>
              <a:rPr lang="it-IT" b="1" dirty="0" err="1" smtClean="0">
                <a:solidFill>
                  <a:schemeClr val="tx2"/>
                </a:solidFill>
              </a:rPr>
              <a:t>number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telescopes</a:t>
            </a:r>
            <a:r>
              <a:rPr lang="it-IT" b="1" dirty="0" smtClean="0">
                <a:solidFill>
                  <a:schemeClr val="tx2"/>
                </a:solidFill>
              </a:rPr>
              <a:t>)</a:t>
            </a:r>
          </a:p>
          <a:p>
            <a:endParaRPr lang="it-IT" b="1" dirty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8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38842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3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Combined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analysis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of multi-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telescope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80020" y="2136338"/>
            <a:ext cx="7775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● </a:t>
            </a:r>
            <a:r>
              <a:rPr lang="it-IT" b="1" dirty="0" err="1" smtClean="0">
                <a:solidFill>
                  <a:schemeClr val="tx2"/>
                </a:solidFill>
              </a:rPr>
              <a:t>Highest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multiplicity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events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observed</a:t>
            </a:r>
            <a:r>
              <a:rPr lang="it-IT" b="1" dirty="0">
                <a:solidFill>
                  <a:schemeClr val="tx2"/>
                </a:solidFill>
              </a:rPr>
              <a:t>: 5 </a:t>
            </a:r>
            <a:r>
              <a:rPr lang="it-IT" b="1" dirty="0" err="1">
                <a:solidFill>
                  <a:schemeClr val="tx2"/>
                </a:solidFill>
              </a:rPr>
              <a:t>evts</a:t>
            </a:r>
            <a:r>
              <a:rPr lang="it-IT" b="1" dirty="0">
                <a:solidFill>
                  <a:schemeClr val="tx2"/>
                </a:solidFill>
              </a:rPr>
              <a:t> with 12 </a:t>
            </a:r>
            <a:r>
              <a:rPr lang="it-IT" b="1" dirty="0" err="1" smtClean="0">
                <a:solidFill>
                  <a:schemeClr val="tx2"/>
                </a:solidFill>
              </a:rPr>
              <a:t>telescopes</a:t>
            </a:r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● </a:t>
            </a:r>
            <a:r>
              <a:rPr lang="it-IT" b="1" dirty="0" err="1" smtClean="0">
                <a:solidFill>
                  <a:schemeClr val="tx2"/>
                </a:solidFill>
              </a:rPr>
              <a:t>Roughly</a:t>
            </a:r>
            <a:r>
              <a:rPr lang="it-IT" b="1" dirty="0" smtClean="0">
                <a:solidFill>
                  <a:schemeClr val="tx2"/>
                </a:solidFill>
              </a:rPr>
              <a:t> a </a:t>
            </a:r>
            <a:r>
              <a:rPr lang="it-IT" b="1" dirty="0" err="1" smtClean="0">
                <a:solidFill>
                  <a:schemeClr val="tx2"/>
                </a:solidFill>
              </a:rPr>
              <a:t>factor</a:t>
            </a:r>
            <a:r>
              <a:rPr lang="it-IT" b="1" dirty="0" smtClean="0">
                <a:solidFill>
                  <a:schemeClr val="tx2"/>
                </a:solidFill>
              </a:rPr>
              <a:t> 10 </a:t>
            </a:r>
            <a:r>
              <a:rPr lang="it-IT" b="1" dirty="0" err="1" smtClean="0">
                <a:solidFill>
                  <a:schemeClr val="tx2"/>
                </a:solidFill>
              </a:rPr>
              <a:t>decrease</a:t>
            </a:r>
            <a:r>
              <a:rPr lang="it-IT" b="1" dirty="0" smtClean="0">
                <a:solidFill>
                  <a:schemeClr val="tx2"/>
                </a:solidFill>
              </a:rPr>
              <a:t>  in the </a:t>
            </a:r>
            <a:r>
              <a:rPr lang="it-IT" b="1" dirty="0" err="1" smtClean="0">
                <a:solidFill>
                  <a:schemeClr val="tx2"/>
                </a:solidFill>
              </a:rPr>
              <a:t>yield</a:t>
            </a:r>
            <a:r>
              <a:rPr lang="it-IT" b="1" dirty="0" smtClean="0">
                <a:solidFill>
                  <a:schemeClr val="tx2"/>
                </a:solidFill>
              </a:rPr>
              <a:t> for </a:t>
            </a:r>
            <a:r>
              <a:rPr lang="it-IT" b="1" dirty="0" err="1" smtClean="0">
                <a:solidFill>
                  <a:schemeClr val="tx2"/>
                </a:solidFill>
              </a:rPr>
              <a:t>every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additional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telescope</a:t>
            </a:r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Calibri"/>
                <a:cs typeface="Calibri"/>
              </a:rPr>
              <a:t>● </a:t>
            </a:r>
            <a:r>
              <a:rPr lang="it-IT" b="1" dirty="0" err="1" smtClean="0">
                <a:solidFill>
                  <a:schemeClr val="tx2"/>
                </a:solidFill>
              </a:rPr>
              <a:t>Even</a:t>
            </a:r>
            <a:r>
              <a:rPr lang="it-IT" b="1" dirty="0" smtClean="0">
                <a:solidFill>
                  <a:schemeClr val="tx2"/>
                </a:solidFill>
              </a:rPr>
              <a:t> with a </a:t>
            </a:r>
            <a:r>
              <a:rPr lang="it-IT" b="1" dirty="0" err="1" smtClean="0">
                <a:solidFill>
                  <a:schemeClr val="tx2"/>
                </a:solidFill>
              </a:rPr>
              <a:t>much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larger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collection</a:t>
            </a:r>
            <a:r>
              <a:rPr lang="it-IT" b="1" dirty="0" smtClean="0">
                <a:solidFill>
                  <a:schemeClr val="tx2"/>
                </a:solidFill>
              </a:rPr>
              <a:t> time (</a:t>
            </a:r>
            <a:r>
              <a:rPr lang="it-IT" b="1" dirty="0" err="1" smtClean="0">
                <a:solidFill>
                  <a:schemeClr val="tx2"/>
                </a:solidFill>
              </a:rPr>
              <a:t>several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years</a:t>
            </a:r>
            <a:r>
              <a:rPr lang="it-IT" b="1" dirty="0" smtClean="0">
                <a:solidFill>
                  <a:schemeClr val="tx2"/>
                </a:solidFill>
              </a:rPr>
              <a:t>) </a:t>
            </a:r>
            <a:r>
              <a:rPr lang="it-IT" b="1" dirty="0" err="1" smtClean="0">
                <a:solidFill>
                  <a:schemeClr val="tx2"/>
                </a:solidFill>
              </a:rPr>
              <a:t>only</a:t>
            </a:r>
            <a:r>
              <a:rPr lang="it-IT" b="1" dirty="0" smtClean="0">
                <a:solidFill>
                  <a:schemeClr val="tx2"/>
                </a:solidFill>
              </a:rPr>
              <a:t> a </a:t>
            </a:r>
            <a:r>
              <a:rPr lang="it-IT" b="1" dirty="0" err="1" smtClean="0">
                <a:solidFill>
                  <a:schemeClr val="tx2"/>
                </a:solidFill>
              </a:rPr>
              <a:t>few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events</a:t>
            </a:r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   </a:t>
            </a:r>
            <a:r>
              <a:rPr lang="it-IT" b="1" dirty="0" err="1" smtClean="0">
                <a:solidFill>
                  <a:schemeClr val="tx2"/>
                </a:solidFill>
              </a:rPr>
              <a:t>expected</a:t>
            </a:r>
            <a:r>
              <a:rPr lang="it-IT" b="1" dirty="0" smtClean="0">
                <a:solidFill>
                  <a:schemeClr val="tx2"/>
                </a:solidFill>
              </a:rPr>
              <a:t> with n&gt;12 </a:t>
            </a:r>
            <a:r>
              <a:rPr lang="it-IT" b="1" dirty="0" err="1" smtClean="0">
                <a:solidFill>
                  <a:schemeClr val="tx2"/>
                </a:solidFill>
              </a:rPr>
              <a:t>telescopes</a:t>
            </a:r>
            <a:endParaRPr lang="it-IT" b="1" dirty="0" smtClean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3074" name="Picture 2" descr="C:\Users\Riggi\Documents\inprogress\Cosmici\EEE_multicoincidences\Resul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41686"/>
            <a:ext cx="5256584" cy="356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599892" y="3933056"/>
            <a:ext cx="1332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0070C0"/>
                </a:solidFill>
              </a:rPr>
              <a:t>Exp</a:t>
            </a:r>
            <a:r>
              <a:rPr lang="it-IT" sz="2000" b="1" dirty="0" smtClean="0">
                <a:solidFill>
                  <a:srgbClr val="0070C0"/>
                </a:solidFill>
              </a:rPr>
              <a:t>. data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38842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Combined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analysis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of multi-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telescope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Riggi\Documents\inprogress\Cosmici\EEE_multicoincidences\Results_Rsing40Hz_eff.0.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611" y="3331665"/>
            <a:ext cx="5192789" cy="352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87220" y="1916832"/>
            <a:ext cx="76251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>
                <a:solidFill>
                  <a:schemeClr val="tx2"/>
                </a:solidFill>
              </a:rPr>
              <a:t>Comparison</a:t>
            </a:r>
            <a:r>
              <a:rPr lang="it-IT" b="1" dirty="0">
                <a:solidFill>
                  <a:schemeClr val="tx2"/>
                </a:solidFill>
              </a:rPr>
              <a:t> to the </a:t>
            </a:r>
            <a:r>
              <a:rPr lang="it-IT" b="1" dirty="0" err="1">
                <a:solidFill>
                  <a:schemeClr val="tx2"/>
                </a:solidFill>
              </a:rPr>
              <a:t>expected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spurious</a:t>
            </a:r>
            <a:r>
              <a:rPr lang="it-IT" b="1" dirty="0">
                <a:solidFill>
                  <a:schemeClr val="tx2"/>
                </a:solidFill>
              </a:rPr>
              <a:t> rate </a:t>
            </a:r>
          </a:p>
          <a:p>
            <a:r>
              <a:rPr lang="it-IT" b="1" dirty="0">
                <a:solidFill>
                  <a:schemeClr val="tx2"/>
                </a:solidFill>
              </a:rPr>
              <a:t>    </a:t>
            </a:r>
            <a:r>
              <a:rPr lang="it-IT" b="1" dirty="0" err="1">
                <a:solidFill>
                  <a:schemeClr val="tx2"/>
                </a:solidFill>
              </a:rPr>
              <a:t>Assumptions</a:t>
            </a:r>
            <a:r>
              <a:rPr lang="it-IT" b="1" dirty="0">
                <a:solidFill>
                  <a:schemeClr val="tx2"/>
                </a:solidFill>
              </a:rPr>
              <a:t>: </a:t>
            </a:r>
            <a:r>
              <a:rPr lang="it-IT" b="1" dirty="0" err="1">
                <a:solidFill>
                  <a:schemeClr val="tx2"/>
                </a:solidFill>
              </a:rPr>
              <a:t>Individual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incoming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muon</a:t>
            </a:r>
            <a:r>
              <a:rPr lang="it-IT" b="1" dirty="0">
                <a:solidFill>
                  <a:schemeClr val="tx2"/>
                </a:solidFill>
              </a:rPr>
              <a:t> rate</a:t>
            </a:r>
          </a:p>
          <a:p>
            <a:r>
              <a:rPr lang="it-IT" b="1" dirty="0">
                <a:solidFill>
                  <a:schemeClr val="tx2"/>
                </a:solidFill>
              </a:rPr>
              <a:t>                              </a:t>
            </a:r>
            <a:r>
              <a:rPr lang="it-IT" b="1" dirty="0" err="1">
                <a:solidFill>
                  <a:schemeClr val="tx2"/>
                </a:solidFill>
              </a:rPr>
              <a:t>Detection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efficiency</a:t>
            </a:r>
            <a:endParaRPr lang="it-IT" b="1" dirty="0">
              <a:solidFill>
                <a:schemeClr val="tx2"/>
              </a:solidFill>
            </a:endParaRPr>
          </a:p>
          <a:p>
            <a:r>
              <a:rPr lang="it-IT" b="1" dirty="0">
                <a:solidFill>
                  <a:schemeClr val="tx2"/>
                </a:solidFill>
              </a:rPr>
              <a:t>                              </a:t>
            </a:r>
            <a:r>
              <a:rPr lang="it-IT" b="1" dirty="0" err="1">
                <a:solidFill>
                  <a:schemeClr val="tx2"/>
                </a:solidFill>
              </a:rPr>
              <a:t>Number</a:t>
            </a:r>
            <a:r>
              <a:rPr lang="it-IT" b="1" dirty="0">
                <a:solidFill>
                  <a:schemeClr val="tx2"/>
                </a:solidFill>
              </a:rPr>
              <a:t> of </a:t>
            </a:r>
            <a:r>
              <a:rPr lang="it-IT" b="1" dirty="0" err="1">
                <a:solidFill>
                  <a:schemeClr val="tx2"/>
                </a:solidFill>
              </a:rPr>
              <a:t>working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err="1">
                <a:solidFill>
                  <a:schemeClr val="tx2"/>
                </a:solidFill>
              </a:rPr>
              <a:t>telescopes</a:t>
            </a:r>
            <a:r>
              <a:rPr lang="it-IT" b="1" dirty="0">
                <a:solidFill>
                  <a:schemeClr val="tx2"/>
                </a:solidFill>
              </a:rPr>
              <a:t>/</a:t>
            </a:r>
            <a:r>
              <a:rPr lang="it-IT" b="1" dirty="0" err="1">
                <a:solidFill>
                  <a:schemeClr val="tx2"/>
                </a:solidFill>
              </a:rPr>
              <a:t>day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38842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3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971600" y="112474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Combined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analysis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of multi-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telescope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events</a:t>
            </a:r>
            <a:endParaRPr lang="it-IT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971600" y="1955741"/>
            <a:ext cx="75608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179512" y="2228671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A </a:t>
            </a:r>
            <a:r>
              <a:rPr lang="it-IT" b="1" dirty="0" err="1" smtClean="0">
                <a:solidFill>
                  <a:schemeClr val="tx2"/>
                </a:solidFill>
              </a:rPr>
              <a:t>reasonable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agreement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observed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between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raw</a:t>
            </a:r>
            <a:r>
              <a:rPr lang="it-IT" b="1" dirty="0" smtClean="0">
                <a:solidFill>
                  <a:schemeClr val="tx2"/>
                </a:solidFill>
              </a:rPr>
              <a:t> data and </a:t>
            </a:r>
            <a:r>
              <a:rPr lang="it-IT" b="1" dirty="0" err="1" smtClean="0">
                <a:solidFill>
                  <a:schemeClr val="tx2"/>
                </a:solidFill>
              </a:rPr>
              <a:t>spurious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expected</a:t>
            </a:r>
            <a:r>
              <a:rPr lang="it-IT" b="1" dirty="0" smtClean="0">
                <a:solidFill>
                  <a:schemeClr val="tx2"/>
                </a:solidFill>
              </a:rPr>
              <a:t> trend over 9 </a:t>
            </a:r>
            <a:r>
              <a:rPr lang="it-IT" b="1" dirty="0" err="1" smtClean="0">
                <a:solidFill>
                  <a:schemeClr val="tx2"/>
                </a:solidFill>
              </a:rPr>
              <a:t>orders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magnitude</a:t>
            </a:r>
            <a:r>
              <a:rPr lang="it-IT" b="1" dirty="0" smtClean="0">
                <a:solidFill>
                  <a:schemeClr val="tx2"/>
                </a:solidFill>
              </a:rPr>
              <a:t>. </a:t>
            </a:r>
          </a:p>
          <a:p>
            <a:r>
              <a:rPr lang="it-IT" b="1" dirty="0" err="1" smtClean="0">
                <a:solidFill>
                  <a:schemeClr val="tx2"/>
                </a:solidFill>
              </a:rPr>
              <a:t>Planned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further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checks</a:t>
            </a:r>
            <a:r>
              <a:rPr lang="it-IT" b="1" dirty="0" smtClean="0">
                <a:solidFill>
                  <a:schemeClr val="tx2"/>
                </a:solidFill>
              </a:rPr>
              <a:t> on the </a:t>
            </a:r>
            <a:r>
              <a:rPr lang="it-IT" b="1" dirty="0" err="1" smtClean="0">
                <a:solidFill>
                  <a:schemeClr val="tx2"/>
                </a:solidFill>
              </a:rPr>
              <a:t>effect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various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assumptions</a:t>
            </a:r>
            <a:r>
              <a:rPr lang="it-IT" b="1" dirty="0" smtClean="0">
                <a:solidFill>
                  <a:schemeClr val="tx2"/>
                </a:solidFill>
              </a:rPr>
              <a:t> on the </a:t>
            </a:r>
            <a:r>
              <a:rPr lang="it-IT" b="1" dirty="0" err="1" smtClean="0">
                <a:solidFill>
                  <a:schemeClr val="tx2"/>
                </a:solidFill>
              </a:rPr>
              <a:t>spurious</a:t>
            </a:r>
            <a:r>
              <a:rPr lang="it-IT" b="1" dirty="0" smtClean="0">
                <a:solidFill>
                  <a:schemeClr val="tx2"/>
                </a:solidFill>
              </a:rPr>
              <a:t> rate (</a:t>
            </a:r>
            <a:r>
              <a:rPr lang="it-IT" b="1" dirty="0" err="1" smtClean="0">
                <a:solidFill>
                  <a:schemeClr val="tx2"/>
                </a:solidFill>
              </a:rPr>
              <a:t>average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number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telescopes</a:t>
            </a:r>
            <a:r>
              <a:rPr lang="it-IT" b="1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individual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rates</a:t>
            </a:r>
            <a:r>
              <a:rPr lang="it-IT" b="1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efficiency</a:t>
            </a:r>
            <a:r>
              <a:rPr lang="it-IT" b="1" dirty="0" smtClean="0">
                <a:solidFill>
                  <a:schemeClr val="tx2"/>
                </a:solidFill>
              </a:rPr>
              <a:t>,…) </a:t>
            </a:r>
            <a:endParaRPr lang="it-IT" b="1" dirty="0">
              <a:solidFill>
                <a:schemeClr val="tx2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8244408" y="764704"/>
            <a:ext cx="0" cy="5328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79513" y="4449595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Basically</a:t>
            </a:r>
            <a:r>
              <a:rPr lang="it-IT" b="1" dirty="0" smtClean="0">
                <a:solidFill>
                  <a:schemeClr val="tx2"/>
                </a:solidFill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</a:rPr>
              <a:t>only</a:t>
            </a:r>
            <a:r>
              <a:rPr lang="it-IT" b="1" dirty="0" smtClean="0">
                <a:solidFill>
                  <a:schemeClr val="tx2"/>
                </a:solidFill>
              </a:rPr>
              <a:t> an </a:t>
            </a:r>
            <a:r>
              <a:rPr lang="it-IT" b="1" dirty="0" err="1" smtClean="0">
                <a:solidFill>
                  <a:schemeClr val="tx2"/>
                </a:solidFill>
              </a:rPr>
              <a:t>upper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limit</a:t>
            </a:r>
            <a:r>
              <a:rPr lang="it-IT" b="1" dirty="0" smtClean="0">
                <a:solidFill>
                  <a:schemeClr val="tx2"/>
                </a:solidFill>
              </a:rPr>
              <a:t> on the </a:t>
            </a:r>
            <a:r>
              <a:rPr lang="it-IT" b="1" dirty="0" err="1" smtClean="0">
                <a:solidFill>
                  <a:schemeClr val="tx2"/>
                </a:solidFill>
              </a:rPr>
              <a:t>number</a:t>
            </a:r>
            <a:r>
              <a:rPr lang="it-IT" b="1" dirty="0" smtClean="0">
                <a:solidFill>
                  <a:schemeClr val="tx2"/>
                </a:solidFill>
              </a:rPr>
              <a:t> of </a:t>
            </a:r>
            <a:r>
              <a:rPr lang="it-IT" b="1" dirty="0" err="1" smtClean="0">
                <a:solidFill>
                  <a:schemeClr val="tx2"/>
                </a:solidFill>
              </a:rPr>
              <a:t>such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events</a:t>
            </a:r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 err="1">
                <a:solidFill>
                  <a:schemeClr val="tx2"/>
                </a:solidFill>
              </a:rPr>
              <a:t>m</a:t>
            </a:r>
            <a:r>
              <a:rPr lang="it-IT" b="1" dirty="0" err="1" smtClean="0">
                <a:solidFill>
                  <a:schemeClr val="tx2"/>
                </a:solidFill>
              </a:rPr>
              <a:t>ay</a:t>
            </a:r>
            <a:r>
              <a:rPr lang="it-IT" b="1" dirty="0" smtClean="0">
                <a:solidFill>
                  <a:schemeClr val="tx2"/>
                </a:solidFill>
              </a:rPr>
              <a:t> be </a:t>
            </a:r>
            <a:r>
              <a:rPr lang="it-IT" b="1" dirty="0" err="1" smtClean="0">
                <a:solidFill>
                  <a:schemeClr val="tx2"/>
                </a:solidFill>
              </a:rPr>
              <a:t>established</a:t>
            </a:r>
            <a:r>
              <a:rPr lang="it-IT" b="1" dirty="0" smtClean="0">
                <a:solidFill>
                  <a:schemeClr val="tx2"/>
                </a:solidFill>
              </a:rPr>
              <a:t>…</a:t>
            </a:r>
          </a:p>
          <a:p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57" y="193453"/>
            <a:ext cx="1142502" cy="114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Riggi\Documents\inprogress\Cosmici\EEE_multicoincidences\Results_Rsing40Hz_eff.0.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611" y="3308335"/>
            <a:ext cx="5192789" cy="352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838842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668344" y="193452"/>
            <a:ext cx="432048" cy="1137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1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733</Words>
  <Application>Microsoft Office PowerPoint</Application>
  <PresentationFormat>Presentazione su schermo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Riggi</cp:lastModifiedBy>
  <cp:revision>99</cp:revision>
  <dcterms:created xsi:type="dcterms:W3CDTF">2019-06-17T09:47:59Z</dcterms:created>
  <dcterms:modified xsi:type="dcterms:W3CDTF">2019-06-29T14:29:35Z</dcterms:modified>
</cp:coreProperties>
</file>