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3" r:id="rId4"/>
    <p:sldId id="267" r:id="rId5"/>
    <p:sldId id="271" r:id="rId6"/>
    <p:sldId id="272" r:id="rId7"/>
    <p:sldId id="273" r:id="rId8"/>
    <p:sldId id="268" r:id="rId9"/>
    <p:sldId id="274" r:id="rId10"/>
    <p:sldId id="269" r:id="rId11"/>
    <p:sldId id="270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985-9126-4633-AEF6-82E13D97AFAF}" type="datetimeFigureOut">
              <a:rPr lang="it-IT" smtClean="0"/>
              <a:t>02/07/2019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43F6-AB8B-47FC-A186-FB797EA462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183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985-9126-4633-AEF6-82E13D97AFAF}" type="datetimeFigureOut">
              <a:rPr lang="it-IT" smtClean="0"/>
              <a:t>02/07/2019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43F6-AB8B-47FC-A186-FB797EA462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7866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985-9126-4633-AEF6-82E13D97AFAF}" type="datetimeFigureOut">
              <a:rPr lang="it-IT" smtClean="0"/>
              <a:t>02/07/2019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43F6-AB8B-47FC-A186-FB797EA462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541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985-9126-4633-AEF6-82E13D97AFAF}" type="datetimeFigureOut">
              <a:rPr lang="it-IT" smtClean="0"/>
              <a:t>02/07/2019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43F6-AB8B-47FC-A186-FB797EA462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8252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985-9126-4633-AEF6-82E13D97AFAF}" type="datetimeFigureOut">
              <a:rPr lang="it-IT" smtClean="0"/>
              <a:t>02/07/2019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43F6-AB8B-47FC-A186-FB797EA462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9444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985-9126-4633-AEF6-82E13D97AFAF}" type="datetimeFigureOut">
              <a:rPr lang="it-IT" smtClean="0"/>
              <a:t>02/07/2019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43F6-AB8B-47FC-A186-FB797EA462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3104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985-9126-4633-AEF6-82E13D97AFAF}" type="datetimeFigureOut">
              <a:rPr lang="it-IT" smtClean="0"/>
              <a:t>02/07/2019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43F6-AB8B-47FC-A186-FB797EA462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1980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985-9126-4633-AEF6-82E13D97AFAF}" type="datetimeFigureOut">
              <a:rPr lang="it-IT" smtClean="0"/>
              <a:t>02/07/2019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43F6-AB8B-47FC-A186-FB797EA462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375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985-9126-4633-AEF6-82E13D97AFAF}" type="datetimeFigureOut">
              <a:rPr lang="it-IT" smtClean="0"/>
              <a:t>02/07/2019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43F6-AB8B-47FC-A186-FB797EA462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0521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985-9126-4633-AEF6-82E13D97AFAF}" type="datetimeFigureOut">
              <a:rPr lang="it-IT" smtClean="0"/>
              <a:t>02/07/2019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43F6-AB8B-47FC-A186-FB797EA462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6169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5985-9126-4633-AEF6-82E13D97AFAF}" type="datetimeFigureOut">
              <a:rPr lang="it-IT" smtClean="0"/>
              <a:t>02/07/2019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643F6-AB8B-47FC-A186-FB797EA462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188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5985-9126-4633-AEF6-82E13D97AFAF}" type="datetimeFigureOut">
              <a:rPr lang="it-IT" smtClean="0"/>
              <a:t>02/07/2019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643F6-AB8B-47FC-A186-FB797EA462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2129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763688" y="2763288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>
                <a:solidFill>
                  <a:srgbClr val="C00000"/>
                </a:solidFill>
                <a:latin typeface="Arial Black" pitchFamily="34" charset="0"/>
              </a:rPr>
              <a:t>Report from the </a:t>
            </a:r>
            <a:r>
              <a:rPr lang="it-IT" sz="2400" dirty="0" err="1" smtClean="0">
                <a:solidFill>
                  <a:srgbClr val="C00000"/>
                </a:solidFill>
                <a:latin typeface="Arial Black" pitchFamily="34" charset="0"/>
              </a:rPr>
              <a:t>Editorial</a:t>
            </a:r>
            <a:r>
              <a:rPr lang="it-IT" sz="2400" dirty="0" smtClean="0">
                <a:solidFill>
                  <a:srgbClr val="C00000"/>
                </a:solidFill>
                <a:latin typeface="Arial Black" pitchFamily="34" charset="0"/>
              </a:rPr>
              <a:t> Board and Conference </a:t>
            </a:r>
            <a:r>
              <a:rPr lang="it-IT" sz="2400" dirty="0" err="1" smtClean="0">
                <a:solidFill>
                  <a:srgbClr val="C00000"/>
                </a:solidFill>
                <a:latin typeface="Arial Black" pitchFamily="34" charset="0"/>
              </a:rPr>
              <a:t>Committee</a:t>
            </a:r>
            <a:endParaRPr lang="it-IT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427984" y="6021288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srgbClr val="C00000"/>
                </a:solidFill>
                <a:latin typeface="Arial Black" pitchFamily="34" charset="0"/>
              </a:rPr>
              <a:t>F.Riggi</a:t>
            </a:r>
            <a:endParaRPr lang="it-IT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it-IT" dirty="0" smtClean="0">
                <a:solidFill>
                  <a:srgbClr val="C00000"/>
                </a:solidFill>
                <a:latin typeface="Arial Black" pitchFamily="34" charset="0"/>
              </a:rPr>
              <a:t>EEE Meeting, Roma, </a:t>
            </a:r>
            <a:r>
              <a:rPr lang="it-IT" dirty="0" err="1" smtClean="0">
                <a:solidFill>
                  <a:srgbClr val="C00000"/>
                </a:solidFill>
                <a:latin typeface="Arial Black" pitchFamily="34" charset="0"/>
              </a:rPr>
              <a:t>July</a:t>
            </a:r>
            <a:r>
              <a:rPr lang="it-IT" dirty="0" smtClean="0">
                <a:solidFill>
                  <a:srgbClr val="C00000"/>
                </a:solidFill>
                <a:latin typeface="Arial Black" pitchFamily="34" charset="0"/>
              </a:rPr>
              <a:t> 4, 2019</a:t>
            </a:r>
            <a:endParaRPr lang="it-IT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92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95536" y="116632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Upcoming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Conferences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of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interest</a:t>
            </a:r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048899"/>
              </p:ext>
            </p:extLst>
          </p:nvPr>
        </p:nvGraphicFramePr>
        <p:xfrm>
          <a:off x="1586235" y="980728"/>
          <a:ext cx="6120680" cy="532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170"/>
                <a:gridCol w="1530170"/>
                <a:gridCol w="1530170"/>
                <a:gridCol w="153017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Conference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Place</a:t>
                      </a:r>
                      <a:r>
                        <a:rPr lang="it-IT" dirty="0" smtClean="0"/>
                        <a:t>/Date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Abstract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Deadline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Abstract</a:t>
                      </a:r>
                      <a:r>
                        <a:rPr lang="it-IT" dirty="0" smtClean="0"/>
                        <a:t>(s)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submitted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IPRD19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Siena/14-17</a:t>
                      </a:r>
                      <a:r>
                        <a:rPr lang="it-IT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Oct.2019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rgbClr val="C00000"/>
                          </a:solidFill>
                        </a:rPr>
                        <a:t>July</a:t>
                      </a:r>
                      <a:r>
                        <a:rPr lang="it-IT" b="1" baseline="0" dirty="0" smtClean="0">
                          <a:solidFill>
                            <a:srgbClr val="C00000"/>
                          </a:solidFill>
                        </a:rPr>
                        <a:t> 10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rgbClr val="C00000"/>
                          </a:solidFill>
                        </a:rPr>
                        <a:t>DesyT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Messina/11-13 Sept.2019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rgbClr val="C00000"/>
                          </a:solidFill>
                        </a:rPr>
                        <a:t>closed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TAUP 2019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Japan/9-13</a:t>
                      </a:r>
                      <a:r>
                        <a:rPr lang="it-IT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Sept.2019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rgbClr val="C00000"/>
                          </a:solidFill>
                        </a:rPr>
                        <a:t>closed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ICRC 36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USA/24-31 </a:t>
                      </a:r>
                      <a:r>
                        <a:rPr lang="it-IT" b="1" dirty="0" err="1" smtClean="0">
                          <a:solidFill>
                            <a:srgbClr val="C00000"/>
                          </a:solidFill>
                        </a:rPr>
                        <a:t>July</a:t>
                      </a:r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 2019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rgbClr val="C00000"/>
                          </a:solidFill>
                        </a:rPr>
                        <a:t>closed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EPS-HEP2019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rgbClr val="C00000"/>
                          </a:solidFill>
                        </a:rPr>
                        <a:t>Belgium</a:t>
                      </a:r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, 10-17 </a:t>
                      </a:r>
                      <a:r>
                        <a:rPr lang="it-IT" b="1" dirty="0" err="1" smtClean="0">
                          <a:solidFill>
                            <a:srgbClr val="C00000"/>
                          </a:solidFill>
                        </a:rPr>
                        <a:t>July</a:t>
                      </a:r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 2019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rgbClr val="C00000"/>
                          </a:solidFill>
                        </a:rPr>
                        <a:t>closed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CRIS 2020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rgbClr val="C00000"/>
                          </a:solidFill>
                        </a:rPr>
                        <a:t>Naples</a:t>
                      </a:r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?/2020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?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solidFill>
                            <a:srgbClr val="C00000"/>
                          </a:solidFill>
                        </a:rPr>
                        <a:t>iWoRiD</a:t>
                      </a:r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 2020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? /2020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?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ICRC 37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? /2020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?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RPC2020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C00000"/>
                          </a:solidFill>
                        </a:rPr>
                        <a:t>?/2020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smtClean="0">
                          <a:solidFill>
                            <a:srgbClr val="C00000"/>
                          </a:solidFill>
                        </a:rPr>
                        <a:t>?</a:t>
                      </a:r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79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95536" y="116632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Remarks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and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comments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79512" y="908720"/>
            <a:ext cx="896448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rgbClr val="C00000"/>
                </a:solidFill>
                <a:latin typeface="Calibri"/>
                <a:cs typeface="Calibri"/>
              </a:rPr>
              <a:t>● 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EEE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activity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supported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by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publications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and conference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contributions</a:t>
            </a:r>
            <a:endParaRPr lang="it-IT" sz="16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   - </a:t>
            </a:r>
            <a:r>
              <a:rPr lang="it-IT" sz="1600" dirty="0" err="1" smtClean="0">
                <a:solidFill>
                  <a:srgbClr val="002060"/>
                </a:solidFill>
                <a:latin typeface="Arial Black" pitchFamily="34" charset="0"/>
              </a:rPr>
              <a:t>Increasing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 trend over the last </a:t>
            </a:r>
            <a:r>
              <a:rPr lang="it-IT" sz="1600" dirty="0" err="1" smtClean="0">
                <a:solidFill>
                  <a:srgbClr val="002060"/>
                </a:solidFill>
                <a:latin typeface="Arial Black" pitchFamily="34" charset="0"/>
              </a:rPr>
              <a:t>few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it-IT" sz="1600" dirty="0" err="1" smtClean="0">
                <a:solidFill>
                  <a:srgbClr val="002060"/>
                </a:solidFill>
                <a:latin typeface="Arial Black" pitchFamily="34" charset="0"/>
              </a:rPr>
              <a:t>years</a:t>
            </a:r>
            <a:endParaRPr lang="it-IT" sz="16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   - A </a:t>
            </a:r>
            <a:r>
              <a:rPr lang="it-IT" sz="1600" dirty="0" err="1" smtClean="0">
                <a:solidFill>
                  <a:srgbClr val="002060"/>
                </a:solidFill>
                <a:latin typeface="Arial Black" pitchFamily="34" charset="0"/>
              </a:rPr>
              <a:t>total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 of </a:t>
            </a:r>
            <a:r>
              <a:rPr lang="it-IT" sz="1600" dirty="0" err="1" smtClean="0">
                <a:solidFill>
                  <a:srgbClr val="002060"/>
                </a:solidFill>
                <a:latin typeface="Arial Black" pitchFamily="34" charset="0"/>
              </a:rPr>
              <a:t>about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 41 </a:t>
            </a:r>
            <a:r>
              <a:rPr lang="it-IT" sz="1600" dirty="0" err="1" smtClean="0">
                <a:solidFill>
                  <a:srgbClr val="002060"/>
                </a:solidFill>
                <a:latin typeface="Arial Black" pitchFamily="34" charset="0"/>
              </a:rPr>
              <a:t>publications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 and Conference </a:t>
            </a:r>
            <a:r>
              <a:rPr lang="it-IT" sz="1600" dirty="0" err="1">
                <a:solidFill>
                  <a:srgbClr val="002060"/>
                </a:solidFill>
                <a:latin typeface="Arial Black" pitchFamily="34" charset="0"/>
              </a:rPr>
              <a:t>P</a:t>
            </a:r>
            <a:r>
              <a:rPr lang="it-IT" sz="1600" dirty="0" err="1" smtClean="0">
                <a:solidFill>
                  <a:srgbClr val="002060"/>
                </a:solidFill>
                <a:latin typeface="Arial Black" pitchFamily="34" charset="0"/>
              </a:rPr>
              <a:t>roceedings</a:t>
            </a:r>
            <a:endParaRPr lang="it-IT" sz="16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   - 13 in 2018-2019 (8 </a:t>
            </a:r>
            <a:r>
              <a:rPr lang="it-IT" sz="1600" dirty="0" err="1" smtClean="0">
                <a:solidFill>
                  <a:srgbClr val="002060"/>
                </a:solidFill>
                <a:latin typeface="Arial Black" pitchFamily="34" charset="0"/>
              </a:rPr>
              <a:t>published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, 5 in press)</a:t>
            </a:r>
          </a:p>
          <a:p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   - 7 </a:t>
            </a:r>
            <a:r>
              <a:rPr lang="it-IT" sz="1600" dirty="0" err="1" smtClean="0">
                <a:solidFill>
                  <a:srgbClr val="002060"/>
                </a:solidFill>
                <a:latin typeface="Arial Black" pitchFamily="34" charset="0"/>
              </a:rPr>
              <a:t>contributions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 to </a:t>
            </a:r>
            <a:r>
              <a:rPr lang="it-IT" sz="1600" dirty="0" err="1" smtClean="0">
                <a:solidFill>
                  <a:srgbClr val="002060"/>
                </a:solidFill>
                <a:latin typeface="Arial Black" pitchFamily="34" charset="0"/>
              </a:rPr>
              <a:t>international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it-IT" sz="1600" dirty="0" err="1" smtClean="0">
                <a:solidFill>
                  <a:srgbClr val="002060"/>
                </a:solidFill>
                <a:latin typeface="Arial Black" pitchFamily="34" charset="0"/>
              </a:rPr>
              <a:t>conferences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 + 6 to SIF Conference  (2019)</a:t>
            </a:r>
          </a:p>
          <a:p>
            <a:endParaRPr lang="it-IT" sz="1600" dirty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it-IT" sz="1600" dirty="0" smtClean="0">
                <a:solidFill>
                  <a:srgbClr val="C00000"/>
                </a:solidFill>
                <a:latin typeface="Calibri"/>
                <a:cs typeface="Calibri"/>
              </a:rPr>
              <a:t>● 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List 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of 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authors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recently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updated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within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 the 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Editorial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Board,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taking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into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 account 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suggestions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/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comments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 from the 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various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sites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. </a:t>
            </a:r>
          </a:p>
          <a:p>
            <a:endParaRPr lang="it-IT" sz="1600" dirty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it-IT" sz="1600" dirty="0" smtClean="0">
                <a:solidFill>
                  <a:srgbClr val="C00000"/>
                </a:solidFill>
                <a:latin typeface="Calibri"/>
                <a:cs typeface="Calibri"/>
              </a:rPr>
              <a:t>● 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62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authors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in the last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paper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,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about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50%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directly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involved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in the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analysis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and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participation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to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biweekly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meetings</a:t>
            </a:r>
            <a:endParaRPr lang="it-IT" sz="1600" dirty="0">
              <a:solidFill>
                <a:srgbClr val="C00000"/>
              </a:solidFill>
              <a:latin typeface="Arial Black" pitchFamily="34" charset="0"/>
            </a:endParaRPr>
          </a:p>
          <a:p>
            <a:endParaRPr lang="it-IT" sz="16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it-IT" sz="1600" dirty="0" smtClean="0">
                <a:solidFill>
                  <a:srgbClr val="C00000"/>
                </a:solidFill>
                <a:latin typeface="Calibri"/>
                <a:cs typeface="Calibri"/>
              </a:rPr>
              <a:t>●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Two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minor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remarks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:</a:t>
            </a:r>
          </a:p>
          <a:p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   - The EEE web site in </a:t>
            </a:r>
            <a:r>
              <a:rPr lang="it-IT" sz="1600" dirty="0" err="1" smtClean="0">
                <a:solidFill>
                  <a:srgbClr val="002060"/>
                </a:solidFill>
                <a:latin typeface="Arial Black" pitchFamily="34" charset="0"/>
              </a:rPr>
              <a:t>this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it-IT" sz="1600" dirty="0" err="1" smtClean="0">
                <a:solidFill>
                  <a:srgbClr val="002060"/>
                </a:solidFill>
                <a:latin typeface="Arial Black" pitchFamily="34" charset="0"/>
              </a:rPr>
              <a:t>respect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it-IT" sz="1600" dirty="0" err="1" smtClean="0">
                <a:solidFill>
                  <a:srgbClr val="002060"/>
                </a:solidFill>
                <a:latin typeface="Arial Black" pitchFamily="34" charset="0"/>
              </a:rPr>
              <a:t>needs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 to be </a:t>
            </a:r>
            <a:r>
              <a:rPr lang="it-IT" sz="1600" dirty="0" err="1" smtClean="0">
                <a:solidFill>
                  <a:srgbClr val="002060"/>
                </a:solidFill>
                <a:latin typeface="Arial Black" pitchFamily="34" charset="0"/>
              </a:rPr>
              <a:t>updated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 and </a:t>
            </a:r>
            <a:r>
              <a:rPr lang="it-IT" sz="1600" dirty="0" err="1" smtClean="0">
                <a:solidFill>
                  <a:srgbClr val="002060"/>
                </a:solidFill>
                <a:latin typeface="Arial Black" pitchFamily="34" charset="0"/>
              </a:rPr>
              <a:t>maintained</a:t>
            </a:r>
            <a:endParaRPr lang="it-IT" sz="16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     (Complete list of </a:t>
            </a:r>
            <a:r>
              <a:rPr lang="it-IT" sz="1600" dirty="0" err="1" smtClean="0">
                <a:solidFill>
                  <a:srgbClr val="002060"/>
                </a:solidFill>
                <a:latin typeface="Arial Black" pitchFamily="34" charset="0"/>
              </a:rPr>
              <a:t>publications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 and </a:t>
            </a:r>
            <a:r>
              <a:rPr lang="it-IT" sz="1600" dirty="0" err="1" smtClean="0">
                <a:solidFill>
                  <a:srgbClr val="002060"/>
                </a:solidFill>
                <a:latin typeface="Arial Black" pitchFamily="34" charset="0"/>
              </a:rPr>
              <a:t>contribution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 to </a:t>
            </a:r>
            <a:r>
              <a:rPr lang="it-IT" sz="1600" dirty="0" err="1" smtClean="0">
                <a:solidFill>
                  <a:srgbClr val="002060"/>
                </a:solidFill>
                <a:latin typeface="Arial Black" pitchFamily="34" charset="0"/>
              </a:rPr>
              <a:t>conferences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, full text,..)</a:t>
            </a:r>
          </a:p>
          <a:p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    - </a:t>
            </a:r>
            <a:r>
              <a:rPr lang="it-IT" sz="1600" dirty="0" err="1" smtClean="0">
                <a:solidFill>
                  <a:srgbClr val="002060"/>
                </a:solidFill>
                <a:latin typeface="Arial Black" pitchFamily="34" charset="0"/>
              </a:rPr>
              <a:t>Deadlines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 for </a:t>
            </a:r>
            <a:r>
              <a:rPr lang="it-IT" sz="1600" dirty="0" err="1" smtClean="0">
                <a:solidFill>
                  <a:srgbClr val="002060"/>
                </a:solidFill>
                <a:latin typeface="Arial Black" pitchFamily="34" charset="0"/>
              </a:rPr>
              <a:t>circulating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it-IT" sz="1600" dirty="0" err="1" smtClean="0">
                <a:solidFill>
                  <a:srgbClr val="002060"/>
                </a:solidFill>
                <a:latin typeface="Arial Black" pitchFamily="34" charset="0"/>
              </a:rPr>
              <a:t>abstracts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 and </a:t>
            </a:r>
            <a:r>
              <a:rPr lang="it-IT" sz="1600" dirty="0" err="1" smtClean="0">
                <a:solidFill>
                  <a:srgbClr val="002060"/>
                </a:solidFill>
                <a:latin typeface="Arial Black" pitchFamily="34" charset="0"/>
              </a:rPr>
              <a:t>submission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 or </a:t>
            </a:r>
            <a:r>
              <a:rPr lang="it-IT" sz="1600" dirty="0" err="1" smtClean="0">
                <a:solidFill>
                  <a:srgbClr val="002060"/>
                </a:solidFill>
                <a:latin typeface="Arial Black" pitchFamily="34" charset="0"/>
              </a:rPr>
              <a:t>acceptance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  of</a:t>
            </a:r>
          </a:p>
          <a:p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     </a:t>
            </a:r>
            <a:r>
              <a:rPr lang="it-IT" sz="1600" dirty="0" err="1" smtClean="0">
                <a:solidFill>
                  <a:srgbClr val="002060"/>
                </a:solidFill>
                <a:latin typeface="Arial Black" pitchFamily="34" charset="0"/>
              </a:rPr>
              <a:t>papers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: </a:t>
            </a:r>
            <a:r>
              <a:rPr lang="it-IT" sz="1600" dirty="0" err="1" smtClean="0">
                <a:solidFill>
                  <a:srgbClr val="002060"/>
                </a:solidFill>
                <a:latin typeface="Arial Black" pitchFamily="34" charset="0"/>
              </a:rPr>
              <a:t>sometimes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it-IT" sz="1600" dirty="0" err="1" smtClean="0">
                <a:solidFill>
                  <a:srgbClr val="002060"/>
                </a:solidFill>
                <a:latin typeface="Arial Black" pitchFamily="34" charset="0"/>
              </a:rPr>
              <a:t>not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it-IT" sz="1600" dirty="0" err="1" smtClean="0">
                <a:solidFill>
                  <a:srgbClr val="002060"/>
                </a:solidFill>
                <a:latin typeface="Arial Black" pitchFamily="34" charset="0"/>
              </a:rPr>
              <a:t>properly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it-IT" sz="1600" dirty="0" err="1" smtClean="0">
                <a:solidFill>
                  <a:srgbClr val="002060"/>
                </a:solidFill>
                <a:latin typeface="Arial Black" pitchFamily="34" charset="0"/>
              </a:rPr>
              <a:t>taken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it-IT" sz="1600" dirty="0" err="1" smtClean="0">
                <a:solidFill>
                  <a:srgbClr val="002060"/>
                </a:solidFill>
                <a:latin typeface="Arial Black" pitchFamily="34" charset="0"/>
              </a:rPr>
              <a:t>into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 account… </a:t>
            </a:r>
          </a:p>
          <a:p>
            <a:endParaRPr lang="it-IT" sz="16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it-IT" sz="1600" dirty="0">
                <a:solidFill>
                  <a:srgbClr val="C00000"/>
                </a:solidFill>
                <a:cs typeface="Calibri"/>
              </a:rPr>
              <a:t>●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Looking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forward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to the future,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also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for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publications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and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conf.contributions</a:t>
            </a:r>
            <a:endParaRPr lang="it-IT" sz="16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  -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Finalizing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the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current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analyses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..</a:t>
            </a:r>
          </a:p>
          <a:p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  - New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physics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items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of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interest</a:t>
            </a:r>
            <a:endParaRPr lang="it-IT" sz="16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  -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Technological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developments</a:t>
            </a:r>
            <a:endParaRPr lang="it-IT" sz="16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  - Educational 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activities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..</a:t>
            </a:r>
            <a:endParaRPr lang="it-IT" sz="16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79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05880" y="2564904"/>
            <a:ext cx="73985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 smtClean="0">
                <a:solidFill>
                  <a:srgbClr val="0070C0"/>
                </a:solidFill>
                <a:latin typeface="Arial Black" pitchFamily="34" charset="0"/>
              </a:rPr>
              <a:t>Composition</a:t>
            </a:r>
            <a:r>
              <a:rPr lang="it-IT" dirty="0" smtClean="0">
                <a:solidFill>
                  <a:srgbClr val="0070C0"/>
                </a:solidFill>
                <a:latin typeface="Arial Black" pitchFamily="34" charset="0"/>
              </a:rPr>
              <a:t> of the Board:</a:t>
            </a:r>
          </a:p>
          <a:p>
            <a:endParaRPr lang="it-IT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it-IT" dirty="0" smtClean="0">
                <a:solidFill>
                  <a:srgbClr val="C00000"/>
                </a:solidFill>
                <a:latin typeface="Arial Black" pitchFamily="34" charset="0"/>
              </a:rPr>
              <a:t>Francesco </a:t>
            </a:r>
            <a:r>
              <a:rPr lang="it-IT" dirty="0" err="1">
                <a:solidFill>
                  <a:srgbClr val="C00000"/>
                </a:solidFill>
                <a:latin typeface="Arial Black" pitchFamily="34" charset="0"/>
              </a:rPr>
              <a:t>Riggi</a:t>
            </a:r>
            <a:r>
              <a:rPr lang="it-IT" dirty="0">
                <a:solidFill>
                  <a:srgbClr val="C00000"/>
                </a:solidFill>
                <a:latin typeface="Arial Black" pitchFamily="34" charset="0"/>
              </a:rPr>
              <a:t> (</a:t>
            </a:r>
            <a:r>
              <a:rPr lang="it-IT" dirty="0" err="1">
                <a:solidFill>
                  <a:srgbClr val="C00000"/>
                </a:solidFill>
                <a:latin typeface="Arial Black" pitchFamily="34" charset="0"/>
              </a:rPr>
              <a:t>chair</a:t>
            </a:r>
            <a:r>
              <a:rPr lang="it-IT" dirty="0">
                <a:solidFill>
                  <a:srgbClr val="C00000"/>
                </a:solidFill>
                <a:latin typeface="Arial Black" pitchFamily="34" charset="0"/>
              </a:rPr>
              <a:t>), Marcello Abbrescia, Giovanni </a:t>
            </a:r>
            <a:r>
              <a:rPr lang="it-IT" dirty="0" err="1">
                <a:solidFill>
                  <a:srgbClr val="C00000"/>
                </a:solidFill>
                <a:latin typeface="Arial Black" pitchFamily="34" charset="0"/>
              </a:rPr>
              <a:t>Batignani</a:t>
            </a:r>
            <a:r>
              <a:rPr lang="it-IT" dirty="0">
                <a:solidFill>
                  <a:srgbClr val="C00000"/>
                </a:solidFill>
                <a:latin typeface="Arial Black" pitchFamily="34" charset="0"/>
              </a:rPr>
              <a:t>, Luisa </a:t>
            </a:r>
            <a:r>
              <a:rPr lang="it-IT" dirty="0" err="1">
                <a:solidFill>
                  <a:srgbClr val="C00000"/>
                </a:solidFill>
                <a:latin typeface="Arial Black" pitchFamily="34" charset="0"/>
              </a:rPr>
              <a:t>Cifarelli</a:t>
            </a:r>
            <a:r>
              <a:rPr lang="it-IT" dirty="0">
                <a:solidFill>
                  <a:srgbClr val="C00000"/>
                </a:solidFill>
                <a:latin typeface="Arial Black" pitchFamily="34" charset="0"/>
              </a:rPr>
              <a:t>, Rosario </a:t>
            </a:r>
            <a:r>
              <a:rPr lang="it-IT" dirty="0" err="1">
                <a:solidFill>
                  <a:srgbClr val="C00000"/>
                </a:solidFill>
                <a:latin typeface="Arial Black" pitchFamily="34" charset="0"/>
              </a:rPr>
              <a:t>Nania</a:t>
            </a:r>
            <a:r>
              <a:rPr lang="it-IT" dirty="0">
                <a:solidFill>
                  <a:srgbClr val="C00000"/>
                </a:solidFill>
                <a:latin typeface="Arial Black" pitchFamily="34" charset="0"/>
              </a:rPr>
              <a:t> 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578784" y="1179559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>
                <a:solidFill>
                  <a:srgbClr val="C00000"/>
                </a:solidFill>
                <a:latin typeface="Arial Black" pitchFamily="34" charset="0"/>
              </a:rPr>
              <a:t>Some time ago </a:t>
            </a:r>
            <a:r>
              <a:rPr lang="it-IT" dirty="0" err="1" smtClean="0">
                <a:solidFill>
                  <a:srgbClr val="C00000"/>
                </a:solidFill>
                <a:latin typeface="Arial Black" pitchFamily="34" charset="0"/>
              </a:rPr>
              <a:t>it</a:t>
            </a:r>
            <a:r>
              <a:rPr lang="it-IT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 Black" pitchFamily="34" charset="0"/>
              </a:rPr>
              <a:t>was</a:t>
            </a:r>
            <a:r>
              <a:rPr lang="it-IT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 Black" pitchFamily="34" charset="0"/>
              </a:rPr>
              <a:t>suggested</a:t>
            </a:r>
            <a:r>
              <a:rPr lang="it-IT" dirty="0" smtClean="0">
                <a:solidFill>
                  <a:srgbClr val="C00000"/>
                </a:solidFill>
                <a:latin typeface="Arial Black" pitchFamily="34" charset="0"/>
              </a:rPr>
              <a:t> to </a:t>
            </a:r>
            <a:r>
              <a:rPr lang="it-IT" dirty="0" err="1" smtClean="0">
                <a:solidFill>
                  <a:srgbClr val="C00000"/>
                </a:solidFill>
                <a:latin typeface="Arial Black" pitchFamily="34" charset="0"/>
              </a:rPr>
              <a:t>have</a:t>
            </a:r>
            <a:r>
              <a:rPr lang="it-IT" dirty="0" smtClean="0">
                <a:solidFill>
                  <a:srgbClr val="C00000"/>
                </a:solidFill>
                <a:latin typeface="Arial Black" pitchFamily="34" charset="0"/>
              </a:rPr>
              <a:t> an </a:t>
            </a:r>
            <a:r>
              <a:rPr lang="it-IT" dirty="0" err="1" smtClean="0">
                <a:solidFill>
                  <a:srgbClr val="C00000"/>
                </a:solidFill>
                <a:latin typeface="Arial Black" pitchFamily="34" charset="0"/>
              </a:rPr>
              <a:t>Editorial</a:t>
            </a:r>
            <a:r>
              <a:rPr lang="it-IT" dirty="0" smtClean="0">
                <a:solidFill>
                  <a:srgbClr val="C00000"/>
                </a:solidFill>
                <a:latin typeface="Arial Black" pitchFamily="34" charset="0"/>
              </a:rPr>
              <a:t> Board and Conference </a:t>
            </a:r>
            <a:r>
              <a:rPr lang="it-IT" dirty="0" err="1" smtClean="0">
                <a:solidFill>
                  <a:srgbClr val="C00000"/>
                </a:solidFill>
                <a:latin typeface="Arial Black" pitchFamily="34" charset="0"/>
              </a:rPr>
              <a:t>Committee</a:t>
            </a:r>
            <a:r>
              <a:rPr lang="it-IT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 Black" pitchFamily="34" charset="0"/>
              </a:rPr>
              <a:t>within</a:t>
            </a:r>
            <a:r>
              <a:rPr lang="it-IT" dirty="0" smtClean="0">
                <a:solidFill>
                  <a:srgbClr val="C00000"/>
                </a:solidFill>
                <a:latin typeface="Arial Black" pitchFamily="34" charset="0"/>
              </a:rPr>
              <a:t> the EEE Collaboration, to </a:t>
            </a:r>
            <a:r>
              <a:rPr lang="it-IT" dirty="0" err="1" smtClean="0">
                <a:solidFill>
                  <a:srgbClr val="C00000"/>
                </a:solidFill>
                <a:latin typeface="Arial Black" pitchFamily="34" charset="0"/>
              </a:rPr>
              <a:t>manage</a:t>
            </a:r>
            <a:r>
              <a:rPr lang="it-IT" dirty="0" smtClean="0">
                <a:solidFill>
                  <a:srgbClr val="C00000"/>
                </a:solidFill>
                <a:latin typeface="Arial Black" pitchFamily="34" charset="0"/>
              </a:rPr>
              <a:t> the </a:t>
            </a:r>
            <a:r>
              <a:rPr lang="it-IT" dirty="0" err="1" smtClean="0">
                <a:solidFill>
                  <a:srgbClr val="C00000"/>
                </a:solidFill>
                <a:latin typeface="Arial Black" pitchFamily="34" charset="0"/>
              </a:rPr>
              <a:t>questions</a:t>
            </a:r>
            <a:r>
              <a:rPr lang="it-IT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 Black" pitchFamily="34" charset="0"/>
              </a:rPr>
              <a:t>concerned</a:t>
            </a:r>
            <a:r>
              <a:rPr lang="it-IT" dirty="0" smtClean="0">
                <a:solidFill>
                  <a:srgbClr val="C00000"/>
                </a:solidFill>
                <a:latin typeface="Arial Black" pitchFamily="34" charset="0"/>
              </a:rPr>
              <a:t> with </a:t>
            </a:r>
            <a:r>
              <a:rPr lang="it-IT" dirty="0" err="1" smtClean="0">
                <a:solidFill>
                  <a:srgbClr val="C00000"/>
                </a:solidFill>
                <a:latin typeface="Arial Black" pitchFamily="34" charset="0"/>
              </a:rPr>
              <a:t>publications</a:t>
            </a:r>
            <a:r>
              <a:rPr lang="it-IT" dirty="0" smtClean="0">
                <a:solidFill>
                  <a:srgbClr val="C00000"/>
                </a:solidFill>
                <a:latin typeface="Arial Black" pitchFamily="34" charset="0"/>
              </a:rPr>
              <a:t> and </a:t>
            </a:r>
            <a:r>
              <a:rPr lang="it-IT" dirty="0" err="1" smtClean="0">
                <a:solidFill>
                  <a:srgbClr val="C00000"/>
                </a:solidFill>
                <a:latin typeface="Arial Black" pitchFamily="34" charset="0"/>
              </a:rPr>
              <a:t>contributions</a:t>
            </a:r>
            <a:r>
              <a:rPr lang="it-IT" dirty="0" smtClean="0">
                <a:solidFill>
                  <a:srgbClr val="C00000"/>
                </a:solidFill>
                <a:latin typeface="Arial Black" pitchFamily="34" charset="0"/>
              </a:rPr>
              <a:t> to </a:t>
            </a:r>
            <a:r>
              <a:rPr lang="it-IT" dirty="0" err="1" smtClean="0">
                <a:solidFill>
                  <a:srgbClr val="C00000"/>
                </a:solidFill>
                <a:latin typeface="Arial Black" pitchFamily="34" charset="0"/>
              </a:rPr>
              <a:t>conferences</a:t>
            </a:r>
            <a:r>
              <a:rPr lang="it-IT" dirty="0" smtClean="0">
                <a:solidFill>
                  <a:srgbClr val="C00000"/>
                </a:solidFill>
                <a:latin typeface="Arial Black" pitchFamily="34" charset="0"/>
              </a:rPr>
              <a:t>. </a:t>
            </a:r>
            <a:endParaRPr lang="it-IT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395536" y="116632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EEE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Editorial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Board/Conference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Committee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228542" y="4005064"/>
            <a:ext cx="73985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0070C0"/>
                </a:solidFill>
                <a:latin typeface="Arial Black" pitchFamily="34" charset="0"/>
              </a:rPr>
              <a:t>Report </a:t>
            </a:r>
            <a:r>
              <a:rPr lang="it-IT" dirty="0" err="1" smtClean="0">
                <a:solidFill>
                  <a:srgbClr val="0070C0"/>
                </a:solidFill>
                <a:latin typeface="Arial Black" pitchFamily="34" charset="0"/>
              </a:rPr>
              <a:t>summary</a:t>
            </a:r>
            <a:r>
              <a:rPr lang="it-IT" dirty="0" smtClean="0">
                <a:solidFill>
                  <a:srgbClr val="0070C0"/>
                </a:solidFill>
                <a:latin typeface="Arial Black" pitchFamily="34" charset="0"/>
              </a:rPr>
              <a:t>:</a:t>
            </a:r>
          </a:p>
          <a:p>
            <a:endParaRPr lang="it-IT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it-IT" dirty="0" smtClean="0">
                <a:solidFill>
                  <a:srgbClr val="C00000"/>
                </a:solidFill>
                <a:latin typeface="Calibri"/>
                <a:cs typeface="Calibri"/>
              </a:rPr>
              <a:t>● </a:t>
            </a:r>
            <a:r>
              <a:rPr lang="it-IT" dirty="0" smtClean="0">
                <a:solidFill>
                  <a:srgbClr val="C00000"/>
                </a:solidFill>
                <a:latin typeface="Arial Black" pitchFamily="34" charset="0"/>
              </a:rPr>
              <a:t>Some </a:t>
            </a:r>
            <a:r>
              <a:rPr lang="it-IT" dirty="0" err="1" smtClean="0">
                <a:solidFill>
                  <a:srgbClr val="C00000"/>
                </a:solidFill>
                <a:latin typeface="Arial Black" pitchFamily="34" charset="0"/>
              </a:rPr>
              <a:t>statistics</a:t>
            </a:r>
            <a:r>
              <a:rPr lang="it-IT" dirty="0" smtClean="0">
                <a:solidFill>
                  <a:srgbClr val="C00000"/>
                </a:solidFill>
                <a:latin typeface="Arial Black" pitchFamily="34" charset="0"/>
              </a:rPr>
              <a:t> on EEE </a:t>
            </a:r>
            <a:r>
              <a:rPr lang="it-IT" dirty="0" err="1" smtClean="0">
                <a:solidFill>
                  <a:srgbClr val="C00000"/>
                </a:solidFill>
                <a:latin typeface="Arial Black" pitchFamily="34" charset="0"/>
              </a:rPr>
              <a:t>publications</a:t>
            </a:r>
            <a:endParaRPr lang="it-IT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it-IT" dirty="0" smtClean="0">
                <a:solidFill>
                  <a:srgbClr val="C00000"/>
                </a:solidFill>
                <a:latin typeface="Calibri"/>
                <a:cs typeface="Calibri"/>
              </a:rPr>
              <a:t>● </a:t>
            </a:r>
            <a:r>
              <a:rPr lang="it-IT" dirty="0" err="1" smtClean="0">
                <a:solidFill>
                  <a:srgbClr val="C00000"/>
                </a:solidFill>
                <a:latin typeface="Arial Black" pitchFamily="34" charset="0"/>
              </a:rPr>
              <a:t>Latest</a:t>
            </a:r>
            <a:r>
              <a:rPr lang="it-IT" dirty="0" smtClean="0">
                <a:solidFill>
                  <a:srgbClr val="C00000"/>
                </a:solidFill>
                <a:latin typeface="Arial Black" pitchFamily="34" charset="0"/>
              </a:rPr>
              <a:t> and on-</a:t>
            </a:r>
            <a:r>
              <a:rPr lang="it-IT" dirty="0" err="1" smtClean="0">
                <a:solidFill>
                  <a:srgbClr val="C00000"/>
                </a:solidFill>
                <a:latin typeface="Arial Black" pitchFamily="34" charset="0"/>
              </a:rPr>
              <a:t>going</a:t>
            </a:r>
            <a:r>
              <a:rPr lang="it-IT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 Black" pitchFamily="34" charset="0"/>
              </a:rPr>
              <a:t>papers</a:t>
            </a:r>
            <a:endParaRPr lang="it-IT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it-IT" dirty="0" smtClean="0">
                <a:solidFill>
                  <a:srgbClr val="C00000"/>
                </a:solidFill>
                <a:latin typeface="Calibri"/>
                <a:cs typeface="Calibri"/>
              </a:rPr>
              <a:t>● </a:t>
            </a:r>
            <a:r>
              <a:rPr lang="it-IT" dirty="0" smtClean="0">
                <a:solidFill>
                  <a:srgbClr val="C00000"/>
                </a:solidFill>
                <a:latin typeface="Arial Black" pitchFamily="34" charset="0"/>
              </a:rPr>
              <a:t>2019 and </a:t>
            </a:r>
            <a:r>
              <a:rPr lang="it-IT" dirty="0" err="1" smtClean="0">
                <a:solidFill>
                  <a:srgbClr val="C00000"/>
                </a:solidFill>
                <a:latin typeface="Arial Black" pitchFamily="34" charset="0"/>
              </a:rPr>
              <a:t>upcoming</a:t>
            </a:r>
            <a:r>
              <a:rPr lang="it-IT" dirty="0" smtClean="0">
                <a:solidFill>
                  <a:srgbClr val="C00000"/>
                </a:solidFill>
                <a:latin typeface="Arial Black" pitchFamily="34" charset="0"/>
              </a:rPr>
              <a:t> Conference </a:t>
            </a:r>
            <a:r>
              <a:rPr lang="it-IT" dirty="0" err="1" smtClean="0">
                <a:solidFill>
                  <a:srgbClr val="C00000"/>
                </a:solidFill>
                <a:latin typeface="Arial Black" pitchFamily="34" charset="0"/>
              </a:rPr>
              <a:t>Contributions</a:t>
            </a:r>
            <a:endParaRPr lang="it-IT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it-IT" dirty="0" smtClean="0">
                <a:solidFill>
                  <a:srgbClr val="C00000"/>
                </a:solidFill>
                <a:latin typeface="Calibri"/>
                <a:cs typeface="Calibri"/>
              </a:rPr>
              <a:t>● </a:t>
            </a:r>
            <a:r>
              <a:rPr lang="it-IT" dirty="0" smtClean="0">
                <a:solidFill>
                  <a:srgbClr val="C00000"/>
                </a:solidFill>
                <a:latin typeface="Arial Black" pitchFamily="34" charset="0"/>
              </a:rPr>
              <a:t>Short </a:t>
            </a:r>
            <a:r>
              <a:rPr lang="it-IT" dirty="0" err="1" smtClean="0">
                <a:solidFill>
                  <a:srgbClr val="C00000"/>
                </a:solidFill>
                <a:latin typeface="Arial Black" pitchFamily="34" charset="0"/>
              </a:rPr>
              <a:t>comments</a:t>
            </a:r>
            <a:r>
              <a:rPr lang="it-IT" dirty="0" smtClean="0">
                <a:solidFill>
                  <a:srgbClr val="C00000"/>
                </a:solidFill>
                <a:latin typeface="Arial Black" pitchFamily="34" charset="0"/>
              </a:rPr>
              <a:t> and </a:t>
            </a:r>
            <a:r>
              <a:rPr lang="it-IT" dirty="0" err="1" smtClean="0">
                <a:solidFill>
                  <a:srgbClr val="C00000"/>
                </a:solidFill>
                <a:latin typeface="Arial Black" pitchFamily="34" charset="0"/>
              </a:rPr>
              <a:t>remarks</a:t>
            </a:r>
            <a:r>
              <a:rPr lang="it-IT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</a:p>
          <a:p>
            <a:endParaRPr lang="it-IT" dirty="0" smtClean="0">
              <a:solidFill>
                <a:srgbClr val="C00000"/>
              </a:solidFill>
              <a:latin typeface="Arial Black" pitchFamily="34" charset="0"/>
            </a:endParaRPr>
          </a:p>
          <a:p>
            <a:endParaRPr lang="it-IT" dirty="0" smtClean="0">
              <a:solidFill>
                <a:srgbClr val="C00000"/>
              </a:solidFill>
              <a:latin typeface="Arial Black" pitchFamily="34" charset="0"/>
            </a:endParaRPr>
          </a:p>
          <a:p>
            <a:endParaRPr lang="it-IT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17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09252" y="4725144"/>
            <a:ext cx="76783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rgbClr val="C00000"/>
                </a:solidFill>
                <a:latin typeface="Calibri"/>
                <a:cs typeface="Calibri"/>
              </a:rPr>
              <a:t>● 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Info from cross-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checking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 EEE Web site,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my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personal curriculum,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additional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unofficial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 information…</a:t>
            </a:r>
          </a:p>
          <a:p>
            <a:endParaRPr lang="it-IT" sz="1600" dirty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it-IT" sz="1600" dirty="0" smtClean="0">
                <a:solidFill>
                  <a:srgbClr val="C00000"/>
                </a:solidFill>
                <a:latin typeface="Calibri"/>
                <a:cs typeface="Calibri"/>
              </a:rPr>
              <a:t>● 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41 in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total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(to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my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knowledge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),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also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including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C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onference 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P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roceedings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in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refereed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Journals</a:t>
            </a:r>
            <a:endParaRPr lang="it-IT" sz="16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endParaRPr lang="it-IT" sz="1600" dirty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  <a:cs typeface="Calibri"/>
              </a:rPr>
              <a:t>● For 2019, the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  <a:cs typeface="Calibri"/>
              </a:rPr>
              <a:t>number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  <a:cs typeface="Calibri"/>
              </a:rPr>
              <a:t>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  <a:cs typeface="Calibri"/>
              </a:rPr>
              <a:t>also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  <a:cs typeface="Calibri"/>
              </a:rPr>
              <a:t>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  <a:cs typeface="Calibri"/>
              </a:rPr>
              <a:t>includes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  <a:cs typeface="Calibri"/>
              </a:rPr>
              <a:t>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  <a:cs typeface="Calibri"/>
              </a:rPr>
              <a:t>accepted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  <a:cs typeface="Calibri"/>
              </a:rPr>
              <a:t>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  <a:cs typeface="Calibri"/>
              </a:rPr>
              <a:t>papers</a:t>
            </a:r>
            <a:endParaRPr lang="it-IT" sz="1600" dirty="0" smtClean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95536" y="116632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EEE Publications: some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statistics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2" name="Picture 2" descr="C:\Users\Riggi\Documents\inprogress\CentroFermi\Publications_vs_yea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756" y="692696"/>
            <a:ext cx="5938078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065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11560" y="1268760"/>
            <a:ext cx="76783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P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ublished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papers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in 2018: 4</a:t>
            </a:r>
          </a:p>
          <a:p>
            <a:endParaRPr lang="it-IT" sz="16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en-US" sz="1600" dirty="0" smtClean="0">
                <a:solidFill>
                  <a:srgbClr val="C00000"/>
                </a:solidFill>
                <a:latin typeface="Arial Black" pitchFamily="34" charset="0"/>
              </a:rPr>
              <a:t>Search for long distance correlations between</a:t>
            </a:r>
          </a:p>
          <a:p>
            <a:r>
              <a:rPr lang="en-US" sz="1600" dirty="0" smtClean="0">
                <a:solidFill>
                  <a:srgbClr val="C00000"/>
                </a:solidFill>
                <a:latin typeface="Arial Black" pitchFamily="34" charset="0"/>
              </a:rPr>
              <a:t>extensive air showers detected by the EEE network</a:t>
            </a:r>
            <a:endParaRPr lang="en-US" dirty="0" smtClean="0"/>
          </a:p>
          <a:p>
            <a:r>
              <a:rPr lang="en-US" sz="1600" dirty="0" err="1" smtClean="0">
                <a:solidFill>
                  <a:srgbClr val="002060"/>
                </a:solidFill>
                <a:latin typeface="Arial Black" pitchFamily="34" charset="0"/>
              </a:rPr>
              <a:t>EPJPlus</a:t>
            </a:r>
            <a:r>
              <a:rPr lang="en-US" sz="1600" dirty="0" smtClean="0">
                <a:solidFill>
                  <a:srgbClr val="002060"/>
                </a:solidFill>
                <a:latin typeface="Arial Black" pitchFamily="34" charset="0"/>
              </a:rPr>
              <a:t> 133(2018)34</a:t>
            </a:r>
          </a:p>
          <a:p>
            <a:endParaRPr lang="en-US" dirty="0" smtClean="0"/>
          </a:p>
          <a:p>
            <a:r>
              <a:rPr lang="it-IT" sz="1600" b="1" dirty="0" smtClean="0">
                <a:solidFill>
                  <a:srgbClr val="C00000"/>
                </a:solidFill>
                <a:latin typeface="Arial Black" pitchFamily="34" charset="0"/>
              </a:rPr>
              <a:t>Come varia il flusso dei raggi cosmici con la quota? Basta chiederlo agli studenti del progetto EEE</a:t>
            </a:r>
            <a:endParaRPr lang="it-IT" b="1" dirty="0" smtClean="0"/>
          </a:p>
          <a:p>
            <a:r>
              <a:rPr lang="it-IT" sz="1600" b="1" dirty="0" smtClean="0">
                <a:solidFill>
                  <a:srgbClr val="002060"/>
                </a:solidFill>
                <a:latin typeface="Arial Black" pitchFamily="34" charset="0"/>
              </a:rPr>
              <a:t>Giornale di Fisica 59(2018)229</a:t>
            </a:r>
          </a:p>
          <a:p>
            <a:endParaRPr lang="it-IT" b="1" dirty="0" smtClean="0"/>
          </a:p>
          <a:p>
            <a:r>
              <a:rPr lang="en-US" sz="1600" b="1" dirty="0" smtClean="0">
                <a:solidFill>
                  <a:srgbClr val="C00000"/>
                </a:solidFill>
                <a:latin typeface="Arial Black" pitchFamily="34" charset="0"/>
              </a:rPr>
              <a:t>The Extreme Energy Events experiment: an overview of</a:t>
            </a:r>
          </a:p>
          <a:p>
            <a:r>
              <a:rPr lang="it-IT" sz="1600" b="1" dirty="0" smtClean="0">
                <a:solidFill>
                  <a:srgbClr val="C00000"/>
                </a:solidFill>
                <a:latin typeface="Arial Black" pitchFamily="34" charset="0"/>
              </a:rPr>
              <a:t>the </a:t>
            </a:r>
            <a:r>
              <a:rPr lang="it-IT" sz="1600" b="1" dirty="0" err="1" smtClean="0">
                <a:solidFill>
                  <a:srgbClr val="C00000"/>
                </a:solidFill>
                <a:latin typeface="Arial Black" pitchFamily="34" charset="0"/>
              </a:rPr>
              <a:t>telescopes</a:t>
            </a:r>
            <a:r>
              <a:rPr lang="it-IT" sz="1600" b="1" dirty="0" smtClean="0">
                <a:solidFill>
                  <a:srgbClr val="C00000"/>
                </a:solidFill>
                <a:latin typeface="Arial Black" pitchFamily="34" charset="0"/>
              </a:rPr>
              <a:t> performance</a:t>
            </a:r>
            <a:endParaRPr lang="it-IT" b="1" dirty="0" smtClean="0"/>
          </a:p>
          <a:p>
            <a:r>
              <a:rPr lang="it-IT" sz="1600" b="1" dirty="0" smtClean="0">
                <a:solidFill>
                  <a:srgbClr val="002060"/>
                </a:solidFill>
                <a:latin typeface="Arial Black" pitchFamily="34" charset="0"/>
              </a:rPr>
              <a:t>JINST 13(2018)P08026</a:t>
            </a:r>
          </a:p>
          <a:p>
            <a:endParaRPr lang="it-IT" sz="1600" b="1" dirty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en-US" sz="1600" b="1" dirty="0">
                <a:solidFill>
                  <a:srgbClr val="C00000"/>
                </a:solidFill>
                <a:latin typeface="Arial Black" pitchFamily="34" charset="0"/>
              </a:rPr>
              <a:t>Measuring cosmic ray showers </a:t>
            </a:r>
            <a:r>
              <a:rPr lang="en-US" sz="1600" b="1" dirty="0" smtClean="0">
                <a:solidFill>
                  <a:srgbClr val="C00000"/>
                </a:solidFill>
                <a:latin typeface="Arial Black" pitchFamily="34" charset="0"/>
              </a:rPr>
              <a:t>near the </a:t>
            </a:r>
            <a:r>
              <a:rPr lang="en-US" sz="1600" b="1" dirty="0">
                <a:solidFill>
                  <a:srgbClr val="C00000"/>
                </a:solidFill>
                <a:latin typeface="Arial Black" pitchFamily="34" charset="0"/>
              </a:rPr>
              <a:t>North Pole with the </a:t>
            </a:r>
            <a:r>
              <a:rPr lang="en-US" sz="1600" b="1" dirty="0" smtClean="0">
                <a:solidFill>
                  <a:srgbClr val="C00000"/>
                </a:solidFill>
                <a:latin typeface="Arial Black" pitchFamily="34" charset="0"/>
              </a:rPr>
              <a:t>Extreme </a:t>
            </a:r>
            <a:r>
              <a:rPr lang="it-IT" sz="1600" b="1" dirty="0" smtClean="0">
                <a:solidFill>
                  <a:srgbClr val="C00000"/>
                </a:solidFill>
                <a:latin typeface="Arial Black" pitchFamily="34" charset="0"/>
              </a:rPr>
              <a:t>Energy </a:t>
            </a:r>
            <a:r>
              <a:rPr lang="it-IT" sz="1600" b="1" dirty="0" err="1">
                <a:solidFill>
                  <a:srgbClr val="C00000"/>
                </a:solidFill>
                <a:latin typeface="Arial Black" pitchFamily="34" charset="0"/>
              </a:rPr>
              <a:t>Events</a:t>
            </a:r>
            <a:r>
              <a:rPr lang="it-IT" sz="1600" b="1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  <a:latin typeface="Arial Black" pitchFamily="34" charset="0"/>
              </a:rPr>
              <a:t>project</a:t>
            </a:r>
            <a:endParaRPr lang="it-IT" sz="16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it-IT" sz="1600" b="1" dirty="0" smtClean="0">
                <a:solidFill>
                  <a:srgbClr val="002060"/>
                </a:solidFill>
                <a:latin typeface="Arial Black" pitchFamily="34" charset="0"/>
              </a:rPr>
              <a:t>Nuovo Saggiatore 34(2018)27</a:t>
            </a:r>
          </a:p>
          <a:p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95536" y="116632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Latest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publications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: 2018-2019 </a:t>
            </a:r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15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11560" y="1268760"/>
            <a:ext cx="767838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Already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p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ublished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papers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in 2019: 4</a:t>
            </a:r>
          </a:p>
          <a:p>
            <a:endParaRPr lang="en-US" sz="16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en-US" sz="1600" dirty="0" smtClean="0">
                <a:solidFill>
                  <a:srgbClr val="C00000"/>
                </a:solidFill>
                <a:latin typeface="Arial Black" pitchFamily="34" charset="0"/>
              </a:rPr>
              <a:t>The new trigger/GPS module for the EEE project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Arial Black" pitchFamily="34" charset="0"/>
              </a:rPr>
              <a:t>NIM A936(2019)376    (Elba Conf.)</a:t>
            </a:r>
          </a:p>
          <a:p>
            <a:endParaRPr lang="en-US" sz="16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en-US" sz="1600" dirty="0" smtClean="0">
                <a:solidFill>
                  <a:srgbClr val="C00000"/>
                </a:solidFill>
                <a:latin typeface="Arial Black" pitchFamily="34" charset="0"/>
              </a:rPr>
              <a:t>Test of new eco-gas mixtures for the </a:t>
            </a:r>
            <a:r>
              <a:rPr lang="en-US" sz="1600" dirty="0" err="1" smtClean="0">
                <a:solidFill>
                  <a:srgbClr val="C00000"/>
                </a:solidFill>
                <a:latin typeface="Arial Black" pitchFamily="34" charset="0"/>
              </a:rPr>
              <a:t>multigap</a:t>
            </a:r>
            <a:r>
              <a:rPr lang="en-US" sz="1600" dirty="0" smtClean="0">
                <a:solidFill>
                  <a:srgbClr val="C00000"/>
                </a:solidFill>
                <a:latin typeface="Arial Black" pitchFamily="34" charset="0"/>
              </a:rPr>
              <a:t> resistive plate chambers of 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the EEE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project</a:t>
            </a:r>
            <a:endParaRPr lang="it-IT" sz="16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NIM A936(2019)493   (Elba </a:t>
            </a:r>
            <a:r>
              <a:rPr lang="it-IT" sz="1600" dirty="0" err="1" smtClean="0">
                <a:solidFill>
                  <a:srgbClr val="002060"/>
                </a:solidFill>
                <a:latin typeface="Arial Black" pitchFamily="34" charset="0"/>
              </a:rPr>
              <a:t>Conf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.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)</a:t>
            </a:r>
          </a:p>
          <a:p>
            <a:endParaRPr lang="it-IT" sz="16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en-US" sz="1600" dirty="0" smtClean="0">
                <a:solidFill>
                  <a:srgbClr val="C00000"/>
                </a:solidFill>
                <a:latin typeface="Arial Black" pitchFamily="34" charset="0"/>
              </a:rPr>
              <a:t>Performance of the </a:t>
            </a:r>
            <a:r>
              <a:rPr lang="en-US" sz="1600" dirty="0" err="1" smtClean="0">
                <a:solidFill>
                  <a:srgbClr val="C00000"/>
                </a:solidFill>
                <a:latin typeface="Arial Black" pitchFamily="34" charset="0"/>
              </a:rPr>
              <a:t>multigap</a:t>
            </a:r>
            <a:r>
              <a:rPr lang="en-US" sz="1600" dirty="0" smtClean="0">
                <a:solidFill>
                  <a:srgbClr val="C00000"/>
                </a:solidFill>
                <a:latin typeface="Arial Black" pitchFamily="34" charset="0"/>
              </a:rPr>
              <a:t> resistive plate chambers of the Extreme E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nergy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E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vents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project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</a:p>
          <a:p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NIM A936(2019)474   (Elba </a:t>
            </a:r>
            <a:r>
              <a:rPr lang="it-IT" sz="1600" dirty="0" err="1" smtClean="0">
                <a:solidFill>
                  <a:srgbClr val="002060"/>
                </a:solidFill>
                <a:latin typeface="Arial Black" pitchFamily="34" charset="0"/>
              </a:rPr>
              <a:t>Conf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.)</a:t>
            </a:r>
          </a:p>
          <a:p>
            <a:endParaRPr lang="it-IT" sz="16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en-US" sz="1600" b="1" dirty="0">
                <a:solidFill>
                  <a:srgbClr val="C00000"/>
                </a:solidFill>
                <a:latin typeface="Arial Black" pitchFamily="34" charset="0"/>
              </a:rPr>
              <a:t>The EEE MRPC telescopes as tracking tools to monitor building stability with cosmic </a:t>
            </a:r>
            <a:r>
              <a:rPr lang="en-US" sz="1600" b="1" dirty="0" err="1">
                <a:solidFill>
                  <a:srgbClr val="C00000"/>
                </a:solidFill>
                <a:latin typeface="Arial Black" pitchFamily="34" charset="0"/>
              </a:rPr>
              <a:t>muons</a:t>
            </a:r>
            <a:r>
              <a:rPr lang="en-US" sz="1600" b="1" dirty="0">
                <a:solidFill>
                  <a:srgbClr val="C00000"/>
                </a:solidFill>
                <a:latin typeface="Arial Black" pitchFamily="34" charset="0"/>
              </a:rPr>
              <a:t> </a:t>
            </a:r>
          </a:p>
          <a:p>
            <a:r>
              <a:rPr lang="en-US" sz="1600" b="1" dirty="0">
                <a:solidFill>
                  <a:srgbClr val="002060"/>
                </a:solidFill>
                <a:latin typeface="Arial Black" pitchFamily="34" charset="0"/>
              </a:rPr>
              <a:t>JINST </a:t>
            </a:r>
            <a:r>
              <a:rPr lang="en-US" sz="1600" b="1" dirty="0" smtClean="0">
                <a:solidFill>
                  <a:srgbClr val="002060"/>
                </a:solidFill>
                <a:latin typeface="Arial Black" pitchFamily="34" charset="0"/>
              </a:rPr>
              <a:t>14(2019)P06035</a:t>
            </a:r>
            <a:endParaRPr lang="en-US" sz="1600" b="1" dirty="0">
              <a:solidFill>
                <a:srgbClr val="002060"/>
              </a:solidFill>
              <a:latin typeface="Arial Black" pitchFamily="34" charset="0"/>
            </a:endParaRPr>
          </a:p>
          <a:p>
            <a:endParaRPr lang="it-IT" sz="16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95536" y="116632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Latest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publications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: 2018-2019 </a:t>
            </a:r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00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67544" y="764704"/>
            <a:ext cx="767838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P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apers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in press (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likely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in 2019) </a:t>
            </a:r>
          </a:p>
          <a:p>
            <a:endParaRPr lang="en-US" sz="16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en-US" sz="1600" dirty="0" smtClean="0">
                <a:solidFill>
                  <a:srgbClr val="C00000"/>
                </a:solidFill>
                <a:latin typeface="Arial Black" pitchFamily="34" charset="0"/>
              </a:rPr>
              <a:t>Search for coincident air showers over large scale distances</a:t>
            </a:r>
          </a:p>
          <a:p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with the EEE network</a:t>
            </a:r>
          </a:p>
          <a:p>
            <a:r>
              <a:rPr lang="it-IT" sz="1600" dirty="0" err="1" smtClean="0">
                <a:solidFill>
                  <a:srgbClr val="002060"/>
                </a:solidFill>
                <a:latin typeface="Arial Black" pitchFamily="34" charset="0"/>
              </a:rPr>
              <a:t>Nucl.Phys.B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 (2019), in press      (CRIS2018)</a:t>
            </a:r>
          </a:p>
          <a:p>
            <a:endParaRPr lang="it-IT" sz="16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en-US" sz="1600" b="1" dirty="0" smtClean="0">
                <a:solidFill>
                  <a:srgbClr val="C00000"/>
                </a:solidFill>
                <a:latin typeface="Arial Black" pitchFamily="34" charset="0"/>
              </a:rPr>
              <a:t>First results from the upgrade of the Extreme Energy</a:t>
            </a:r>
          </a:p>
          <a:p>
            <a:r>
              <a:rPr lang="it-IT" sz="1600" b="1" dirty="0" err="1" smtClean="0">
                <a:solidFill>
                  <a:srgbClr val="C00000"/>
                </a:solidFill>
                <a:latin typeface="Arial Black" pitchFamily="34" charset="0"/>
              </a:rPr>
              <a:t>Events</a:t>
            </a:r>
            <a:r>
              <a:rPr lang="it-IT" sz="16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1600" b="1" dirty="0" err="1" smtClean="0">
                <a:solidFill>
                  <a:srgbClr val="C00000"/>
                </a:solidFill>
                <a:latin typeface="Arial Black" pitchFamily="34" charset="0"/>
              </a:rPr>
              <a:t>experiment</a:t>
            </a:r>
            <a:endParaRPr lang="it-IT" sz="16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it-IT" sz="1600" b="1" dirty="0" smtClean="0">
                <a:solidFill>
                  <a:srgbClr val="002060"/>
                </a:solidFill>
                <a:latin typeface="Arial Black" pitchFamily="34" charset="0"/>
              </a:rPr>
              <a:t>JINST (2019), in press    (RPC2018)</a:t>
            </a:r>
          </a:p>
          <a:p>
            <a:endParaRPr lang="it-IT" sz="16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en-US" sz="1600" b="1" dirty="0" smtClean="0">
                <a:solidFill>
                  <a:srgbClr val="C00000"/>
                </a:solidFill>
                <a:latin typeface="Arial Black" pitchFamily="34" charset="0"/>
              </a:rPr>
              <a:t>Performance of the </a:t>
            </a:r>
            <a:r>
              <a:rPr lang="en-US" sz="1600" b="1" dirty="0" err="1" smtClean="0">
                <a:solidFill>
                  <a:srgbClr val="C00000"/>
                </a:solidFill>
                <a:latin typeface="Arial Black" pitchFamily="34" charset="0"/>
              </a:rPr>
              <a:t>Multigap</a:t>
            </a:r>
            <a:r>
              <a:rPr lang="en-US" sz="1600" b="1" dirty="0" smtClean="0">
                <a:solidFill>
                  <a:srgbClr val="C00000"/>
                </a:solidFill>
                <a:latin typeface="Arial Black" pitchFamily="34" charset="0"/>
              </a:rPr>
              <a:t> Resistive Plate Chambers of</a:t>
            </a:r>
          </a:p>
          <a:p>
            <a:r>
              <a:rPr lang="en-US" sz="1600" b="1" dirty="0" smtClean="0">
                <a:solidFill>
                  <a:srgbClr val="C00000"/>
                </a:solidFill>
                <a:latin typeface="Arial Black" pitchFamily="34" charset="0"/>
              </a:rPr>
              <a:t>the Extreme Energy Events Project</a:t>
            </a:r>
          </a:p>
          <a:p>
            <a:r>
              <a:rPr lang="en-US" sz="1600" b="1" dirty="0" smtClean="0">
                <a:solidFill>
                  <a:srgbClr val="002060"/>
                </a:solidFill>
                <a:latin typeface="Arial Black" pitchFamily="34" charset="0"/>
              </a:rPr>
              <a:t>JINST(2019), in press  (RPC2018)</a:t>
            </a:r>
          </a:p>
          <a:p>
            <a:endParaRPr lang="en-US" sz="16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en-US" sz="1600" b="1" dirty="0" smtClean="0">
                <a:solidFill>
                  <a:srgbClr val="C00000"/>
                </a:solidFill>
                <a:latin typeface="Arial Black" pitchFamily="34" charset="0"/>
              </a:rPr>
              <a:t>New Eco-gas mixtures for the Extreme Energy Events</a:t>
            </a:r>
          </a:p>
          <a:p>
            <a:r>
              <a:rPr lang="it-IT" sz="1600" b="1" dirty="0" err="1" smtClean="0">
                <a:solidFill>
                  <a:srgbClr val="C00000"/>
                </a:solidFill>
                <a:latin typeface="Arial Black" pitchFamily="34" charset="0"/>
              </a:rPr>
              <a:t>MRPCs</a:t>
            </a:r>
            <a:r>
              <a:rPr lang="it-IT" sz="1600" b="1" dirty="0" smtClean="0">
                <a:solidFill>
                  <a:srgbClr val="C00000"/>
                </a:solidFill>
                <a:latin typeface="Arial Black" pitchFamily="34" charset="0"/>
              </a:rPr>
              <a:t>: </a:t>
            </a:r>
            <a:r>
              <a:rPr lang="it-IT" sz="1600" b="1" dirty="0" err="1" smtClean="0">
                <a:solidFill>
                  <a:srgbClr val="C00000"/>
                </a:solidFill>
                <a:latin typeface="Arial Black" pitchFamily="34" charset="0"/>
              </a:rPr>
              <a:t>results</a:t>
            </a:r>
            <a:r>
              <a:rPr lang="it-IT" sz="1600" b="1" dirty="0" smtClean="0">
                <a:solidFill>
                  <a:srgbClr val="C00000"/>
                </a:solidFill>
                <a:latin typeface="Arial Black" pitchFamily="34" charset="0"/>
              </a:rPr>
              <a:t> and </a:t>
            </a:r>
            <a:r>
              <a:rPr lang="it-IT" sz="1600" b="1" dirty="0" err="1" smtClean="0">
                <a:solidFill>
                  <a:srgbClr val="C00000"/>
                </a:solidFill>
                <a:latin typeface="Arial Black" pitchFamily="34" charset="0"/>
              </a:rPr>
              <a:t>plans</a:t>
            </a:r>
            <a:endParaRPr lang="it-IT" sz="16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it-IT" sz="1600" b="1" dirty="0" smtClean="0">
                <a:solidFill>
                  <a:srgbClr val="002060"/>
                </a:solidFill>
                <a:latin typeface="Arial Black" pitchFamily="34" charset="0"/>
              </a:rPr>
              <a:t>JINST (2019), in press   (RPC2018)</a:t>
            </a:r>
          </a:p>
          <a:p>
            <a:endParaRPr lang="it-IT" sz="1600" b="1" dirty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it-IT" sz="1600" dirty="0">
                <a:solidFill>
                  <a:srgbClr val="C00000"/>
                </a:solidFill>
                <a:latin typeface="Arial Black" pitchFamily="34" charset="0"/>
              </a:rPr>
              <a:t>Misura del raggio della terra con gli studenti del progetto EEE </a:t>
            </a:r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Giornale di 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Fisica</a:t>
            </a:r>
            <a:r>
              <a:rPr lang="it-IT" sz="1600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(2019), in press</a:t>
            </a:r>
            <a:endParaRPr lang="en-US" sz="1600" b="1" dirty="0" smtClean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95536" y="116632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Latest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publications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: 2018-2019 </a:t>
            </a:r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43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836712"/>
            <a:ext cx="767838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Papers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it-IT" sz="1600" dirty="0" err="1">
                <a:solidFill>
                  <a:srgbClr val="C00000"/>
                </a:solidFill>
                <a:latin typeface="Arial Black" pitchFamily="34" charset="0"/>
              </a:rPr>
              <a:t>s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ubmitted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/in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preparation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:</a:t>
            </a:r>
          </a:p>
          <a:p>
            <a:endParaRPr lang="it-IT" sz="1600" dirty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en-US" sz="1600" dirty="0" smtClean="0">
                <a:solidFill>
                  <a:srgbClr val="C00000"/>
                </a:solidFill>
                <a:latin typeface="Arial Black" pitchFamily="34" charset="0"/>
              </a:rPr>
              <a:t>The New Trigger/GPS Module for the Extreme Energy Events Project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Arial Black" pitchFamily="34" charset="0"/>
              </a:rPr>
              <a:t>NIM A, already submitted, under review</a:t>
            </a:r>
          </a:p>
          <a:p>
            <a:endParaRPr lang="en-US" sz="1600" dirty="0">
              <a:solidFill>
                <a:srgbClr val="002060"/>
              </a:solidFill>
              <a:latin typeface="Arial Black" pitchFamily="34" charset="0"/>
            </a:endParaRPr>
          </a:p>
          <a:p>
            <a:endParaRPr lang="it-IT" sz="16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en-US" sz="1600" b="1" dirty="0" smtClean="0">
                <a:solidFill>
                  <a:srgbClr val="C00000"/>
                </a:solidFill>
                <a:latin typeface="Arial Black" pitchFamily="34" charset="0"/>
              </a:rPr>
              <a:t>Measurement of cosmic ray intensity with the </a:t>
            </a:r>
            <a:r>
              <a:rPr lang="en-US" sz="1600" b="1" dirty="0" err="1" smtClean="0">
                <a:solidFill>
                  <a:srgbClr val="C00000"/>
                </a:solidFill>
                <a:latin typeface="Arial Black" pitchFamily="34" charset="0"/>
              </a:rPr>
              <a:t>PolarquEEEst</a:t>
            </a:r>
            <a:endParaRPr lang="en-US" sz="16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en-US" sz="16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  <a:latin typeface="Arial Black" pitchFamily="34" charset="0"/>
              </a:rPr>
              <a:t>in preparation</a:t>
            </a:r>
          </a:p>
          <a:p>
            <a:endParaRPr lang="en-US" sz="16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en-US" sz="1600" dirty="0" smtClean="0">
                <a:solidFill>
                  <a:srgbClr val="C00000"/>
                </a:solidFill>
                <a:latin typeface="Arial Black" pitchFamily="34" charset="0"/>
              </a:rPr>
              <a:t>GEANT4 Simulations of the EEE telescopes</a:t>
            </a:r>
          </a:p>
          <a:p>
            <a:r>
              <a:rPr lang="en-US" sz="1600" dirty="0" smtClean="0">
                <a:solidFill>
                  <a:srgbClr val="002060"/>
                </a:solidFill>
                <a:latin typeface="Arial Black" pitchFamily="34" charset="0"/>
              </a:rPr>
              <a:t>Under discussion, reported to several meetings</a:t>
            </a:r>
          </a:p>
          <a:p>
            <a:endParaRPr lang="it-IT" sz="16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en-US" sz="1600" dirty="0" smtClean="0">
                <a:solidFill>
                  <a:srgbClr val="C00000"/>
                </a:solidFill>
                <a:latin typeface="Arial Black" pitchFamily="34" charset="0"/>
              </a:rPr>
              <a:t>Search for long distance correlation with multi-track events</a:t>
            </a:r>
            <a:endParaRPr lang="en-US" sz="1600" dirty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en-US" sz="1600" dirty="0">
                <a:solidFill>
                  <a:srgbClr val="002060"/>
                </a:solidFill>
                <a:latin typeface="Arial Black" pitchFamily="34" charset="0"/>
              </a:rPr>
              <a:t>Under </a:t>
            </a:r>
            <a:r>
              <a:rPr lang="en-US" sz="1600" dirty="0" smtClean="0">
                <a:solidFill>
                  <a:srgbClr val="002060"/>
                </a:solidFill>
                <a:latin typeface="Arial Black" pitchFamily="34" charset="0"/>
              </a:rPr>
              <a:t>discussion, reported to several meetings</a:t>
            </a:r>
            <a:endParaRPr lang="en-US" sz="1600" dirty="0">
              <a:solidFill>
                <a:srgbClr val="002060"/>
              </a:solidFill>
              <a:latin typeface="Arial Black" pitchFamily="34" charset="0"/>
            </a:endParaRPr>
          </a:p>
          <a:p>
            <a:endParaRPr lang="en-US" sz="16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en-US" sz="1600" dirty="0" smtClean="0">
                <a:solidFill>
                  <a:srgbClr val="C00000"/>
                </a:solidFill>
                <a:latin typeface="Arial Black" pitchFamily="34" charset="0"/>
              </a:rPr>
              <a:t>Latitude dependence of the cosmic ray flux</a:t>
            </a:r>
            <a:endParaRPr lang="en-US" sz="1600" dirty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en-US" sz="1600" dirty="0">
                <a:solidFill>
                  <a:srgbClr val="002060"/>
                </a:solidFill>
                <a:latin typeface="Arial Black" pitchFamily="34" charset="0"/>
              </a:rPr>
              <a:t>Under </a:t>
            </a:r>
            <a:r>
              <a:rPr lang="en-US" sz="1600" dirty="0" smtClean="0">
                <a:solidFill>
                  <a:srgbClr val="002060"/>
                </a:solidFill>
                <a:latin typeface="Arial Black" pitchFamily="34" charset="0"/>
              </a:rPr>
              <a:t>discussion, reported to a recent </a:t>
            </a:r>
            <a:r>
              <a:rPr lang="en-US" sz="1600" dirty="0" smtClean="0">
                <a:solidFill>
                  <a:srgbClr val="002060"/>
                </a:solidFill>
                <a:latin typeface="Arial Black" pitchFamily="34" charset="0"/>
              </a:rPr>
              <a:t>meeting</a:t>
            </a:r>
          </a:p>
          <a:p>
            <a:endParaRPr lang="en-US" sz="1600" dirty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en-US" sz="1600" dirty="0" smtClean="0">
                <a:solidFill>
                  <a:srgbClr val="FF0000"/>
                </a:solidFill>
                <a:latin typeface="Arial Black" pitchFamily="34" charset="0"/>
              </a:rPr>
              <a:t>Underground measurements</a:t>
            </a:r>
          </a:p>
          <a:p>
            <a:r>
              <a:rPr lang="en-US" sz="1600" smtClean="0">
                <a:solidFill>
                  <a:srgbClr val="002060"/>
                </a:solidFill>
                <a:latin typeface="Arial Black" pitchFamily="34" charset="0"/>
              </a:rPr>
              <a:t>Under discussion</a:t>
            </a:r>
            <a:r>
              <a:rPr lang="en-US" sz="1600" dirty="0" smtClean="0">
                <a:solidFill>
                  <a:srgbClr val="002060"/>
                </a:solidFill>
                <a:latin typeface="Arial Black" pitchFamily="34" charset="0"/>
              </a:rPr>
              <a:t>, reported to several meetings</a:t>
            </a:r>
            <a:endParaRPr lang="en-US" sz="1600" dirty="0">
              <a:solidFill>
                <a:srgbClr val="002060"/>
              </a:solidFill>
              <a:latin typeface="Arial Black" pitchFamily="34" charset="0"/>
            </a:endParaRPr>
          </a:p>
          <a:p>
            <a:endParaRPr lang="en-US" sz="1600" b="1" dirty="0" smtClean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95536" y="116632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On-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going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papers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35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79512" y="908720"/>
            <a:ext cx="878497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7 </a:t>
            </a:r>
            <a:r>
              <a:rPr lang="it-IT" sz="1600" dirty="0" err="1" smtClean="0">
                <a:solidFill>
                  <a:srgbClr val="002060"/>
                </a:solidFill>
                <a:latin typeface="Arial Black" pitchFamily="34" charset="0"/>
              </a:rPr>
              <a:t>Contributions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: 6 </a:t>
            </a:r>
            <a:r>
              <a:rPr lang="it-IT" sz="1600" dirty="0" err="1" smtClean="0">
                <a:solidFill>
                  <a:srgbClr val="002060"/>
                </a:solidFill>
                <a:latin typeface="Arial Black" pitchFamily="34" charset="0"/>
              </a:rPr>
              <a:t>already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it-IT" sz="1600" dirty="0" err="1" smtClean="0">
                <a:solidFill>
                  <a:srgbClr val="002060"/>
                </a:solidFill>
                <a:latin typeface="Arial Black" pitchFamily="34" charset="0"/>
              </a:rPr>
              <a:t>accepted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 (2 </a:t>
            </a:r>
            <a:r>
              <a:rPr lang="it-IT" sz="1600" dirty="0" err="1" smtClean="0">
                <a:solidFill>
                  <a:srgbClr val="002060"/>
                </a:solidFill>
                <a:latin typeface="Arial Black" pitchFamily="34" charset="0"/>
              </a:rPr>
              <a:t>posters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, 4 </a:t>
            </a:r>
            <a:r>
              <a:rPr lang="it-IT" sz="1600" dirty="0" err="1" smtClean="0">
                <a:solidFill>
                  <a:srgbClr val="002060"/>
                </a:solidFill>
                <a:latin typeface="Arial Black" pitchFamily="34" charset="0"/>
              </a:rPr>
              <a:t>talks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), 1 </a:t>
            </a:r>
            <a:r>
              <a:rPr lang="it-IT" sz="1600" dirty="0" err="1" smtClean="0">
                <a:solidFill>
                  <a:srgbClr val="002060"/>
                </a:solidFill>
                <a:latin typeface="Arial Black" pitchFamily="34" charset="0"/>
              </a:rPr>
              <a:t>submitted</a:t>
            </a:r>
            <a:endParaRPr lang="it-IT" sz="16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endParaRPr lang="it-IT" sz="1600" dirty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-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C.Pellegrino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, First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results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from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PolarquEEEst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,  </a:t>
            </a:r>
            <a:r>
              <a:rPr lang="it-IT" sz="1600" dirty="0" smtClean="0">
                <a:solidFill>
                  <a:srgbClr val="002060"/>
                </a:solidFill>
                <a:latin typeface="Arial Black" pitchFamily="34" charset="0"/>
              </a:rPr>
              <a:t>ICRC36, July2019 (Poster)</a:t>
            </a:r>
          </a:p>
          <a:p>
            <a:endParaRPr lang="it-IT" sz="16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-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C.Cicalò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, </a:t>
            </a:r>
            <a:r>
              <a:rPr lang="en-US" sz="1600" dirty="0" smtClean="0">
                <a:solidFill>
                  <a:srgbClr val="C00000"/>
                </a:solidFill>
                <a:latin typeface="Arial Black" pitchFamily="34" charset="0"/>
              </a:rPr>
              <a:t>The EEE experiment, </a:t>
            </a:r>
            <a:r>
              <a:rPr lang="en-US" sz="1600" dirty="0" smtClean="0">
                <a:solidFill>
                  <a:srgbClr val="002060"/>
                </a:solidFill>
                <a:latin typeface="Arial Black" pitchFamily="34" charset="0"/>
              </a:rPr>
              <a:t>ICRC36, July2019 (Poster)</a:t>
            </a:r>
          </a:p>
          <a:p>
            <a:endParaRPr lang="en-US" sz="16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en-US" sz="1600" dirty="0" smtClean="0">
                <a:solidFill>
                  <a:srgbClr val="C00000"/>
                </a:solidFill>
                <a:latin typeface="Arial Black" pitchFamily="34" charset="0"/>
              </a:rPr>
              <a:t>- </a:t>
            </a:r>
            <a:r>
              <a:rPr lang="en-US" sz="1600" dirty="0" err="1" smtClean="0">
                <a:solidFill>
                  <a:srgbClr val="C00000"/>
                </a:solidFill>
                <a:latin typeface="Arial Black" pitchFamily="34" charset="0"/>
              </a:rPr>
              <a:t>I.Gnesi</a:t>
            </a:r>
            <a:r>
              <a:rPr lang="en-US" sz="1600" dirty="0" smtClean="0">
                <a:solidFill>
                  <a:srgbClr val="C00000"/>
                </a:solidFill>
                <a:latin typeface="Arial Black" pitchFamily="34" charset="0"/>
              </a:rPr>
              <a:t>, Extreme Energy Events: an extended multi purpose cosmic ray observatory, </a:t>
            </a:r>
            <a:r>
              <a:rPr lang="en-US" sz="1600" dirty="0" smtClean="0">
                <a:solidFill>
                  <a:srgbClr val="002060"/>
                </a:solidFill>
                <a:latin typeface="Arial Black" pitchFamily="34" charset="0"/>
              </a:rPr>
              <a:t>TAUP2019, Sept.2019 (Talk)</a:t>
            </a:r>
          </a:p>
          <a:p>
            <a:endParaRPr lang="en-US" sz="16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en-US" sz="1600" dirty="0" smtClean="0">
                <a:solidFill>
                  <a:srgbClr val="C00000"/>
                </a:solidFill>
                <a:latin typeface="Arial Black" pitchFamily="34" charset="0"/>
              </a:rPr>
              <a:t>- </a:t>
            </a:r>
            <a:r>
              <a:rPr lang="en-US" sz="1600" dirty="0" err="1" smtClean="0">
                <a:solidFill>
                  <a:srgbClr val="C00000"/>
                </a:solidFill>
                <a:latin typeface="Arial Black" pitchFamily="34" charset="0"/>
              </a:rPr>
              <a:t>C.Pinto</a:t>
            </a:r>
            <a:r>
              <a:rPr lang="en-US" sz="1600" dirty="0" smtClean="0">
                <a:solidFill>
                  <a:srgbClr val="C00000"/>
                </a:solidFill>
                <a:latin typeface="Arial Black" pitchFamily="34" charset="0"/>
              </a:rPr>
              <a:t>, EEE MRPC telescopes as tracking devices to </a:t>
            </a:r>
            <a:r>
              <a:rPr lang="en-US" sz="1600" b="1" dirty="0">
                <a:solidFill>
                  <a:srgbClr val="C00000"/>
                </a:solidFill>
                <a:latin typeface="Arial Black" pitchFamily="34" charset="0"/>
              </a:rPr>
              <a:t>m</a:t>
            </a:r>
            <a:r>
              <a:rPr lang="en-US" sz="1600" b="1" dirty="0" smtClean="0">
                <a:solidFill>
                  <a:srgbClr val="C00000"/>
                </a:solidFill>
                <a:latin typeface="Arial Black" pitchFamily="34" charset="0"/>
              </a:rPr>
              <a:t>onitoring the long term stability of civil buildings, </a:t>
            </a:r>
            <a:r>
              <a:rPr lang="en-US" sz="1600" b="1" dirty="0" smtClean="0">
                <a:solidFill>
                  <a:srgbClr val="002060"/>
                </a:solidFill>
                <a:latin typeface="Arial Black" pitchFamily="34" charset="0"/>
              </a:rPr>
              <a:t>DesyT-2019, Sept.2019 (Talk)</a:t>
            </a:r>
          </a:p>
          <a:p>
            <a:endParaRPr lang="en-US" sz="16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en-US" sz="1600" b="1" dirty="0" smtClean="0">
                <a:solidFill>
                  <a:srgbClr val="C00000"/>
                </a:solidFill>
                <a:latin typeface="Arial Black" pitchFamily="34" charset="0"/>
              </a:rPr>
              <a:t>- </a:t>
            </a:r>
            <a:r>
              <a:rPr lang="en-US" sz="1600" b="1" dirty="0" err="1" smtClean="0">
                <a:solidFill>
                  <a:srgbClr val="C00000"/>
                </a:solidFill>
                <a:latin typeface="Arial Black" pitchFamily="34" charset="0"/>
              </a:rPr>
              <a:t>P.La</a:t>
            </a:r>
            <a:r>
              <a:rPr lang="en-US" sz="16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Arial Black" pitchFamily="34" charset="0"/>
              </a:rPr>
              <a:t>Rocca</a:t>
            </a:r>
            <a:r>
              <a:rPr lang="en-US" sz="1600" b="1" dirty="0" smtClean="0">
                <a:solidFill>
                  <a:srgbClr val="C00000"/>
                </a:solidFill>
                <a:latin typeface="Arial Black" pitchFamily="34" charset="0"/>
              </a:rPr>
              <a:t>, Scientific and educational aspects of the EEE Project, </a:t>
            </a:r>
            <a:r>
              <a:rPr lang="en-US" sz="1600" b="1" dirty="0" err="1" smtClean="0">
                <a:solidFill>
                  <a:srgbClr val="002060"/>
                </a:solidFill>
                <a:latin typeface="Arial Black" pitchFamily="34" charset="0"/>
              </a:rPr>
              <a:t>DeSyT</a:t>
            </a:r>
            <a:r>
              <a:rPr lang="en-US" sz="1600" b="1" dirty="0" smtClean="0">
                <a:solidFill>
                  <a:srgbClr val="002060"/>
                </a:solidFill>
                <a:latin typeface="Arial Black" pitchFamily="34" charset="0"/>
              </a:rPr>
              <a:t>-Sept. 2019 (Talk)</a:t>
            </a:r>
          </a:p>
          <a:p>
            <a:endParaRPr lang="en-US" sz="16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en-US" sz="1600" b="1" dirty="0" smtClean="0">
                <a:solidFill>
                  <a:srgbClr val="C00000"/>
                </a:solidFill>
                <a:latin typeface="Arial Black" pitchFamily="34" charset="0"/>
              </a:rPr>
              <a:t>- </a:t>
            </a:r>
            <a:r>
              <a:rPr lang="en-US" sz="1600" b="1" dirty="0" err="1" smtClean="0">
                <a:solidFill>
                  <a:srgbClr val="C00000"/>
                </a:solidFill>
                <a:latin typeface="Arial Black" pitchFamily="34" charset="0"/>
              </a:rPr>
              <a:t>P.La</a:t>
            </a:r>
            <a:r>
              <a:rPr lang="en-US" sz="16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Arial Black" pitchFamily="34" charset="0"/>
              </a:rPr>
              <a:t>Rocca</a:t>
            </a:r>
            <a:r>
              <a:rPr lang="en-US" sz="1600" b="1" dirty="0" smtClean="0">
                <a:solidFill>
                  <a:srgbClr val="C00000"/>
                </a:solidFill>
                <a:latin typeface="Arial Black" pitchFamily="34" charset="0"/>
              </a:rPr>
              <a:t>, Search for long distance time correlations between cosmic air showers with the MRPC telescopes of the EEE network, </a:t>
            </a:r>
            <a:r>
              <a:rPr lang="en-US" sz="1600" b="1" dirty="0" smtClean="0">
                <a:solidFill>
                  <a:srgbClr val="002060"/>
                </a:solidFill>
                <a:latin typeface="Arial Black" pitchFamily="34" charset="0"/>
              </a:rPr>
              <a:t>EPS-HEP2019, July2019 (Talk)</a:t>
            </a:r>
          </a:p>
          <a:p>
            <a:endParaRPr lang="en-US" sz="16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en-US" sz="1600" dirty="0" smtClean="0">
                <a:solidFill>
                  <a:srgbClr val="C00000"/>
                </a:solidFill>
                <a:latin typeface="Arial Black" pitchFamily="34" charset="0"/>
              </a:rPr>
              <a:t>- </a:t>
            </a:r>
            <a:r>
              <a:rPr lang="en-US" sz="1600" dirty="0" err="1" smtClean="0">
                <a:solidFill>
                  <a:srgbClr val="C00000"/>
                </a:solidFill>
                <a:latin typeface="Arial Black" pitchFamily="34" charset="0"/>
              </a:rPr>
              <a:t>C.Pinto</a:t>
            </a:r>
            <a:r>
              <a:rPr lang="en-US" sz="1600" dirty="0" smtClean="0">
                <a:solidFill>
                  <a:srgbClr val="C00000"/>
                </a:solidFill>
                <a:latin typeface="Arial Black" pitchFamily="34" charset="0"/>
              </a:rPr>
              <a:t>, </a:t>
            </a:r>
            <a:r>
              <a:rPr lang="en-US" sz="1600" b="1" dirty="0" smtClean="0">
                <a:solidFill>
                  <a:srgbClr val="C00000"/>
                </a:solidFill>
                <a:latin typeface="Arial Black" pitchFamily="34" charset="0"/>
              </a:rPr>
              <a:t>Monitoring the long term stability of civil buildings through the MRPC telescopes of the EEE Project, </a:t>
            </a:r>
            <a:r>
              <a:rPr lang="en-US" sz="1600" b="1" dirty="0" smtClean="0">
                <a:solidFill>
                  <a:srgbClr val="002060"/>
                </a:solidFill>
                <a:latin typeface="Arial Black" pitchFamily="34" charset="0"/>
              </a:rPr>
              <a:t>IPRD2019, Oct.2019, submitted</a:t>
            </a:r>
          </a:p>
          <a:p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95536" y="116632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International Conference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contributions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in 2019</a:t>
            </a:r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79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1520" y="980728"/>
            <a:ext cx="878497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6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Contributions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in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different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Sessions</a:t>
            </a:r>
            <a:endParaRPr lang="it-IT" sz="1600" dirty="0">
              <a:solidFill>
                <a:srgbClr val="C00000"/>
              </a:solidFill>
              <a:latin typeface="Arial Black" pitchFamily="34" charset="0"/>
            </a:endParaRPr>
          </a:p>
          <a:p>
            <a:endParaRPr lang="it-IT" sz="16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- 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P.La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 Rocca: </a:t>
            </a:r>
            <a:r>
              <a:rPr lang="en-US" sz="1600" b="1" dirty="0" smtClean="0">
                <a:solidFill>
                  <a:srgbClr val="C00000"/>
                </a:solidFill>
                <a:latin typeface="Arial Black" pitchFamily="34" charset="0"/>
              </a:rPr>
              <a:t>Search for long distance </a:t>
            </a:r>
            <a:r>
              <a:rPr lang="en-US" sz="1600" b="1" dirty="0" err="1" smtClean="0">
                <a:solidFill>
                  <a:srgbClr val="C00000"/>
                </a:solidFill>
                <a:latin typeface="Arial Black" pitchFamily="34" charset="0"/>
              </a:rPr>
              <a:t>multitelescope</a:t>
            </a:r>
            <a:r>
              <a:rPr lang="en-US" sz="1600" b="1" dirty="0" smtClean="0">
                <a:solidFill>
                  <a:srgbClr val="C00000"/>
                </a:solidFill>
                <a:latin typeface="Arial Black" pitchFamily="34" charset="0"/>
              </a:rPr>
              <a:t> correlations with the EEE network</a:t>
            </a:r>
          </a:p>
          <a:p>
            <a:endParaRPr lang="en-US" sz="16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en-US" sz="1600" b="1" dirty="0" smtClean="0">
                <a:solidFill>
                  <a:srgbClr val="C00000"/>
                </a:solidFill>
                <a:latin typeface="Arial Black" pitchFamily="34" charset="0"/>
              </a:rPr>
              <a:t>-  </a:t>
            </a:r>
            <a:r>
              <a:rPr lang="en-US" sz="1600" b="1" dirty="0" err="1" smtClean="0">
                <a:solidFill>
                  <a:srgbClr val="C00000"/>
                </a:solidFill>
                <a:latin typeface="Arial Black" pitchFamily="34" charset="0"/>
              </a:rPr>
              <a:t>C.Pinto</a:t>
            </a:r>
            <a:r>
              <a:rPr lang="en-US" sz="1600" b="1" dirty="0" smtClean="0">
                <a:solidFill>
                  <a:srgbClr val="C00000"/>
                </a:solidFill>
                <a:latin typeface="Arial Black" pitchFamily="34" charset="0"/>
              </a:rPr>
              <a:t>: Monitoring building stability with EEE MRPC telescopes</a:t>
            </a:r>
            <a:endParaRPr lang="it-IT" sz="16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endParaRPr lang="it-IT" sz="16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- 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G.Serri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: </a:t>
            </a:r>
            <a:r>
              <a:rPr lang="en-US" sz="1600" dirty="0" err="1" smtClean="0">
                <a:solidFill>
                  <a:srgbClr val="C00000"/>
                </a:solidFill>
                <a:latin typeface="Arial Black" pitchFamily="34" charset="0"/>
              </a:rPr>
              <a:t>Muon</a:t>
            </a:r>
            <a:r>
              <a:rPr lang="en-US" sz="1600" dirty="0" smtClean="0">
                <a:solidFill>
                  <a:srgbClr val="C00000"/>
                </a:solidFill>
                <a:latin typeface="Arial Black" pitchFamily="34" charset="0"/>
              </a:rPr>
              <a:t> flux measurements underground with EEE Cosmic Box</a:t>
            </a:r>
            <a:endParaRPr lang="it-IT" sz="16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endParaRPr lang="it-IT" sz="16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en-US" sz="1600" dirty="0" smtClean="0">
                <a:solidFill>
                  <a:srgbClr val="C00000"/>
                </a:solidFill>
                <a:latin typeface="Arial Black" pitchFamily="34" charset="0"/>
              </a:rPr>
              <a:t>-  </a:t>
            </a:r>
            <a:r>
              <a:rPr lang="en-US" sz="1600" dirty="0" err="1" smtClean="0">
                <a:solidFill>
                  <a:srgbClr val="C00000"/>
                </a:solidFill>
                <a:latin typeface="Arial Black" pitchFamily="34" charset="0"/>
              </a:rPr>
              <a:t>M.Abbrescia</a:t>
            </a:r>
            <a:r>
              <a:rPr lang="en-US" sz="1600" dirty="0" smtClean="0">
                <a:solidFill>
                  <a:srgbClr val="C00000"/>
                </a:solidFill>
                <a:latin typeface="Arial Black" pitchFamily="34" charset="0"/>
              </a:rPr>
              <a:t>, Technological applications from the Extreme Energy Events experiment</a:t>
            </a:r>
            <a:endParaRPr lang="it-IT" sz="16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endParaRPr lang="it-IT" sz="16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en-US" sz="1600" b="1" dirty="0" smtClean="0">
                <a:solidFill>
                  <a:srgbClr val="C00000"/>
                </a:solidFill>
                <a:latin typeface="Arial Black" pitchFamily="34" charset="0"/>
              </a:rPr>
              <a:t>- </a:t>
            </a:r>
            <a:r>
              <a:rPr lang="en-US" sz="1600" b="1" dirty="0" err="1" smtClean="0">
                <a:solidFill>
                  <a:srgbClr val="C00000"/>
                </a:solidFill>
                <a:latin typeface="Arial Black" pitchFamily="34" charset="0"/>
              </a:rPr>
              <a:t>S.Grazzi</a:t>
            </a:r>
            <a:r>
              <a:rPr lang="en-US" sz="1600" b="1" dirty="0" smtClean="0">
                <a:solidFill>
                  <a:srgbClr val="C00000"/>
                </a:solidFill>
                <a:latin typeface="Arial Black" pitchFamily="34" charset="0"/>
              </a:rPr>
              <a:t>, GEANT4 simulations of EEE MRPC telescopes</a:t>
            </a:r>
          </a:p>
          <a:p>
            <a:endParaRPr lang="en-US" sz="16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-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F.Noferini</a:t>
            </a:r>
            <a:r>
              <a:rPr lang="it-IT" sz="1600" dirty="0" smtClean="0">
                <a:solidFill>
                  <a:srgbClr val="C00000"/>
                </a:solidFill>
                <a:latin typeface="Arial Black" pitchFamily="34" charset="0"/>
              </a:rPr>
              <a:t>, Flusso di raggi cosmici in funzione della latitudine con </a:t>
            </a:r>
            <a:r>
              <a:rPr lang="it-IT" sz="1600" dirty="0" err="1" smtClean="0">
                <a:solidFill>
                  <a:srgbClr val="C00000"/>
                </a:solidFill>
                <a:latin typeface="Arial Black" pitchFamily="34" charset="0"/>
              </a:rPr>
              <a:t>PolarquEEEst</a:t>
            </a:r>
            <a:endParaRPr lang="it-IT" sz="16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endParaRPr lang="it-IT" sz="1600" dirty="0" smtClean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95536" y="116632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SIF </a:t>
            </a:r>
            <a:r>
              <a:rPr lang="it-IT" sz="2000" dirty="0" err="1" smtClean="0">
                <a:solidFill>
                  <a:schemeClr val="bg1"/>
                </a:solidFill>
                <a:latin typeface="Arial Black" pitchFamily="34" charset="0"/>
              </a:rPr>
              <a:t>contributions</a:t>
            </a:r>
            <a:r>
              <a:rPr lang="it-IT" sz="2000" dirty="0" smtClean="0">
                <a:solidFill>
                  <a:schemeClr val="bg1"/>
                </a:solidFill>
                <a:latin typeface="Arial Black" pitchFamily="34" charset="0"/>
              </a:rPr>
              <a:t> in 2019</a:t>
            </a:r>
            <a:endParaRPr lang="it-IT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15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973</Words>
  <Application>Microsoft Office PowerPoint</Application>
  <PresentationFormat>Presentazione su schermo (4:3)</PresentationFormat>
  <Paragraphs>181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Riggi</dc:creator>
  <cp:lastModifiedBy>Riggi</cp:lastModifiedBy>
  <cp:revision>63</cp:revision>
  <dcterms:created xsi:type="dcterms:W3CDTF">2019-06-17T09:47:59Z</dcterms:created>
  <dcterms:modified xsi:type="dcterms:W3CDTF">2019-07-02T06:13:40Z</dcterms:modified>
</cp:coreProperties>
</file>