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5" r:id="rId3"/>
    <p:sldId id="276" r:id="rId4"/>
    <p:sldId id="271" r:id="rId5"/>
    <p:sldId id="277" r:id="rId6"/>
    <p:sldId id="274" r:id="rId7"/>
    <p:sldId id="278" r:id="rId8"/>
    <p:sldId id="261" r:id="rId9"/>
    <p:sldId id="262" r:id="rId10"/>
    <p:sldId id="263" r:id="rId11"/>
    <p:sldId id="257" r:id="rId12"/>
    <p:sldId id="258" r:id="rId13"/>
    <p:sldId id="259" r:id="rId14"/>
    <p:sldId id="260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941100"/>
    <a:srgbClr val="DD1010"/>
    <a:srgbClr val="FF5D00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6"/>
    <p:restoredTop sz="93680"/>
  </p:normalViewPr>
  <p:slideViewPr>
    <p:cSldViewPr snapToGrid="0" snapToObjects="1">
      <p:cViewPr varScale="1">
        <p:scale>
          <a:sx n="116" d="100"/>
          <a:sy n="116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72323-9C20-B743-BAFB-6C46999B4E28}" type="datetimeFigureOut">
              <a:rPr lang="it-IT" smtClean="0"/>
              <a:t>03/06/19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13005-8904-AA47-80C6-7CB7DE0B41F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7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13005-8904-AA47-80C6-7CB7DE0B41F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51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840-D0B4-5942-82F8-A98F30BF06CC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5203-08D2-044C-8666-1F9829EB5E31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9666-AAC0-0747-9CB4-95831EAD4B12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3F22-5F9A-0146-AFFC-C5F3E92183AA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64B-546F-2847-AEF1-0944577C82D5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54C-3601-0F4F-BD06-CC93FA6F6375}" type="datetime1">
              <a:rPr lang="it-IT" smtClean="0"/>
              <a:t>03/06/19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83CC-F139-C149-B30A-FC2AABB55FEB}" type="datetime1">
              <a:rPr lang="it-IT" smtClean="0"/>
              <a:t>03/06/19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BAEE-BBD9-4C4C-B2C7-52DF914691A1}" type="datetime1">
              <a:rPr lang="it-IT" smtClean="0"/>
              <a:t>03/06/19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3BD6-1DC3-9943-9535-E3817C9EC5D7}" type="datetime1">
              <a:rPr lang="it-IT" smtClean="0"/>
              <a:t>03/06/19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C35-9140-5B43-8401-C94C3B9C3D76}" type="datetime1">
              <a:rPr lang="it-IT" smtClean="0"/>
              <a:t>03/06/19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2C11-D791-2B4A-ABAB-25F9E4E61BE0}" type="datetime1">
              <a:rPr lang="it-IT" smtClean="0"/>
              <a:t>03/06/19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5266"/>
            <a:ext cx="9144000" cy="1064871"/>
          </a:xfrm>
          <a:prstGeom prst="rect">
            <a:avLst/>
          </a:prstGeom>
          <a:gradFill flip="none" rotWithShape="1">
            <a:gsLst>
              <a:gs pos="35000">
                <a:srgbClr val="FF5D00">
                  <a:lumMod val="100000"/>
                </a:srgbClr>
              </a:gs>
              <a:gs pos="0">
                <a:schemeClr val="accent2">
                  <a:lumMod val="60000"/>
                  <a:lumOff val="40000"/>
                </a:schemeClr>
              </a:gs>
              <a:gs pos="74000">
                <a:srgbClr val="FF00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 userDrawn="1"/>
        </p:nvSpPr>
        <p:spPr>
          <a:xfrm>
            <a:off x="0" y="6529"/>
            <a:ext cx="9144000" cy="1064871"/>
          </a:xfrm>
          <a:prstGeom prst="rect">
            <a:avLst/>
          </a:prstGeom>
          <a:gradFill flip="none" rotWithShape="1">
            <a:gsLst>
              <a:gs pos="57000">
                <a:srgbClr val="FF2F00"/>
              </a:gs>
              <a:gs pos="23000">
                <a:srgbClr val="FF5D00">
                  <a:lumMod val="100000"/>
                </a:srgbClr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rgbClr val="9411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460523"/>
            <a:ext cx="9144000" cy="407203"/>
            <a:chOff x="0" y="6321625"/>
            <a:chExt cx="9144000" cy="546102"/>
          </a:xfrm>
        </p:grpSpPr>
        <p:sp>
          <p:nvSpPr>
            <p:cNvPr id="8" name="Rectangle 7"/>
            <p:cNvSpPr/>
            <p:nvPr userDrawn="1"/>
          </p:nvSpPr>
          <p:spPr>
            <a:xfrm>
              <a:off x="6967960" y="6321626"/>
              <a:ext cx="2176040" cy="546101"/>
            </a:xfrm>
            <a:prstGeom prst="rect">
              <a:avLst/>
            </a:prstGeom>
            <a:solidFill>
              <a:srgbClr val="941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789500" y="6323473"/>
              <a:ext cx="4178460" cy="544253"/>
            </a:xfrm>
            <a:prstGeom prst="rect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321625"/>
              <a:ext cx="2789500" cy="546101"/>
            </a:xfrm>
            <a:prstGeom prst="rect">
              <a:avLst/>
            </a:prstGeom>
            <a:solidFill>
              <a:srgbClr val="FF5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529"/>
            <a:ext cx="7886700" cy="101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7386"/>
            <a:ext cx="7886700" cy="4764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050" y="64836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aseline="0">
                <a:solidFill>
                  <a:schemeClr val="bg1"/>
                </a:solidFill>
              </a:defRPr>
            </a:lvl1pPr>
          </a:lstStyle>
          <a:p>
            <a:fld id="{AF584AE9-83BF-F74F-963D-4DFE178813BB}" type="datetime1">
              <a:rPr lang="it-IT" smtClean="0"/>
              <a:t>03/06/19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483675"/>
            <a:ext cx="371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0385" y="64836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aseline="0">
                <a:solidFill>
                  <a:schemeClr val="bg1"/>
                </a:solidFill>
              </a:defRPr>
            </a:lvl1pPr>
          </a:lstStyle>
          <a:p>
            <a:fld id="{0C274C34-86BA-0C42-B358-90BD2DFC527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4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Some Statistic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about the EEE Runs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31243"/>
            <a:ext cx="7772400" cy="1655762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Update: 3 </a:t>
            </a:r>
            <a:r>
              <a:rPr lang="it-IT" b="1" dirty="0" err="1"/>
              <a:t>June</a:t>
            </a:r>
            <a:r>
              <a:rPr lang="it-IT" b="1" dirty="0"/>
              <a:t> 2019 (up to </a:t>
            </a:r>
            <a:r>
              <a:rPr lang="it-IT" b="1" dirty="0" err="1"/>
              <a:t>Run</a:t>
            </a:r>
            <a:r>
              <a:rPr lang="it-IT" b="1" dirty="0"/>
              <a:t> 5 </a:t>
            </a:r>
            <a:r>
              <a:rPr lang="it-IT" b="1" dirty="0" err="1"/>
              <a:t>included</a:t>
            </a:r>
            <a:r>
              <a:rPr lang="it-IT" b="1" dirty="0"/>
              <a:t>)</a:t>
            </a:r>
          </a:p>
          <a:p>
            <a:r>
              <a:rPr lang="it-IT" dirty="0"/>
              <a:t>Fabrizio Coccetti</a:t>
            </a:r>
          </a:p>
          <a:p>
            <a:pPr algn="l"/>
            <a:r>
              <a:rPr lang="it-IT" dirty="0"/>
              <a:t>Centro Fermi </a:t>
            </a:r>
            <a:r>
              <a:rPr lang="mr-IN" dirty="0"/>
              <a:t>–</a:t>
            </a:r>
            <a:r>
              <a:rPr lang="it-IT" dirty="0"/>
              <a:t> Museo Storico della Fisica e Centro Studi e Ricerche “Enrico Fermi”,  Via Panisperna, Roma,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71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mr-IN" dirty="0"/>
              <a:t>–</a:t>
            </a:r>
            <a:r>
              <a:rPr lang="en-US" dirty="0"/>
              <a:t> All RUNs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91116"/>
              </p:ext>
            </p:extLst>
          </p:nvPr>
        </p:nvGraphicFramePr>
        <p:xfrm>
          <a:off x="1165609" y="2083874"/>
          <a:ext cx="66865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RUN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0.754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0.845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0.827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0.796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0.795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4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0.810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78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10</a:t>
            </a:fld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1165609" y="1214694"/>
            <a:ext cx="628396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Performance</a:t>
            </a:r>
            <a:r>
              <a:rPr lang="it-IT" sz="2800" dirty="0">
                <a:solidFill>
                  <a:schemeClr val="bg1"/>
                </a:solidFill>
              </a:rPr>
              <a:t> = </a:t>
            </a:r>
            <a:r>
              <a:rPr lang="it-IT" sz="2800" dirty="0" err="1">
                <a:solidFill>
                  <a:schemeClr val="bg1"/>
                </a:solidFill>
              </a:rPr>
              <a:t>candidate_tracks</a:t>
            </a:r>
            <a:r>
              <a:rPr lang="it-IT" sz="2800" dirty="0">
                <a:solidFill>
                  <a:schemeClr val="bg1"/>
                </a:solidFill>
              </a:rPr>
              <a:t> / </a:t>
            </a:r>
            <a:r>
              <a:rPr lang="it-IT" sz="2800" dirty="0" err="1">
                <a:solidFill>
                  <a:schemeClr val="bg1"/>
                </a:solidFill>
              </a:rPr>
              <a:t>triggers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0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0 (Pilot Run)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1647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0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27/10/2014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End of Run 0</a:t>
                      </a:r>
                      <a:endParaRPr lang="en-GB" sz="4400" b="1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14/11/2014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19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97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023612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1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27/2/2015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End of Run 1</a:t>
                      </a:r>
                      <a:endParaRPr lang="en-GB" sz="4400" b="1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30/4/2015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63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64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373317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2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7/11/2015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End of Run 2</a:t>
                      </a:r>
                      <a:endParaRPr lang="en-GB" sz="4400" b="1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20/5/2016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196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6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377652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3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1/11/2016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End of Run 3</a:t>
                      </a:r>
                      <a:endParaRPr lang="en-GB" sz="4400" b="1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31/5/2017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212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705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12762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4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2/10/2017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End of Run 4</a:t>
                      </a:r>
                      <a:endParaRPr lang="en-GB" sz="4400" b="1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30/5/2018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241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68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5 (partial)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298034"/>
              </p:ext>
            </p:extLst>
          </p:nvPr>
        </p:nvGraphicFramePr>
        <p:xfrm>
          <a:off x="628650" y="2570143"/>
          <a:ext cx="7886700" cy="228600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Start of Run 5</a:t>
                      </a:r>
                      <a:endParaRPr lang="en-GB" sz="4400" b="1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15/10/2018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b="1" dirty="0"/>
                        <a:t>Partial </a:t>
                      </a: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400" dirty="0"/>
                        <a:t>31/05/2019</a:t>
                      </a:r>
                      <a:endParaRPr lang="it-IT" sz="4400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Number of Days</a:t>
                      </a:r>
                      <a:endParaRPr lang="en-GB" sz="4400" dirty="0">
                        <a:latin typeface="Myriad Pro" charset="0"/>
                        <a:ea typeface="Myriad Pro" charset="0"/>
                        <a:cs typeface="Myriad Pro" charset="0"/>
                      </a:endParaRP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400" dirty="0"/>
                        <a:t>229</a:t>
                      </a:r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7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EAA05-0052-F340-B32D-EF8E6A35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tracks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FC6EF-5C83-404F-B4DC-0E61BA25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2</a:t>
            </a:fld>
            <a:endParaRPr lang="it-I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AF4233-994B-7C4C-A0A6-6C4E7F0AB767}"/>
              </a:ext>
            </a:extLst>
          </p:cNvPr>
          <p:cNvSpPr txBox="1"/>
          <p:nvPr/>
        </p:nvSpPr>
        <p:spPr>
          <a:xfrm>
            <a:off x="1161778" y="5377676"/>
            <a:ext cx="7167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network of the EEE telescopes </a:t>
            </a:r>
            <a:br>
              <a:rPr lang="en-US" sz="2800" dirty="0"/>
            </a:br>
            <a:r>
              <a:rPr lang="en-US" sz="2800" dirty="0"/>
              <a:t>acquired  </a:t>
            </a:r>
            <a:r>
              <a:rPr lang="en-US" sz="2800" b="1" dirty="0"/>
              <a:t>~ 97 billions  </a:t>
            </a:r>
            <a:r>
              <a:rPr lang="en-US" sz="2800" dirty="0"/>
              <a:t>muons since 1/Oct/2014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3B7E8B-3E9B-D344-ABAE-270C7D1FE8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459853" y="1314334"/>
            <a:ext cx="10063705" cy="37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2ADE39A-D6A6-F640-A722-C24726232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95" y="1093646"/>
            <a:ext cx="8773610" cy="4758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3EAA05-0052-F340-B32D-EF8E6A35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of Data Taking (Runs)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FC6EF-5C83-404F-B4DC-0E61BA25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3</a:t>
            </a:fld>
            <a:endParaRPr lang="it-I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AF4233-994B-7C4C-A0A6-6C4E7F0AB767}"/>
              </a:ext>
            </a:extLst>
          </p:cNvPr>
          <p:cNvSpPr txBox="1"/>
          <p:nvPr/>
        </p:nvSpPr>
        <p:spPr>
          <a:xfrm>
            <a:off x="3773155" y="1890791"/>
            <a:ext cx="518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Run[2,5] ~ 200 days of data taking each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624B1-4C4A-FB42-B95E-A27E9FD1C271}"/>
              </a:ext>
            </a:extLst>
          </p:cNvPr>
          <p:cNvSpPr txBox="1"/>
          <p:nvPr/>
        </p:nvSpPr>
        <p:spPr>
          <a:xfrm>
            <a:off x="990571" y="5234493"/>
            <a:ext cx="7162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Total number of days of data taking during Runs at the end of RUN 5: 741 </a:t>
            </a:r>
          </a:p>
        </p:txBody>
      </p:sp>
    </p:spTree>
    <p:extLst>
      <p:ext uri="{BB962C8B-B14F-4D97-AF65-F5344CB8AC3E}">
        <p14:creationId xmlns:p14="http://schemas.microsoft.com/office/powerpoint/2010/main" val="429483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143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Candidate Tracks per day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All RUNs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274C34-86BA-0C42-B358-90BD2DFC5278}" type="slidenum">
              <a:rPr lang="it-IT" smtClean="0"/>
              <a:pPr>
                <a:spcAft>
                  <a:spcPts val="600"/>
                </a:spcAft>
              </a:pPr>
              <a:t>4</a:t>
            </a:fld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4C3135-236B-C842-95C5-3826AAABAB39}"/>
              </a:ext>
            </a:extLst>
          </p:cNvPr>
          <p:cNvSpPr txBox="1"/>
          <p:nvPr/>
        </p:nvSpPr>
        <p:spPr>
          <a:xfrm>
            <a:off x="287128" y="5584805"/>
            <a:ext cx="6410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RUN 5</a:t>
            </a:r>
            <a:r>
              <a:rPr lang="en-US" sz="2800" dirty="0"/>
              <a:t>: the EEE telescope network detects </a:t>
            </a:r>
          </a:p>
          <a:p>
            <a:r>
              <a:rPr lang="en-US" sz="2800" dirty="0"/>
              <a:t>more than </a:t>
            </a:r>
            <a:r>
              <a:rPr lang="en-US" sz="2800" b="1" dirty="0"/>
              <a:t>94 million </a:t>
            </a:r>
            <a:r>
              <a:rPr lang="en-US" sz="2800" dirty="0"/>
              <a:t>muons per day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4F9D6-413D-AA4E-8C6D-62C660D9C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5" y="773505"/>
            <a:ext cx="7965195" cy="48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90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14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274C34-86BA-0C42-B358-90BD2DFC5278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4C3135-236B-C842-95C5-3826AAABAB39}"/>
              </a:ext>
            </a:extLst>
          </p:cNvPr>
          <p:cNvSpPr txBox="1"/>
          <p:nvPr/>
        </p:nvSpPr>
        <p:spPr>
          <a:xfrm>
            <a:off x="991250" y="5722011"/>
            <a:ext cx="6424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Performance = </a:t>
            </a:r>
            <a:r>
              <a:rPr lang="en-US" sz="2800" b="1" dirty="0" err="1"/>
              <a:t>candidate_tracks</a:t>
            </a:r>
            <a:r>
              <a:rPr lang="en-US" sz="2800" b="1" dirty="0"/>
              <a:t> / triggers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FDFBAC-4C1D-A24A-B4A6-B8A5ADC03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459"/>
            <a:ext cx="9143999" cy="448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5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29"/>
            <a:ext cx="7886700" cy="874820"/>
          </a:xfrm>
        </p:spPr>
        <p:txBody>
          <a:bodyPr/>
          <a:lstStyle/>
          <a:p>
            <a:r>
              <a:rPr lang="en-US" dirty="0"/>
              <a:t>Duty Cycle – RUN 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6</a:t>
            </a:fld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244A0F-F824-004F-9053-9AA4A48638B0}"/>
              </a:ext>
            </a:extLst>
          </p:cNvPr>
          <p:cNvSpPr txBox="1"/>
          <p:nvPr/>
        </p:nvSpPr>
        <p:spPr>
          <a:xfrm>
            <a:off x="520789" y="6092904"/>
            <a:ext cx="7994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Duty Cycle </a:t>
            </a:r>
            <a:r>
              <a:rPr lang="en-US" dirty="0"/>
              <a:t>is the total amount of time when the telescope is taking good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30BD4-23B4-FA43-8070-7348BF69B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6281"/>
            <a:ext cx="9144000" cy="540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29"/>
            <a:ext cx="7886700" cy="863804"/>
          </a:xfrm>
        </p:spPr>
        <p:txBody>
          <a:bodyPr/>
          <a:lstStyle/>
          <a:p>
            <a:r>
              <a:rPr lang="en-US" dirty="0"/>
              <a:t>Duty Cycle – RUN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7</a:t>
            </a:fld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244A0F-F824-004F-9053-9AA4A48638B0}"/>
              </a:ext>
            </a:extLst>
          </p:cNvPr>
          <p:cNvSpPr txBox="1"/>
          <p:nvPr/>
        </p:nvSpPr>
        <p:spPr>
          <a:xfrm>
            <a:off x="520789" y="6092904"/>
            <a:ext cx="7994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Duty Cycle </a:t>
            </a:r>
            <a:r>
              <a:rPr lang="en-US" dirty="0"/>
              <a:t>is the total amount of time when the telescope is taking good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942AF4-0E3B-674A-9180-4B339BFB0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6281"/>
            <a:ext cx="9144000" cy="540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5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</a:t>
            </a:r>
            <a:r>
              <a:rPr lang="mr-IN" dirty="0"/>
              <a:t>–</a:t>
            </a:r>
            <a:r>
              <a:rPr lang="en-US" dirty="0"/>
              <a:t> All RUNs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504291"/>
              </p:ext>
            </p:extLst>
          </p:nvPr>
        </p:nvGraphicFramePr>
        <p:xfrm>
          <a:off x="628650" y="1483518"/>
          <a:ext cx="78867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RUN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Total</a:t>
                      </a:r>
                      <a:r>
                        <a:rPr lang="en-US" sz="3200" baseline="0" dirty="0"/>
                        <a:t> number </a:t>
                      </a:r>
                      <a:br>
                        <a:rPr lang="en-US" sz="3200" baseline="0" dirty="0"/>
                      </a:br>
                      <a:r>
                        <a:rPr lang="en-US" sz="3200" baseline="0" dirty="0"/>
                        <a:t>of Triggers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Triggers </a:t>
                      </a:r>
                      <a:br>
                        <a:rPr lang="en-US" sz="3200" dirty="0"/>
                      </a:br>
                      <a:r>
                        <a:rPr lang="en-US" sz="3200" dirty="0"/>
                        <a:t>per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690029958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36317366.21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3929628885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62375061.67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16358442453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3200" dirty="0"/>
                        <a:t>83461441.09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22744780236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107286699.23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23113691647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95907434.21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87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26658283915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116411720.15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75532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83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Tracks </a:t>
            </a:r>
            <a:r>
              <a:rPr lang="mr-IN" dirty="0"/>
              <a:t>–</a:t>
            </a:r>
            <a:r>
              <a:rPr lang="en-US" dirty="0"/>
              <a:t> All RUNs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763414"/>
              </p:ext>
            </p:extLst>
          </p:nvPr>
        </p:nvGraphicFramePr>
        <p:xfrm>
          <a:off x="628650" y="1447800"/>
          <a:ext cx="78867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RUN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Total</a:t>
                      </a:r>
                      <a:r>
                        <a:rPr lang="en-US" sz="3200" baseline="0" dirty="0"/>
                        <a:t> number </a:t>
                      </a:r>
                      <a:br>
                        <a:rPr lang="en-US" sz="3200" baseline="0" dirty="0"/>
                      </a:br>
                      <a:r>
                        <a:rPr lang="en-US" sz="3200" baseline="0" dirty="0"/>
                        <a:t>of Tracks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Tracks</a:t>
                      </a:r>
                      <a:br>
                        <a:rPr lang="en-US" sz="3200" dirty="0"/>
                      </a:br>
                      <a:r>
                        <a:rPr lang="en-US" sz="3200" dirty="0"/>
                        <a:t>per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dirty="0"/>
                        <a:t>520418111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27390426.89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3321758288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52726322.03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dirty="0"/>
                        <a:t>13523368343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/>
                        <a:t>68996777.26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18107812793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3200" dirty="0"/>
                        <a:t>85414211.29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18386090161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76290830.54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26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Run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21598446205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94316358.97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90941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5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_FC_4x3" id="{578FB52E-77F8-AB4D-A39B-1025DA888481}" vid="{92955FA0-41EB-C042-B543-DB9E612AA9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371</Words>
  <Application>Microsoft Macintosh PowerPoint</Application>
  <PresentationFormat>On-screen Show (4:3)</PresentationFormat>
  <Paragraphs>137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Myriad Pro</vt:lpstr>
      <vt:lpstr>Office Theme</vt:lpstr>
      <vt:lpstr>Some Statistic about the EEE Runs</vt:lpstr>
      <vt:lpstr>Total number of tracks</vt:lpstr>
      <vt:lpstr>Days of Data Taking (Runs)</vt:lpstr>
      <vt:lpstr>Candidate Tracks per day – All RUNs</vt:lpstr>
      <vt:lpstr>Performance</vt:lpstr>
      <vt:lpstr>Duty Cycle – RUN 5 </vt:lpstr>
      <vt:lpstr>Duty Cycle – RUN 5</vt:lpstr>
      <vt:lpstr>Triggers – All RUNs</vt:lpstr>
      <vt:lpstr>Candidate Tracks – All RUNs</vt:lpstr>
      <vt:lpstr>Performance – All RUNs</vt:lpstr>
      <vt:lpstr>Run 0 (Pilot Run)</vt:lpstr>
      <vt:lpstr>Run 1</vt:lpstr>
      <vt:lpstr>Run 2</vt:lpstr>
      <vt:lpstr>Run 3</vt:lpstr>
      <vt:lpstr>Run 4</vt:lpstr>
      <vt:lpstr>Run 5 (partial)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Statistic about the EEE Runs</dc:title>
  <dc:creator>Capo Scout</dc:creator>
  <cp:lastModifiedBy>Capo Scout</cp:lastModifiedBy>
  <cp:revision>35</cp:revision>
  <dcterms:created xsi:type="dcterms:W3CDTF">2018-12-04T13:59:13Z</dcterms:created>
  <dcterms:modified xsi:type="dcterms:W3CDTF">2019-06-03T10:39:12Z</dcterms:modified>
</cp:coreProperties>
</file>