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95" r:id="rId4"/>
    <p:sldId id="284" r:id="rId5"/>
    <p:sldId id="288" r:id="rId6"/>
    <p:sldId id="266" r:id="rId7"/>
    <p:sldId id="264" r:id="rId8"/>
    <p:sldId id="289" r:id="rId9"/>
    <p:sldId id="302" r:id="rId10"/>
    <p:sldId id="293" r:id="rId11"/>
    <p:sldId id="267" r:id="rId12"/>
    <p:sldId id="296" r:id="rId13"/>
    <p:sldId id="297" r:id="rId14"/>
    <p:sldId id="292" r:id="rId15"/>
    <p:sldId id="303" r:id="rId16"/>
    <p:sldId id="299" r:id="rId17"/>
    <p:sldId id="290" r:id="rId18"/>
    <p:sldId id="304" r:id="rId19"/>
    <p:sldId id="294" r:id="rId20"/>
    <p:sldId id="291" r:id="rId21"/>
    <p:sldId id="300" r:id="rId22"/>
    <p:sldId id="301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19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20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7102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7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411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2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26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00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26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141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047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33371-C9C1-4A16-908D-A21E0CFD92CC}" type="datetimeFigureOut">
              <a:rPr lang="it-IT" smtClean="0"/>
              <a:t>11/01/2017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253E3-E573-400E-88FF-0C79A9E789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96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115616" y="2276872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Combined</a:t>
            </a:r>
            <a:r>
              <a:rPr lang="it-IT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analysis</a:t>
            </a:r>
            <a:r>
              <a:rPr lang="it-IT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long </a:t>
            </a:r>
            <a:r>
              <a:rPr lang="it-IT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distance</a:t>
            </a:r>
            <a:r>
              <a:rPr lang="it-IT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correlations</a:t>
            </a:r>
            <a:r>
              <a:rPr lang="it-IT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in EEE with &gt;10 </a:t>
            </a:r>
            <a:r>
              <a:rPr lang="it-IT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years</a:t>
            </a:r>
            <a:r>
              <a:rPr lang="it-IT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overall</a:t>
            </a:r>
            <a:r>
              <a:rPr lang="it-IT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statistics</a:t>
            </a:r>
            <a:endParaRPr lang="it-IT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it-IT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F.Riggi</a:t>
            </a:r>
            <a:endParaRPr lang="it-IT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Dept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of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Physics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it-IT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Astronomy</a:t>
            </a:r>
            <a:r>
              <a:rPr lang="it-IT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Catania</a:t>
            </a:r>
            <a:endParaRPr lang="it-IT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732913" y="6482320"/>
            <a:ext cx="3582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EEE Meeting, </a:t>
            </a:r>
            <a:r>
              <a:rPr 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January</a:t>
            </a:r>
            <a:r>
              <a:rPr 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11, 2017</a:t>
            </a:r>
            <a:endParaRPr lang="it-IT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Connettore 1 2"/>
          <p:cNvCxnSpPr/>
          <p:nvPr/>
        </p:nvCxnSpPr>
        <p:spPr>
          <a:xfrm>
            <a:off x="1187624" y="3154035"/>
            <a:ext cx="6336704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58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Coincident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clusters  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Riggi\Documents\inprogress\Cosmici\EEE_longbaseline_correlations\Figure\CERN_0102-CAGL_0102_frequency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424" y="930374"/>
            <a:ext cx="6648450" cy="4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2915816" y="5677217"/>
            <a:ext cx="767930" cy="40011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1 </a:t>
            </a:r>
            <a:r>
              <a:rPr lang="it-IT" sz="2000" b="1" dirty="0" err="1" smtClean="0">
                <a:solidFill>
                  <a:schemeClr val="bg1"/>
                </a:solidFill>
              </a:rPr>
              <a:t>ms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995936" y="5877272"/>
            <a:ext cx="936104" cy="40011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10 </a:t>
            </a:r>
            <a:r>
              <a:rPr lang="it-IT" sz="2000" b="1" dirty="0" err="1" smtClean="0">
                <a:solidFill>
                  <a:schemeClr val="bg1"/>
                </a:solidFill>
              </a:rPr>
              <a:t>ms</a:t>
            </a:r>
            <a:endParaRPr lang="it-IT" sz="2000" b="1" dirty="0">
              <a:solidFill>
                <a:schemeClr val="bg1"/>
              </a:solidFill>
            </a:endParaRPr>
          </a:p>
        </p:txBody>
      </p:sp>
      <p:cxnSp>
        <p:nvCxnSpPr>
          <p:cNvPr id="8" name="Connettore 2 7"/>
          <p:cNvCxnSpPr/>
          <p:nvPr/>
        </p:nvCxnSpPr>
        <p:spPr>
          <a:xfrm flipV="1">
            <a:off x="4488029" y="5389185"/>
            <a:ext cx="167941" cy="57606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V="1">
            <a:off x="3419872" y="5244145"/>
            <a:ext cx="167941" cy="57606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896024" y="6372036"/>
            <a:ext cx="7184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dN</a:t>
            </a:r>
            <a:r>
              <a:rPr lang="it-I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/d(</a:t>
            </a:r>
            <a:r>
              <a:rPr lang="it-IT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Delta_t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for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decreasing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time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window</a:t>
            </a:r>
            <a:endParaRPr lang="it-I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40965" y="1671191"/>
            <a:ext cx="2241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cut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on relative angle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showers</a:t>
            </a:r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8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Effect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on relative angle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showers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Riggi\Documents\inprogress\Cosmici\EEE_longbaseline_correlations\Figure\CERN_0102-CAGL_0102_frequency_teta.lt.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793" y="1484784"/>
            <a:ext cx="6648450" cy="4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71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Effect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on relative angle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showers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Riggi\Documents\inprogress\Cosmici\EEE_longbaseline_correlations\Figure\CERN_0102-CAGL_0102_frequency_teta.lt.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107" y="1556792"/>
            <a:ext cx="699844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47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Effect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on relative angle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showers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Riggi\Documents\inprogress\Cosmici\EEE_longbaseline_correlations\Figure\CERN_0102-CAGL_0102_frequency_teta.lt.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59009"/>
            <a:ext cx="7128792" cy="484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47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663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Effect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on relative angle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showers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052736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Systematic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investigation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carried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out for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cuts</a:t>
            </a:r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 some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cases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small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enhancements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observed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el-GR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 &lt; 10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ms</a:t>
            </a:r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8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162" y="2683347"/>
            <a:ext cx="5814342" cy="4130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251520" y="11663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Effect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on relative angle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showers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052736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Systematic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investigation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carried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out for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cuts</a:t>
            </a:r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 some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cases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small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enhancements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observed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el-GR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 &lt; 10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ms</a:t>
            </a:r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However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 general trend…</a:t>
            </a: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71600" y="3573016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</a:rPr>
              <a:t>CERN – XX </a:t>
            </a:r>
            <a:r>
              <a:rPr lang="it-IT" sz="2000" b="1" dirty="0" err="1" smtClean="0">
                <a:solidFill>
                  <a:srgbClr val="002060"/>
                </a:solidFill>
              </a:rPr>
              <a:t>combination</a:t>
            </a:r>
            <a:r>
              <a:rPr lang="it-IT" sz="2000" b="1" dirty="0" err="1">
                <a:solidFill>
                  <a:srgbClr val="002060"/>
                </a:solidFill>
              </a:rPr>
              <a:t>s</a:t>
            </a:r>
            <a:endParaRPr lang="it-IT" sz="2000" b="1" dirty="0">
              <a:solidFill>
                <a:srgbClr val="002060"/>
              </a:solidFill>
            </a:endParaRPr>
          </a:p>
          <a:p>
            <a:r>
              <a:rPr lang="it-IT" sz="2000" b="1" dirty="0" smtClean="0">
                <a:solidFill>
                  <a:srgbClr val="002060"/>
                </a:solidFill>
              </a:rPr>
              <a:t>       </a:t>
            </a:r>
            <a:r>
              <a:rPr lang="el-GR" sz="2000" b="1" dirty="0" smtClean="0">
                <a:solidFill>
                  <a:srgbClr val="002060"/>
                </a:solidFill>
              </a:rPr>
              <a:t>Θ</a:t>
            </a:r>
            <a:r>
              <a:rPr lang="it-IT" sz="2000" b="1" dirty="0" smtClean="0">
                <a:solidFill>
                  <a:srgbClr val="002060"/>
                </a:solidFill>
              </a:rPr>
              <a:t> &lt; 20°</a:t>
            </a:r>
            <a:endParaRPr lang="it-IT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0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663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Possible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alternative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strategy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11560" y="1348071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Alternative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strategy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● 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Consider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coincident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observed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within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time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limits</a:t>
            </a:r>
            <a:endParaRPr lang="it-IT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given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by the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mutual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distance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sites</a:t>
            </a:r>
            <a:endParaRPr lang="it-IT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●  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each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candidate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valuate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expected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of</a:t>
            </a:r>
          </a:p>
          <a:p>
            <a:r>
              <a:rPr lang="it-I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within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observed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time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difference</a:t>
            </a:r>
            <a:endParaRPr lang="it-IT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●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Calculate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the p-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value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probability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observe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&gt;=1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under</a:t>
            </a:r>
          </a:p>
          <a:p>
            <a:r>
              <a:rPr lang="it-IT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the NULL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hypothesis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and set a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confidence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limit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it-I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●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Retain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only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with p-</a:t>
            </a:r>
            <a:r>
              <a:rPr lang="it-I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value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&lt; 0.05</a:t>
            </a:r>
          </a:p>
          <a:p>
            <a:endParaRPr lang="it-IT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</a:p>
          <a:p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4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Candidate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914400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86518" y="3645024"/>
            <a:ext cx="65617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002060"/>
                </a:solidFill>
              </a:rPr>
              <a:t>Only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events</a:t>
            </a:r>
            <a:r>
              <a:rPr lang="it-IT" b="1" dirty="0" smtClean="0">
                <a:solidFill>
                  <a:srgbClr val="002060"/>
                </a:solidFill>
              </a:rPr>
              <a:t> with  p &lt; 0.05 </a:t>
            </a:r>
            <a:r>
              <a:rPr lang="it-IT" b="1" dirty="0" err="1" smtClean="0">
                <a:solidFill>
                  <a:srgbClr val="002060"/>
                </a:solidFill>
              </a:rPr>
              <a:t>considered</a:t>
            </a:r>
            <a:endParaRPr lang="it-IT" b="1" dirty="0" smtClean="0">
              <a:solidFill>
                <a:srgbClr val="002060"/>
              </a:solidFill>
            </a:endParaRPr>
          </a:p>
          <a:p>
            <a:endParaRPr lang="it-IT" b="1" dirty="0">
              <a:solidFill>
                <a:srgbClr val="002060"/>
              </a:solidFill>
            </a:endParaRPr>
          </a:p>
          <a:p>
            <a:r>
              <a:rPr lang="it-IT" b="1" dirty="0" smtClean="0">
                <a:solidFill>
                  <a:srgbClr val="002060"/>
                </a:solidFill>
              </a:rPr>
              <a:t>             7 </a:t>
            </a:r>
            <a:r>
              <a:rPr lang="it-IT" b="1" dirty="0" smtClean="0">
                <a:solidFill>
                  <a:srgbClr val="002060"/>
                </a:solidFill>
              </a:rPr>
              <a:t>candidate </a:t>
            </a:r>
            <a:r>
              <a:rPr lang="it-IT" b="1" dirty="0" err="1" smtClean="0">
                <a:solidFill>
                  <a:srgbClr val="002060"/>
                </a:solidFill>
              </a:rPr>
              <a:t>events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found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</a:p>
          <a:p>
            <a:endParaRPr lang="it-IT" b="1" dirty="0">
              <a:solidFill>
                <a:srgbClr val="002060"/>
              </a:solidFill>
            </a:endParaRPr>
          </a:p>
          <a:p>
            <a:r>
              <a:rPr lang="it-IT" b="1" dirty="0" smtClean="0">
                <a:solidFill>
                  <a:srgbClr val="002060"/>
                </a:solidFill>
              </a:rPr>
              <a:t>             </a:t>
            </a:r>
            <a:r>
              <a:rPr lang="it-IT" b="1" dirty="0" err="1" smtClean="0">
                <a:solidFill>
                  <a:srgbClr val="002060"/>
                </a:solidFill>
              </a:rPr>
              <a:t>Among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these</a:t>
            </a:r>
            <a:r>
              <a:rPr lang="it-IT" b="1" dirty="0" smtClean="0">
                <a:solidFill>
                  <a:srgbClr val="002060"/>
                </a:solidFill>
              </a:rPr>
              <a:t>, 4 </a:t>
            </a:r>
            <a:r>
              <a:rPr lang="it-IT" b="1" dirty="0" err="1" smtClean="0">
                <a:solidFill>
                  <a:srgbClr val="002060"/>
                </a:solidFill>
              </a:rPr>
              <a:t>events</a:t>
            </a:r>
            <a:r>
              <a:rPr lang="it-IT" b="1" dirty="0" smtClean="0">
                <a:solidFill>
                  <a:srgbClr val="002060"/>
                </a:solidFill>
              </a:rPr>
              <a:t> with small </a:t>
            </a:r>
            <a:r>
              <a:rPr lang="it-IT" b="1" dirty="0" err="1" smtClean="0">
                <a:solidFill>
                  <a:srgbClr val="002060"/>
                </a:solidFill>
              </a:rPr>
              <a:t>angular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distance</a:t>
            </a:r>
            <a:r>
              <a:rPr lang="it-IT" b="1" dirty="0" smtClean="0">
                <a:solidFill>
                  <a:srgbClr val="002060"/>
                </a:solidFill>
              </a:rPr>
              <a:t> (&lt;15°)</a:t>
            </a:r>
          </a:p>
          <a:p>
            <a:endParaRPr lang="it-IT" b="1" dirty="0">
              <a:solidFill>
                <a:srgbClr val="002060"/>
              </a:solidFill>
            </a:endParaRPr>
          </a:p>
          <a:p>
            <a:endParaRPr lang="it-IT" b="1" dirty="0" smtClean="0">
              <a:solidFill>
                <a:srgbClr val="002060"/>
              </a:solidFill>
            </a:endParaRPr>
          </a:p>
          <a:p>
            <a:endParaRPr lang="it-IT" b="1" dirty="0">
              <a:solidFill>
                <a:srgbClr val="002060"/>
              </a:solidFill>
            </a:endParaRPr>
          </a:p>
          <a:p>
            <a:endParaRPr lang="it-IT" b="1" dirty="0" smtClean="0">
              <a:solidFill>
                <a:srgbClr val="00206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07504" y="1340768"/>
            <a:ext cx="8928992" cy="1924050"/>
          </a:xfrm>
          <a:prstGeom prst="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226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Background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estimation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836712"/>
            <a:ext cx="65617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Background </a:t>
            </a:r>
            <a:r>
              <a:rPr lang="it-IT" b="1" dirty="0" err="1" smtClean="0">
                <a:solidFill>
                  <a:srgbClr val="002060"/>
                </a:solidFill>
              </a:rPr>
              <a:t>was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estimated</a:t>
            </a:r>
            <a:r>
              <a:rPr lang="it-IT" b="1" dirty="0" smtClean="0">
                <a:solidFill>
                  <a:srgbClr val="002060"/>
                </a:solidFill>
              </a:rPr>
              <a:t> in </a:t>
            </a:r>
            <a:r>
              <a:rPr lang="it-IT" b="1" dirty="0" err="1" smtClean="0">
                <a:solidFill>
                  <a:srgbClr val="002060"/>
                </a:solidFill>
              </a:rPr>
              <a:t>two</a:t>
            </a:r>
            <a:r>
              <a:rPr lang="it-IT" b="1" dirty="0" smtClean="0">
                <a:solidFill>
                  <a:srgbClr val="002060"/>
                </a:solidFill>
              </a:rPr>
              <a:t> ways:</a:t>
            </a:r>
          </a:p>
          <a:p>
            <a:endParaRPr lang="it-IT" b="1" dirty="0" smtClean="0">
              <a:solidFill>
                <a:srgbClr val="002060"/>
              </a:solidFill>
            </a:endParaRPr>
          </a:p>
          <a:p>
            <a:pPr marL="342900" indent="-342900" algn="just">
              <a:buAutoNum type="alphaUcParenR"/>
            </a:pPr>
            <a:r>
              <a:rPr lang="it-IT" b="1" dirty="0" err="1" smtClean="0">
                <a:solidFill>
                  <a:srgbClr val="002060"/>
                </a:solidFill>
              </a:rPr>
              <a:t>Evaluate</a:t>
            </a:r>
            <a:r>
              <a:rPr lang="it-IT" b="1" dirty="0" smtClean="0">
                <a:solidFill>
                  <a:srgbClr val="002060"/>
                </a:solidFill>
              </a:rPr>
              <a:t> the </a:t>
            </a:r>
            <a:r>
              <a:rPr lang="it-IT" b="1" dirty="0" err="1" smtClean="0">
                <a:solidFill>
                  <a:srgbClr val="002060"/>
                </a:solidFill>
              </a:rPr>
              <a:t>number</a:t>
            </a:r>
            <a:r>
              <a:rPr lang="it-IT" b="1" dirty="0" smtClean="0">
                <a:solidFill>
                  <a:srgbClr val="002060"/>
                </a:solidFill>
              </a:rPr>
              <a:t> of </a:t>
            </a:r>
            <a:r>
              <a:rPr lang="it-IT" b="1" dirty="0" err="1" smtClean="0">
                <a:solidFill>
                  <a:srgbClr val="002060"/>
                </a:solidFill>
              </a:rPr>
              <a:t>coincident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events</a:t>
            </a:r>
            <a:r>
              <a:rPr lang="it-IT" b="1" dirty="0" smtClean="0">
                <a:solidFill>
                  <a:srgbClr val="002060"/>
                </a:solidFill>
              </a:rPr>
              <a:t> in a large time </a:t>
            </a:r>
            <a:r>
              <a:rPr lang="it-IT" b="1" dirty="0" err="1" smtClean="0">
                <a:solidFill>
                  <a:srgbClr val="002060"/>
                </a:solidFill>
              </a:rPr>
              <a:t>window</a:t>
            </a:r>
            <a:r>
              <a:rPr lang="it-IT" b="1" dirty="0" smtClean="0">
                <a:solidFill>
                  <a:srgbClr val="002060"/>
                </a:solidFill>
              </a:rPr>
              <a:t> (10 s) and extrapolate to the time </a:t>
            </a:r>
            <a:r>
              <a:rPr lang="it-IT" b="1" dirty="0" err="1" smtClean="0">
                <a:solidFill>
                  <a:srgbClr val="002060"/>
                </a:solidFill>
              </a:rPr>
              <a:t>window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where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each</a:t>
            </a:r>
            <a:r>
              <a:rPr lang="it-IT" b="1" dirty="0" smtClean="0">
                <a:solidFill>
                  <a:srgbClr val="002060"/>
                </a:solidFill>
              </a:rPr>
              <a:t> candidate </a:t>
            </a:r>
            <a:r>
              <a:rPr lang="it-IT" b="1" dirty="0" err="1" smtClean="0">
                <a:solidFill>
                  <a:srgbClr val="002060"/>
                </a:solidFill>
              </a:rPr>
              <a:t>event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was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observed</a:t>
            </a:r>
            <a:endParaRPr lang="it-IT" b="1" dirty="0" smtClean="0">
              <a:solidFill>
                <a:srgbClr val="002060"/>
              </a:solidFill>
            </a:endParaRPr>
          </a:p>
          <a:p>
            <a:pPr algn="just"/>
            <a:endParaRPr lang="it-IT" b="1" dirty="0" smtClean="0">
              <a:solidFill>
                <a:srgbClr val="002060"/>
              </a:solidFill>
            </a:endParaRP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B)  </a:t>
            </a:r>
            <a:r>
              <a:rPr lang="it-IT" b="1" dirty="0" err="1" smtClean="0">
                <a:solidFill>
                  <a:srgbClr val="002060"/>
                </a:solidFill>
              </a:rPr>
              <a:t>Scan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all</a:t>
            </a:r>
            <a:r>
              <a:rPr lang="it-IT" b="1" dirty="0" smtClean="0">
                <a:solidFill>
                  <a:srgbClr val="002060"/>
                </a:solidFill>
              </a:rPr>
              <a:t> the </a:t>
            </a:r>
            <a:r>
              <a:rPr lang="it-IT" b="1" dirty="0" err="1" smtClean="0">
                <a:solidFill>
                  <a:srgbClr val="002060"/>
                </a:solidFill>
              </a:rPr>
              <a:t>coincidence</a:t>
            </a:r>
            <a:r>
              <a:rPr lang="it-IT" b="1" dirty="0" smtClean="0">
                <a:solidFill>
                  <a:srgbClr val="002060"/>
                </a:solidFill>
              </a:rPr>
              <a:t> time </a:t>
            </a:r>
            <a:r>
              <a:rPr lang="it-IT" b="1" dirty="0" err="1" smtClean="0">
                <a:solidFill>
                  <a:srgbClr val="002060"/>
                </a:solidFill>
              </a:rPr>
              <a:t>spectrum</a:t>
            </a:r>
            <a:r>
              <a:rPr lang="it-IT" b="1" dirty="0" smtClean="0">
                <a:solidFill>
                  <a:srgbClr val="002060"/>
                </a:solidFill>
              </a:rPr>
              <a:t> and </a:t>
            </a:r>
            <a:r>
              <a:rPr lang="it-IT" b="1" dirty="0" err="1" smtClean="0">
                <a:solidFill>
                  <a:srgbClr val="002060"/>
                </a:solidFill>
              </a:rPr>
              <a:t>search</a:t>
            </a:r>
            <a:r>
              <a:rPr lang="it-IT" b="1" dirty="0" smtClean="0">
                <a:solidFill>
                  <a:srgbClr val="002060"/>
                </a:solidFill>
              </a:rPr>
              <a:t> for candidate </a:t>
            </a:r>
            <a:r>
              <a:rPr lang="it-IT" b="1" dirty="0" err="1" smtClean="0">
                <a:solidFill>
                  <a:srgbClr val="002060"/>
                </a:solidFill>
              </a:rPr>
              <a:t>events</a:t>
            </a:r>
            <a:r>
              <a:rPr lang="it-IT" b="1" dirty="0" smtClean="0">
                <a:solidFill>
                  <a:srgbClr val="002060"/>
                </a:solidFill>
              </a:rPr>
              <a:t>  in a large </a:t>
            </a:r>
            <a:r>
              <a:rPr lang="it-IT" b="1" dirty="0" err="1" smtClean="0">
                <a:solidFill>
                  <a:srgbClr val="002060"/>
                </a:solidFill>
              </a:rPr>
              <a:t>number</a:t>
            </a:r>
            <a:r>
              <a:rPr lang="it-IT" b="1" dirty="0" smtClean="0">
                <a:solidFill>
                  <a:srgbClr val="002060"/>
                </a:solidFill>
              </a:rPr>
              <a:t> (1000) of time </a:t>
            </a:r>
            <a:r>
              <a:rPr lang="it-IT" b="1" dirty="0" err="1" smtClean="0">
                <a:solidFill>
                  <a:srgbClr val="002060"/>
                </a:solidFill>
              </a:rPr>
              <a:t>windows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outside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Δ</a:t>
            </a:r>
            <a:r>
              <a:rPr lang="it-IT" b="1" dirty="0" smtClean="0">
                <a:solidFill>
                  <a:srgbClr val="002060"/>
                </a:solidFill>
              </a:rPr>
              <a:t>t=0</a:t>
            </a:r>
            <a:endParaRPr lang="it-IT" b="1" dirty="0">
              <a:solidFill>
                <a:srgbClr val="002060"/>
              </a:solidFill>
            </a:endParaRPr>
          </a:p>
          <a:p>
            <a:endParaRPr lang="it-IT" b="1" dirty="0" smtClean="0">
              <a:solidFill>
                <a:srgbClr val="002060"/>
              </a:solidFill>
            </a:endParaRPr>
          </a:p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Similar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results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found</a:t>
            </a:r>
            <a:r>
              <a:rPr lang="it-IT" b="1" dirty="0" smtClean="0">
                <a:solidFill>
                  <a:srgbClr val="FF0000"/>
                </a:solidFill>
              </a:rPr>
              <a:t> with the </a:t>
            </a:r>
            <a:r>
              <a:rPr lang="it-IT" b="1" dirty="0" err="1" smtClean="0">
                <a:solidFill>
                  <a:srgbClr val="FF0000"/>
                </a:solidFill>
              </a:rPr>
              <a:t>two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methods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918976"/>
              </p:ext>
            </p:extLst>
          </p:nvPr>
        </p:nvGraphicFramePr>
        <p:xfrm>
          <a:off x="1763688" y="3717032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Site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Background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events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estimated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BOLO-CAGL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0.004 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CAGL-SAVO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0.050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CERN-CATA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0.033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CERN-FRAS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0.024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FRAS-SAVO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0.018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LAQU-SAVO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0.037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SAVO-VIAR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0.030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2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Summary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708" y="1348071"/>
            <a:ext cx="87167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●  A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comprehensive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analysis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search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for long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distance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it-IT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correlations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EEE cluster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carried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out</a:t>
            </a:r>
          </a:p>
          <a:p>
            <a:endParaRPr lang="it-IT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●  An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overall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time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exposure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equivalent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11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years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data </a:t>
            </a:r>
          </a:p>
          <a:p>
            <a:r>
              <a:rPr lang="it-IT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taking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considered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roughly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EEE data up to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October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2016)</a:t>
            </a:r>
          </a:p>
          <a:p>
            <a:endParaRPr lang="it-I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●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Wide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range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mutual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distances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explored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(86-1200 km)</a:t>
            </a:r>
          </a:p>
          <a:p>
            <a:endParaRPr lang="it-I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●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Few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candidate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with small (&lt;0.05) p-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value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found</a:t>
            </a:r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●</a:t>
            </a: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such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physical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observed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rate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below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event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year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it-IT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compatible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with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estimates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from LAAS Collaboration</a:t>
            </a:r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9158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Summary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from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previous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presentation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1130" y="1196752"/>
            <a:ext cx="89133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nalysis of long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distance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correlations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EEE cluster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in progress </a:t>
            </a: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●   CERN- (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site)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correlation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data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analyzed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( 9 of 45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combinations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  </a:t>
            </a: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●  Relative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distances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probed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so far: from 180 to 835 km</a:t>
            </a: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●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Overall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tatistics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roughly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corresponding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574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days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live time</a:t>
            </a: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</a:t>
            </a:r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50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Proposal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 a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paper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7708" y="916722"/>
            <a:ext cx="87167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Additional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statistics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could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come from:</a:t>
            </a:r>
          </a:p>
          <a:p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-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Larger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with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least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telescopes</a:t>
            </a:r>
            <a:endParaRPr lang="it-IT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- A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larger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duty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cycle</a:t>
            </a:r>
            <a:endParaRPr lang="it-IT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- A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longer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data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taking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period</a:t>
            </a:r>
            <a:endParaRPr lang="it-IT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significant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increase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(x 5-10)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would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require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however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several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years</a:t>
            </a:r>
            <a:endParaRPr lang="it-IT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Taking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into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account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such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proposed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paper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where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To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discuss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problem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possible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long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distance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correlations</a:t>
            </a:r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Survey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possible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theoretical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mechanisms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exp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it-IT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pproaches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so far</a:t>
            </a:r>
          </a:p>
          <a:p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Describe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potential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of the EEE network in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respect</a:t>
            </a:r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Discuss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possible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analysis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strategies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search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correlations</a:t>
            </a:r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Present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analysis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on a large data sample</a:t>
            </a:r>
          </a:p>
          <a:p>
            <a:endParaRPr lang="it-IT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Report 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properties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of candidate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found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significance</a:t>
            </a:r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Preliminary </a:t>
            </a:r>
            <a:r>
              <a:rPr lang="it-IT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raft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already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good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shape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to be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finalized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in a </a:t>
            </a:r>
            <a:r>
              <a:rPr lang="it-IT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few</a:t>
            </a:r>
            <a:r>
              <a:rPr lang="it-IT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weeks:</a:t>
            </a:r>
            <a:endParaRPr lang="it-IT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8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663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Paper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Draft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0" y="1412776"/>
            <a:ext cx="91440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2366963"/>
            <a:ext cx="7877175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30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663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Paper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Draft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5430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73" y="2449860"/>
            <a:ext cx="41052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72" y="2852936"/>
            <a:ext cx="2590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14" y="3195638"/>
            <a:ext cx="31242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62363"/>
            <a:ext cx="40290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65" y="1628800"/>
            <a:ext cx="49530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92" y="2066950"/>
            <a:ext cx="18288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98" y="3944008"/>
            <a:ext cx="68294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29" y="4315483"/>
            <a:ext cx="505777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24" y="4667908"/>
            <a:ext cx="52959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72" y="5058433"/>
            <a:ext cx="41433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65" y="5517232"/>
            <a:ext cx="3810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79" y="6021288"/>
            <a:ext cx="1409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 rot="20800308">
            <a:off x="5892791" y="5420384"/>
            <a:ext cx="2109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6-7 </a:t>
            </a:r>
            <a:r>
              <a:rPr lang="it-IT" b="1" dirty="0" err="1" smtClean="0">
                <a:solidFill>
                  <a:srgbClr val="C00000"/>
                </a:solidFill>
              </a:rPr>
              <a:t>Figures</a:t>
            </a:r>
            <a:endParaRPr lang="it-IT" b="1" dirty="0" smtClean="0">
              <a:solidFill>
                <a:srgbClr val="C00000"/>
              </a:solidFill>
            </a:endParaRPr>
          </a:p>
          <a:p>
            <a:r>
              <a:rPr lang="it-IT" b="1" dirty="0" smtClean="0">
                <a:solidFill>
                  <a:srgbClr val="C00000"/>
                </a:solidFill>
              </a:rPr>
              <a:t>3 </a:t>
            </a:r>
            <a:r>
              <a:rPr lang="it-IT" b="1" dirty="0" err="1" smtClean="0">
                <a:solidFill>
                  <a:srgbClr val="C00000"/>
                </a:solidFill>
              </a:rPr>
              <a:t>Tables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 rot="20800308">
            <a:off x="6226720" y="1609965"/>
            <a:ext cx="2109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C00000"/>
                </a:solidFill>
              </a:rPr>
              <a:t>Presently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</a:rPr>
              <a:t>organized</a:t>
            </a:r>
            <a:r>
              <a:rPr lang="it-IT" b="1" dirty="0" smtClean="0">
                <a:solidFill>
                  <a:srgbClr val="C00000"/>
                </a:solidFill>
              </a:rPr>
              <a:t> for </a:t>
            </a:r>
            <a:r>
              <a:rPr lang="it-IT" b="1" dirty="0" err="1" smtClean="0">
                <a:solidFill>
                  <a:srgbClr val="C00000"/>
                </a:solidFill>
              </a:rPr>
              <a:t>EPJPlus</a:t>
            </a:r>
            <a:endParaRPr lang="it-IT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57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Progresses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since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last time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1130" y="1196752"/>
            <a:ext cx="89133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● 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Effect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it-IT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cut</a:t>
            </a:r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on relative angle </a:t>
            </a:r>
            <a:r>
              <a:rPr lang="it-IT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showers</a:t>
            </a:r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investigated</a:t>
            </a:r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t-IT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●   Analysis of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45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combinations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completed</a:t>
            </a:r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● 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Overall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statistics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corresponding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to ~ 11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years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data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taking</a:t>
            </a:r>
            <a:endParaRPr lang="it-IT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</a:t>
            </a:r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98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7480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role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the EEE network in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context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1130" y="1196752"/>
            <a:ext cx="909287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Possible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trategies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searching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long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distance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correlations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●   </a:t>
            </a:r>
            <a:r>
              <a:rPr lang="it-IT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orrelations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single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muons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individual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telescopes</a:t>
            </a:r>
            <a:endParaRPr lang="it-IT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Single rate = 10-40 Hz from site to site</a:t>
            </a:r>
          </a:p>
          <a:p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rate in 1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time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~1 Hz (10</a:t>
            </a:r>
            <a:r>
              <a:rPr lang="it-IT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day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high!!)</a:t>
            </a: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●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Correlations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single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muons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and 2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track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events</a:t>
            </a:r>
            <a:endParaRPr lang="it-IT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Single rate = 10-40 Hz,   2tracks rate: 0.01 - 0.1 Hz</a:t>
            </a:r>
          </a:p>
          <a:p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rate in 1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10</a:t>
            </a:r>
            <a:r>
              <a:rPr lang="it-IT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-4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– 10</a:t>
            </a:r>
            <a:r>
              <a:rPr lang="it-IT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-3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Hz (100-1000/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day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still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high)</a:t>
            </a: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●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Correlations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2track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events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telescopes</a:t>
            </a:r>
            <a:endParaRPr lang="it-IT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2tracks rate = 0.01 - 0.1 Hz</a:t>
            </a:r>
          </a:p>
          <a:p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rate in 1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10</a:t>
            </a:r>
            <a:r>
              <a:rPr lang="it-IT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-7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- 10</a:t>
            </a:r>
            <a:r>
              <a:rPr lang="it-IT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-5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Hz (0.01 - 1 /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day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●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Correlations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individual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showers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in cluster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telescopes</a:t>
            </a:r>
            <a:endParaRPr lang="it-IT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Shower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rate: 0.001 -  0.04 Hz (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depending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on cluster and S/N ratio)</a:t>
            </a:r>
          </a:p>
          <a:p>
            <a:r>
              <a:rPr lang="it-IT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Spurious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rate in 1 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10-</a:t>
            </a:r>
            <a:r>
              <a:rPr lang="it-IT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- 10</a:t>
            </a:r>
            <a:r>
              <a:rPr lang="it-IT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-7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Hz  (0.001 - 0.01/</a:t>
            </a:r>
            <a:r>
              <a:rPr lang="it-IT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day</a:t>
            </a:r>
            <a:r>
              <a:rPr lang="it-IT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  <a:endParaRPr lang="it-IT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Ovale 1"/>
          <p:cNvSpPr/>
          <p:nvPr/>
        </p:nvSpPr>
        <p:spPr>
          <a:xfrm>
            <a:off x="151324" y="4823597"/>
            <a:ext cx="8712967" cy="1663682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67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Distribution of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distances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telescopes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6648450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99645" y="1305987"/>
            <a:ext cx="368553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Cluster </a:t>
            </a:r>
            <a:r>
              <a:rPr lang="it-IT" b="1" dirty="0" err="1" smtClean="0">
                <a:solidFill>
                  <a:schemeClr val="bg1"/>
                </a:solidFill>
              </a:rPr>
              <a:t>sites</a:t>
            </a:r>
            <a:r>
              <a:rPr lang="it-IT" b="1" dirty="0" smtClean="0">
                <a:solidFill>
                  <a:schemeClr val="bg1"/>
                </a:solidFill>
              </a:rPr>
              <a:t> (</a:t>
            </a:r>
            <a:r>
              <a:rPr lang="it-IT" b="1" dirty="0" err="1" smtClean="0">
                <a:solidFill>
                  <a:schemeClr val="bg1"/>
                </a:solidFill>
              </a:rPr>
              <a:t>few</a:t>
            </a:r>
            <a:r>
              <a:rPr lang="it-IT" b="1" dirty="0" smtClean="0">
                <a:solidFill>
                  <a:schemeClr val="bg1"/>
                </a:solidFill>
              </a:rPr>
              <a:t> km </a:t>
            </a:r>
            <a:r>
              <a:rPr lang="it-IT" b="1" dirty="0" err="1" smtClean="0">
                <a:solidFill>
                  <a:schemeClr val="bg1"/>
                </a:solidFill>
              </a:rPr>
              <a:t>distances</a:t>
            </a:r>
            <a:r>
              <a:rPr lang="it-IT" b="1" dirty="0" smtClean="0">
                <a:solidFill>
                  <a:schemeClr val="bg1"/>
                </a:solidFill>
              </a:rPr>
              <a:t>)</a:t>
            </a:r>
            <a:endParaRPr lang="it-IT" b="1" dirty="0">
              <a:solidFill>
                <a:schemeClr val="bg1"/>
              </a:solidFill>
            </a:endParaRPr>
          </a:p>
        </p:txBody>
      </p:sp>
      <p:cxnSp>
        <p:nvCxnSpPr>
          <p:cNvPr id="7" name="Connettore 2 6"/>
          <p:cNvCxnSpPr/>
          <p:nvPr/>
        </p:nvCxnSpPr>
        <p:spPr>
          <a:xfrm>
            <a:off x="1403648" y="1916832"/>
            <a:ext cx="1224136" cy="1584176"/>
          </a:xfrm>
          <a:prstGeom prst="straightConnector1">
            <a:avLst/>
          </a:prstGeom>
          <a:ln w="635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53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Distribution of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distances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cluster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sites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43100"/>
            <a:ext cx="8836660" cy="32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05492" y="547658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Distances</a:t>
            </a:r>
            <a:r>
              <a:rPr lang="it-IT" b="1" dirty="0" smtClean="0">
                <a:solidFill>
                  <a:srgbClr val="FF0000"/>
                </a:solidFill>
              </a:rPr>
              <a:t> in km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82238" y="1268760"/>
            <a:ext cx="72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10 cluster </a:t>
            </a:r>
            <a:r>
              <a:rPr lang="it-IT" b="1" dirty="0" err="1" smtClean="0">
                <a:solidFill>
                  <a:srgbClr val="FF0000"/>
                </a:solidFill>
              </a:rPr>
              <a:t>sites</a:t>
            </a:r>
            <a:r>
              <a:rPr lang="it-IT" b="1" dirty="0" smtClean="0">
                <a:solidFill>
                  <a:srgbClr val="FF0000"/>
                </a:solidFill>
              </a:rPr>
              <a:t> with </a:t>
            </a:r>
            <a:r>
              <a:rPr lang="it-IT" b="1" dirty="0" err="1" smtClean="0">
                <a:solidFill>
                  <a:srgbClr val="FF0000"/>
                </a:solidFill>
              </a:rPr>
              <a:t>at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least</a:t>
            </a:r>
            <a:r>
              <a:rPr lang="it-IT" b="1" dirty="0" smtClean="0">
                <a:solidFill>
                  <a:srgbClr val="FF0000"/>
                </a:solidFill>
              </a:rPr>
              <a:t> 2 </a:t>
            </a:r>
            <a:r>
              <a:rPr lang="it-IT" b="1" dirty="0" err="1" smtClean="0">
                <a:solidFill>
                  <a:srgbClr val="FF0000"/>
                </a:solidFill>
              </a:rPr>
              <a:t>telescopes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45 </a:t>
            </a:r>
            <a:r>
              <a:rPr lang="it-IT" b="1" dirty="0" err="1" smtClean="0">
                <a:solidFill>
                  <a:srgbClr val="FF0000"/>
                </a:solidFill>
              </a:rPr>
              <a:t>combinations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possible</a:t>
            </a:r>
            <a:r>
              <a:rPr lang="it-IT" b="1" dirty="0" smtClean="0">
                <a:solidFill>
                  <a:srgbClr val="FF0000"/>
                </a:solidFill>
              </a:rPr>
              <a:t>, </a:t>
            </a:r>
            <a:r>
              <a:rPr lang="it-IT" b="1" dirty="0" err="1" smtClean="0">
                <a:solidFill>
                  <a:srgbClr val="FF0000"/>
                </a:solidFill>
              </a:rPr>
              <a:t>spanning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between</a:t>
            </a:r>
            <a:r>
              <a:rPr lang="it-IT" b="1" dirty="0" smtClean="0">
                <a:solidFill>
                  <a:srgbClr val="FF0000"/>
                </a:solidFill>
              </a:rPr>
              <a:t> 86 and 1200 km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71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Dataset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analyzed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052736"/>
            <a:ext cx="72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Data from RUN1 &amp; 2 </a:t>
            </a:r>
            <a:r>
              <a:rPr lang="it-IT" b="1" dirty="0" err="1" smtClean="0">
                <a:solidFill>
                  <a:srgbClr val="FF0000"/>
                </a:solidFill>
              </a:rPr>
              <a:t>analyzed</a:t>
            </a:r>
            <a:r>
              <a:rPr lang="it-IT" b="1" dirty="0" smtClean="0">
                <a:solidFill>
                  <a:srgbClr val="FF0000"/>
                </a:solidFill>
              </a:rPr>
              <a:t>, up to </a:t>
            </a:r>
            <a:r>
              <a:rPr lang="it-IT" b="1" dirty="0" err="1" smtClean="0">
                <a:solidFill>
                  <a:srgbClr val="FF0000"/>
                </a:solidFill>
              </a:rPr>
              <a:t>October</a:t>
            </a:r>
            <a:r>
              <a:rPr lang="it-IT" b="1" dirty="0" smtClean="0">
                <a:solidFill>
                  <a:srgbClr val="FF0000"/>
                </a:solidFill>
              </a:rPr>
              <a:t> 2016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699408"/>
              </p:ext>
            </p:extLst>
          </p:nvPr>
        </p:nvGraphicFramePr>
        <p:xfrm>
          <a:off x="504522" y="1700808"/>
          <a:ext cx="7379846" cy="4627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657"/>
                <a:gridCol w="2473072"/>
                <a:gridCol w="2790117"/>
              </a:tblGrid>
              <a:tr h="969639">
                <a:tc>
                  <a:txBody>
                    <a:bodyPr/>
                    <a:lstStyle/>
                    <a:p>
                      <a:r>
                        <a:rPr lang="it-IT" dirty="0" smtClean="0"/>
                        <a:t>Site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Approx.Distance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between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telescopes</a:t>
                      </a:r>
                      <a:r>
                        <a:rPr lang="it-IT" dirty="0" smtClean="0"/>
                        <a:t> (m)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Live time (</a:t>
                      </a:r>
                      <a:r>
                        <a:rPr lang="it-IT" dirty="0" err="1" smtClean="0"/>
                        <a:t>days</a:t>
                      </a:r>
                      <a:r>
                        <a:rPr lang="it-IT" dirty="0" smtClean="0"/>
                        <a:t>)</a:t>
                      </a:r>
                      <a:endParaRPr lang="it-IT" dirty="0"/>
                    </a:p>
                  </a:txBody>
                  <a:tcPr/>
                </a:tc>
              </a:tr>
              <a:tr h="343565">
                <a:tc>
                  <a:txBody>
                    <a:bodyPr/>
                    <a:lstStyle/>
                    <a:p>
                      <a:r>
                        <a:rPr lang="it-IT" dirty="0" smtClean="0"/>
                        <a:t>BOLO_0104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176</a:t>
                      </a:r>
                      <a:endParaRPr lang="it-IT" dirty="0"/>
                    </a:p>
                  </a:txBody>
                  <a:tcPr/>
                </a:tc>
              </a:tr>
              <a:tr h="343565">
                <a:tc>
                  <a:txBody>
                    <a:bodyPr/>
                    <a:lstStyle/>
                    <a:p>
                      <a:r>
                        <a:rPr lang="it-IT" dirty="0" smtClean="0"/>
                        <a:t>CAGL_0102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474</a:t>
                      </a:r>
                      <a:endParaRPr lang="it-IT" dirty="0"/>
                    </a:p>
                  </a:txBody>
                  <a:tcPr/>
                </a:tc>
              </a:tr>
              <a:tr h="343565">
                <a:tc>
                  <a:txBody>
                    <a:bodyPr/>
                    <a:lstStyle/>
                    <a:p>
                      <a:r>
                        <a:rPr lang="it-IT" dirty="0" smtClean="0"/>
                        <a:t>CATA_0102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127</a:t>
                      </a:r>
                      <a:endParaRPr lang="it-IT" dirty="0"/>
                    </a:p>
                  </a:txBody>
                  <a:tcPr/>
                </a:tc>
              </a:tr>
              <a:tr h="343565">
                <a:tc>
                  <a:txBody>
                    <a:bodyPr/>
                    <a:lstStyle/>
                    <a:p>
                      <a:r>
                        <a:rPr lang="it-IT" dirty="0" smtClean="0"/>
                        <a:t>CERN_0102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127</a:t>
                      </a:r>
                      <a:endParaRPr lang="it-IT" dirty="0"/>
                    </a:p>
                  </a:txBody>
                  <a:tcPr/>
                </a:tc>
              </a:tr>
              <a:tr h="343565">
                <a:tc>
                  <a:txBody>
                    <a:bodyPr/>
                    <a:lstStyle/>
                    <a:p>
                      <a:r>
                        <a:rPr lang="it-IT" dirty="0" smtClean="0"/>
                        <a:t>FRAS_0203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104</a:t>
                      </a:r>
                      <a:endParaRPr lang="it-IT" dirty="0"/>
                    </a:p>
                  </a:txBody>
                  <a:tcPr/>
                </a:tc>
              </a:tr>
              <a:tr h="343565">
                <a:tc>
                  <a:txBody>
                    <a:bodyPr/>
                    <a:lstStyle/>
                    <a:p>
                      <a:r>
                        <a:rPr lang="it-IT" dirty="0" smtClean="0"/>
                        <a:t>GROS_0102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67</a:t>
                      </a:r>
                      <a:endParaRPr lang="it-IT" dirty="0"/>
                    </a:p>
                  </a:txBody>
                  <a:tcPr/>
                </a:tc>
              </a:tr>
              <a:tr h="343565">
                <a:tc>
                  <a:txBody>
                    <a:bodyPr/>
                    <a:lstStyle/>
                    <a:p>
                      <a:r>
                        <a:rPr lang="it-IT" dirty="0" smtClean="0"/>
                        <a:t>LAQU_0102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105</a:t>
                      </a:r>
                      <a:endParaRPr lang="it-IT" dirty="0"/>
                    </a:p>
                  </a:txBody>
                  <a:tcPr/>
                </a:tc>
              </a:tr>
              <a:tr h="343565">
                <a:tc>
                  <a:txBody>
                    <a:bodyPr/>
                    <a:lstStyle/>
                    <a:p>
                      <a:r>
                        <a:rPr lang="it-IT" dirty="0" smtClean="0"/>
                        <a:t>SAVO_0102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1170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353</a:t>
                      </a:r>
                      <a:endParaRPr lang="it-IT" dirty="0"/>
                    </a:p>
                  </a:txBody>
                  <a:tcPr/>
                </a:tc>
              </a:tr>
              <a:tr h="343565">
                <a:tc>
                  <a:txBody>
                    <a:bodyPr/>
                    <a:lstStyle/>
                    <a:p>
                      <a:r>
                        <a:rPr lang="it-IT" dirty="0" smtClean="0"/>
                        <a:t>TORI_0304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1070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163</a:t>
                      </a:r>
                      <a:endParaRPr lang="it-IT" dirty="0"/>
                    </a:p>
                  </a:txBody>
                  <a:tcPr/>
                </a:tc>
              </a:tr>
              <a:tr h="343565">
                <a:tc>
                  <a:txBody>
                    <a:bodyPr/>
                    <a:lstStyle/>
                    <a:p>
                      <a:r>
                        <a:rPr lang="it-IT" dirty="0" smtClean="0"/>
                        <a:t>VIAR_0102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1340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71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Common Live time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20" y="1700808"/>
            <a:ext cx="921324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05492" y="5476582"/>
            <a:ext cx="4626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Common time in </a:t>
            </a:r>
            <a:r>
              <a:rPr lang="it-IT" b="1" dirty="0" err="1" smtClean="0">
                <a:solidFill>
                  <a:srgbClr val="FF0000"/>
                </a:solidFill>
              </a:rPr>
              <a:t>days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err="1" smtClean="0">
                <a:solidFill>
                  <a:srgbClr val="FF0000"/>
                </a:solidFill>
              </a:rPr>
              <a:t>Overall</a:t>
            </a:r>
            <a:r>
              <a:rPr lang="it-IT" b="1" dirty="0" smtClean="0">
                <a:solidFill>
                  <a:srgbClr val="FF0000"/>
                </a:solidFill>
              </a:rPr>
              <a:t> time:  3968 </a:t>
            </a:r>
            <a:r>
              <a:rPr lang="it-IT" b="1" dirty="0" err="1" smtClean="0">
                <a:solidFill>
                  <a:srgbClr val="FF0000"/>
                </a:solidFill>
              </a:rPr>
              <a:t>days</a:t>
            </a:r>
            <a:r>
              <a:rPr lang="it-IT" b="1" dirty="0" smtClean="0">
                <a:solidFill>
                  <a:srgbClr val="FF0000"/>
                </a:solidFill>
              </a:rPr>
              <a:t> (~ 11 </a:t>
            </a:r>
            <a:r>
              <a:rPr lang="it-IT" b="1" dirty="0" err="1" smtClean="0">
                <a:solidFill>
                  <a:srgbClr val="FF0000"/>
                </a:solidFill>
              </a:rPr>
              <a:t>years</a:t>
            </a:r>
            <a:r>
              <a:rPr lang="it-IT" b="1" dirty="0" smtClean="0">
                <a:solidFill>
                  <a:srgbClr val="FF0000"/>
                </a:solidFill>
              </a:rPr>
              <a:t>)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6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6632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Coincidences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cluster </a:t>
            </a:r>
            <a:r>
              <a:rPr lang="it-IT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sites</a:t>
            </a:r>
            <a:r>
              <a:rPr lang="it-IT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it-IT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50819" y="1628800"/>
            <a:ext cx="1530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Δt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= </a:t>
            </a:r>
            <a:r>
              <a:rPr lang="it-IT" b="1" dirty="0" smtClean="0">
                <a:solidFill>
                  <a:srgbClr val="FF0000"/>
                </a:solidFill>
              </a:rPr>
              <a:t>10 s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Riggi\Documents\inprogress\Cosmici\EEE_longbaseline_correlations\Figure\CERN-CAGL_diff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362" y="1052736"/>
            <a:ext cx="332422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iggi\Documents\inprogress\Cosmici\EEE_longbaseline_correlations\Figure\CERN-CAGL_diff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584" y="3024853"/>
            <a:ext cx="3076799" cy="208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1631750" y="4437112"/>
            <a:ext cx="1530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Δt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= </a:t>
            </a:r>
            <a:r>
              <a:rPr lang="it-IT" b="1" dirty="0" smtClean="0">
                <a:solidFill>
                  <a:srgbClr val="FF0000"/>
                </a:solidFill>
              </a:rPr>
              <a:t>1 s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C:\Users\Riggi\Documents\inprogress\Cosmici\EEE_longbaseline_correlations\Figure\CERN-CAGL_diff0.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887" y="4621778"/>
            <a:ext cx="3062834" cy="2079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4427984" y="6021288"/>
            <a:ext cx="1530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Δt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= </a:t>
            </a:r>
            <a:r>
              <a:rPr lang="it-IT" b="1" dirty="0" smtClean="0">
                <a:solidFill>
                  <a:srgbClr val="FF0000"/>
                </a:solidFill>
              </a:rPr>
              <a:t>0.1 s</a:t>
            </a:r>
            <a:endParaRPr lang="it-IT" b="1" dirty="0">
              <a:solidFill>
                <a:srgbClr val="FF0000"/>
              </a:solidFill>
            </a:endParaRPr>
          </a:p>
        </p:txBody>
      </p:sp>
      <p:cxnSp>
        <p:nvCxnSpPr>
          <p:cNvPr id="3" name="Connettore 2 2"/>
          <p:cNvCxnSpPr/>
          <p:nvPr/>
        </p:nvCxnSpPr>
        <p:spPr>
          <a:xfrm>
            <a:off x="4283968" y="1484784"/>
            <a:ext cx="3744416" cy="258477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5220072" y="2132856"/>
            <a:ext cx="3744416" cy="2584770"/>
          </a:xfrm>
          <a:prstGeom prst="straightConnector1">
            <a:avLst/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 rot="2062312">
            <a:off x="6364528" y="2840187"/>
            <a:ext cx="2205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…</a:t>
            </a:r>
            <a:r>
              <a:rPr lang="it-IT" b="1" dirty="0" smtClean="0">
                <a:solidFill>
                  <a:srgbClr val="FF0000"/>
                </a:solidFill>
              </a:rPr>
              <a:t> to </a:t>
            </a:r>
            <a:r>
              <a:rPr lang="it-IT" b="1" dirty="0" err="1" smtClean="0">
                <a:solidFill>
                  <a:srgbClr val="FF0000"/>
                </a:solidFill>
              </a:rPr>
              <a:t>Δt</a:t>
            </a:r>
            <a:r>
              <a:rPr lang="it-IT" b="1" dirty="0" smtClean="0">
                <a:solidFill>
                  <a:srgbClr val="FF0000"/>
                </a:solidFill>
              </a:rPr>
              <a:t> = 0.001 </a:t>
            </a:r>
            <a:r>
              <a:rPr lang="it-IT" b="1" dirty="0" smtClean="0">
                <a:solidFill>
                  <a:srgbClr val="FF0000"/>
                </a:solidFill>
              </a:rPr>
              <a:t>s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5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1002</Words>
  <Application>Microsoft Office PowerPoint</Application>
  <PresentationFormat>Presentazione su schermo (4:3)</PresentationFormat>
  <Paragraphs>210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Riggi</dc:creator>
  <cp:lastModifiedBy>Riggi</cp:lastModifiedBy>
  <cp:revision>126</cp:revision>
  <dcterms:created xsi:type="dcterms:W3CDTF">2016-10-20T10:18:02Z</dcterms:created>
  <dcterms:modified xsi:type="dcterms:W3CDTF">2017-01-11T08:49:02Z</dcterms:modified>
</cp:coreProperties>
</file>