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5" r:id="rId7"/>
    <p:sldId id="266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1F02DFB-80A0-433B-8FF6-AB147AC20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A74220E7-6A17-4CFB-8CD2-7030A55963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1031AD5-A3C3-4723-A8EE-55EBCCE01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FBC-CD89-4A1C-8601-B60FFE6A1A4A}" type="datetimeFigureOut">
              <a:rPr lang="it-IT" smtClean="0"/>
              <a:pPr/>
              <a:t>05/06/2019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B77F23BE-3756-4420-88C8-9E7ACDC5D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8F5044E-DAF0-4EA1-9D74-1BF9E3669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D867-2A73-4DE2-A4E2-4CC461F649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11671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5862459-2BE7-4169-B5B9-B6F510307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F37D9329-E987-40B3-BEE2-ECD457E70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C242629-C50E-452D-9565-3E5BBA2A4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FBC-CD89-4A1C-8601-B60FFE6A1A4A}" type="datetimeFigureOut">
              <a:rPr lang="it-IT" smtClean="0"/>
              <a:pPr/>
              <a:t>05/06/2019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8092D9B-9EEB-4C5C-8E1C-558F19F85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566C7D7D-81A0-4D7A-822C-5585FBC5C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D867-2A73-4DE2-A4E2-4CC461F649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23269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EEBAE0DC-1A83-4316-B817-EE94B6199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63D061D8-9F9E-4AFF-997B-F93BD06E8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73A29CE-A47C-4959-B32C-26A6C5216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FBC-CD89-4A1C-8601-B60FFE6A1A4A}" type="datetimeFigureOut">
              <a:rPr lang="it-IT" smtClean="0"/>
              <a:pPr/>
              <a:t>05/06/2019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496A50F-0E58-4E7F-ACB1-E17A28F98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59651A1-B68B-4654-A96A-900CAAC1A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D867-2A73-4DE2-A4E2-4CC461F649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0246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BA0D9E9-A08A-4D78-8B9A-D1FF1325E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86197F7-79F9-4641-90DC-B9EB16E37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085C034-A8E5-49F4-885E-03393F81C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FBC-CD89-4A1C-8601-B60FFE6A1A4A}" type="datetimeFigureOut">
              <a:rPr lang="it-IT" smtClean="0"/>
              <a:pPr/>
              <a:t>05/06/2019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2B668F8D-B3BF-477E-9696-C87E17884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6C4EC78-4D60-4110-B704-5CAC41D9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D867-2A73-4DE2-A4E2-4CC461F649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8843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91D5554-2DE2-418E-91D2-0131E643A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D7E73FB0-74D0-45F6-9BB7-E8A4D4ABA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B3496BB-701D-409E-9BC2-63D13DFE7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FBC-CD89-4A1C-8601-B60FFE6A1A4A}" type="datetimeFigureOut">
              <a:rPr lang="it-IT" smtClean="0"/>
              <a:pPr/>
              <a:t>05/06/2019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0290A13-0624-4B3E-B43E-F0DE07049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EB6BB20-B18C-4B89-937E-039E89EDF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D867-2A73-4DE2-A4E2-4CC461F649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44276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D5F5392-0F38-4074-8EA2-93D292BDF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097768D-823B-429A-A99E-7404CDFE0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689CB5C3-4C3E-47B7-B0D4-B2CD7F3A0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CDEFF424-C205-4861-9D77-2E3FBBAA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FBC-CD89-4A1C-8601-B60FFE6A1A4A}" type="datetimeFigureOut">
              <a:rPr lang="it-IT" smtClean="0"/>
              <a:pPr/>
              <a:t>05/06/2019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A940F8B-4F32-42AB-97AE-0A970272E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AE8C5A77-8C9D-4215-BBA3-8986C7553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D867-2A73-4DE2-A4E2-4CC461F649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59258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AF9E5E8-56DF-4023-9715-8D6CC505F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C49029F1-FF70-4746-BC09-C3F9906B9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799228E5-ABCE-4AD2-B775-5386DD137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F66FD453-ED14-4219-8BE7-C4C62E6E5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DA087451-E26E-4B78-B43F-9998A77905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8B897E86-FFA5-4F15-869C-9A00A05C0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FBC-CD89-4A1C-8601-B60FFE6A1A4A}" type="datetimeFigureOut">
              <a:rPr lang="it-IT" smtClean="0"/>
              <a:pPr/>
              <a:t>05/06/2019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CDFCC056-A89E-4A16-92FF-B91554DDA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F8EDBC54-B2CE-4A63-A071-9B78ACA7C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D867-2A73-4DE2-A4E2-4CC461F649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33242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9009C68-66E6-4E5F-8C76-D5F54B340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5B1374A1-7027-472D-9D0E-7A52C6D65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FBC-CD89-4A1C-8601-B60FFE6A1A4A}" type="datetimeFigureOut">
              <a:rPr lang="it-IT" smtClean="0"/>
              <a:pPr/>
              <a:t>05/06/2019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7D4C534E-E2C8-4308-9AF1-773BF2E17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5DCD3E65-31AF-456D-AC6D-C0FF4A046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D867-2A73-4DE2-A4E2-4CC461F649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82469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C8DA9820-D0C6-47DF-BBE5-2503687A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FBC-CD89-4A1C-8601-B60FFE6A1A4A}" type="datetimeFigureOut">
              <a:rPr lang="it-IT" smtClean="0"/>
              <a:pPr/>
              <a:t>05/06/2019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9FCC3D4F-9EBD-446C-A2E9-529D0D49F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077B48E8-09DA-4528-950E-307EF9885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D867-2A73-4DE2-A4E2-4CC461F649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52050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6DD1869-85FC-4E38-B287-6EC2C1CE5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81E7006-52FB-4FB6-B451-AC5C03A85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C1EC09A3-6C3F-4070-974F-779FD77E7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D643DA3D-7F0F-452A-A53C-5CA513A37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FBC-CD89-4A1C-8601-B60FFE6A1A4A}" type="datetimeFigureOut">
              <a:rPr lang="it-IT" smtClean="0"/>
              <a:pPr/>
              <a:t>05/06/2019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784C3140-020A-4962-8963-6834675F7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9C3C0813-256B-4DEE-A38A-34B5FCF7C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D867-2A73-4DE2-A4E2-4CC461F649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92829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55B0BC2-3B1E-42AC-8997-880BBF561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989B6E8E-A537-46AC-B39A-55D27570F7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E10065B6-2AD2-429C-9738-ECA92FD51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ADD7969E-30F4-4386-972A-4308EF2DC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FBC-CD89-4A1C-8601-B60FFE6A1A4A}" type="datetimeFigureOut">
              <a:rPr lang="it-IT" smtClean="0"/>
              <a:pPr/>
              <a:t>05/06/2019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3D450757-917B-40FE-999A-F89E88F7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A2081EE6-00E0-451F-8557-C46C15F8B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D867-2A73-4DE2-A4E2-4CC461F649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57809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0764E737-4989-45AC-9658-5653EBF50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DE19C239-142A-45D9-AA2F-8106941B9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90A6174-C248-49C9-AB69-646A6803A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BAFBC-CD89-4A1C-8601-B60FFE6A1A4A}" type="datetimeFigureOut">
              <a:rPr lang="it-IT" smtClean="0"/>
              <a:pPr/>
              <a:t>05/06/2019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338AD89-16A8-409B-AFE6-EB5A049ED3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A70A9E5-4485-4CFE-BB63-E2FC7AC266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CD867-2A73-4DE2-A4E2-4CC461F649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5305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200C780-FA27-4772-A543-8D92FB254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5285"/>
            <a:ext cx="9144000" cy="785568"/>
          </a:xfrm>
        </p:spPr>
        <p:txBody>
          <a:bodyPr>
            <a:normAutofit fontScale="90000"/>
          </a:bodyPr>
          <a:lstStyle/>
          <a:p>
            <a:r>
              <a:rPr lang="it-IT" sz="4000" dirty="0">
                <a:latin typeface="Arial Rounded MT Bold" panose="020F0704030504030204" pitchFamily="34" charset="0"/>
              </a:rPr>
              <a:t>Presentazione:</a:t>
            </a:r>
            <a:r>
              <a:rPr lang="it-IT" dirty="0"/>
              <a:t/>
            </a:r>
            <a:br>
              <a:rPr lang="it-IT" dirty="0"/>
            </a:b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Stima Autonomia Bombola di Freon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6938945A-BCAC-417F-9EB0-0B21898893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4837" y="3456110"/>
            <a:ext cx="3362325" cy="136207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CA2D8F0D-230D-4772-9E3E-C5E28346F912}"/>
              </a:ext>
            </a:extLst>
          </p:cNvPr>
          <p:cNvSpPr txBox="1"/>
          <p:nvPr/>
        </p:nvSpPr>
        <p:spPr>
          <a:xfrm>
            <a:off x="9807733" y="5433646"/>
            <a:ext cx="21082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>
                <a:latin typeface="Bahnschrift Light" panose="020B0502040204020203" pitchFamily="34" charset="0"/>
              </a:rPr>
              <a:t>Filippo Grossi</a:t>
            </a:r>
          </a:p>
          <a:p>
            <a:r>
              <a:rPr lang="it-IT" i="1" dirty="0">
                <a:latin typeface="Bahnschrift Light" panose="020B0502040204020203" pitchFamily="34" charset="0"/>
              </a:rPr>
              <a:t>Pietro Serenella</a:t>
            </a:r>
          </a:p>
          <a:p>
            <a:r>
              <a:rPr lang="it-IT" i="1" dirty="0">
                <a:latin typeface="Bahnschrift Light" panose="020B0502040204020203" pitchFamily="34" charset="0"/>
              </a:rPr>
              <a:t>Paulo </a:t>
            </a:r>
            <a:r>
              <a:rPr lang="it-IT" i="1" dirty="0" err="1">
                <a:latin typeface="Bahnschrift Light" panose="020B0502040204020203" pitchFamily="34" charset="0"/>
              </a:rPr>
              <a:t>Mejia</a:t>
            </a:r>
            <a:r>
              <a:rPr lang="it-IT" i="1" dirty="0">
                <a:latin typeface="Bahnschrift Light" panose="020B0502040204020203" pitchFamily="34" charset="0"/>
              </a:rPr>
              <a:t> </a:t>
            </a:r>
            <a:r>
              <a:rPr lang="it-IT" i="1" dirty="0" err="1">
                <a:latin typeface="Bahnschrift Light" panose="020B0502040204020203" pitchFamily="34" charset="0"/>
              </a:rPr>
              <a:t>Padilla</a:t>
            </a:r>
            <a:endParaRPr lang="it-IT" i="1" dirty="0"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648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2907170-DF36-472C-98B8-6DBAE2EBB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atin typeface="Cambria" panose="02040503050406030204" pitchFamily="18" charset="0"/>
                <a:ea typeface="Cambria" panose="02040503050406030204" pitchFamily="18" charset="0"/>
              </a:rPr>
              <a:t>Introduzione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7865B27-C2DC-41E7-8AA1-C969428C0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Nei telescopi per la rilevazione di raggi cosmici viene usato il gas Freon (C</a:t>
            </a:r>
            <a:r>
              <a:rPr lang="it-IT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H</a:t>
            </a:r>
            <a:r>
              <a:rPr lang="it-IT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r>
              <a:rPr lang="it-IT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 ) insieme all’esafluoruro di zolfo, per la sua proprietà di essere altamente ionizzabile 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EBC818E6-D2D8-4437-A451-456ACBCD3E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30" y="3490546"/>
            <a:ext cx="3356101" cy="23970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186660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1531D75-0C59-4A53-B917-BFED5BD2C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atin typeface="Cambria" panose="02040503050406030204" pitchFamily="18" charset="0"/>
                <a:ea typeface="Cambria" panose="02040503050406030204" pitchFamily="18" charset="0"/>
              </a:rPr>
              <a:t>Scopo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01B3AD4-D9F6-46D2-9C86-7ABBCC500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Lo scopo di questa esperienza è stimare l’autonomia della bombola di Freon del telescopio in nostra dotazione, così che la stima possa essere impiegata per tutti i telescopi del progetto.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BD431A61-328A-4128-BBB4-B15127D99D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36734" y="3293086"/>
            <a:ext cx="3864291" cy="28838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552579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37D3F1B-535D-4EA0-BB95-019D821BD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atin typeface="Cambria" panose="02040503050406030204" pitchFamily="18" charset="0"/>
                <a:ea typeface="Cambria" panose="02040503050406030204" pitchFamily="18" charset="0"/>
              </a:rPr>
              <a:t>Come si è proceduto?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9745C18-1A42-4811-8FD2-C2EDCC6D0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80242" y="1389185"/>
            <a:ext cx="11831515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Cambria" panose="02040503050406030204" pitchFamily="18" charset="0"/>
                <a:ea typeface="Cambria" panose="02040503050406030204" pitchFamily="18" charset="0"/>
              </a:rPr>
              <a:t>Studiando i gas si è deciso di utilizzare l’equazione di stato dei gas perfetti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:      </a:t>
            </a:r>
            <a:r>
              <a:rPr lang="it-IT" sz="2800" i="1" dirty="0" err="1">
                <a:latin typeface="Cambria" panose="02040503050406030204" pitchFamily="18" charset="0"/>
                <a:ea typeface="Cambria" panose="02040503050406030204" pitchFamily="18" charset="0"/>
              </a:rPr>
              <a:t>pV=nRT</a:t>
            </a:r>
            <a:endParaRPr lang="it-IT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it-IT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it-IT" sz="2800" dirty="0">
                <a:latin typeface="Cambria" panose="02040503050406030204" pitchFamily="18" charset="0"/>
                <a:ea typeface="Cambria" panose="02040503050406030204" pitchFamily="18" charset="0"/>
              </a:rPr>
              <a:t>Dove:</a:t>
            </a:r>
            <a:endParaRPr lang="it-IT" sz="28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it-IT" sz="2800" dirty="0">
                <a:latin typeface="Cambria" panose="02040503050406030204" pitchFamily="18" charset="0"/>
                <a:ea typeface="Cambria" panose="02040503050406030204" pitchFamily="18" charset="0"/>
              </a:rPr>
              <a:t> è la temperatura assoluta media delle stanza, misurata in 4 giorni di osservazione (290 K);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it-IT" sz="2800" dirty="0">
                <a:latin typeface="Cambria" panose="02040503050406030204" pitchFamily="18" charset="0"/>
                <a:ea typeface="Cambria" panose="02040503050406030204" pitchFamily="18" charset="0"/>
              </a:rPr>
              <a:t> è la pressione atmosferica esercitata sul gas (1 </a:t>
            </a:r>
            <a:r>
              <a:rPr lang="it-IT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atm</a:t>
            </a:r>
            <a:r>
              <a:rPr lang="it-IT" sz="2800" dirty="0">
                <a:latin typeface="Cambria" panose="02040503050406030204" pitchFamily="18" charset="0"/>
                <a:ea typeface="Cambria" panose="02040503050406030204" pitchFamily="18" charset="0"/>
              </a:rPr>
              <a:t>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it-IT" sz="2800" dirty="0">
                <a:latin typeface="Cambria" panose="02040503050406030204" pitchFamily="18" charset="0"/>
                <a:ea typeface="Cambria" panose="02040503050406030204" pitchFamily="18" charset="0"/>
              </a:rPr>
              <a:t> è il numero di moli del gas (415,56). Questo valore è stato ottenuto nel seguente modo: peso gas/massa molare;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r>
              <a:rPr lang="it-IT" sz="2800" dirty="0">
                <a:latin typeface="Cambria" panose="02040503050406030204" pitchFamily="18" charset="0"/>
                <a:ea typeface="Cambria" panose="02040503050406030204" pitchFamily="18" charset="0"/>
              </a:rPr>
              <a:t> è la costante universale dei gas;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8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</a:t>
            </a:r>
            <a:r>
              <a:rPr lang="it-IT" sz="2800" dirty="0">
                <a:latin typeface="Cambria" panose="02040503050406030204" pitchFamily="18" charset="0"/>
                <a:ea typeface="Cambria" panose="02040503050406030204" pitchFamily="18" charset="0"/>
              </a:rPr>
              <a:t> è il volume del gas allo </a:t>
            </a:r>
            <a:r>
              <a:rPr lang="it-IT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stato gassoso. </a:t>
            </a:r>
            <a:r>
              <a:rPr lang="it-IT" sz="2800" dirty="0">
                <a:latin typeface="Cambria" panose="02040503050406030204" pitchFamily="18" charset="0"/>
                <a:ea typeface="Cambria" panose="02040503050406030204" pitchFamily="18" charset="0"/>
              </a:rPr>
              <a:t>Unica incognita dell’equazione.</a:t>
            </a:r>
          </a:p>
          <a:p>
            <a:endParaRPr lang="it-IT" sz="2800" i="1" dirty="0"/>
          </a:p>
          <a:p>
            <a:r>
              <a:rPr lang="it-IT" dirty="0"/>
              <a:t>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588523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5DF90BA-C42B-47A1-8CAD-ACAEAD716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Il valore del volume ottenuto svolgendo l’equazione è  </a:t>
            </a:r>
            <a:r>
              <a:rPr lang="it-IT" sz="3200" b="1" dirty="0">
                <a:latin typeface="Cambria" panose="02040503050406030204" pitchFamily="18" charset="0"/>
                <a:ea typeface="Cambria" panose="02040503050406030204" pitchFamily="18" charset="0"/>
              </a:rPr>
              <a:t>1*10</a:t>
            </a:r>
            <a:r>
              <a:rPr lang="it-IT" sz="3200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it-IT" sz="3200" b="1" dirty="0">
                <a:latin typeface="Cambria" panose="02040503050406030204" pitchFamily="18" charset="0"/>
                <a:ea typeface="Cambria" panose="02040503050406030204" pitchFamily="18" charset="0"/>
              </a:rPr>
              <a:t> l</a:t>
            </a:r>
            <a:r>
              <a:rPr lang="it-IT" sz="32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Quindi sapendo che il flusso di gas è di tre litri l’ora e che un giorno si compone di 24 ore abbiamo stabilito il consumo giornaliero di 72 litri, perciò facendo il rapporto volume/ litri in un giorno, è risultata una stima di 139 giorni. </a:t>
            </a:r>
            <a:endParaRPr lang="it-IT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05C46C08-8B33-44A0-A1F2-3F236FF6E788}"/>
              </a:ext>
            </a:extLst>
          </p:cNvPr>
          <p:cNvSpPr txBox="1"/>
          <p:nvPr/>
        </p:nvSpPr>
        <p:spPr>
          <a:xfrm>
            <a:off x="984738" y="703385"/>
            <a:ext cx="28427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400" dirty="0">
                <a:latin typeface="Cambria" panose="02040503050406030204" pitchFamily="18" charset="0"/>
                <a:ea typeface="Cambria" panose="02040503050406030204" pitchFamily="18" charset="0"/>
              </a:rPr>
              <a:t>Risultato</a:t>
            </a:r>
          </a:p>
        </p:txBody>
      </p:sp>
    </p:spTree>
    <p:extLst>
      <p:ext uri="{BB962C8B-B14F-4D97-AF65-F5344CB8AC3E}">
        <p14:creationId xmlns:p14="http://schemas.microsoft.com/office/powerpoint/2010/main" xmlns="" val="3364132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64C94F7-6A38-4DFA-A4C8-55E599D2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977"/>
            <a:ext cx="10515600" cy="5921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In seguito si è deciso di confrontare il risultato con quello che ottenuto dall’equazione di Van </a:t>
            </a:r>
            <a:r>
              <a:rPr lang="it-IT" dirty="0" err="1">
                <a:latin typeface="Cambria" panose="02040503050406030204" pitchFamily="18" charset="0"/>
                <a:ea typeface="Cambria" panose="02040503050406030204" pitchFamily="18" charset="0"/>
              </a:rPr>
              <a:t>der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dirty="0" err="1">
                <a:latin typeface="Cambria" panose="02040503050406030204" pitchFamily="18" charset="0"/>
                <a:ea typeface="Cambria" panose="02040503050406030204" pitchFamily="18" charset="0"/>
              </a:rPr>
              <a:t>Waals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Dove:</a:t>
            </a:r>
          </a:p>
          <a:p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sz="24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it-IT" sz="2400" dirty="0">
                <a:latin typeface="Cambria" panose="02040503050406030204" pitchFamily="18" charset="0"/>
                <a:ea typeface="Cambria" panose="02040503050406030204" pitchFamily="18" charset="0"/>
              </a:rPr>
              <a:t> e </a:t>
            </a:r>
            <a:r>
              <a:rPr lang="it-IT" sz="24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it-IT" sz="2400" dirty="0">
                <a:latin typeface="Cambria" panose="02040503050406030204" pitchFamily="18" charset="0"/>
                <a:ea typeface="Cambria" panose="02040503050406030204" pitchFamily="18" charset="0"/>
              </a:rPr>
              <a:t> sono due costanti empiriche caratteristiche di ogni gas reale (rispettivamente 1,078*10</a:t>
            </a:r>
            <a:r>
              <a:rPr lang="it-IT" sz="24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r>
              <a:rPr lang="it-IT" sz="2400" dirty="0">
                <a:latin typeface="Cambria" panose="02040503050406030204" pitchFamily="18" charset="0"/>
                <a:ea typeface="Cambria" panose="02040503050406030204" pitchFamily="18" charset="0"/>
              </a:rPr>
              <a:t> l^2*</a:t>
            </a:r>
            <a:r>
              <a:rPr lang="it-IT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Pa</a:t>
            </a:r>
            <a:r>
              <a:rPr lang="it-IT" sz="2400" dirty="0">
                <a:latin typeface="Cambria" panose="02040503050406030204" pitchFamily="18" charset="0"/>
                <a:ea typeface="Cambria" panose="02040503050406030204" pitchFamily="18" charset="0"/>
              </a:rPr>
              <a:t>/mol^2 e 0,0998 l/</a:t>
            </a:r>
            <a:r>
              <a:rPr lang="it-IT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mol</a:t>
            </a:r>
            <a:r>
              <a:rPr lang="it-IT" sz="2400" dirty="0">
                <a:latin typeface="Cambria" panose="02040503050406030204" pitchFamily="18" charset="0"/>
                <a:ea typeface="Cambria" panose="02040503050406030204" pitchFamily="18" charset="0"/>
              </a:rPr>
              <a:t>);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50C8284E-2FF1-4DDA-86F2-3813A18FDD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68201" y="1530569"/>
            <a:ext cx="5963227" cy="237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2291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7F242D7-8F25-4E5C-8E3A-732E45EBA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331" y="184639"/>
            <a:ext cx="10515600" cy="5921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L’equazione è di terzo grado per cui si è proceduto per via numerica utilizzando il risolutore di Microsoft 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Office 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Excel. </a:t>
            </a:r>
          </a:p>
          <a:p>
            <a:pPr marL="0" indent="0">
              <a:buNone/>
            </a:pP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Il 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risultato ottenuto è 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stato di 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9743 litri circa e stimando l’autonomia della bombola 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si ottengono 135 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giorni circa.</a:t>
            </a:r>
          </a:p>
          <a:p>
            <a:pPr marL="0" indent="0">
              <a:buNone/>
            </a:pP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it-IT" sz="3600" dirty="0">
                <a:latin typeface="Cambria" panose="02040503050406030204" pitchFamily="18" charset="0"/>
                <a:ea typeface="Cambria" panose="02040503050406030204" pitchFamily="18" charset="0"/>
              </a:rPr>
              <a:t>Considerazioni</a:t>
            </a:r>
          </a:p>
          <a:p>
            <a:pPr marL="0" indent="0">
              <a:buNone/>
            </a:pP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Confrontando i risultati si è rilevata una minima differenza, di circa 4 giorni. Perciò si è tratta la conclusione che 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non 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è rilevante ai fini di una stima usare le correzioni 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di Van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der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Waals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dato </a:t>
            </a: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che la differenza dei risultati non è così importante. Invece se ci fosse stata la richiesta di un risultato più preciso ed attendibile le correzioni potevano limare l’errore di calcolo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In fine la durata stimata è risultata coerente con quella reale.</a:t>
            </a: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7270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C58879E-D12D-41BB-B24E-C3062F378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0485"/>
            <a:ext cx="10515600" cy="58164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6600" dirty="0"/>
          </a:p>
          <a:p>
            <a:pPr marL="0" indent="0" algn="ctr">
              <a:buNone/>
            </a:pPr>
            <a:r>
              <a:rPr lang="it-IT" sz="9600" dirty="0">
                <a:latin typeface="Cambria" panose="02040503050406030204" pitchFamily="18" charset="0"/>
                <a:ea typeface="Cambria" panose="02040503050406030204" pitchFamily="18" charset="0"/>
              </a:rPr>
              <a:t>Grazie dell’attenzione ed il tempo dedicatoci.</a:t>
            </a:r>
          </a:p>
        </p:txBody>
      </p:sp>
    </p:spTree>
    <p:extLst>
      <p:ext uri="{BB962C8B-B14F-4D97-AF65-F5344CB8AC3E}">
        <p14:creationId xmlns:p14="http://schemas.microsoft.com/office/powerpoint/2010/main" xmlns="" val="1984458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409</Words>
  <Application>Microsoft Office PowerPoint</Application>
  <PresentationFormat>Personalizzato</PresentationFormat>
  <Paragraphs>39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Presentazione: Stima Autonomia Bombola di Freon</vt:lpstr>
      <vt:lpstr>Introduzione</vt:lpstr>
      <vt:lpstr>Scopo </vt:lpstr>
      <vt:lpstr>Come si è proceduto?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Presentazione: Calcolo Autonomia Bombola di Freon</dc:title>
  <dc:creator>Riccardo Serenella</dc:creator>
  <cp:lastModifiedBy>Utente Windows</cp:lastModifiedBy>
  <cp:revision>39</cp:revision>
  <dcterms:created xsi:type="dcterms:W3CDTF">2019-05-22T15:56:13Z</dcterms:created>
  <dcterms:modified xsi:type="dcterms:W3CDTF">2019-06-05T08:42:04Z</dcterms:modified>
</cp:coreProperties>
</file>