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6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gela.antonucci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0AC7B9-5DC9-46A3-9887-3424FFBD4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6727" y="526472"/>
            <a:ext cx="9725891" cy="2726909"/>
          </a:xfrm>
        </p:spPr>
        <p:txBody>
          <a:bodyPr>
            <a:noAutofit/>
          </a:bodyPr>
          <a:lstStyle/>
          <a:p>
            <a:r>
              <a:rPr lang="it-IT" sz="4400" dirty="0"/>
              <a:t>Liceo Cavour _ Roma</a:t>
            </a:r>
            <a:r>
              <a:rPr lang="it-IT" sz="4400"/>
              <a:t/>
            </a:r>
            <a:br>
              <a:rPr lang="it-IT" sz="4400"/>
            </a:br>
            <a:r>
              <a:rPr lang="it-IT" sz="4400"/>
              <a:t>Analisi </a:t>
            </a:r>
            <a:r>
              <a:rPr lang="it-IT" sz="4400" dirty="0"/>
              <a:t>dell'Asimmetria e della Curtosi degli istogrammi relativi alla velocità dei muoni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DED537F-9F98-4ACC-BF32-3C4F6462F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6727" y="3946106"/>
            <a:ext cx="9287885" cy="1678839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Liceo Scientifico Cavour Roma</a:t>
            </a:r>
          </a:p>
          <a:p>
            <a:pPr>
              <a:lnSpc>
                <a:spcPct val="160000"/>
              </a:lnSpc>
            </a:pPr>
            <a:r>
              <a:rPr lang="en-US" dirty="0" err="1"/>
              <a:t>F.Voci</a:t>
            </a:r>
            <a:r>
              <a:rPr lang="en-US" dirty="0"/>
              <a:t>, </a:t>
            </a:r>
            <a:r>
              <a:rPr lang="en-US" dirty="0" err="1"/>
              <a:t>B.L.Capussera</a:t>
            </a:r>
            <a:r>
              <a:rPr lang="en-US" dirty="0"/>
              <a:t>, </a:t>
            </a:r>
            <a:r>
              <a:rPr lang="en-US" dirty="0" err="1"/>
              <a:t>M.Erba</a:t>
            </a:r>
            <a:r>
              <a:rPr lang="en-US" dirty="0"/>
              <a:t>, </a:t>
            </a:r>
            <a:r>
              <a:rPr lang="en-US" dirty="0" err="1"/>
              <a:t>N.Mondelli</a:t>
            </a:r>
            <a:r>
              <a:rPr lang="en-US" dirty="0"/>
              <a:t>, </a:t>
            </a:r>
            <a:r>
              <a:rPr lang="en-US" dirty="0" err="1"/>
              <a:t>S.Khan</a:t>
            </a:r>
            <a:r>
              <a:rPr lang="en-US" dirty="0"/>
              <a:t>, </a:t>
            </a:r>
            <a:r>
              <a:rPr lang="en-US" dirty="0" err="1"/>
              <a:t>D.Lombardi</a:t>
            </a:r>
            <a:r>
              <a:rPr lang="en-US" dirty="0"/>
              <a:t>, </a:t>
            </a:r>
            <a:r>
              <a:rPr lang="en-US" dirty="0" err="1"/>
              <a:t>L.Canu</a:t>
            </a:r>
            <a:r>
              <a:rPr lang="en-US" dirty="0"/>
              <a:t>, N. </a:t>
            </a:r>
            <a:r>
              <a:rPr lang="en-US" dirty="0" err="1"/>
              <a:t>D’Aquilio</a:t>
            </a:r>
            <a:r>
              <a:rPr lang="en-US" dirty="0"/>
              <a:t>, D. </a:t>
            </a:r>
            <a:r>
              <a:rPr lang="en-US" dirty="0" err="1"/>
              <a:t>Trovato</a:t>
            </a:r>
            <a:r>
              <a:rPr lang="en-US" dirty="0"/>
              <a:t>, </a:t>
            </a:r>
            <a:r>
              <a:rPr lang="en-US" dirty="0" err="1"/>
              <a:t>M.Candido</a:t>
            </a:r>
            <a:r>
              <a:rPr lang="en-US" dirty="0"/>
              <a:t>, L. Di Carlo, </a:t>
            </a:r>
            <a:r>
              <a:rPr lang="en-US" dirty="0" err="1"/>
              <a:t>L.Torabassi</a:t>
            </a:r>
            <a:r>
              <a:rPr lang="en-US" dirty="0"/>
              <a:t>, </a:t>
            </a:r>
            <a:r>
              <a:rPr lang="en-US" dirty="0" err="1"/>
              <a:t>A.Gennari</a:t>
            </a:r>
            <a:r>
              <a:rPr lang="en-US" dirty="0"/>
              <a:t>  </a:t>
            </a:r>
            <a:r>
              <a:rPr lang="it-IT" dirty="0"/>
              <a:t>and Antonucci A.</a:t>
            </a:r>
          </a:p>
          <a:p>
            <a:r>
              <a:rPr lang="it-IT" u="sng" dirty="0"/>
              <a:t>e-mail: </a:t>
            </a:r>
            <a:r>
              <a:rPr lang="it-IT" u="sng" dirty="0">
                <a:hlinkClick r:id="rId2"/>
              </a:rPr>
              <a:t>angela.antonucci@gmail.com</a:t>
            </a:r>
            <a:endParaRPr lang="it-IT" dirty="0"/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4725E72-8633-42D7-B5C0-94AD9A008521}"/>
              </a:ext>
            </a:extLst>
          </p:cNvPr>
          <p:cNvSpPr txBox="1"/>
          <p:nvPr/>
        </p:nvSpPr>
        <p:spPr>
          <a:xfrm>
            <a:off x="2382982" y="5832764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Centro Fermi _ EEE  Extreme Energy </a:t>
            </a:r>
            <a:r>
              <a:rPr lang="it-IT" sz="3200" dirty="0" err="1"/>
              <a:t>Events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4900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DEE5A5-234E-48E7-BED0-1DDAE10A5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b="1" dirty="0"/>
              <a:t>Per quanto riguarda la Curtosi, </a:t>
            </a:r>
            <a:r>
              <a:rPr lang="it-IT" dirty="0"/>
              <a:t>una curtosi maggiore di </a:t>
            </a:r>
            <a:r>
              <a:rPr lang="it-IT" dirty="0" smtClean="0"/>
              <a:t>tre </a:t>
            </a:r>
            <a:r>
              <a:rPr lang="it-IT" dirty="0"/>
              <a:t>indica che i dati di velocità raccolti dal telescopio sono tutti molto vicini alla media mentre una curva con una curtosi minore di </a:t>
            </a:r>
            <a:r>
              <a:rPr lang="it-IT" dirty="0" smtClean="0"/>
              <a:t>tre </a:t>
            </a:r>
            <a:r>
              <a:rPr lang="it-IT" dirty="0"/>
              <a:t>indica che i dati sono molto dispersi intorno alla media e quindi un range di errore maggiore nella determinazione della velocità media</a:t>
            </a:r>
            <a:endParaRPr lang="it-IT" b="1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2F17BF9-F8C4-4742-8E3A-D1939B38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it-IT" dirty="0"/>
              <a:t>Asimmetria e curtosi per gli istogrammi di velocità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0B4C7AC-DF3D-4B4F-A03C-888204A7E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628" y="4286250"/>
            <a:ext cx="2324099" cy="194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437A20-6675-4E2F-9D60-9197E51F3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Telescopio Alta 01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1A6B3DB8-0256-4CEB-A172-9607272A2C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7325" y="1905000"/>
            <a:ext cx="4291956" cy="2688569"/>
          </a:xfrm>
          <a:prstGeom prst="rect">
            <a:avLst/>
          </a:prstGeom>
        </p:spPr>
      </p:pic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9402E8F6-CC57-45EA-80FE-931BE3E5B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918969"/>
              </p:ext>
            </p:extLst>
          </p:nvPr>
        </p:nvGraphicFramePr>
        <p:xfrm>
          <a:off x="7024255" y="1905000"/>
          <a:ext cx="4807527" cy="2580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8918">
                  <a:extLst>
                    <a:ext uri="{9D8B030D-6E8A-4147-A177-3AD203B41FA5}">
                      <a16:colId xmlns:a16="http://schemas.microsoft.com/office/drawing/2014/main" val="978166106"/>
                    </a:ext>
                  </a:extLst>
                </a:gridCol>
                <a:gridCol w="1021380">
                  <a:extLst>
                    <a:ext uri="{9D8B030D-6E8A-4147-A177-3AD203B41FA5}">
                      <a16:colId xmlns:a16="http://schemas.microsoft.com/office/drawing/2014/main" val="3650515984"/>
                    </a:ext>
                  </a:extLst>
                </a:gridCol>
                <a:gridCol w="757229">
                  <a:extLst>
                    <a:ext uri="{9D8B030D-6E8A-4147-A177-3AD203B41FA5}">
                      <a16:colId xmlns:a16="http://schemas.microsoft.com/office/drawing/2014/main" val="2018158393"/>
                    </a:ext>
                  </a:extLst>
                </a:gridCol>
              </a:tblGrid>
              <a:tr h="31862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Statistica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0843614"/>
                  </a:ext>
                </a:extLst>
              </a:tr>
              <a:tr h="318627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6829136"/>
                  </a:ext>
                </a:extLst>
              </a:tr>
              <a:tr h="3186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Media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29,24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23093"/>
                  </a:ext>
                </a:extLst>
              </a:tr>
              <a:tr h="3186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Mediana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29,00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9654158"/>
                  </a:ext>
                </a:extLst>
              </a:tr>
              <a:tr h="3186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Moda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28,00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644280"/>
                  </a:ext>
                </a:extLst>
              </a:tr>
              <a:tr h="34984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Deviazione standard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3,57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cm/ns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6193069"/>
                  </a:ext>
                </a:extLst>
              </a:tr>
              <a:tr h="3186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Curtosi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938455"/>
                  </a:ext>
                </a:extLst>
              </a:tr>
              <a:tr h="3186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Asimmetria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3263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1EE5DC79-5555-4119-B9C0-F8A918D74213}"/>
              </a:ext>
            </a:extLst>
          </p:cNvPr>
          <p:cNvSpPr txBox="1"/>
          <p:nvPr/>
        </p:nvSpPr>
        <p:spPr>
          <a:xfrm>
            <a:off x="2387325" y="5153891"/>
            <a:ext cx="87932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questo caso si ha una distribuzione con asimmetria destra, che indica che i dati di distribuiscono con una coda a destra e la media spostata a sinistra rispetto al valore atteso.</a:t>
            </a:r>
          </a:p>
          <a:p>
            <a:r>
              <a:rPr lang="it-IT" dirty="0"/>
              <a:t>La curtosi </a:t>
            </a:r>
            <a:r>
              <a:rPr lang="it-IT" dirty="0" smtClean="0"/>
              <a:t>maggiore di tre </a:t>
            </a:r>
            <a:r>
              <a:rPr lang="it-IT" dirty="0"/>
              <a:t>indica che i dati sono concentrati intorno alla media.</a:t>
            </a:r>
          </a:p>
        </p:txBody>
      </p:sp>
    </p:spTree>
    <p:extLst>
      <p:ext uri="{BB962C8B-B14F-4D97-AF65-F5344CB8AC3E}">
        <p14:creationId xmlns:p14="http://schemas.microsoft.com/office/powerpoint/2010/main" val="34319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396D97C-0D8D-4921-88C6-6D1BF4AE13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6304" y="1802214"/>
            <a:ext cx="4310246" cy="2670279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9FDC453A-A8BA-4F59-8E2B-CE8CF8731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dirty="0"/>
              <a:t>Telescopio Bologna 01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C8FC0E2C-8E43-4B60-9FCE-B1DB54F63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50330"/>
              </p:ext>
            </p:extLst>
          </p:nvPr>
        </p:nvGraphicFramePr>
        <p:xfrm>
          <a:off x="7010401" y="1802212"/>
          <a:ext cx="4849090" cy="2670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236">
                  <a:extLst>
                    <a:ext uri="{9D8B030D-6E8A-4147-A177-3AD203B41FA5}">
                      <a16:colId xmlns:a16="http://schemas.microsoft.com/office/drawing/2014/main" val="3914966673"/>
                    </a:ext>
                  </a:extLst>
                </a:gridCol>
                <a:gridCol w="1603108">
                  <a:extLst>
                    <a:ext uri="{9D8B030D-6E8A-4147-A177-3AD203B41FA5}">
                      <a16:colId xmlns:a16="http://schemas.microsoft.com/office/drawing/2014/main" val="75607048"/>
                    </a:ext>
                  </a:extLst>
                </a:gridCol>
                <a:gridCol w="871746">
                  <a:extLst>
                    <a:ext uri="{9D8B030D-6E8A-4147-A177-3AD203B41FA5}">
                      <a16:colId xmlns:a16="http://schemas.microsoft.com/office/drawing/2014/main" val="2747266848"/>
                    </a:ext>
                  </a:extLst>
                </a:gridCol>
              </a:tblGrid>
              <a:tr h="27414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Statistica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4694109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0859751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Media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29,93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8467065"/>
                  </a:ext>
                </a:extLst>
              </a:tr>
              <a:tr h="40190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Mediana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29,21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7708335"/>
                  </a:ext>
                </a:extLst>
              </a:tr>
              <a:tr h="38075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Moda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Non indicata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0946496"/>
                  </a:ext>
                </a:extLst>
              </a:tr>
              <a:tr h="38959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Deviazione standard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5,36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cm/ns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2652555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Curtosi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18,50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286300"/>
                  </a:ext>
                </a:extLst>
              </a:tr>
              <a:tr h="30597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Asimmetria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2,40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999754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50B2FB57-A3A4-40D0-A640-A4D7A612A616}"/>
              </a:ext>
            </a:extLst>
          </p:cNvPr>
          <p:cNvSpPr txBox="1"/>
          <p:nvPr/>
        </p:nvSpPr>
        <p:spPr>
          <a:xfrm>
            <a:off x="2133601" y="5153891"/>
            <a:ext cx="9047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Anche in questo caso si ha una distribuzione con asimmetria destra, che indica che i dati di distribuiscono con una coda a destra e la media spostata a sinistra rispetto al valore atteso.</a:t>
            </a:r>
          </a:p>
          <a:p>
            <a:r>
              <a:rPr lang="it-IT" dirty="0"/>
              <a:t>La curtosi </a:t>
            </a:r>
            <a:r>
              <a:rPr lang="it-IT" dirty="0" smtClean="0"/>
              <a:t>maggiore di tre </a:t>
            </a:r>
            <a:r>
              <a:rPr lang="it-IT" dirty="0"/>
              <a:t>indica che i dati sono concentrati intorno alla media anche se la deviazione standard indica dati più dispersi rispetto a quelli del telescopio ALTA 01. </a:t>
            </a:r>
          </a:p>
        </p:txBody>
      </p:sp>
    </p:spTree>
    <p:extLst>
      <p:ext uri="{BB962C8B-B14F-4D97-AF65-F5344CB8AC3E}">
        <p14:creationId xmlns:p14="http://schemas.microsoft.com/office/powerpoint/2010/main" val="4443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5C77E515-4D16-49D6-B6D6-9466C47B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dirty="0"/>
              <a:t>Telescopio Lodi 01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FDA005B-A820-4530-AFDB-E76CF37A7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289" y="1658257"/>
            <a:ext cx="4805402" cy="3006808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60AA815-1160-4748-9DC8-C1B00EBF6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33437"/>
              </p:ext>
            </p:extLst>
          </p:nvPr>
        </p:nvGraphicFramePr>
        <p:xfrm>
          <a:off x="7557015" y="1658255"/>
          <a:ext cx="4363233" cy="3006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4294">
                  <a:extLst>
                    <a:ext uri="{9D8B030D-6E8A-4147-A177-3AD203B41FA5}">
                      <a16:colId xmlns:a16="http://schemas.microsoft.com/office/drawing/2014/main" val="2704049190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3656597573"/>
                    </a:ext>
                  </a:extLst>
                </a:gridCol>
                <a:gridCol w="642648">
                  <a:extLst>
                    <a:ext uri="{9D8B030D-6E8A-4147-A177-3AD203B41FA5}">
                      <a16:colId xmlns:a16="http://schemas.microsoft.com/office/drawing/2014/main" val="1647667532"/>
                    </a:ext>
                  </a:extLst>
                </a:gridCol>
              </a:tblGrid>
              <a:tr h="3805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Statistica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9900936"/>
                  </a:ext>
                </a:extLst>
              </a:tr>
              <a:tr h="38051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921384"/>
                  </a:ext>
                </a:extLst>
              </a:tr>
              <a:tr h="3805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Media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31,39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3307494"/>
                  </a:ext>
                </a:extLst>
              </a:tr>
              <a:tr h="3805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Mediana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30,55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9131652"/>
                  </a:ext>
                </a:extLst>
              </a:tr>
              <a:tr h="3805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Moda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Non Indicata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5746983"/>
                  </a:ext>
                </a:extLst>
              </a:tr>
              <a:tr h="34317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Deviazione standard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6,38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cm/ns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367706"/>
                  </a:ext>
                </a:extLst>
              </a:tr>
              <a:tr h="3805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Curtosi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12,59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4083134"/>
                  </a:ext>
                </a:extLst>
              </a:tr>
              <a:tr h="3805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Asimmetria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1,97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6420924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28749459-C277-47C8-B0C2-B71E296F0918}"/>
              </a:ext>
            </a:extLst>
          </p:cNvPr>
          <p:cNvSpPr txBox="1"/>
          <p:nvPr/>
        </p:nvSpPr>
        <p:spPr>
          <a:xfrm>
            <a:off x="2177288" y="4844818"/>
            <a:ext cx="97429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Anche in questo caso si ha una distribuzione con asimmetria destra, che indica che i dati di distribuiscono con una coda a destra e la media spostata a sinistra rispetto al valore atteso. In questo caso il valore è inferiore a quelli del telescopi Alta 01 e Bolo 01 e ciò indica un minore spostamento della curva verso sinistra.</a:t>
            </a:r>
          </a:p>
          <a:p>
            <a:r>
              <a:rPr lang="it-IT" dirty="0"/>
              <a:t>La curtosi </a:t>
            </a:r>
            <a:r>
              <a:rPr lang="it-IT" dirty="0" smtClean="0"/>
              <a:t>maggiore di tre </a:t>
            </a:r>
            <a:r>
              <a:rPr lang="it-IT" dirty="0"/>
              <a:t>indica che i dati sono concentrati intorno alla media anche se la deviazione standard indica dati più dispersi rispetto a quelli del telescopio ALTA 01 e BOLO 01</a:t>
            </a:r>
          </a:p>
        </p:txBody>
      </p:sp>
    </p:spTree>
    <p:extLst>
      <p:ext uri="{BB962C8B-B14F-4D97-AF65-F5344CB8AC3E}">
        <p14:creationId xmlns:p14="http://schemas.microsoft.com/office/powerpoint/2010/main" val="8731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A3B154AC-9599-44FA-BA80-F8AE5F13E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654321"/>
              </p:ext>
            </p:extLst>
          </p:nvPr>
        </p:nvGraphicFramePr>
        <p:xfrm>
          <a:off x="7339125" y="1447800"/>
          <a:ext cx="4519900" cy="304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1855">
                  <a:extLst>
                    <a:ext uri="{9D8B030D-6E8A-4147-A177-3AD203B41FA5}">
                      <a16:colId xmlns:a16="http://schemas.microsoft.com/office/drawing/2014/main" val="3314440733"/>
                    </a:ext>
                  </a:extLst>
                </a:gridCol>
                <a:gridCol w="1142021">
                  <a:extLst>
                    <a:ext uri="{9D8B030D-6E8A-4147-A177-3AD203B41FA5}">
                      <a16:colId xmlns:a16="http://schemas.microsoft.com/office/drawing/2014/main" val="1850737291"/>
                    </a:ext>
                  </a:extLst>
                </a:gridCol>
                <a:gridCol w="716024">
                  <a:extLst>
                    <a:ext uri="{9D8B030D-6E8A-4147-A177-3AD203B41FA5}">
                      <a16:colId xmlns:a16="http://schemas.microsoft.com/office/drawing/2014/main" val="3990036963"/>
                    </a:ext>
                  </a:extLst>
                </a:gridCol>
              </a:tblGrid>
              <a:tr h="39756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Statistica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0968484"/>
                  </a:ext>
                </a:extLst>
              </a:tr>
              <a:tr h="378634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9328637"/>
                  </a:ext>
                </a:extLst>
              </a:tr>
              <a:tr h="37863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Media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28,141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643494"/>
                  </a:ext>
                </a:extLst>
              </a:tr>
              <a:tr h="37863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Mediana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27,788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8212601"/>
                  </a:ext>
                </a:extLst>
              </a:tr>
              <a:tr h="37863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Moda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33,235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9493102"/>
                  </a:ext>
                </a:extLst>
              </a:tr>
              <a:tr h="37863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Deviazione standard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3,752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5565689"/>
                  </a:ext>
                </a:extLst>
              </a:tr>
              <a:tr h="37863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Curtosi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18,053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2047691"/>
                  </a:ext>
                </a:extLst>
              </a:tr>
              <a:tr h="37863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Asimmetria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2,125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4230593"/>
                  </a:ext>
                </a:extLst>
              </a:tr>
            </a:tbl>
          </a:graphicData>
        </a:graphic>
      </p:graphicFrame>
      <p:sp>
        <p:nvSpPr>
          <p:cNvPr id="4" name="Titolo 1">
            <a:extLst>
              <a:ext uri="{FF2B5EF4-FFF2-40B4-BE49-F238E27FC236}">
                <a16:creationId xmlns:a16="http://schemas.microsoft.com/office/drawing/2014/main" id="{B9B1B3E7-C21B-4F58-9599-F306A287E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dirty="0"/>
              <a:t>Telescopio Roma 02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1665877-2124-423D-BAFF-DD8F2BD28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110" y="1447800"/>
            <a:ext cx="5471254" cy="310293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AC1F242-F977-4604-A653-FC63A60D2DB6}"/>
              </a:ext>
            </a:extLst>
          </p:cNvPr>
          <p:cNvSpPr txBox="1"/>
          <p:nvPr/>
        </p:nvSpPr>
        <p:spPr>
          <a:xfrm>
            <a:off x="1914052" y="5007939"/>
            <a:ext cx="9742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Anche in questo caso si ha una distribuzione con asimmetria destra, che indica che i dati di distribuiscono con una coda a destra e la media spostata a sinistra rispetto al valore atteso. In questo caso il valore è analogo a quelli del telescopi Alta 01 e Bolo 01. La curtosi positiva indica che i dati sono concentrati in modo marcato intorno alla media </a:t>
            </a:r>
          </a:p>
        </p:txBody>
      </p:sp>
    </p:spTree>
    <p:extLst>
      <p:ext uri="{BB962C8B-B14F-4D97-AF65-F5344CB8AC3E}">
        <p14:creationId xmlns:p14="http://schemas.microsoft.com/office/powerpoint/2010/main" val="38078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F1F21483-FC1A-48FE-AE5B-4E81C8956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518872"/>
              </p:ext>
            </p:extLst>
          </p:nvPr>
        </p:nvGraphicFramePr>
        <p:xfrm>
          <a:off x="7437860" y="1605903"/>
          <a:ext cx="4367492" cy="2993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068">
                  <a:extLst>
                    <a:ext uri="{9D8B030D-6E8A-4147-A177-3AD203B41FA5}">
                      <a16:colId xmlns:a16="http://schemas.microsoft.com/office/drawing/2014/main" val="1565873948"/>
                    </a:ext>
                  </a:extLst>
                </a:gridCol>
                <a:gridCol w="978090">
                  <a:extLst>
                    <a:ext uri="{9D8B030D-6E8A-4147-A177-3AD203B41FA5}">
                      <a16:colId xmlns:a16="http://schemas.microsoft.com/office/drawing/2014/main" val="1353796483"/>
                    </a:ext>
                  </a:extLst>
                </a:gridCol>
                <a:gridCol w="1301334">
                  <a:extLst>
                    <a:ext uri="{9D8B030D-6E8A-4147-A177-3AD203B41FA5}">
                      <a16:colId xmlns:a16="http://schemas.microsoft.com/office/drawing/2014/main" val="3518443497"/>
                    </a:ext>
                  </a:extLst>
                </a:gridCol>
              </a:tblGrid>
              <a:tr h="3398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Statistica</a:t>
                      </a:r>
                      <a:endParaRPr lang="it-IT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3390540"/>
                  </a:ext>
                </a:extLst>
              </a:tr>
              <a:tr h="339819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451086"/>
                  </a:ext>
                </a:extLst>
              </a:tr>
              <a:tr h="3398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Media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30,09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8761714"/>
                  </a:ext>
                </a:extLst>
              </a:tr>
              <a:tr h="3398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Mediana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29,63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5173144"/>
                  </a:ext>
                </a:extLst>
              </a:tr>
              <a:tr h="3398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Moda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30,78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9627380"/>
                  </a:ext>
                </a:extLst>
              </a:tr>
              <a:tr h="61507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Deviazione standard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4,97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cm/ns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9739951"/>
                  </a:ext>
                </a:extLst>
              </a:tr>
              <a:tr h="3398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Curtosi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10,63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9905613"/>
                  </a:ext>
                </a:extLst>
              </a:tr>
              <a:tr h="33981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Asimmetria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1,68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271412"/>
                  </a:ext>
                </a:extLst>
              </a:tr>
            </a:tbl>
          </a:graphicData>
        </a:graphic>
      </p:graphicFrame>
      <p:sp>
        <p:nvSpPr>
          <p:cNvPr id="4" name="Titolo 1">
            <a:extLst>
              <a:ext uri="{FF2B5EF4-FFF2-40B4-BE49-F238E27FC236}">
                <a16:creationId xmlns:a16="http://schemas.microsoft.com/office/drawing/2014/main" id="{3608C934-EEB7-444D-9857-F02FF9C7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dirty="0"/>
              <a:t>Telescopio Tori 03 4_5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073CF5E-F11C-4239-BF57-2FE3888EE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185" y="1605903"/>
            <a:ext cx="4995305" cy="3101752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E67A5A6-5748-45DE-94A9-E28ABDF6A18B}"/>
              </a:ext>
            </a:extLst>
          </p:cNvPr>
          <p:cNvSpPr txBox="1"/>
          <p:nvPr/>
        </p:nvSpPr>
        <p:spPr>
          <a:xfrm>
            <a:off x="1914052" y="5007939"/>
            <a:ext cx="97429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Anche in questo caso si ha una distribuzione con asimmetria destra, che indica che i dati di distribuiscono con una coda a destra e la media spostata a sinistra rispetto al valore atteso. In questo caso il valore è analogo a quelli del telescopi Alta 01 e Bolo 01. La curtosi </a:t>
            </a:r>
            <a:r>
              <a:rPr lang="it-IT" dirty="0" smtClean="0"/>
              <a:t>maggiore di tre indica </a:t>
            </a:r>
            <a:r>
              <a:rPr lang="it-IT" dirty="0"/>
              <a:t>che i dati sono concentrati in modo intorno alla media.</a:t>
            </a:r>
          </a:p>
          <a:p>
            <a:r>
              <a:rPr lang="it-IT" dirty="0"/>
              <a:t>La deviazione standard è in linea con quella del telescopio di Bologna 01</a:t>
            </a:r>
          </a:p>
        </p:txBody>
      </p:sp>
    </p:spTree>
    <p:extLst>
      <p:ext uri="{BB962C8B-B14F-4D97-AF65-F5344CB8AC3E}">
        <p14:creationId xmlns:p14="http://schemas.microsoft.com/office/powerpoint/2010/main" val="262910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ECE4FBD9-0745-4B09-A31C-7702C0A7E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7664" y="1626034"/>
            <a:ext cx="4804295" cy="3012979"/>
          </a:xfrm>
          <a:prstGeom prst="rect">
            <a:avLst/>
          </a:prstGeo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159DD0A5-2E57-4004-9628-40F961A8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dirty="0"/>
              <a:t>Telescopio Tori 04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E0AA1A2-5939-41DB-8447-888D28465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601596"/>
              </p:ext>
            </p:extLst>
          </p:nvPr>
        </p:nvGraphicFramePr>
        <p:xfrm>
          <a:off x="7245928" y="1697565"/>
          <a:ext cx="4652653" cy="2941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1840">
                  <a:extLst>
                    <a:ext uri="{9D8B030D-6E8A-4147-A177-3AD203B41FA5}">
                      <a16:colId xmlns:a16="http://schemas.microsoft.com/office/drawing/2014/main" val="1831602463"/>
                    </a:ext>
                  </a:extLst>
                </a:gridCol>
                <a:gridCol w="1726706">
                  <a:extLst>
                    <a:ext uri="{9D8B030D-6E8A-4147-A177-3AD203B41FA5}">
                      <a16:colId xmlns:a16="http://schemas.microsoft.com/office/drawing/2014/main" val="2013829891"/>
                    </a:ext>
                  </a:extLst>
                </a:gridCol>
                <a:gridCol w="704107">
                  <a:extLst>
                    <a:ext uri="{9D8B030D-6E8A-4147-A177-3AD203B41FA5}">
                      <a16:colId xmlns:a16="http://schemas.microsoft.com/office/drawing/2014/main" val="3209986360"/>
                    </a:ext>
                  </a:extLst>
                </a:gridCol>
              </a:tblGrid>
              <a:tr h="22332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Statistica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 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4977638"/>
                  </a:ext>
                </a:extLst>
              </a:tr>
              <a:tr h="223321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445493"/>
                  </a:ext>
                </a:extLst>
              </a:tr>
              <a:tr h="33950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Media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19,05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cm/ns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5192836"/>
                  </a:ext>
                </a:extLst>
              </a:tr>
              <a:tr h="33950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Mediana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18,08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cm/ns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9484056"/>
                  </a:ext>
                </a:extLst>
              </a:tr>
              <a:tr h="33950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Moda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Non indicata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cm/ns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5160159"/>
                  </a:ext>
                </a:extLst>
              </a:tr>
              <a:tr h="40421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Deviazione standard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6,07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>
                          <a:effectLst/>
                        </a:rPr>
                        <a:t>cm/ns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1573065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Curtosi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-0,85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7693413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Asimmetria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-0,04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0548449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6638D6-601F-4E38-8CF9-14171ED740F7}"/>
              </a:ext>
            </a:extLst>
          </p:cNvPr>
          <p:cNvSpPr txBox="1"/>
          <p:nvPr/>
        </p:nvSpPr>
        <p:spPr>
          <a:xfrm>
            <a:off x="1983325" y="4736621"/>
            <a:ext cx="97429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questo caso si ha una distribuzione con asimmetria  sinistra, che indica che i dati di distribuiscono con una coda a sinistra e la media spostata a destra rispetto al valore atteso. La distribuzione è molto irregolare, con dati molto dispersi  come indicato anche dal valore della curtosi.</a:t>
            </a:r>
          </a:p>
          <a:p>
            <a:r>
              <a:rPr lang="it-IT" dirty="0"/>
              <a:t>In questo caso sarebbe necessario analizzare i dati del telescopio per verificare se questo andamento è casuale o si ripete ; in questo secondo caso sarebbe necessario controllare il funzionamento del telescopio</a:t>
            </a:r>
          </a:p>
        </p:txBody>
      </p:sp>
    </p:spTree>
    <p:extLst>
      <p:ext uri="{BB962C8B-B14F-4D97-AF65-F5344CB8AC3E}">
        <p14:creationId xmlns:p14="http://schemas.microsoft.com/office/powerpoint/2010/main" val="30848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4">
            <a:extLst>
              <a:ext uri="{FF2B5EF4-FFF2-40B4-BE49-F238E27FC236}">
                <a16:creationId xmlns:a16="http://schemas.microsoft.com/office/drawing/2014/main" id="{26C6631A-B557-4515-AB37-7FF8088334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524776"/>
              </p:ext>
            </p:extLst>
          </p:nvPr>
        </p:nvGraphicFramePr>
        <p:xfrm>
          <a:off x="1821533" y="3537115"/>
          <a:ext cx="3651012" cy="2027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524">
                  <a:extLst>
                    <a:ext uri="{9D8B030D-6E8A-4147-A177-3AD203B41FA5}">
                      <a16:colId xmlns:a16="http://schemas.microsoft.com/office/drawing/2014/main" val="1565873948"/>
                    </a:ext>
                  </a:extLst>
                </a:gridCol>
                <a:gridCol w="817636">
                  <a:extLst>
                    <a:ext uri="{9D8B030D-6E8A-4147-A177-3AD203B41FA5}">
                      <a16:colId xmlns:a16="http://schemas.microsoft.com/office/drawing/2014/main" val="1353796483"/>
                    </a:ext>
                  </a:extLst>
                </a:gridCol>
                <a:gridCol w="1087852">
                  <a:extLst>
                    <a:ext uri="{9D8B030D-6E8A-4147-A177-3AD203B41FA5}">
                      <a16:colId xmlns:a16="http://schemas.microsoft.com/office/drawing/2014/main" val="3518443497"/>
                    </a:ext>
                  </a:extLst>
                </a:gridCol>
              </a:tblGrid>
              <a:tr h="18262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Statistica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3390540"/>
                  </a:ext>
                </a:extLst>
              </a:tr>
              <a:tr h="226602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451086"/>
                  </a:ext>
                </a:extLst>
              </a:tr>
              <a:tr h="2266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Media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30,09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cm/ns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8761714"/>
                  </a:ext>
                </a:extLst>
              </a:tr>
              <a:tr h="2266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Mediana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29,63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cm/ns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5173144"/>
                  </a:ext>
                </a:extLst>
              </a:tr>
              <a:tr h="2266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Moda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30,78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cm/ns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9627380"/>
                  </a:ext>
                </a:extLst>
              </a:tr>
              <a:tr h="44468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Deviazione standard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4,97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cm/ns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9739951"/>
                  </a:ext>
                </a:extLst>
              </a:tr>
              <a:tr h="2266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Curtosi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10,63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9905613"/>
                  </a:ext>
                </a:extLst>
              </a:tr>
              <a:tr h="2266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Asimmetria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1,68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271412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8ABC913D-A2D4-46BC-8BBF-6CFEB14B6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213071"/>
              </p:ext>
            </p:extLst>
          </p:nvPr>
        </p:nvGraphicFramePr>
        <p:xfrm>
          <a:off x="6117132" y="3537115"/>
          <a:ext cx="3609514" cy="199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2880">
                  <a:extLst>
                    <a:ext uri="{9D8B030D-6E8A-4147-A177-3AD203B41FA5}">
                      <a16:colId xmlns:a16="http://schemas.microsoft.com/office/drawing/2014/main" val="1886609044"/>
                    </a:ext>
                  </a:extLst>
                </a:gridCol>
                <a:gridCol w="1310836">
                  <a:extLst>
                    <a:ext uri="{9D8B030D-6E8A-4147-A177-3AD203B41FA5}">
                      <a16:colId xmlns:a16="http://schemas.microsoft.com/office/drawing/2014/main" val="869601675"/>
                    </a:ext>
                  </a:extLst>
                </a:gridCol>
                <a:gridCol w="755798">
                  <a:extLst>
                    <a:ext uri="{9D8B030D-6E8A-4147-A177-3AD203B41FA5}">
                      <a16:colId xmlns:a16="http://schemas.microsoft.com/office/drawing/2014/main" val="452516947"/>
                    </a:ext>
                  </a:extLst>
                </a:gridCol>
              </a:tblGrid>
              <a:tr h="20354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Statistica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8979894"/>
                  </a:ext>
                </a:extLst>
              </a:tr>
              <a:tr h="203546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9036233"/>
                  </a:ext>
                </a:extLst>
              </a:tr>
              <a:tr h="20354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Media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29,14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cm/ns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376594"/>
                  </a:ext>
                </a:extLst>
              </a:tr>
              <a:tr h="20354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Mediana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28,98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cm/ns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8549099"/>
                  </a:ext>
                </a:extLst>
              </a:tr>
              <a:tr h="20354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Moda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31,25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cm/ns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3169509"/>
                  </a:ext>
                </a:extLst>
              </a:tr>
              <a:tr h="3785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Deviazione standard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3,52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cm/ns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9024724"/>
                  </a:ext>
                </a:extLst>
              </a:tr>
              <a:tr h="20354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Curtosi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5,11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3890129"/>
                  </a:ext>
                </a:extLst>
              </a:tr>
              <a:tr h="20354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Asimmetria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-0,72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0291913"/>
                  </a:ext>
                </a:extLst>
              </a:tr>
            </a:tbl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CF24379-537A-4351-9171-5479D97C59C8}"/>
              </a:ext>
            </a:extLst>
          </p:cNvPr>
          <p:cNvSpPr txBox="1"/>
          <p:nvPr/>
        </p:nvSpPr>
        <p:spPr>
          <a:xfrm>
            <a:off x="1821533" y="360218"/>
            <a:ext cx="8326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Tori 03 Confronto tra due diverse serie di dati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145EB47E-F64C-4A61-A978-D3A383A57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533" y="1259134"/>
            <a:ext cx="3651012" cy="227798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8DDC50A9-E84D-4ED8-A5BA-4BAB38DB9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133" y="1280448"/>
            <a:ext cx="3609515" cy="2256668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EFEA45C-1E6A-4069-9902-A71A96B7B6B2}"/>
              </a:ext>
            </a:extLst>
          </p:cNvPr>
          <p:cNvSpPr txBox="1"/>
          <p:nvPr/>
        </p:nvSpPr>
        <p:spPr>
          <a:xfrm>
            <a:off x="1821533" y="5902036"/>
            <a:ext cx="9663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due serie di dati sono confrontabili. L’asimmetria è differente come la curtosi. La prima serie fornisce un valore della velocità più vicino a quello atteso</a:t>
            </a:r>
          </a:p>
        </p:txBody>
      </p:sp>
    </p:spTree>
    <p:extLst>
      <p:ext uri="{BB962C8B-B14F-4D97-AF65-F5344CB8AC3E}">
        <p14:creationId xmlns:p14="http://schemas.microsoft.com/office/powerpoint/2010/main" val="180776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89BE99FB-A53B-4DD9-8CF1-EF0B3EB6D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6551" y="1124375"/>
            <a:ext cx="3706431" cy="232446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AE0E6B6-C8CC-4FB1-8C1D-1760FC2D3DE2}"/>
              </a:ext>
            </a:extLst>
          </p:cNvPr>
          <p:cNvSpPr txBox="1"/>
          <p:nvPr/>
        </p:nvSpPr>
        <p:spPr>
          <a:xfrm>
            <a:off x="2486551" y="235527"/>
            <a:ext cx="8326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Tori 04 Confronto tra due diverse serie di dati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680AC9BF-BCFF-437E-A133-D961DE911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07691"/>
              </p:ext>
            </p:extLst>
          </p:nvPr>
        </p:nvGraphicFramePr>
        <p:xfrm>
          <a:off x="2486551" y="3439255"/>
          <a:ext cx="3706432" cy="2112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4652">
                  <a:extLst>
                    <a:ext uri="{9D8B030D-6E8A-4147-A177-3AD203B41FA5}">
                      <a16:colId xmlns:a16="http://schemas.microsoft.com/office/drawing/2014/main" val="1831602463"/>
                    </a:ext>
                  </a:extLst>
                </a:gridCol>
                <a:gridCol w="1436153">
                  <a:extLst>
                    <a:ext uri="{9D8B030D-6E8A-4147-A177-3AD203B41FA5}">
                      <a16:colId xmlns:a16="http://schemas.microsoft.com/office/drawing/2014/main" val="2013829891"/>
                    </a:ext>
                  </a:extLst>
                </a:gridCol>
                <a:gridCol w="585627">
                  <a:extLst>
                    <a:ext uri="{9D8B030D-6E8A-4147-A177-3AD203B41FA5}">
                      <a16:colId xmlns:a16="http://schemas.microsoft.com/office/drawing/2014/main" val="3209986360"/>
                    </a:ext>
                  </a:extLst>
                </a:gridCol>
              </a:tblGrid>
              <a:tr h="1921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Statistica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4977638"/>
                  </a:ext>
                </a:extLst>
              </a:tr>
              <a:tr h="1921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445493"/>
                  </a:ext>
                </a:extLst>
              </a:tr>
              <a:tr h="21604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Media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19,05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cm/ns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5192836"/>
                  </a:ext>
                </a:extLst>
              </a:tr>
              <a:tr h="2657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Mediana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18,08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cm/ns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9484056"/>
                  </a:ext>
                </a:extLst>
              </a:tr>
              <a:tr h="1921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Moda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Non indicata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cm/ns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5160159"/>
                  </a:ext>
                </a:extLst>
              </a:tr>
              <a:tr h="356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Deviazione standard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6,07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cm/ns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1573065"/>
                  </a:ext>
                </a:extLst>
              </a:tr>
              <a:tr h="259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Curtosi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-0,85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7693413"/>
                  </a:ext>
                </a:extLst>
              </a:tr>
              <a:tr h="25925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Asimmetria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-0,04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0548449"/>
                  </a:ext>
                </a:extLst>
              </a:tr>
            </a:tbl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EB7F08EF-2E20-46EB-B296-E2BF81862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6792" y="1114793"/>
            <a:ext cx="3773271" cy="2324462"/>
          </a:xfrm>
          <a:prstGeom prst="rect">
            <a:avLst/>
          </a:prstGeom>
        </p:spPr>
      </p:pic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A3013524-9E10-4556-80C9-ADBDF9693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236093"/>
              </p:ext>
            </p:extLst>
          </p:nvPr>
        </p:nvGraphicFramePr>
        <p:xfrm>
          <a:off x="7155480" y="3448836"/>
          <a:ext cx="3773271" cy="2102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4150">
                  <a:extLst>
                    <a:ext uri="{9D8B030D-6E8A-4147-A177-3AD203B41FA5}">
                      <a16:colId xmlns:a16="http://schemas.microsoft.com/office/drawing/2014/main" val="2742877717"/>
                    </a:ext>
                  </a:extLst>
                </a:gridCol>
                <a:gridCol w="1467597">
                  <a:extLst>
                    <a:ext uri="{9D8B030D-6E8A-4147-A177-3AD203B41FA5}">
                      <a16:colId xmlns:a16="http://schemas.microsoft.com/office/drawing/2014/main" val="4187987308"/>
                    </a:ext>
                  </a:extLst>
                </a:gridCol>
                <a:gridCol w="741524">
                  <a:extLst>
                    <a:ext uri="{9D8B030D-6E8A-4147-A177-3AD203B41FA5}">
                      <a16:colId xmlns:a16="http://schemas.microsoft.com/office/drawing/2014/main" val="3845627497"/>
                    </a:ext>
                  </a:extLst>
                </a:gridCol>
              </a:tblGrid>
              <a:tr h="23472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Statistica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5501420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7511460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Media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30,05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cm/s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8869394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Mediana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29,86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cm/s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0291138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Moda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30,31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cm/s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2192247"/>
                  </a:ext>
                </a:extLst>
              </a:tr>
              <a:tr h="4594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Deviazione standard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3,52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cm/s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9196305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Curtosi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7,6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7005615"/>
                  </a:ext>
                </a:extLst>
              </a:tr>
              <a:tr h="2347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Asimmetria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-0,08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8520171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61C4C24-641E-4531-875F-1C33E5290841}"/>
              </a:ext>
            </a:extLst>
          </p:cNvPr>
          <p:cNvSpPr txBox="1"/>
          <p:nvPr/>
        </p:nvSpPr>
        <p:spPr>
          <a:xfrm>
            <a:off x="2486551" y="5915891"/>
            <a:ext cx="844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due serie di dati hanno una rappresentazione statistica molto differente; la prima serie fornisce un valore della velocità molto lontano da quello atteso.</a:t>
            </a:r>
          </a:p>
        </p:txBody>
      </p:sp>
    </p:spTree>
    <p:extLst>
      <p:ext uri="{BB962C8B-B14F-4D97-AF65-F5344CB8AC3E}">
        <p14:creationId xmlns:p14="http://schemas.microsoft.com/office/powerpoint/2010/main" val="1570845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1E0DE6-B81A-4A50-885B-FFF70081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09B107-BC49-4FE6-AB2B-F4B228B0A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491" y="1343891"/>
            <a:ext cx="9551121" cy="4567331"/>
          </a:xfrm>
        </p:spPr>
        <p:txBody>
          <a:bodyPr/>
          <a:lstStyle/>
          <a:p>
            <a:endParaRPr lang="it-IT" dirty="0"/>
          </a:p>
          <a:p>
            <a:pPr algn="just"/>
            <a:r>
              <a:rPr lang="it-IT" dirty="0"/>
              <a:t>I dati provenienti dal database DQM sono stati utilizzati per la determinazione della velocità dei muoni</a:t>
            </a:r>
          </a:p>
          <a:p>
            <a:pPr algn="just"/>
            <a:r>
              <a:rPr lang="it-IT" dirty="0"/>
              <a:t>I dati sono stati filtrati eliminando i valori negativi del tempo e selezionando 2000 dati con la lunghezza della tracci più vicina ad 1m. Si osservano differenze significative nella  numerosità dei dati delle diverse serie.</a:t>
            </a:r>
          </a:p>
          <a:p>
            <a:pPr algn="just"/>
            <a:r>
              <a:rPr lang="it-IT" dirty="0"/>
              <a:t>Le serie di dati provenienti di telescopi Alta 01, Bolo 01, Lodi 01, Roma 02, Tori 03 e Tori 04  sono state utilizzate per determinare i principali indici statistici ; Con gli stessi dati sono stati costruiti gli istogrammi di frequenza</a:t>
            </a:r>
          </a:p>
          <a:p>
            <a:pPr algn="just"/>
            <a:r>
              <a:rPr lang="it-IT" dirty="0"/>
              <a:t>L’analisi è stata condotta esaminando in particolare l’Asimmetria  e la Curtosi.</a:t>
            </a:r>
          </a:p>
          <a:p>
            <a:pPr algn="just"/>
            <a:r>
              <a:rPr lang="it-IT" dirty="0"/>
              <a:t> Si osserva che, per i dati relativi al 4 maggio, solo Tori 04 presenta un’asimmetria negativa; le Curtosi dei telescopi Lodi 01, Roma 02 e Tori 03 sono significativamente maggiori di 3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578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EA795-B762-4DA7-8719-A44BB185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Scopo del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E6DD45-9B77-4690-8CA5-688DEA1A6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0365" y="1593273"/>
            <a:ext cx="9634248" cy="482138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La velocità dei muoni può essere determinata a partire dai dati sperimentali raccolti nel Database DQM</a:t>
            </a:r>
          </a:p>
          <a:p>
            <a:pPr algn="just"/>
            <a:r>
              <a:rPr lang="it-IT" dirty="0"/>
              <a:t>Dal Data Base si estraggono i dati relativi alla lunghezza della traccia al tempo di volo e si determina la velocità dal rapporto spazio/tempo. </a:t>
            </a:r>
          </a:p>
          <a:p>
            <a:pPr algn="just"/>
            <a:r>
              <a:rPr lang="it-IT" dirty="0"/>
              <a:t>Le velocità possono essere elaborate in modo statistico calcolando la velocità media il cui valore atteso deve essere vicino alla velocità della luce (3 10 </a:t>
            </a:r>
            <a:r>
              <a:rPr lang="it-IT" baseline="30000" dirty="0"/>
              <a:t>8 </a:t>
            </a:r>
            <a:r>
              <a:rPr lang="it-IT" dirty="0"/>
              <a:t>m/s o, utilizzando le unità di misura dei dati sperimentali 30 cm/ns)</a:t>
            </a:r>
          </a:p>
          <a:p>
            <a:pPr algn="just"/>
            <a:r>
              <a:rPr lang="it-IT" dirty="0"/>
              <a:t>L’elaborazione statistica dei dati può essere completata con la costruzione degli istogrammi  di frequenza che indicano la distribuzione dei dati intorno alla media</a:t>
            </a:r>
          </a:p>
          <a:p>
            <a:pPr algn="just"/>
            <a:r>
              <a:rPr lang="it-IT" b="1" dirty="0"/>
              <a:t>Lo scopo del lavoro è quello di analizzare le caratteristiche degli istogrammi, con particolare riguardo alla simmetria e alla curtosi per verificare se l’aspetto degli istogrammi può fornire indicazioni sulla qualità dei dati raccolti e sul buon funzionamento del telescopio EEE</a:t>
            </a:r>
          </a:p>
        </p:txBody>
      </p:sp>
    </p:spTree>
    <p:extLst>
      <p:ext uri="{BB962C8B-B14F-4D97-AF65-F5344CB8AC3E}">
        <p14:creationId xmlns:p14="http://schemas.microsoft.com/office/powerpoint/2010/main" val="26625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F2B2B4-4282-41D1-A6F7-FC3EE95B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464BC1-9E11-4E7D-865F-D069EEA61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9855" y="1607127"/>
            <a:ext cx="9204757" cy="4304095"/>
          </a:xfrm>
        </p:spPr>
        <p:txBody>
          <a:bodyPr/>
          <a:lstStyle/>
          <a:p>
            <a:endParaRPr lang="it-IT" dirty="0"/>
          </a:p>
          <a:p>
            <a:pPr algn="just"/>
            <a:r>
              <a:rPr lang="it-IT" dirty="0"/>
              <a:t>Per i telescopi Tori 03 e Tori 04 è stato effettuato un confronto tra dati relativi a giorni differenti per verificare eventuali coincidenze o singolarità.</a:t>
            </a:r>
          </a:p>
          <a:p>
            <a:pPr algn="just"/>
            <a:r>
              <a:rPr lang="it-IT" dirty="0"/>
              <a:t>Per il telescopio Tori 03 si ottengono serie di dati confrontabili per quanto riguarda il valori medio e la deviazione standard mentre i valori dell’asimmetria e della curtosi sono differenti</a:t>
            </a:r>
          </a:p>
          <a:p>
            <a:pPr algn="just"/>
            <a:r>
              <a:rPr lang="it-IT" dirty="0"/>
              <a:t>I dati del Telescopio Tori 04 relativi al 4 maggio mostrano valori non in linea con quelli attesi; l’istogramma mostra dati non centrati sul un unico valor medio. I dati raccolti il 15 maggio mostrano invece un andamento regolare dell’istogramma e dati statistici compatibili con quelli attesi. Si può concludere che la serie di dati anomala sia riferibile a una rilevazione occasionalmente non conforme e non ad un cattivo funzionamento del telescopio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9076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677097-0806-4922-A109-0C2AE9475CA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9872306">
            <a:off x="1868776" y="2438399"/>
            <a:ext cx="8915400" cy="1039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5400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72835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EFB9D089-3E8C-4DCC-B59F-57C3195A1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t-IT" dirty="0"/>
              <a:t>Estrazione dei dati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E47BC0AE-06E9-40C3-B8AE-1C0547BCE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8" r="51299" b="42297"/>
          <a:stretch>
            <a:fillRect/>
          </a:stretch>
        </p:blipFill>
        <p:spPr bwMode="auto">
          <a:xfrm>
            <a:off x="1847849" y="1574592"/>
            <a:ext cx="4248150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CasellaDiTesto 8">
            <a:extLst>
              <a:ext uri="{FF2B5EF4-FFF2-40B4-BE49-F238E27FC236}">
                <a16:creationId xmlns:a16="http://schemas.microsoft.com/office/drawing/2014/main" id="{7924ED18-7FEF-4F71-8C1E-1B171F1BE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7" y="4072228"/>
            <a:ext cx="85693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it-IT" dirty="0" err="1"/>
              <a:t>ChiSquare</a:t>
            </a:r>
            <a:r>
              <a:rPr lang="en-US" altLang="it-IT" dirty="0"/>
              <a:t>&lt;10 &amp;&amp; </a:t>
            </a:r>
            <a:r>
              <a:rPr lang="en-US" altLang="it-IT" dirty="0" err="1"/>
              <a:t>RunNumber</a:t>
            </a:r>
            <a:r>
              <a:rPr lang="en-US" altLang="it-IT" dirty="0"/>
              <a:t>&lt;10 </a:t>
            </a:r>
          </a:p>
          <a:p>
            <a:pPr algn="just"/>
            <a:endParaRPr lang="en-US" altLang="it-IT" dirty="0"/>
          </a:p>
          <a:p>
            <a:pPr algn="just"/>
            <a:r>
              <a:rPr lang="en-US" altLang="it-IT" dirty="0"/>
              <a:t>Con </a:t>
            </a:r>
            <a:r>
              <a:rPr lang="en-US" altLang="it-IT" dirty="0" err="1"/>
              <a:t>queste</a:t>
            </a:r>
            <a:r>
              <a:rPr lang="en-US" altLang="it-IT" dirty="0"/>
              <a:t> </a:t>
            </a:r>
            <a:r>
              <a:rPr lang="en-US" altLang="it-IT" dirty="0" err="1"/>
              <a:t>limitazioni</a:t>
            </a:r>
            <a:r>
              <a:rPr lang="en-US" altLang="it-IT" dirty="0"/>
              <a:t> </a:t>
            </a:r>
            <a:r>
              <a:rPr lang="en-US" altLang="it-IT" dirty="0" err="1"/>
              <a:t>si</a:t>
            </a:r>
            <a:r>
              <a:rPr lang="en-US" altLang="it-IT" dirty="0"/>
              <a:t> </a:t>
            </a:r>
            <a:r>
              <a:rPr lang="en-US" altLang="it-IT" dirty="0" err="1"/>
              <a:t>restringe</a:t>
            </a:r>
            <a:r>
              <a:rPr lang="en-US" altLang="it-IT" dirty="0"/>
              <a:t> </a:t>
            </a:r>
            <a:r>
              <a:rPr lang="en-US" altLang="it-IT" dirty="0" err="1"/>
              <a:t>l’analisi</a:t>
            </a:r>
            <a:r>
              <a:rPr lang="en-US" altLang="it-IT" dirty="0"/>
              <a:t> </a:t>
            </a:r>
            <a:r>
              <a:rPr lang="en-US" altLang="it-IT" dirty="0" err="1"/>
              <a:t>alle</a:t>
            </a:r>
            <a:r>
              <a:rPr lang="en-US" altLang="it-IT" dirty="0"/>
              <a:t> </a:t>
            </a:r>
            <a:r>
              <a:rPr lang="en-US" altLang="it-IT" dirty="0" err="1"/>
              <a:t>tracce</a:t>
            </a:r>
            <a:r>
              <a:rPr lang="en-US" altLang="it-IT" dirty="0"/>
              <a:t> “</a:t>
            </a:r>
            <a:r>
              <a:rPr lang="en-US" altLang="it-IT" dirty="0" err="1"/>
              <a:t>buone</a:t>
            </a:r>
            <a:r>
              <a:rPr lang="en-US" altLang="it-IT" dirty="0"/>
              <a:t>” e </a:t>
            </a:r>
            <a:r>
              <a:rPr lang="en-US" altLang="it-IT" dirty="0" err="1"/>
              <a:t>si</a:t>
            </a:r>
            <a:r>
              <a:rPr lang="en-US" altLang="it-IT" dirty="0"/>
              <a:t> </a:t>
            </a:r>
            <a:r>
              <a:rPr lang="en-US" altLang="it-IT" dirty="0" err="1"/>
              <a:t>limita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numero</a:t>
            </a:r>
            <a:r>
              <a:rPr lang="en-US" altLang="it-IT" dirty="0"/>
              <a:t> di Run per non dover </a:t>
            </a:r>
            <a:r>
              <a:rPr lang="en-US" altLang="it-IT" dirty="0" err="1"/>
              <a:t>analizzare</a:t>
            </a:r>
            <a:r>
              <a:rPr lang="en-US" altLang="it-IT" dirty="0"/>
              <a:t> un </a:t>
            </a:r>
            <a:r>
              <a:rPr lang="en-US" altLang="it-IT" dirty="0" err="1"/>
              <a:t>numero</a:t>
            </a:r>
            <a:r>
              <a:rPr lang="en-US" altLang="it-IT" dirty="0"/>
              <a:t> di </a:t>
            </a:r>
            <a:r>
              <a:rPr lang="en-US" altLang="it-IT" dirty="0" err="1"/>
              <a:t>dati</a:t>
            </a:r>
            <a:r>
              <a:rPr lang="en-US" altLang="it-IT" dirty="0"/>
              <a:t> </a:t>
            </a:r>
            <a:r>
              <a:rPr lang="en-US" altLang="it-IT" dirty="0" err="1"/>
              <a:t>eccessivo</a:t>
            </a:r>
            <a:r>
              <a:rPr lang="en-US" altLang="it-IT" dirty="0"/>
              <a:t> per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foglio</a:t>
            </a:r>
            <a:r>
              <a:rPr lang="en-US" altLang="it-IT" dirty="0"/>
              <a:t> excel </a:t>
            </a:r>
            <a:r>
              <a:rPr lang="en-US" altLang="it-IT" dirty="0" err="1"/>
              <a:t>che</a:t>
            </a:r>
            <a:r>
              <a:rPr lang="en-US" altLang="it-IT" dirty="0"/>
              <a:t> </a:t>
            </a:r>
            <a:r>
              <a:rPr lang="en-US" altLang="it-IT" dirty="0" err="1"/>
              <a:t>viene</a:t>
            </a:r>
            <a:r>
              <a:rPr lang="en-US" altLang="it-IT" dirty="0"/>
              <a:t> </a:t>
            </a:r>
            <a:r>
              <a:rPr lang="en-US" altLang="it-IT" dirty="0" err="1"/>
              <a:t>utilizzato</a:t>
            </a:r>
            <a:r>
              <a:rPr lang="en-US" altLang="it-IT" dirty="0"/>
              <a:t> per </a:t>
            </a:r>
            <a:r>
              <a:rPr lang="en-US" altLang="it-IT" dirty="0" err="1"/>
              <a:t>l’elaborazione</a:t>
            </a:r>
            <a:r>
              <a:rPr lang="en-US" altLang="it-IT" dirty="0"/>
              <a:t> </a:t>
            </a:r>
            <a:r>
              <a:rPr lang="en-US" altLang="it-IT" dirty="0" err="1"/>
              <a:t>dei</a:t>
            </a:r>
            <a:r>
              <a:rPr lang="en-US" altLang="it-IT" dirty="0"/>
              <a:t> </a:t>
            </a:r>
            <a:r>
              <a:rPr lang="en-US" altLang="it-IT" dirty="0" err="1"/>
              <a:t>dati</a:t>
            </a:r>
            <a:endParaRPr lang="it-IT" altLang="it-IT"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BBC1AA75-FC48-475E-8D55-8F472C9336B4}"/>
              </a:ext>
            </a:extLst>
          </p:cNvPr>
          <p:cNvCxnSpPr/>
          <p:nvPr/>
        </p:nvCxnSpPr>
        <p:spPr>
          <a:xfrm>
            <a:off x="3935414" y="2565400"/>
            <a:ext cx="720725" cy="863600"/>
          </a:xfrm>
          <a:prstGeom prst="straightConnector1">
            <a:avLst/>
          </a:prstGeom>
          <a:ln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CasellaDiTesto 9">
            <a:extLst>
              <a:ext uri="{FF2B5EF4-FFF2-40B4-BE49-F238E27FC236}">
                <a16:creationId xmlns:a16="http://schemas.microsoft.com/office/drawing/2014/main" id="{912AD9F1-863F-478A-A6A3-3B6711C36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065" y="1232789"/>
            <a:ext cx="394854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it-IT" altLang="it-IT" dirty="0"/>
          </a:p>
          <a:p>
            <a:endParaRPr lang="it-IT" altLang="it-IT" dirty="0"/>
          </a:p>
          <a:p>
            <a:endParaRPr lang="it-IT" altLang="it-IT" dirty="0"/>
          </a:p>
          <a:p>
            <a:r>
              <a:rPr lang="it-IT" altLang="it-IT" dirty="0"/>
              <a:t>I dati relativi alla lunghezza della traccia e al tempo di volo sono stati estratti dal DQM  inserendo solo i filtri </a:t>
            </a:r>
            <a:r>
              <a:rPr lang="en-US" altLang="it-IT" dirty="0" err="1"/>
              <a:t>ChiSquare</a:t>
            </a:r>
            <a:r>
              <a:rPr lang="en-US" altLang="it-IT" dirty="0"/>
              <a:t>&lt;10 &amp;&amp; </a:t>
            </a:r>
            <a:r>
              <a:rPr lang="en-US" altLang="it-IT" dirty="0" err="1"/>
              <a:t>RunNumber</a:t>
            </a:r>
            <a:r>
              <a:rPr lang="en-US" altLang="it-IT" dirty="0"/>
              <a:t>&lt;10 per </a:t>
            </a:r>
            <a:r>
              <a:rPr lang="en-US" altLang="it-IT" dirty="0" err="1"/>
              <a:t>velocizzare</a:t>
            </a:r>
            <a:r>
              <a:rPr lang="en-US" altLang="it-IT" dirty="0"/>
              <a:t> I tempi di </a:t>
            </a:r>
            <a:r>
              <a:rPr lang="en-US" altLang="it-IT" dirty="0" err="1"/>
              <a:t>estrazione</a:t>
            </a:r>
            <a:endParaRPr lang="en-US" altLang="it-IT" dirty="0"/>
          </a:p>
          <a:p>
            <a:endParaRPr lang="it-IT" altLang="it-IT" dirty="0"/>
          </a:p>
        </p:txBody>
      </p:sp>
      <p:sp>
        <p:nvSpPr>
          <p:cNvPr id="15367" name="Segnaposto numero diapositiva 1">
            <a:extLst>
              <a:ext uri="{FF2B5EF4-FFF2-40B4-BE49-F238E27FC236}">
                <a16:creationId xmlns:a16="http://schemas.microsoft.com/office/drawing/2014/main" id="{35AA93BC-C727-43EC-85BA-C24922F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B9326B-9285-4E44-9BB4-98F1DC937B05}" type="slidenum">
              <a:rPr lang="it-IT" altLang="it-IT">
                <a:latin typeface="Calibri" panose="020F0502020204030204" pitchFamily="34" charset="0"/>
              </a:rPr>
              <a:pPr/>
              <a:t>3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0E48EB-57B8-4466-9713-6598DCB22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 estratti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BDBA6-531A-4F40-9724-F3CA011FB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 dati esaminati sono relativi ai telescopi</a:t>
            </a:r>
          </a:p>
          <a:p>
            <a:r>
              <a:rPr lang="it-IT" dirty="0"/>
              <a:t>Alta 01</a:t>
            </a:r>
          </a:p>
          <a:p>
            <a:r>
              <a:rPr lang="it-IT" dirty="0"/>
              <a:t>Bolo 01</a:t>
            </a:r>
          </a:p>
          <a:p>
            <a:r>
              <a:rPr lang="it-IT" dirty="0"/>
              <a:t>Lodi 01</a:t>
            </a:r>
          </a:p>
          <a:p>
            <a:r>
              <a:rPr lang="it-IT" dirty="0"/>
              <a:t>Roma 02</a:t>
            </a:r>
          </a:p>
          <a:p>
            <a:r>
              <a:rPr lang="it-IT" dirty="0"/>
              <a:t>Tori 03</a:t>
            </a:r>
          </a:p>
          <a:p>
            <a:r>
              <a:rPr lang="it-IT" dirty="0"/>
              <a:t>Tori 04</a:t>
            </a:r>
          </a:p>
          <a:p>
            <a:pPr marL="0" indent="0">
              <a:buNone/>
            </a:pPr>
            <a:r>
              <a:rPr lang="it-IT" dirty="0"/>
              <a:t>Tutti i dati estratti si riferiscono al 4 Aprile. La data è stata scelta perché questa è stata una delle date scelte la </a:t>
            </a:r>
            <a:r>
              <a:rPr lang="it-IT" dirty="0" err="1"/>
              <a:t>muons</a:t>
            </a:r>
            <a:r>
              <a:rPr lang="it-IT" dirty="0"/>
              <a:t> Week.</a:t>
            </a:r>
          </a:p>
          <a:p>
            <a:pPr marL="0" indent="0">
              <a:buNone/>
            </a:pPr>
            <a:r>
              <a:rPr lang="it-IT" dirty="0"/>
              <a:t>Per i Telescopi Tori 03 e Tori 04 sono stati analizzati anche i dati del 15 maggio</a:t>
            </a:r>
          </a:p>
        </p:txBody>
      </p:sp>
    </p:spTree>
    <p:extLst>
      <p:ext uri="{BB962C8B-B14F-4D97-AF65-F5344CB8AC3E}">
        <p14:creationId xmlns:p14="http://schemas.microsoft.com/office/powerpoint/2010/main" val="3156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7DA4C2-ED41-4E65-B92F-3B2EF1897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Selezione dei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B89028-0554-4581-BA90-948A404CD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873" y="1274618"/>
            <a:ext cx="9301739" cy="50707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/>
              <a:t>I  dati sono stati filtrati  ed elaborati utilizzando il programma Excel</a:t>
            </a:r>
          </a:p>
          <a:p>
            <a:pPr marL="0" indent="0" algn="just">
              <a:buNone/>
            </a:pPr>
            <a:r>
              <a:rPr lang="it-IT" dirty="0"/>
              <a:t>      Inizialmente i dati  sono stati ordinati in base al tempo di volo, dal più piccolo al più grande e  </a:t>
            </a:r>
          </a:p>
          <a:p>
            <a:pPr marL="0" indent="0" algn="just">
              <a:buNone/>
            </a:pPr>
            <a:r>
              <a:rPr lang="it-IT" dirty="0"/>
              <a:t>      sono stati eliminati i tempi di volo negativi.</a:t>
            </a:r>
          </a:p>
          <a:p>
            <a:pPr marL="0" lvl="0" indent="0" algn="just">
              <a:buNone/>
            </a:pPr>
            <a:r>
              <a:rPr lang="it-IT" dirty="0"/>
              <a:t>      Successivamente i dati sono stati di nuovo analizzati prendendo in considerazione la </a:t>
            </a:r>
          </a:p>
          <a:p>
            <a:pPr marL="0" lvl="0" indent="0" algn="just">
              <a:buNone/>
            </a:pPr>
            <a:r>
              <a:rPr lang="it-IT" dirty="0"/>
              <a:t>      lunghezza della traccia e sono stati selezionati 2000 dati con lunghezza della traccia il più    </a:t>
            </a:r>
          </a:p>
          <a:p>
            <a:pPr marL="0" lvl="0" indent="0" algn="just">
              <a:buNone/>
            </a:pPr>
            <a:r>
              <a:rPr lang="it-IT" dirty="0"/>
              <a:t>      possibile vicina a 1 metro. Questo dato, nelle successive elaborazioni, può essere </a:t>
            </a:r>
          </a:p>
          <a:p>
            <a:pPr marL="0" lvl="0" indent="0" algn="just">
              <a:buNone/>
            </a:pPr>
            <a:r>
              <a:rPr lang="it-IT" dirty="0"/>
              <a:t>      considerato costante rispetto alla maggiore variabilità  dei tempi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L’analisi dei dati ha evidenziato alcune anomalie :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       il telescopio di  Lodi 01 ha registrato il 5% di dati con  lunghezza di traccia inferiori a 1 metro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       I dati raccolti dai diversi telescopi, riferiti allo stesso intervallo di osservazione, sono </a:t>
            </a:r>
          </a:p>
          <a:p>
            <a:pPr marL="0" indent="0" algn="just">
              <a:buNone/>
            </a:pPr>
            <a:r>
              <a:rPr lang="it-IT" dirty="0"/>
              <a:t>       molto diversi come numerosità.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70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6F0052-5323-4FD8-82A5-71473245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statistica dei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AE28E3-1950-4C39-BEFE-2CC1E4F26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I dati sono stati utilizzati per calcolare la velocità dei muoni (lunghezza della traccia/tempo di volo); con le velocità, utilizzando la funzione analisi dati del  programma Excel, sono stati costruiti gli istogrammi che permettono di analizzare la distribuzione dei dati intorno alla media.</a:t>
            </a:r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r>
              <a:rPr lang="it-IT" dirty="0"/>
              <a:t>Gli istogrammi relativi alla distribuzione delle velocità dei diversi telescopi sono state confrontate prendendo in esame la forma dell’istogramma e in particolare l’asimmetria e la curtosi</a:t>
            </a:r>
          </a:p>
        </p:txBody>
      </p:sp>
    </p:spTree>
    <p:extLst>
      <p:ext uri="{BB962C8B-B14F-4D97-AF65-F5344CB8AC3E}">
        <p14:creationId xmlns:p14="http://schemas.microsoft.com/office/powerpoint/2010/main" val="17798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050DE1-B6C8-4FC3-855F-B8D43A4E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Asimmetria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C01DFD-EF13-44A3-89BE-12C1FAA51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3685" y="1540189"/>
            <a:ext cx="8915400" cy="3777622"/>
          </a:xfrm>
        </p:spPr>
        <p:txBody>
          <a:bodyPr/>
          <a:lstStyle/>
          <a:p>
            <a:pPr algn="just" fontAlgn="base"/>
            <a:r>
              <a:rPr lang="it-IT" dirty="0"/>
              <a:t>Una distribuzione è  </a:t>
            </a:r>
            <a:r>
              <a:rPr lang="it-IT" b="1" dirty="0"/>
              <a:t>asimmetrica</a:t>
            </a:r>
            <a:r>
              <a:rPr lang="it-IT" dirty="0"/>
              <a:t> quando la sua forma  non si presenta speculare rispetto alla posizione centrale. Media, moda e mediana non coincidono</a:t>
            </a:r>
          </a:p>
          <a:p>
            <a:pPr marL="0" indent="0" algn="just" fontAlgn="base">
              <a:buNone/>
            </a:pPr>
            <a:r>
              <a:rPr lang="it-IT" b="1" dirty="0"/>
              <a:t>      L’asimmetria è  positiva</a:t>
            </a:r>
            <a:r>
              <a:rPr lang="it-IT" dirty="0"/>
              <a:t> quando la forma è caratterizzata da una coda  </a:t>
            </a:r>
          </a:p>
          <a:p>
            <a:pPr marL="0" indent="0" algn="just" fontAlgn="base">
              <a:buNone/>
            </a:pPr>
            <a:r>
              <a:rPr lang="it-IT" dirty="0"/>
              <a:t>      allungata verso destra</a:t>
            </a:r>
          </a:p>
          <a:p>
            <a:pPr marL="0" indent="0" algn="just" fontAlgn="base">
              <a:buNone/>
            </a:pPr>
            <a:r>
              <a:rPr lang="it-IT" b="1" dirty="0"/>
              <a:t>      L’Asimmetria negativa</a:t>
            </a:r>
            <a:r>
              <a:rPr lang="it-IT" dirty="0"/>
              <a:t> quando la forma è caratterizzata da una coda </a:t>
            </a:r>
          </a:p>
          <a:p>
            <a:pPr marL="0" indent="0" algn="just" fontAlgn="base">
              <a:buNone/>
            </a:pPr>
            <a:r>
              <a:rPr lang="it-IT" dirty="0"/>
              <a:t>      allungata verso sinistra </a:t>
            </a:r>
          </a:p>
          <a:p>
            <a:pPr marL="0" indent="0" fontAlgn="base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E3FC7E0-AC84-406C-938A-BCFF86157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165" y="3824065"/>
            <a:ext cx="4231585" cy="2549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E41390-4C3D-4134-9BC8-F9D49DE9C903}"/>
              </a:ext>
            </a:extLst>
          </p:cNvPr>
          <p:cNvSpPr txBox="1"/>
          <p:nvPr/>
        </p:nvSpPr>
        <p:spPr>
          <a:xfrm>
            <a:off x="2812473" y="4259219"/>
            <a:ext cx="3052357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Un </a:t>
            </a:r>
            <a:r>
              <a:rPr lang="it-IT" b="1" dirty="0"/>
              <a:t>indice di asimmetria</a:t>
            </a:r>
            <a:r>
              <a:rPr lang="it-IT" dirty="0"/>
              <a:t> si ottiene mediante la differenza tra media e mediana rapportata allo scarto quadratico medio.</a:t>
            </a:r>
          </a:p>
        </p:txBody>
      </p:sp>
    </p:spTree>
    <p:extLst>
      <p:ext uri="{BB962C8B-B14F-4D97-AF65-F5344CB8AC3E}">
        <p14:creationId xmlns:p14="http://schemas.microsoft.com/office/powerpoint/2010/main" val="31579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447460-B213-4ED5-BAE0-23FA4A27D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962" y="313985"/>
            <a:ext cx="8911687" cy="1280890"/>
          </a:xfrm>
        </p:spPr>
        <p:txBody>
          <a:bodyPr/>
          <a:lstStyle/>
          <a:p>
            <a:r>
              <a:rPr lang="it-IT" dirty="0"/>
              <a:t>Curtosi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A52D1D-F541-47D3-A9D4-FF0D8AB7F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8" y="1161523"/>
            <a:ext cx="9398721" cy="5382492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La curtosi prende in esame il maggiore o minore appiattimento della distribuzione , e conseguentemente, il maggiore o minor peso delle code rispetto alla parte centrale della forma.</a:t>
            </a:r>
          </a:p>
          <a:p>
            <a:pPr marL="360363" indent="0" algn="just" fontAlgn="base">
              <a:buNone/>
            </a:pPr>
            <a:r>
              <a:rPr lang="it-IT" b="1" dirty="0"/>
              <a:t>La curtosi può essere calcolata con l’indice  </a:t>
            </a:r>
            <a:r>
              <a:rPr lang="it-IT" b="1" dirty="0" err="1"/>
              <a:t>Pearson</a:t>
            </a:r>
            <a:r>
              <a:rPr lang="it-IT" dirty="0"/>
              <a:t> </a:t>
            </a:r>
          </a:p>
          <a:p>
            <a:pPr marL="360363" indent="0" algn="just" fontAlgn="base">
              <a:buNone/>
            </a:pPr>
            <a:r>
              <a:rPr lang="it-IT" dirty="0"/>
              <a:t>Questo indice assume valore pari a 3 nel caso in cui la distribuzione assuma una forma normale.</a:t>
            </a:r>
          </a:p>
          <a:p>
            <a:pPr marL="360363" indent="0" algn="just" fontAlgn="base">
              <a:buNone/>
            </a:pPr>
            <a:r>
              <a:rPr lang="it-IT" dirty="0"/>
              <a:t>Quando la distribuzione ha una forma maggiormente appuntita rispetto alla normale si parla di f</a:t>
            </a:r>
            <a:r>
              <a:rPr lang="it-IT" b="1" dirty="0"/>
              <a:t>orma leptocurtica</a:t>
            </a:r>
            <a:r>
              <a:rPr lang="it-IT" dirty="0"/>
              <a:t> e l’indice sarà &gt; 3.</a:t>
            </a:r>
          </a:p>
          <a:p>
            <a:pPr marL="360363" indent="0" algn="just" fontAlgn="base">
              <a:buNone/>
            </a:pPr>
            <a:r>
              <a:rPr lang="it-IT" dirty="0"/>
              <a:t>Quando la distribuzione ha una forma meno appuntita rispetto alla normale si parla di </a:t>
            </a:r>
            <a:r>
              <a:rPr lang="it-IT" b="1" dirty="0"/>
              <a:t>forma platicurtica</a:t>
            </a:r>
            <a:r>
              <a:rPr lang="it-IT" dirty="0"/>
              <a:t> e l’indice sarà &lt; 3.</a:t>
            </a:r>
          </a:p>
          <a:p>
            <a:pPr marL="360363" indent="0" algn="just" fontAlgn="base">
              <a:buNone/>
            </a:pPr>
            <a:endParaRPr lang="it-IT" dirty="0"/>
          </a:p>
          <a:p>
            <a:pPr marL="360363" indent="0" algn="just" fontAlgn="base">
              <a:buNone/>
            </a:pPr>
            <a:r>
              <a:rPr lang="it-IT" dirty="0"/>
              <a:t>I dati statistici associati ai grafici</a:t>
            </a:r>
          </a:p>
          <a:p>
            <a:pPr marL="360363" indent="0" algn="just" fontAlgn="base">
              <a:buNone/>
            </a:pPr>
            <a:r>
              <a:rPr lang="it-IT" dirty="0"/>
              <a:t> sono stati calcolati con il programma Excel</a:t>
            </a:r>
          </a:p>
          <a:p>
            <a:pPr marL="360363" indent="0" algn="just" fontAlgn="base">
              <a:buNone/>
            </a:pPr>
            <a:r>
              <a:rPr lang="it-IT" dirty="0"/>
              <a:t>Utilizzando la funzione «Statistica Descrittiva» </a:t>
            </a:r>
          </a:p>
          <a:p>
            <a:pPr marL="360363" indent="0" algn="just" fontAlgn="base">
              <a:buNone/>
            </a:pPr>
            <a:r>
              <a:rPr lang="it-IT" dirty="0"/>
              <a:t>di «Analisi Dati»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BC9E282-3C1A-4E3E-A96D-BAEF823AE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4267200"/>
            <a:ext cx="3191886" cy="2494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4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B1BB9C-3972-4295-A76A-159037EF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616" y="485565"/>
            <a:ext cx="8911687" cy="1280890"/>
          </a:xfrm>
        </p:spPr>
        <p:txBody>
          <a:bodyPr/>
          <a:lstStyle/>
          <a:p>
            <a:r>
              <a:rPr lang="it-IT" dirty="0"/>
              <a:t>Asimmetria e curtosi per gli istogrammi di velocità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12C5B7-3BA5-4063-B279-D03F35199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236" y="2133599"/>
            <a:ext cx="9717376" cy="4544291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L’asimmetria e la curtosi possono dare indicazioni sui dati raccolti dai telescopi EEE </a:t>
            </a:r>
          </a:p>
          <a:p>
            <a:pPr marL="0" indent="0" algn="just">
              <a:buNone/>
            </a:pPr>
            <a:r>
              <a:rPr lang="it-IT" dirty="0"/>
              <a:t>     </a:t>
            </a:r>
            <a:r>
              <a:rPr lang="it-IT" b="1" dirty="0"/>
              <a:t>Per quanto riguarda l’asimmetria </a:t>
            </a:r>
            <a:r>
              <a:rPr lang="it-IT" dirty="0"/>
              <a:t>, se si considera costante (1m) la lunghezza della </a:t>
            </a:r>
          </a:p>
          <a:p>
            <a:pPr marL="0" indent="0" algn="just">
              <a:buNone/>
            </a:pPr>
            <a:r>
              <a:rPr lang="it-IT" dirty="0"/>
              <a:t>     traccia, per avere un valore di velocità pari a 30 cm/ns dovremmo avere un </a:t>
            </a:r>
          </a:p>
          <a:p>
            <a:pPr marL="0" indent="0" algn="just">
              <a:buNone/>
            </a:pPr>
            <a:r>
              <a:rPr lang="it-IT" dirty="0"/>
              <a:t>     tempo pari a circa to= 3,33ns. </a:t>
            </a:r>
          </a:p>
          <a:p>
            <a:pPr marL="0" indent="0" algn="just">
              <a:buNone/>
            </a:pPr>
            <a:r>
              <a:rPr lang="it-IT" dirty="0"/>
              <a:t>     Una asimmetria positiva può indicare che sono più numerosi i dati  con t&gt;3,33 ns </a:t>
            </a:r>
          </a:p>
          <a:p>
            <a:pPr marL="0" indent="0" algn="just">
              <a:buNone/>
            </a:pPr>
            <a:r>
              <a:rPr lang="it-IT" dirty="0"/>
              <a:t>    che danno velocità inferiori a c e spostano la curva verso sinistra rispetto alla   </a:t>
            </a:r>
          </a:p>
          <a:p>
            <a:pPr marL="0" indent="0" algn="just">
              <a:buNone/>
            </a:pPr>
            <a:r>
              <a:rPr lang="it-IT" dirty="0"/>
              <a:t>     media teorica che dovrebbe essere pari alla velocità della luce. </a:t>
            </a:r>
          </a:p>
          <a:p>
            <a:pPr marL="0" indent="0" algn="just">
              <a:buNone/>
            </a:pPr>
            <a:r>
              <a:rPr lang="it-IT" dirty="0"/>
              <a:t>     Se gli istogrammi del particolare telescopio analizzato dovessero avere  </a:t>
            </a:r>
          </a:p>
          <a:p>
            <a:pPr marL="0" indent="0" algn="just">
              <a:buNone/>
            </a:pPr>
            <a:r>
              <a:rPr lang="it-IT" dirty="0"/>
              <a:t>     sempre questa caratteristica, potremmo avere indicazioni su un errore sistematico  </a:t>
            </a:r>
          </a:p>
          <a:p>
            <a:pPr marL="0" indent="0" algn="just">
              <a:buNone/>
            </a:pPr>
            <a:r>
              <a:rPr lang="it-IT" dirty="0"/>
              <a:t>     dovuto, ad esempio, ad una errata collocazione del telescopio che raccoglie </a:t>
            </a:r>
          </a:p>
          <a:p>
            <a:pPr marL="0" indent="0" algn="just">
              <a:buNone/>
            </a:pPr>
            <a:r>
              <a:rPr lang="it-IT" dirty="0"/>
              <a:t>     raggi troppo inclinati rispetto alla verticale.</a:t>
            </a:r>
          </a:p>
          <a:p>
            <a:pPr marL="0" indent="0" algn="just">
              <a:buNone/>
            </a:pPr>
            <a:r>
              <a:rPr lang="it-IT" dirty="0"/>
              <a:t>     Un ragionamento analogo può essere fatto per l’asimmetria negativa. </a:t>
            </a:r>
          </a:p>
        </p:txBody>
      </p:sp>
    </p:spTree>
    <p:extLst>
      <p:ext uri="{BB962C8B-B14F-4D97-AF65-F5344CB8AC3E}">
        <p14:creationId xmlns:p14="http://schemas.microsoft.com/office/powerpoint/2010/main" val="38336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583</TotalTime>
  <Words>1803</Words>
  <Application>Microsoft Office PowerPoint</Application>
  <PresentationFormat>Widescreen</PresentationFormat>
  <Paragraphs>294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Filo</vt:lpstr>
      <vt:lpstr>Liceo Cavour _ Roma Analisi dell'Asimmetria e della Curtosi degli istogrammi relativi alla velocità dei muoni</vt:lpstr>
      <vt:lpstr>Scopo del Lavoro</vt:lpstr>
      <vt:lpstr>Estrazione dei dati</vt:lpstr>
      <vt:lpstr>Dati estratti</vt:lpstr>
      <vt:lpstr>Selezione dei dati</vt:lpstr>
      <vt:lpstr>Analisi statistica dei dati</vt:lpstr>
      <vt:lpstr>Asimmetria  </vt:lpstr>
      <vt:lpstr>Curtosi</vt:lpstr>
      <vt:lpstr>Asimmetria e curtosi per gli istogrammi di velocità</vt:lpstr>
      <vt:lpstr>Asimmetria e curtosi per gli istogrammi di velocità</vt:lpstr>
      <vt:lpstr>Telescopio Alta 01</vt:lpstr>
      <vt:lpstr>Telescopio Bologna 01</vt:lpstr>
      <vt:lpstr>Telescopio Lodi 01</vt:lpstr>
      <vt:lpstr>Telescopio Roma 02</vt:lpstr>
      <vt:lpstr>Telescopio Tori 03 4_5</vt:lpstr>
      <vt:lpstr>Telescopio Tori 04</vt:lpstr>
      <vt:lpstr>Presentazione standard di PowerPoint</vt:lpstr>
      <vt:lpstr>Presentazione standard di PowerPoint</vt:lpstr>
      <vt:lpstr>Conclusioni 1</vt:lpstr>
      <vt:lpstr>Conclusioni 2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 – Extreme Energy Events Velocità dei Muoni: analisi dati</dc:title>
  <dc:creator>Angela Antonucci</dc:creator>
  <cp:lastModifiedBy>Postazione N°07</cp:lastModifiedBy>
  <cp:revision>40</cp:revision>
  <dcterms:created xsi:type="dcterms:W3CDTF">2019-05-19T17:58:36Z</dcterms:created>
  <dcterms:modified xsi:type="dcterms:W3CDTF">2019-06-05T12:02:00Z</dcterms:modified>
</cp:coreProperties>
</file>