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4" r:id="rId5"/>
    <p:sldId id="262" r:id="rId6"/>
    <p:sldId id="265" r:id="rId7"/>
    <p:sldId id="266" r:id="rId8"/>
    <p:sldId id="258" r:id="rId9"/>
    <p:sldId id="261" r:id="rId10"/>
    <p:sldId id="25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TELESCOPI</c:v>
                </c:pt>
              </c:strCache>
            </c:strRef>
          </c:tx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F2-4FF4-A624-D81EB244D26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F2-4FF4-A624-D81EB244D26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F2-4FF4-A624-D81EB244D26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AF2-4FF4-A624-D81EB244D26F}"/>
              </c:ext>
            </c:extLst>
          </c:dPt>
          <c:dLbls>
            <c:dLbl>
              <c:idx val="0"/>
              <c:layout>
                <c:manualLayout>
                  <c:x val="3.6231884057971015E-3"/>
                  <c:y val="-1.45932124785526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smtClean="0">
                        <a:solidFill>
                          <a:srgbClr val="002060"/>
                        </a:solidFill>
                      </a:rPr>
                      <a:t>FUNZIONANTI 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smtClean="0">
                        <a:solidFill>
                          <a:srgbClr val="002060"/>
                        </a:solidFill>
                      </a:rPr>
                      <a:t>30%</a:t>
                    </a:r>
                    <a:endParaRPr lang="en-US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128019323671498"/>
                      <c:h val="0.10863187369034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F2-4FF4-A624-D81EB244D2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2060"/>
                        </a:solidFill>
                      </a:rPr>
                      <a:t>ABBASTANZA</a:t>
                    </a:r>
                    <a:r>
                      <a:rPr lang="en-US" b="1" baseline="0" dirty="0">
                        <a:solidFill>
                          <a:srgbClr val="002060"/>
                        </a:solidFill>
                      </a:rPr>
                      <a:t> FUNZIONANTI </a:t>
                    </a:r>
                  </a:p>
                  <a:p>
                    <a:r>
                      <a:rPr lang="en-US" b="1" baseline="0" dirty="0">
                        <a:solidFill>
                          <a:srgbClr val="002060"/>
                        </a:solidFill>
                      </a:rPr>
                      <a:t>41%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F2-4FF4-A624-D81EB244D26F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>
                        <a:solidFill>
                          <a:srgbClr val="002060"/>
                        </a:solidFill>
                      </a:rPr>
                      <a:t>NON </a:t>
                    </a:r>
                    <a:r>
                      <a:rPr lang="en-US" b="1" baseline="0" dirty="0" smtClean="0">
                        <a:solidFill>
                          <a:srgbClr val="002060"/>
                        </a:solidFill>
                      </a:rPr>
                      <a:t>FUNZIONANTI  </a:t>
                    </a:r>
                    <a:r>
                      <a:rPr lang="en-US" b="1" baseline="0" dirty="0">
                        <a:solidFill>
                          <a:srgbClr val="002060"/>
                        </a:solidFill>
                      </a:rPr>
                      <a:t>
</a:t>
                    </a:r>
                    <a:r>
                      <a:rPr lang="en-US" b="1" baseline="0" dirty="0" smtClean="0">
                        <a:solidFill>
                          <a:srgbClr val="002060"/>
                        </a:solidFill>
                      </a:rPr>
                      <a:t>29%</a:t>
                    </a:r>
                    <a:endParaRPr lang="en-US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3"/>
                <c:pt idx="0">
                  <c:v>FUNZIONANTI</c:v>
                </c:pt>
                <c:pt idx="1">
                  <c:v>ABBASTANZA FUNZIONANTI</c:v>
                </c:pt>
                <c:pt idx="2">
                  <c:v>NON FUNZIONANTI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AF2-4FF4-A624-D81EB244D26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2060">
                <a:alpha val="81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  <a:sp3d>
              <a:contourClr>
                <a:schemeClr val="tx1">
                  <a:lumMod val="95000"/>
                  <a:lumOff val="5000"/>
                </a:schemeClr>
              </a:contourClr>
            </a:sp3d>
          </c:spPr>
          <c:invertIfNegative val="0"/>
          <c:cat>
            <c:strRef>
              <c:f>Foglio1!$A$2:$A$5</c:f>
              <c:strCache>
                <c:ptCount val="4"/>
                <c:pt idx="0">
                  <c:v>MANCATI AGGIORNAMENTI</c:v>
                </c:pt>
                <c:pt idx="1">
                  <c:v>DATI CON ANOMALIE</c:v>
                </c:pt>
                <c:pt idx="2">
                  <c:v>MANCATI AGGIORNAMENTI E DATI CON ANOMALIE</c:v>
                </c:pt>
                <c:pt idx="3">
                  <c:v>ASSENZA DI PROBLEMI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80-456B-865E-F5B402E5C0D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Foglio1!$A$2:$A$5</c:f>
              <c:strCache>
                <c:ptCount val="4"/>
                <c:pt idx="0">
                  <c:v>MANCATI AGGIORNAMENTI</c:v>
                </c:pt>
                <c:pt idx="1">
                  <c:v>DATI CON ANOMALIE</c:v>
                </c:pt>
                <c:pt idx="2">
                  <c:v>MANCATI AGGIORNAMENTI E DATI CON ANOMALIE</c:v>
                </c:pt>
                <c:pt idx="3">
                  <c:v>ASSENZA DI PROBLEMI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80-456B-865E-F5B402E5C0D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Foglio1!$A$2:$A$5</c:f>
              <c:strCache>
                <c:ptCount val="4"/>
                <c:pt idx="0">
                  <c:v>MANCATI AGGIORNAMENTI</c:v>
                </c:pt>
                <c:pt idx="1">
                  <c:v>DATI CON ANOMALIE</c:v>
                </c:pt>
                <c:pt idx="2">
                  <c:v>MANCATI AGGIORNAMENTI E DATI CON ANOMALIE</c:v>
                </c:pt>
                <c:pt idx="3">
                  <c:v>ASSENZA DI PROBLEMI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80-456B-865E-F5B402E5C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29"/>
        <c:shape val="box"/>
        <c:axId val="165439744"/>
        <c:axId val="165441536"/>
        <c:axId val="0"/>
      </c:bar3DChart>
      <c:catAx>
        <c:axId val="16543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441536"/>
        <c:crosses val="autoZero"/>
        <c:auto val="1"/>
        <c:lblAlgn val="ctr"/>
        <c:lblOffset val="100"/>
        <c:noMultiLvlLbl val="0"/>
      </c:catAx>
      <c:valAx>
        <c:axId val="165441536"/>
        <c:scaling>
          <c:orientation val="minMax"/>
          <c:max val="1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439744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TELESCOPIO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69-42C4-819F-E10B266F0EF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TELESCOPIO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69-42C4-819F-E10B266F0EF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TELESCOPIO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A69-42C4-819F-E10B266F0EF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TELESCOPIO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Foglio1!$E$2:$E$6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A69-42C4-819F-E10B266F0EF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TELESCOPIO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Foglio1!$F$2:$F$6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A69-42C4-819F-E10B266F0EF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TELESCOPIO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Foglio1!$G$2:$G$6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A69-42C4-819F-E10B266F0EFF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TELESCOPIO 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Foglio1!$H$2:$H$6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A69-42C4-819F-E10B266F0EFF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TELESCOPIO 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Foglio1!$I$2:$I$6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A69-42C4-819F-E10B266F0EFF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TELESCOIO 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Foglio1!$J$2:$J$6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A69-42C4-819F-E10B266F0EFF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TELESCOPIO 10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Foglio1!$K$2:$K$6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3A69-42C4-819F-E10B266F0EFF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TELESCOPIO 11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Foglio1!$L$2:$L$6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3A69-42C4-819F-E10B266F0EFF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TELESCOPIO 12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Foglio1!$M$2:$M$6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3A69-42C4-819F-E10B266F0EFF}"/>
            </c:ext>
          </c:extLst>
        </c:ser>
        <c:ser>
          <c:idx val="12"/>
          <c:order val="12"/>
          <c:tx>
            <c:strRef>
              <c:f>Foglio1!$N$1</c:f>
              <c:strCache>
                <c:ptCount val="1"/>
                <c:pt idx="0">
                  <c:v>TELESCOPIO 13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Foglio1!$N$2:$N$6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10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A69-42C4-819F-E10B266F0EFF}"/>
            </c:ext>
          </c:extLst>
        </c:ser>
        <c:ser>
          <c:idx val="13"/>
          <c:order val="13"/>
          <c:tx>
            <c:strRef>
              <c:f>Foglio1!$O$1</c:f>
              <c:strCache>
                <c:ptCount val="1"/>
                <c:pt idx="0">
                  <c:v>TELESCOPIO 14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Foglio1!$O$2:$O$6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3A69-42C4-819F-E10B266F0EFF}"/>
            </c:ext>
          </c:extLst>
        </c:ser>
        <c:ser>
          <c:idx val="14"/>
          <c:order val="14"/>
          <c:tx>
            <c:strRef>
              <c:f>Foglio1!$P$1</c:f>
              <c:strCache>
                <c:ptCount val="1"/>
                <c:pt idx="0">
                  <c:v>TELESCOPIO 15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Foglio1!$P$2:$P$6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3A69-42C4-819F-E10B266F0EFF}"/>
            </c:ext>
          </c:extLst>
        </c:ser>
        <c:ser>
          <c:idx val="15"/>
          <c:order val="15"/>
          <c:tx>
            <c:strRef>
              <c:f>Foglio1!$Q$1</c:f>
              <c:strCache>
                <c:ptCount val="1"/>
                <c:pt idx="0">
                  <c:v>TELESCOPIO 16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Foglio1!$Q$2:$Q$6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3A69-42C4-819F-E10B266F0EFF}"/>
            </c:ext>
          </c:extLst>
        </c:ser>
        <c:ser>
          <c:idx val="16"/>
          <c:order val="16"/>
          <c:tx>
            <c:strRef>
              <c:f>Foglio1!$R$1</c:f>
              <c:strCache>
                <c:ptCount val="1"/>
                <c:pt idx="0">
                  <c:v>TELESCOPIO 17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</c:strCache>
            </c:strRef>
          </c:cat>
          <c:val>
            <c:numRef>
              <c:f>Foglio1!$R$2:$R$6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3A69-42C4-819F-E10B266F0E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396480"/>
        <c:axId val="165398016"/>
      </c:lineChart>
      <c:catAx>
        <c:axId val="1653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398016"/>
        <c:crosses val="autoZero"/>
        <c:auto val="1"/>
        <c:lblAlgn val="ctr"/>
        <c:lblOffset val="100"/>
        <c:noMultiLvlLbl val="0"/>
      </c:catAx>
      <c:valAx>
        <c:axId val="165398016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3964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Foglio1!$A$2:$A$6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7F-406C-AE13-1DA9834709F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Foglio1!$A$2:$A$6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8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7F-406C-AE13-1DA9834709F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Foglio1!$A$2:$A$6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97F-406C-AE13-1DA9834709F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Serie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Foglio1!$A$2:$A$6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Foglio1!$E$2:$E$6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97F-406C-AE13-1DA983470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212032"/>
        <c:axId val="177213824"/>
      </c:lineChart>
      <c:catAx>
        <c:axId val="17721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7213824"/>
        <c:crosses val="autoZero"/>
        <c:auto val="1"/>
        <c:lblAlgn val="ctr"/>
        <c:lblOffset val="100"/>
        <c:noMultiLvlLbl val="0"/>
      </c:catAx>
      <c:valAx>
        <c:axId val="17721382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721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1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471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5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27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41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711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159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84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532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67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77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5B0ED-14F3-4485-9F41-B5539C74DD50}" type="datetimeFigureOut">
              <a:rPr lang="it-IT" smtClean="0"/>
              <a:t>09/04/2019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70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7266" y="3919886"/>
            <a:ext cx="9144000" cy="1972980"/>
          </a:xfrm>
        </p:spPr>
        <p:txBody>
          <a:bodyPr>
            <a:noAutofit/>
          </a:bodyPr>
          <a:lstStyle/>
          <a:p>
            <a:r>
              <a:rPr lang="it-IT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ALTERNANZA SCUOLA-LAVORO 2018/2019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993" y="792120"/>
            <a:ext cx="9397285" cy="2331076"/>
          </a:xfrm>
          <a:ln>
            <a:noFill/>
          </a:ln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magine 3" descr="\\PRESIDE-DESKTOP\Dati Condivisi\logovolt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29" y="987102"/>
            <a:ext cx="1986768" cy="194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Risultati immagini per logo centro ferm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29" y="987102"/>
            <a:ext cx="1661374" cy="194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Risultati immagini per logo centro ferm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67" y="987102"/>
            <a:ext cx="2168884" cy="159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Risultati immagini per logo UNIC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85" y="751684"/>
            <a:ext cx="1736293" cy="18346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1757966" y="95036"/>
            <a:ext cx="81780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Realizzato dalla classe IV° sezione C del Liceo Scientifico A. Volta (R.C.)</a:t>
            </a:r>
          </a:p>
          <a:p>
            <a:pPr algn="ctr"/>
            <a:r>
              <a:rPr lang="it-IT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collaborazione con il «Progetto EEE» assistiti dal Prof. Marco Schioppia, e dalle Prof.sse Carmen Petronio e Caterina Romeo.</a:t>
            </a:r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362" y="6248775"/>
            <a:ext cx="775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8695" y="1956571"/>
            <a:ext cx="10515600" cy="3101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ringrazia per </a:t>
            </a:r>
            <a:r>
              <a:rPr lang="it-IT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l’attenzione</a:t>
            </a:r>
            <a:endParaRPr lang="it-IT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91594" y="5361505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Liceo Alessandro Volta.</a:t>
            </a:r>
          </a:p>
        </p:txBody>
      </p:sp>
    </p:spTree>
    <p:extLst>
      <p:ext uri="{BB962C8B-B14F-4D97-AF65-F5344CB8AC3E}">
        <p14:creationId xmlns:p14="http://schemas.microsoft.com/office/powerpoint/2010/main" val="45450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0773" y="935863"/>
            <a:ext cx="10515600" cy="19033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collaborazione con il Centro Fermi e l’Università della Calabria, il Liceo Scientifico Alessandro Volta (R.C.), ha avuto la possibilità di aderire al progetto EEE ( Extreme Energy Events); nello specifico, l’attività ha interessato, e sta interessando tutt’ora, 25 studenti della classe IV°C dello stesso Istituto.   </a:t>
            </a:r>
          </a:p>
          <a:p>
            <a:pPr marL="0" indent="0" algn="just">
              <a:buNone/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Quotidianamente ogni studente è chiamato a riportare, su relativo foglio Excel (di cui in basso un esempio), i dati rilevati giornalmente da uno specifico telescopio selezionato liberamente dal ragazzo in riferimento alla lista dei telescopi attivi. Non essendo infatti la scuola dotata di un proprio telescopio, l’attività svolta è quella di analizzare in remoto i dati raccolti da telescopi di altri Istituti e monitorarne il funzionamento.  </a:t>
            </a:r>
            <a:endParaRPr lang="it-IT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70773" y="156815"/>
            <a:ext cx="2330004" cy="749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98648" y="131369"/>
            <a:ext cx="16742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ATTIVITA’ SVOLTA 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70773" y="283484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dettaglio, il foglio Excel è organizzato nel seguente modo: nella sezione arancione, vengono trascritte le informazioni del Loogbook Elettronico, nella sezione celeste, le informazioni dell’EEE  Monitor DQM.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218" t="23704" r="823" b="34152"/>
          <a:stretch/>
        </p:blipFill>
        <p:spPr>
          <a:xfrm>
            <a:off x="0" y="3481180"/>
            <a:ext cx="12193890" cy="29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695458" y="272724"/>
            <a:ext cx="2330004" cy="749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ATTIVITA’ SVOLTA: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95457" y="1021956"/>
            <a:ext cx="1070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il monitoraggio, gli studenti confrontano i dati acquisiti con quelli dei giorni precedenti, utilizzando anche i rispettivi grafici (di cui sotto un esempio) per visualizzarne l’andamento nel tempo.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1678" t="26073" r="54266" b="25420"/>
          <a:stretch/>
        </p:blipFill>
        <p:spPr>
          <a:xfrm>
            <a:off x="340611" y="1742585"/>
            <a:ext cx="5705056" cy="35317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2728" t="53125" r="53846" b="12546"/>
          <a:stretch/>
        </p:blipFill>
        <p:spPr>
          <a:xfrm>
            <a:off x="6237028" y="1683565"/>
            <a:ext cx="5650173" cy="251118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237028" y="4210031"/>
            <a:ext cx="552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grafici sono in riferimento a: parametri ambientali, parametri del telescopio (es. GAS e HV), dati del telescopio rielaborati offline (es. CHI2).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77381" y="5415209"/>
            <a:ext cx="11136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termine della settimana corrente, il lavoro svolto viene incluso in un report finale, che prevede la messa in evidenza, in modo dettagliato, di eventuali anomalie riscontrate nello studio-dati, e che viene inviato ad una delle docenti d’istituto referenti del progetto.</a:t>
            </a:r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5186149" y="4312691"/>
            <a:ext cx="300251" cy="17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e 20"/>
          <p:cNvSpPr/>
          <p:nvPr/>
        </p:nvSpPr>
        <p:spPr>
          <a:xfrm>
            <a:off x="3712191" y="4360384"/>
            <a:ext cx="341194" cy="163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Ovale 1"/>
          <p:cNvSpPr/>
          <p:nvPr/>
        </p:nvSpPr>
        <p:spPr>
          <a:xfrm>
            <a:off x="965915" y="4312691"/>
            <a:ext cx="802048" cy="252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695457" y="272724"/>
            <a:ext cx="2330004" cy="749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ATTIVITA’ SVOLTA:</a:t>
            </a:r>
          </a:p>
        </p:txBody>
      </p:sp>
    </p:spTree>
    <p:extLst>
      <p:ext uri="{BB962C8B-B14F-4D97-AF65-F5344CB8AC3E}">
        <p14:creationId xmlns:p14="http://schemas.microsoft.com/office/powerpoint/2010/main" val="33306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695457" y="272724"/>
            <a:ext cx="2330004" cy="749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TELESCOPI: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95457" y="1187355"/>
            <a:ext cx="943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 stato preso in esame, da giorno 22/11/2018 a giorno 01/04/2019, un campione di 17 telescopi, di seguito elencati.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95458" y="1833686"/>
            <a:ext cx="18157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AREZ-01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BOLO-02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CAGL-01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CATZ-01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COSE-01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LACQ-02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LODI-01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LODI-02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PARM-01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REGG-01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TORI-03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TORI-04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TREV-01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BARI-01</a:t>
            </a:r>
          </a:p>
        </p:txBody>
      </p:sp>
      <p:graphicFrame>
        <p:nvGraphicFramePr>
          <p:cNvPr id="9" name="Segnaposto contenut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124146"/>
              </p:ext>
            </p:extLst>
          </p:nvPr>
        </p:nvGraphicFramePr>
        <p:xfrm>
          <a:off x="2511188" y="172873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Segnaposto contenuto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757508"/>
              </p:ext>
            </p:extLst>
          </p:nvPr>
        </p:nvGraphicFramePr>
        <p:xfrm>
          <a:off x="838200" y="250666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Segnaposto contenuto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111215"/>
              </p:ext>
            </p:extLst>
          </p:nvPr>
        </p:nvGraphicFramePr>
        <p:xfrm>
          <a:off x="695457" y="2483891"/>
          <a:ext cx="10515600" cy="403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arrotondato 6"/>
          <p:cNvSpPr/>
          <p:nvPr/>
        </p:nvSpPr>
        <p:spPr>
          <a:xfrm>
            <a:off x="695457" y="272724"/>
            <a:ext cx="2330004" cy="749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TELESCOPI: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95457" y="1405719"/>
            <a:ext cx="1052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Esaminando nello specifico le problematiche che hanno coinvolto i telescopi, non permettendo una costante o precisa raccolta/analisi dati,  si è dedotto che :</a:t>
            </a:r>
          </a:p>
        </p:txBody>
      </p:sp>
    </p:spTree>
    <p:extLst>
      <p:ext uri="{BB962C8B-B14F-4D97-AF65-F5344CB8AC3E}">
        <p14:creationId xmlns:p14="http://schemas.microsoft.com/office/powerpoint/2010/main" val="7685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AB1AABDD-8F54-4CD6-85E5-881CAC60B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925409"/>
              </p:ext>
            </p:extLst>
          </p:nvPr>
        </p:nvGraphicFramePr>
        <p:xfrm>
          <a:off x="838200" y="19921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tangolo arrotondato 6">
            <a:extLst>
              <a:ext uri="{FF2B5EF4-FFF2-40B4-BE49-F238E27FC236}">
                <a16:creationId xmlns:a16="http://schemas.microsoft.com/office/drawing/2014/main" xmlns="" id="{9F966124-7F8A-418B-B2A8-04E459064363}"/>
              </a:ext>
            </a:extLst>
          </p:cNvPr>
          <p:cNvSpPr/>
          <p:nvPr/>
        </p:nvSpPr>
        <p:spPr>
          <a:xfrm>
            <a:off x="695457" y="272724"/>
            <a:ext cx="2330004" cy="749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TELESCOPI: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C196937F-45A8-4FC5-98C5-76DF52FF4AFD}"/>
              </a:ext>
            </a:extLst>
          </p:cNvPr>
          <p:cNvSpPr txBox="1"/>
          <p:nvPr/>
        </p:nvSpPr>
        <p:spPr>
          <a:xfrm>
            <a:off x="695457" y="1322363"/>
            <a:ext cx="91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seguito un grafico relativo all’andamento del telescopi nei mesi di monitoraggio </a:t>
            </a:r>
          </a:p>
        </p:txBody>
      </p:sp>
    </p:spTree>
    <p:extLst>
      <p:ext uri="{BB962C8B-B14F-4D97-AF65-F5344CB8AC3E}">
        <p14:creationId xmlns:p14="http://schemas.microsoft.com/office/powerpoint/2010/main" val="6981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2229D74A-7F31-47A0-BAA9-9B937160A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675661"/>
              </p:ext>
            </p:extLst>
          </p:nvPr>
        </p:nvGraphicFramePr>
        <p:xfrm>
          <a:off x="838200" y="2229183"/>
          <a:ext cx="10515600" cy="394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tangolo arrotondato 6">
            <a:extLst>
              <a:ext uri="{FF2B5EF4-FFF2-40B4-BE49-F238E27FC236}">
                <a16:creationId xmlns:a16="http://schemas.microsoft.com/office/drawing/2014/main" xmlns="" id="{4004D5C7-89DA-44E8-930F-A4373A9AD38B}"/>
              </a:ext>
            </a:extLst>
          </p:cNvPr>
          <p:cNvSpPr/>
          <p:nvPr/>
        </p:nvSpPr>
        <p:spPr>
          <a:xfrm>
            <a:off x="695457" y="272724"/>
            <a:ext cx="2330004" cy="749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TELESCOPI: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CBCCB7CF-0D86-4A16-894F-6039BAB21508}"/>
              </a:ext>
            </a:extLst>
          </p:cNvPr>
          <p:cNvSpPr txBox="1"/>
          <p:nvPr/>
        </p:nvSpPr>
        <p:spPr>
          <a:xfrm>
            <a:off x="838200" y="1425515"/>
            <a:ext cx="986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Andamento medio:</a:t>
            </a:r>
          </a:p>
        </p:txBody>
      </p:sp>
    </p:spTree>
    <p:extLst>
      <p:ext uri="{BB962C8B-B14F-4D97-AF65-F5344CB8AC3E}">
        <p14:creationId xmlns:p14="http://schemas.microsoft.com/office/powerpoint/2010/main" val="246115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40521"/>
            <a:ext cx="10515600" cy="6685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 dati risultano essere in status di   </a:t>
            </a:r>
            <a:r>
              <a:rPr lang="it-IT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it-IT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i dati che presentano tali condizioni sono tutti relativi all’EEE monitor DQM, e nel dettaglio: </a:t>
            </a:r>
            <a:r>
              <a:rPr lang="it-IT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MultiHitTop, MultiHitMID, ChiSquare </a:t>
            </a: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talvolta anche </a:t>
            </a:r>
            <a:r>
              <a:rPr lang="it-IT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ClusterMultMid</a:t>
            </a: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Clr>
                <a:srgbClr val="002060"/>
              </a:buClr>
              <a:buNone/>
            </a:pPr>
            <a:endParaRPr lang="it-IT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it-IT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it-IT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it-IT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18052"/>
            <a:ext cx="2329070" cy="9011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ANOMALIE RILEVATE: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10176" t="42809" r="11291" b="13045"/>
          <a:stretch/>
        </p:blipFill>
        <p:spPr>
          <a:xfrm>
            <a:off x="838200" y="2987041"/>
            <a:ext cx="10419806" cy="346310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Ovale 7"/>
          <p:cNvSpPr/>
          <p:nvPr/>
        </p:nvSpPr>
        <p:spPr>
          <a:xfrm>
            <a:off x="4731656" y="3799499"/>
            <a:ext cx="972458" cy="569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4731656" y="4466505"/>
            <a:ext cx="1161144" cy="7552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736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797858" y="277711"/>
            <a:ext cx="2329070" cy="9011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ANOMALIE RILEVATE: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97858" y="1559859"/>
            <a:ext cx="1061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 telescopi non rilevano 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 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PRESSIONE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FLUSSO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SF6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tendenti allo 0 come nell’esempio sotto riportato.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11517" t="54121" r="42396" b="30934"/>
          <a:stretch/>
        </p:blipFill>
        <p:spPr>
          <a:xfrm>
            <a:off x="1089011" y="2190000"/>
            <a:ext cx="9145639" cy="16674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Ovale 11"/>
          <p:cNvSpPr/>
          <p:nvPr/>
        </p:nvSpPr>
        <p:spPr>
          <a:xfrm>
            <a:off x="3913914" y="2888380"/>
            <a:ext cx="1627092" cy="7263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2785999" y="3417493"/>
            <a:ext cx="1032966" cy="456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97858" y="4074660"/>
            <a:ext cx="1024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SEMPRE 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operatori dei telescopi riportano 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AGGIORNAMENTI COSTANTI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Tali aggiornamenti mancati, non riguardano un malfunzionamento del telescopio o l’assenza di gas in quest’ultimo ,difatti nella lista generale risultano essere TUTTI telescopi FUNZIONANTI, ma sono legate all’assenza di rilevazioni del Loogbook elettronico.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3"/>
          <a:srcRect l="5045" t="42212" r="6384" b="48264"/>
          <a:stretch/>
        </p:blipFill>
        <p:spPr>
          <a:xfrm>
            <a:off x="446633" y="5448728"/>
            <a:ext cx="11524343" cy="69668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Rettangolo 20"/>
          <p:cNvSpPr/>
          <p:nvPr/>
        </p:nvSpPr>
        <p:spPr>
          <a:xfrm>
            <a:off x="527348" y="5674901"/>
            <a:ext cx="915684" cy="145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3355114" y="5645965"/>
            <a:ext cx="1117600" cy="145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7590474" y="5641066"/>
            <a:ext cx="1262742" cy="145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11068210" y="5684700"/>
            <a:ext cx="696686" cy="203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/>
          <p:cNvSpPr/>
          <p:nvPr/>
        </p:nvSpPr>
        <p:spPr>
          <a:xfrm>
            <a:off x="5996533" y="5290204"/>
            <a:ext cx="1387861" cy="101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Ovale 27"/>
          <p:cNvSpPr/>
          <p:nvPr/>
        </p:nvSpPr>
        <p:spPr>
          <a:xfrm>
            <a:off x="1443032" y="5284208"/>
            <a:ext cx="1342967" cy="1071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094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550</Words>
  <Application>Microsoft Office PowerPoint</Application>
  <PresentationFormat>Personalizzato</PresentationFormat>
  <Paragraphs>56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Office Theme</vt:lpstr>
      <vt:lpstr>ALTERNANZA SCUOLA-LAVORO 2018/2019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ANOMALIE RILEVATE:</vt:lpstr>
      <vt:lpstr>ANOMALIE RILEVATE: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Pre</dc:creator>
  <cp:lastModifiedBy>Studenti</cp:lastModifiedBy>
  <cp:revision>68</cp:revision>
  <dcterms:created xsi:type="dcterms:W3CDTF">2018-12-17T15:40:14Z</dcterms:created>
  <dcterms:modified xsi:type="dcterms:W3CDTF">2019-04-09T09:22:05Z</dcterms:modified>
</cp:coreProperties>
</file>