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96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17554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3" name="Shape 12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dendities normalized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14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650239" y="390595"/>
            <a:ext cx="11704322" cy="832217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hape 139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650239" y="390595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643692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87600" indent="-55880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11957539" y="8882097"/>
            <a:ext cx="397022" cy="389271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6060"/>
          <a:stretch>
            <a:fillRect/>
          </a:stretch>
        </p:blipFill>
        <p:spPr>
          <a:xfrm>
            <a:off x="-139700" y="-188112"/>
            <a:ext cx="2299542" cy="131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7982"/>
          <a:stretch>
            <a:fillRect/>
          </a:stretch>
        </p:blipFill>
        <p:spPr>
          <a:xfrm>
            <a:off x="10952992" y="-188112"/>
            <a:ext cx="2115308" cy="131979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6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0" y="-237118"/>
            <a:ext cx="3127127" cy="178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247709" y="-137659"/>
            <a:ext cx="2848670" cy="1786519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 b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-423451"/>
            <a:ext cx="110998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banner_CF.jpg"/>
          <p:cNvPicPr>
            <a:picLocks noChangeAspect="1"/>
          </p:cNvPicPr>
          <p:nvPr/>
        </p:nvPicPr>
        <p:blipFill>
          <a:blip r:embed="rId21">
            <a:extLst/>
          </a:blip>
          <a:srcRect r="75954"/>
          <a:stretch>
            <a:fillRect/>
          </a:stretch>
        </p:blipFill>
        <p:spPr>
          <a:xfrm>
            <a:off x="0" y="-237118"/>
            <a:ext cx="3127127" cy="178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anner_CF.jpg"/>
          <p:cNvPicPr>
            <a:picLocks noChangeAspect="1"/>
          </p:cNvPicPr>
          <p:nvPr/>
        </p:nvPicPr>
        <p:blipFill>
          <a:blip r:embed="rId21">
            <a:extLst/>
          </a:blip>
          <a:srcRect l="78095"/>
          <a:stretch>
            <a:fillRect/>
          </a:stretch>
        </p:blipFill>
        <p:spPr>
          <a:xfrm>
            <a:off x="10247709" y="-137659"/>
            <a:ext cx="2848670" cy="178651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xmlns:p14="http://schemas.microsoft.com/office/powerpoint/2010/main"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Helvetica"/>
          <a:ea typeface="Helvetica"/>
          <a:cs typeface="Helvetica"/>
          <a:sym typeface="Helvetica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9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0.jpeg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Relationship Id="rId3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jpeg"/><Relationship Id="rId3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3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Relationship Id="rId3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Relationship Id="rId3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Relationship Id="rId3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3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3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tif"/><Relationship Id="rId3" Type="http://schemas.openxmlformats.org/officeDocument/2006/relationships/image" Target="../media/image70.t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7.t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t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eee.centrofermi.it/monitor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t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ti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5.png"/><Relationship Id="rId3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6.tif"/><Relationship Id="rId3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1.png"/><Relationship Id="rId3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9.ti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0.tif"/><Relationship Id="rId3" Type="http://schemas.openxmlformats.org/officeDocument/2006/relationships/image" Target="../media/image101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2.ti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3.ti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hyperlink" Target="http://it.wikipedia.org/wiki/Lingua_latina" TargetMode="External"/><Relationship Id="rId5" Type="http://schemas.openxmlformats.org/officeDocument/2006/relationships/hyperlink" Target="http://it.wikipedia.org/wiki/Lingua_greca" TargetMode="External"/><Relationship Id="rId6" Type="http://schemas.openxmlformats.org/officeDocument/2006/relationships/hyperlink" Target="http://it.wikipedia.org/wiki/Natura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it.wikipedia.org/wiki/Metodo_scientifico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ctrTitle"/>
          </p:nvPr>
        </p:nvSpPr>
        <p:spPr>
          <a:xfrm>
            <a:off x="1422400" y="2286000"/>
            <a:ext cx="10464800" cy="330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14095">
              <a:defRPr sz="7040" b="1">
                <a:latin typeface="Helvetica"/>
                <a:ea typeface="Helvetica"/>
                <a:cs typeface="Helvetica"/>
                <a:sym typeface="Helvetica"/>
              </a:defRPr>
            </a:pPr>
            <a:r>
              <a:t>Il Progetto E.E.E.</a:t>
            </a:r>
          </a:p>
          <a:p>
            <a:pPr defTabSz="514095">
              <a:defRPr sz="7040" b="1">
                <a:latin typeface="Helvetica"/>
                <a:ea typeface="Helvetica"/>
                <a:cs typeface="Helvetica"/>
                <a:sym typeface="Helvetica"/>
              </a:defRPr>
            </a:pPr>
            <a:r>
              <a:t>Raggi Cosmici</a:t>
            </a:r>
          </a:p>
          <a:p>
            <a:pPr defTabSz="514095">
              <a:defRPr sz="7040" b="1">
                <a:latin typeface="Helvetica"/>
                <a:ea typeface="Helvetica"/>
                <a:cs typeface="Helvetica"/>
                <a:sym typeface="Helvetica"/>
              </a:defRPr>
            </a:pPr>
            <a:r>
              <a:t>e il rivelatore</a:t>
            </a:r>
          </a:p>
        </p:txBody>
      </p:sp>
      <p:sp>
        <p:nvSpPr>
          <p:cNvPr id="188" name="Shape 188"/>
          <p:cNvSpPr/>
          <p:nvPr/>
        </p:nvSpPr>
        <p:spPr>
          <a:xfrm>
            <a:off x="2339953" y="7217131"/>
            <a:ext cx="2244204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sz="2600"/>
            </a:pPr>
            <a:r>
              <a:rPr lang="it-IT" dirty="0" smtClean="0"/>
              <a:t>D. De </a:t>
            </a:r>
            <a:r>
              <a:rPr lang="it-IT" dirty="0" err="1" smtClean="0"/>
              <a:t>Gruttola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0586" y="4104639"/>
            <a:ext cx="5098063" cy="5174828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1026" name="Shape 1026"/>
          <p:cNvSpPr/>
          <p:nvPr/>
        </p:nvSpPr>
        <p:spPr>
          <a:xfrm>
            <a:off x="6060107" y="4727834"/>
            <a:ext cx="6687539" cy="437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Per la forza di Lorentz le particelle cariche si muovono su orbite circolari se sottoposte all’azione di un campo magnetico.</a:t>
            </a:r>
          </a:p>
          <a:p>
            <a:pPr algn="l" defTabSz="650240">
              <a:buSzPct val="100000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Assumiamo una regione in cui </a:t>
            </a:r>
            <a:r>
              <a:rPr b="1"/>
              <a:t>B</a:t>
            </a:r>
            <a:r>
              <a:t> è uniforme e costante;  la particella entra con velocità ortogonale a </a:t>
            </a:r>
            <a:r>
              <a:rPr b="1"/>
              <a:t>B</a:t>
            </a:r>
            <a:r>
              <a:t>. </a:t>
            </a:r>
          </a:p>
          <a:p>
            <a:pPr algn="l" defTabSz="650240">
              <a:buSzPct val="100000"/>
              <a:buChar char="•"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La forza ha modulo qvB, ed è diretta verso il centro. </a:t>
            </a:r>
          </a:p>
        </p:txBody>
      </p:sp>
      <p:sp>
        <p:nvSpPr>
          <p:cNvPr id="1027" name="Shape 1027"/>
          <p:cNvSpPr/>
          <p:nvPr/>
        </p:nvSpPr>
        <p:spPr>
          <a:xfrm>
            <a:off x="7433433" y="3213059"/>
            <a:ext cx="2890141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Da cui il raggio è</a:t>
            </a:r>
          </a:p>
          <a:p>
            <a:pPr defTabSz="650240">
              <a:defRPr sz="4400" b="1" i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 = mv/qB</a:t>
            </a:r>
            <a:r>
              <a:rPr sz="2400" i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28" name="Shape 1028"/>
          <p:cNvSpPr/>
          <p:nvPr/>
        </p:nvSpPr>
        <p:spPr>
          <a:xfrm rot="10800000" flipH="1">
            <a:off x="2813191" y="9177866"/>
            <a:ext cx="205458" cy="103859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66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9" name="Shape 1029"/>
          <p:cNvSpPr/>
          <p:nvPr/>
        </p:nvSpPr>
        <p:spPr>
          <a:xfrm>
            <a:off x="-1" y="41044"/>
            <a:ext cx="1300480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Moto di una particella carica 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in un campo magnetico</a:t>
            </a:r>
          </a:p>
        </p:txBody>
      </p:sp>
      <p:sp>
        <p:nvSpPr>
          <p:cNvPr id="1030" name="Shape 1030"/>
          <p:cNvSpPr/>
          <p:nvPr/>
        </p:nvSpPr>
        <p:spPr>
          <a:xfrm>
            <a:off x="-1" y="2116369"/>
            <a:ext cx="13004802" cy="831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qvB </a:t>
            </a:r>
            <a:r>
              <a:rPr baseline="-19818"/>
              <a:t>(Lorentz)</a:t>
            </a:r>
            <a:r>
              <a:t> = F </a:t>
            </a:r>
            <a:r>
              <a:rPr baseline="-19818"/>
              <a:t>(Newton)</a:t>
            </a:r>
            <a:r>
              <a:t> = ma </a:t>
            </a:r>
            <a:r>
              <a:rPr baseline="-19818"/>
              <a:t>(moto circolare)</a:t>
            </a:r>
            <a:r>
              <a:t> = mv</a:t>
            </a:r>
            <a:r>
              <a:rPr baseline="30545"/>
              <a:t>2</a:t>
            </a:r>
            <a:r>
              <a:t>/r  </a:t>
            </a:r>
          </a:p>
        </p:txBody>
      </p:sp>
      <p:sp>
        <p:nvSpPr>
          <p:cNvPr id="1031" name="Shape 1031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1032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92190 0.000000 0.168400 -0.109830 0.168400 -0.228670 C 0.168400 -0.357690 0.092190 -0.456650 0.000000 -0.456650 C -0.092190 -0.456650 -0.166840 -0.357690 -0.166840 -0.228670 C -0.166840 -0.109830 -0.092190 0.000000 0.000000 0.000000 Z" pathEditMode="relative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-1" y="1555608"/>
            <a:ext cx="13004802" cy="132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Raggi cosmici: provengono dall’ esterno </a:t>
            </a:r>
          </a:p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del nostro sistema solare</a:t>
            </a:r>
          </a:p>
        </p:txBody>
      </p:sp>
      <p:sp>
        <p:nvSpPr>
          <p:cNvPr id="2081" name="Shape 2081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Provenienza dei raggi cosmici</a:t>
            </a:r>
          </a:p>
        </p:txBody>
      </p:sp>
      <p:sp>
        <p:nvSpPr>
          <p:cNvPr id="2082" name="Shape 2082"/>
          <p:cNvSpPr/>
          <p:nvPr/>
        </p:nvSpPr>
        <p:spPr>
          <a:xfrm>
            <a:off x="-1" y="2930595"/>
            <a:ext cx="13004802" cy="260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L’astrofisica stellare ci dice che </a:t>
            </a:r>
            <a:r>
              <a:rPr>
                <a:solidFill>
                  <a:srgbClr val="FF0000"/>
                </a:solidFill>
              </a:rPr>
              <a:t>Li, Be, B</a:t>
            </a:r>
            <a:r>
              <a:t> servono per catalizzare le reazioni di fusione nucleare nel nucleo delle stelle</a:t>
            </a:r>
          </a:p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Se questi elementi sono ancora presenti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la stella vive</a:t>
            </a:r>
          </a:p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Se questi elementi hanno dato origine ad elementi più pesanti (fusione)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</a:p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il processo precipita e la stella collassa (SN)</a:t>
            </a:r>
          </a:p>
        </p:txBody>
      </p:sp>
      <p:sp>
        <p:nvSpPr>
          <p:cNvPr id="2083" name="Shape 2083"/>
          <p:cNvSpPr/>
          <p:nvPr/>
        </p:nvSpPr>
        <p:spPr>
          <a:xfrm>
            <a:off x="153528" y="5344160"/>
            <a:ext cx="12542216" cy="260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buClr>
                <a:srgbClr val="FF0000"/>
              </a:buClr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nelle esplosioni delle SN non vengono emessi Li, Be, B</a:t>
            </a:r>
          </a:p>
          <a:p>
            <a:pPr algn="l" defTabSz="1300480">
              <a:buClr>
                <a:srgbClr val="FF0000"/>
              </a:buClr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nel nostro sistema solare sono molto scarsi</a:t>
            </a:r>
          </a:p>
          <a:p>
            <a:pPr algn="l" defTabSz="1300480">
              <a:buClr>
                <a:srgbClr val="FF0000"/>
              </a:buClr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conferma che il sistema solare è stato generato dall’esplosione di una SN</a:t>
            </a:r>
          </a:p>
          <a:p>
            <a:pPr algn="l" defTabSz="1300480">
              <a:buClr>
                <a:srgbClr val="FF0000"/>
              </a:buClr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nei raggi cosmici, sono invece molto abbondanti, quasi come C, N, O</a:t>
            </a:r>
          </a:p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 = #(Li, Be, B)/ #(C, N, O) = 0.25</a:t>
            </a:r>
          </a:p>
        </p:txBody>
      </p:sp>
      <p:sp>
        <p:nvSpPr>
          <p:cNvPr id="2084" name="Shape 2084"/>
          <p:cNvSpPr/>
          <p:nvPr/>
        </p:nvSpPr>
        <p:spPr>
          <a:xfrm rot="5400000">
            <a:off x="1380630" y="7846906"/>
            <a:ext cx="1126633" cy="921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000066"/>
          </a:solid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85" name="Shape 2085"/>
          <p:cNvSpPr/>
          <p:nvPr/>
        </p:nvSpPr>
        <p:spPr>
          <a:xfrm>
            <a:off x="2609991" y="7976728"/>
            <a:ext cx="9218507" cy="161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nuclei C, N, O producono Li, Be, B per </a:t>
            </a:r>
            <a:r>
              <a:rPr b="1" u="sng">
                <a:solidFill>
                  <a:srgbClr val="000066"/>
                </a:solidFill>
              </a:rPr>
              <a:t>frammentazione</a:t>
            </a:r>
            <a:r>
              <a:rPr b="1" u="sng"/>
              <a:t> </a:t>
            </a:r>
            <a:r>
              <a:t>nell’ urto con il gas interstellare durante la propagazione all’interno della galassia.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Shape 2087"/>
          <p:cNvSpPr/>
          <p:nvPr/>
        </p:nvSpPr>
        <p:spPr>
          <a:xfrm>
            <a:off x="-1" y="120152"/>
            <a:ext cx="13004802" cy="1005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Confinamento dei raggi cosmici</a:t>
            </a:r>
          </a:p>
        </p:txBody>
      </p:sp>
      <p:sp>
        <p:nvSpPr>
          <p:cNvPr id="2088" name="Shape 2088"/>
          <p:cNvSpPr/>
          <p:nvPr/>
        </p:nvSpPr>
        <p:spPr>
          <a:xfrm>
            <a:off x="-1" y="1083733"/>
            <a:ext cx="13004802" cy="132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Raggi cosmici: confinati per milioni di anni </a:t>
            </a:r>
          </a:p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all’interno della nostra galassia</a:t>
            </a:r>
          </a:p>
        </p:txBody>
      </p:sp>
      <p:sp>
        <p:nvSpPr>
          <p:cNvPr id="2089" name="Shape 2089"/>
          <p:cNvSpPr/>
          <p:nvPr/>
        </p:nvSpPr>
        <p:spPr>
          <a:xfrm>
            <a:off x="-1" y="2275839"/>
            <a:ext cx="13004802" cy="7436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buSzPct val="100000"/>
              <a:buChar char="•"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  <a:r>
              <a:rPr sz="2800"/>
              <a:t>Lo spessore necessario affinché gli elementi pesanti producano la quantità osservata nei raggi cosmici di elementi leggeri è </a:t>
            </a:r>
          </a:p>
          <a:p>
            <a:pPr defTabSz="1300480"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 ~ 5 gcm</a:t>
            </a:r>
            <a:r>
              <a:rPr baseline="30571"/>
              <a:t>-2</a:t>
            </a:r>
          </a:p>
          <a:p>
            <a:pPr algn="l" defTabSz="1300480">
              <a:defRPr sz="1100" b="1" baseline="30545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aseline="30571"/>
          </a:p>
          <a:p>
            <a:pPr algn="l" defTabSz="1300480">
              <a:buSzPct val="100000"/>
              <a:buChar char="•"/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  <a:r>
              <a:rPr sz="2800"/>
              <a:t>Il </a:t>
            </a:r>
            <a:r>
              <a:rPr sz="280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</a:rPr>
              <a:t>tempo di permanenza</a:t>
            </a:r>
            <a:r>
              <a:rPr sz="2800"/>
              <a:t> dei raggi cosmici all’interno della nostra galassia è dato da X = 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ρ</a:t>
            </a:r>
            <a:r>
              <a:rPr b="1" baseline="-20250">
                <a:effectLst>
                  <a:outerShdw blurRad="12700" dist="25400" dir="2700000" rotWithShape="0">
                    <a:srgbClr val="DDDDDD"/>
                  </a:outerShdw>
                </a:effectLst>
              </a:rPr>
              <a:t>IG</a:t>
            </a:r>
            <a:r>
              <a:rPr sz="2800"/>
              <a:t>c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τ = </a:t>
            </a:r>
            <a:r>
              <a:rPr sz="2800"/>
              <a:t>5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800"/>
              <a:t>gcm</a:t>
            </a:r>
            <a:r>
              <a:rPr sz="2800" baseline="30571">
                <a:latin typeface="Symbol"/>
                <a:ea typeface="Symbol"/>
                <a:cs typeface="Symbol"/>
                <a:sym typeface="Symbol"/>
              </a:rPr>
              <a:t>−2</a:t>
            </a:r>
          </a:p>
          <a:p>
            <a:pPr algn="l" defTabSz="1300480">
              <a:defRPr sz="2400" baseline="30500">
                <a:latin typeface="Symbol"/>
                <a:ea typeface="Symbol"/>
                <a:cs typeface="Symbol"/>
                <a:sym typeface="Symbol"/>
              </a:defRPr>
            </a:pPr>
            <a:r>
              <a:t>	</a:t>
            </a:r>
          </a:p>
          <a:p>
            <a:pPr defTabSz="1300480">
              <a:buSzPct val="100000"/>
              <a:buFont typeface="Symbol"/>
              <a:buChar char="τ"/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= 3 x 10 </a:t>
            </a:r>
            <a:r>
              <a:rPr baseline="30571"/>
              <a:t>6</a:t>
            </a:r>
            <a:r>
              <a:t> y</a:t>
            </a:r>
          </a:p>
          <a:p>
            <a:pPr algn="l" defTabSz="1300480"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</a:t>
            </a:r>
          </a:p>
          <a:p>
            <a:pPr algn="l" defTabSz="1300480"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Symbol"/>
                <a:ea typeface="Symbol"/>
                <a:cs typeface="Symbol"/>
                <a:sym typeface="Symbol"/>
              </a:defRPr>
            </a:pPr>
            <a:r>
              <a:t>ρ</a:t>
            </a:r>
            <a:r>
              <a:rPr b="1" baseline="-20250">
                <a:latin typeface="Comic Sans MS"/>
                <a:ea typeface="Comic Sans MS"/>
                <a:cs typeface="Comic Sans MS"/>
                <a:sym typeface="Comic Sans MS"/>
              </a:rPr>
              <a:t>IG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= 1 protone/cm</a:t>
            </a:r>
            <a:r>
              <a:rPr b="1" baseline="3050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= 1.6 10</a:t>
            </a:r>
            <a:r>
              <a:rPr b="1" baseline="30500">
                <a:latin typeface="Comic Sans MS"/>
                <a:ea typeface="Comic Sans MS"/>
                <a:cs typeface="Comic Sans MS"/>
                <a:sym typeface="Comic Sans MS"/>
              </a:rPr>
              <a:t>-24</a:t>
            </a:r>
            <a:r>
              <a:rPr baseline="3050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g/cm</a:t>
            </a:r>
            <a:r>
              <a:rPr b="1" baseline="30500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>
                <a:latin typeface="Comic Sans MS"/>
                <a:ea typeface="Comic Sans MS"/>
                <a:cs typeface="Comic Sans MS"/>
                <a:sym typeface="Comic Sans MS"/>
              </a:rPr>
              <a:t> densità del mezzo interstellare nella Galassia</a:t>
            </a:r>
            <a:r>
              <a:rPr u="sng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l" defTabSz="1300480"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 = 3 x 10 </a:t>
            </a:r>
            <a:r>
              <a:rPr b="1" baseline="30500"/>
              <a:t>10</a:t>
            </a:r>
            <a:r>
              <a:t> cm s</a:t>
            </a:r>
            <a:r>
              <a:rPr b="1" baseline="30500"/>
              <a:t>-1</a:t>
            </a:r>
            <a:r>
              <a:rPr b="1"/>
              <a:t> </a:t>
            </a:r>
            <a:r>
              <a:t>velocità della luce</a:t>
            </a:r>
          </a:p>
          <a:p>
            <a:pPr algn="l" defTabSz="1300480">
              <a:defRPr sz="11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algn="l" defTabSz="1300480">
              <a:buSzPct val="100000"/>
              <a:buChar char="•"/>
              <a:defRPr sz="2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</a:t>
            </a:r>
            <a:r>
              <a:rPr sz="2800"/>
              <a:t>Lo </a:t>
            </a:r>
            <a:r>
              <a:rPr sz="2800">
                <a:solidFill>
                  <a:srgbClr val="FF0000"/>
                </a:solidFill>
              </a:rPr>
              <a:t>spessore attraversato</a:t>
            </a:r>
            <a:r>
              <a:rPr sz="2800"/>
              <a:t> dai raggi cosmici è</a:t>
            </a:r>
          </a:p>
          <a:p>
            <a:pPr algn="l" defTabSz="1300480">
              <a:buSzPct val="100000"/>
              <a:buChar char="•"/>
              <a:defRPr sz="16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endParaRPr sz="2800"/>
          </a:p>
          <a:p>
            <a:pPr defTabSz="1300480"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 </a:t>
            </a:r>
            <a:r>
              <a:rPr baseline="-19571"/>
              <a:t>IG</a:t>
            </a:r>
            <a:r>
              <a:t> = 3 x 10</a:t>
            </a:r>
            <a:r>
              <a:rPr baseline="30571"/>
              <a:t>24</a:t>
            </a:r>
            <a:r>
              <a:t> cm</a:t>
            </a:r>
          </a:p>
          <a:p>
            <a:pPr defTabSz="1300480"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 </a:t>
            </a:r>
            <a:r>
              <a:rPr baseline="-19571"/>
              <a:t>IG</a:t>
            </a:r>
            <a:r>
              <a:t> = 10</a:t>
            </a:r>
            <a:r>
              <a:rPr baseline="30571"/>
              <a:t>6</a:t>
            </a:r>
            <a:r>
              <a:t> pc</a:t>
            </a:r>
          </a:p>
          <a:p>
            <a:pPr algn="l" defTabSz="130048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 </a:t>
            </a:r>
          </a:p>
          <a:p>
            <a:pPr algn="l" defTabSz="130048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1 parsec = 3x10</a:t>
            </a:r>
            <a:r>
              <a:rPr baseline="30500"/>
              <a:t>18</a:t>
            </a:r>
            <a:r>
              <a:t> cm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Confinamento dei raggi cosmici</a:t>
            </a:r>
          </a:p>
        </p:txBody>
      </p:sp>
      <p:sp>
        <p:nvSpPr>
          <p:cNvPr id="2092" name="Shape 2092"/>
          <p:cNvSpPr/>
          <p:nvPr/>
        </p:nvSpPr>
        <p:spPr>
          <a:xfrm>
            <a:off x="49670" y="3693724"/>
            <a:ext cx="12955131" cy="2593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buSzPct val="100000"/>
              <a:buChar char="•"/>
              <a:defRPr sz="3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Lo spessore del disco galattico </a:t>
            </a:r>
            <a:r>
              <a:rPr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 = 0,2 kpc « X </a:t>
            </a:r>
            <a:r>
              <a:rPr b="1" i="1" baseline="-1941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IG </a:t>
            </a:r>
            <a:r>
              <a:rPr baseline="-19411">
                <a:solidFill>
                  <a:srgbClr val="FF0000"/>
                </a:solidFill>
              </a:rPr>
              <a:t> </a:t>
            </a:r>
            <a:r>
              <a:t>il che implica che i raggi cosmici restano confinati all’interno della nostra galassia prima di uscirne, percorrendo 1 Mpc, percorso molto maggiore del diametro della nostra galassia.</a:t>
            </a:r>
          </a:p>
        </p:txBody>
      </p:sp>
      <p:sp>
        <p:nvSpPr>
          <p:cNvPr id="2093" name="Shape 2093"/>
          <p:cNvSpPr/>
          <p:nvPr/>
        </p:nvSpPr>
        <p:spPr>
          <a:xfrm>
            <a:off x="-1" y="6809457"/>
            <a:ext cx="13004802" cy="1381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buSzPct val="100000"/>
              <a:buChar char="•"/>
              <a:defRPr sz="44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</a:t>
            </a:r>
            <a:r>
              <a:rPr i="1"/>
              <a:t>Perché non sono fuggiti?</a:t>
            </a:r>
          </a:p>
          <a:p>
            <a:pPr marL="914400" lvl="2" indent="0" defTabSz="1300480">
              <a:buSzPct val="100000"/>
              <a:buChar char="•"/>
              <a:defRPr sz="4400" b="1" i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Quale meccanismo li intrappola ?</a:t>
            </a:r>
          </a:p>
        </p:txBody>
      </p:sp>
      <p:sp>
        <p:nvSpPr>
          <p:cNvPr id="2094" name="Shape 2094"/>
          <p:cNvSpPr/>
          <p:nvPr/>
        </p:nvSpPr>
        <p:spPr>
          <a:xfrm>
            <a:off x="-1" y="2190044"/>
            <a:ext cx="13004802" cy="132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Raggi cosmici: confinati per milioni di anni </a:t>
            </a:r>
          </a:p>
          <a:p>
            <a:pPr marL="487680" indent="-487680" defTabSz="1300480">
              <a:defRPr sz="34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all’interno della nostra galassia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6" name="cicumBgal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1625599"/>
            <a:ext cx="5937956" cy="4357513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pic>
        <p:nvPicPr>
          <p:cNvPr id="2097" name="Milky_Way_schematic.jpg" descr="Milky Way Galaxy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1253" y="1517226"/>
            <a:ext cx="4675859" cy="5326099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2098" name="Shape 2098"/>
          <p:cNvSpPr/>
          <p:nvPr/>
        </p:nvSpPr>
        <p:spPr>
          <a:xfrm>
            <a:off x="-1" y="6935893"/>
            <a:ext cx="13004802" cy="2673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600"/>
              </a:spcBef>
              <a:buClr>
                <a:srgbClr val="0000FF"/>
              </a:buClr>
              <a:buSzPct val="75000"/>
              <a:buFont typeface="Wingdings"/>
              <a:buChar char="❖"/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La Galassia ha un campo magnetico pari a circa </a:t>
            </a:r>
          </a:p>
          <a:p>
            <a:pPr algn="l" defTabSz="1300480">
              <a:spcBef>
                <a:spcPts val="600"/>
              </a:spcBef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  3x10</a:t>
            </a:r>
            <a:r>
              <a:rPr b="1" baseline="30588"/>
              <a:t>-6</a:t>
            </a:r>
            <a:r>
              <a:t> Gauss =3x10</a:t>
            </a:r>
            <a:r>
              <a:rPr b="1" baseline="30588"/>
              <a:t>-10</a:t>
            </a:r>
            <a:r>
              <a:t> T </a:t>
            </a:r>
            <a:r>
              <a:rPr sz="2800"/>
              <a:t>(campo magnetico terrestre ~ 1 Gauss).</a:t>
            </a:r>
          </a:p>
          <a:p>
            <a:pPr algn="l" defTabSz="1300480">
              <a:spcBef>
                <a:spcPts val="600"/>
              </a:spcBef>
              <a:buClr>
                <a:srgbClr val="0000FF"/>
              </a:buClr>
              <a:buSzPct val="75000"/>
              <a:buFont typeface="Wingdings"/>
              <a:buChar char="❖"/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La direzione e il verso del campo magnetico Galattico variano        in continuazione (su scale di distanze dell’ordine di 10 pc).</a:t>
            </a:r>
          </a:p>
        </p:txBody>
      </p:sp>
      <p:sp>
        <p:nvSpPr>
          <p:cNvPr id="2099" name="Shape 2099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Campo magnetico galattico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Shape 2101"/>
          <p:cNvSpPr/>
          <p:nvPr/>
        </p:nvSpPr>
        <p:spPr>
          <a:xfrm>
            <a:off x="-1" y="-50734"/>
            <a:ext cx="13004802" cy="190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Raggio di curvatura dei raggi cosmici</a:t>
            </a:r>
          </a:p>
        </p:txBody>
      </p:sp>
      <p:sp>
        <p:nvSpPr>
          <p:cNvPr id="2102" name="Shape 2102"/>
          <p:cNvSpPr>
            <a:spLocks noGrp="1"/>
          </p:cNvSpPr>
          <p:nvPr>
            <p:ph type="body" sz="half" idx="1"/>
          </p:nvPr>
        </p:nvSpPr>
        <p:spPr>
          <a:xfrm>
            <a:off x="-1" y="2113279"/>
            <a:ext cx="12494544" cy="3788553"/>
          </a:xfrm>
          <a:prstGeom prst="rect">
            <a:avLst/>
          </a:prstGeom>
        </p:spPr>
        <p:txBody>
          <a:bodyPr/>
          <a:lstStyle/>
          <a:p>
            <a:pPr marL="723900" indent="-723900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Char char="•"/>
              <a:defRPr sz="3800"/>
            </a:pPr>
            <a:r>
              <a:t>E’ il </a:t>
            </a:r>
            <a:r>
              <a:rPr>
                <a:solidFill>
                  <a:srgbClr val="FF0000"/>
                </a:solidFill>
              </a:rPr>
              <a:t>campo magnetico galattico</a:t>
            </a:r>
            <a:r>
              <a:t> che confina ed “intrappola” i RC per un tempo molto lungo, sino a quando le particelle raggiungono il bordo della Galassia e riescono a fuggire.</a:t>
            </a:r>
          </a:p>
          <a:p>
            <a:pPr marL="758613" indent="-758613">
              <a:lnSpc>
                <a:spcPct val="90000"/>
              </a:lnSpc>
              <a:spcBef>
                <a:spcPts val="700"/>
              </a:spcBef>
              <a:buSzTx/>
              <a:buNone/>
              <a:defRPr sz="1400"/>
            </a:pPr>
            <a:endParaRPr/>
          </a:p>
          <a:p>
            <a:pPr marL="723900" indent="-723900">
              <a:lnSpc>
                <a:spcPct val="90000"/>
              </a:lnSpc>
              <a:spcBef>
                <a:spcPts val="700"/>
              </a:spcBef>
              <a:buClr>
                <a:srgbClr val="0000FF"/>
              </a:buClr>
              <a:buChar char="•"/>
              <a:defRPr sz="3800"/>
            </a:pPr>
            <a:r>
              <a:t>Il raggio di curvatura di un nucleo relativistico (v = c) di carica q = Ze in campo magnetico B:</a:t>
            </a:r>
          </a:p>
        </p:txBody>
      </p:sp>
      <p:sp>
        <p:nvSpPr>
          <p:cNvPr id="2103" name="Shape 2103"/>
          <p:cNvSpPr/>
          <p:nvPr/>
        </p:nvSpPr>
        <p:spPr>
          <a:xfrm>
            <a:off x="3533422" y="6579164"/>
            <a:ext cx="6201318" cy="213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4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mv</a:t>
            </a:r>
            <a:r>
              <a:rPr baseline="30545"/>
              <a:t>2 </a:t>
            </a:r>
            <a:r>
              <a:rPr sz="5600"/>
              <a:t>/ </a:t>
            </a:r>
            <a:r>
              <a:t>r = ZevB</a:t>
            </a:r>
          </a:p>
          <a:p>
            <a:pPr algn="l" defTabSz="1300480">
              <a:defRPr sz="28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l" defTabSz="1300480">
              <a:defRPr sz="4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 = mc</a:t>
            </a:r>
            <a:r>
              <a:rPr baseline="30545"/>
              <a:t>2 </a:t>
            </a:r>
            <a:r>
              <a:rPr sz="5600"/>
              <a:t>/ </a:t>
            </a:r>
            <a:r>
              <a:t>ZecB = E </a:t>
            </a:r>
            <a:r>
              <a:rPr sz="5600"/>
              <a:t>/ </a:t>
            </a:r>
            <a:r>
              <a:t>ZecB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Shape 2105"/>
          <p:cNvSpPr/>
          <p:nvPr/>
        </p:nvSpPr>
        <p:spPr>
          <a:xfrm>
            <a:off x="-1" y="7333262"/>
            <a:ext cx="13004802" cy="1297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algn="l" defTabSz="1300480">
              <a:spcBef>
                <a:spcPts val="700"/>
              </a:spcBef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Il valore del raggio di curvatura di questo protone </a:t>
            </a:r>
          </a:p>
          <a:p>
            <a:pPr marL="487680" indent="-487680" algn="l" defTabSz="1300480">
              <a:spcBef>
                <a:spcPts val="700"/>
              </a:spcBef>
              <a:defRPr sz="3800">
                <a:latin typeface="Arial"/>
                <a:ea typeface="Arial"/>
                <a:cs typeface="Arial"/>
                <a:sym typeface="Arial"/>
              </a:defRPr>
            </a:pPr>
            <a:r>
              <a:t>è </a:t>
            </a:r>
            <a:r>
              <a:rPr>
                <a:solidFill>
                  <a:srgbClr val="FF0000"/>
                </a:solidFill>
              </a:rPr>
              <a:t>molto più piccolo dello spessore della Galassia</a:t>
            </a:r>
          </a:p>
        </p:txBody>
      </p:sp>
      <p:sp>
        <p:nvSpPr>
          <p:cNvPr id="2106" name="Shape 2106"/>
          <p:cNvSpPr/>
          <p:nvPr/>
        </p:nvSpPr>
        <p:spPr>
          <a:xfrm>
            <a:off x="-1" y="-50734"/>
            <a:ext cx="13004802" cy="190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Raggio di curvatura dei raggi cosmici</a:t>
            </a:r>
          </a:p>
        </p:txBody>
      </p:sp>
      <p:sp>
        <p:nvSpPr>
          <p:cNvPr id="2107" name="Shape 2107"/>
          <p:cNvSpPr/>
          <p:nvPr/>
        </p:nvSpPr>
        <p:spPr>
          <a:xfrm>
            <a:off x="153528" y="2185528"/>
            <a:ext cx="12851273" cy="187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lnSpc>
                <a:spcPct val="90000"/>
              </a:lnSpc>
              <a:spcBef>
                <a:spcPts val="600"/>
              </a:spcBef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Consideriamo un </a:t>
            </a:r>
            <a:r>
              <a:rPr>
                <a:solidFill>
                  <a:srgbClr val="FF0000"/>
                </a:solidFill>
              </a:rPr>
              <a:t>protone </a:t>
            </a:r>
            <a:r>
              <a:t>di E~10</a:t>
            </a:r>
            <a:r>
              <a:rPr b="1" baseline="30588"/>
              <a:t>6</a:t>
            </a:r>
            <a:r>
              <a:t> GeV = 1.6x10</a:t>
            </a:r>
            <a:r>
              <a:rPr b="1" baseline="30588"/>
              <a:t>-4</a:t>
            </a:r>
            <a:r>
              <a:t> J </a:t>
            </a:r>
          </a:p>
          <a:p>
            <a:pPr algn="l" defTabSz="1300480">
              <a:lnSpc>
                <a:spcPct val="90000"/>
              </a:lnSpc>
              <a:spcBef>
                <a:spcPts val="600"/>
              </a:spcBef>
              <a:defRPr sz="3400"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il raggio di curvatura è</a:t>
            </a:r>
          </a:p>
        </p:txBody>
      </p:sp>
      <p:grpSp>
        <p:nvGrpSpPr>
          <p:cNvPr id="2121" name="Group 2121"/>
          <p:cNvGrpSpPr/>
          <p:nvPr/>
        </p:nvGrpSpPr>
        <p:grpSpPr>
          <a:xfrm>
            <a:off x="729886" y="4312355"/>
            <a:ext cx="11280576" cy="2376670"/>
            <a:chOff x="3735" y="0"/>
            <a:chExt cx="11280574" cy="2376668"/>
          </a:xfrm>
        </p:grpSpPr>
        <p:grpSp>
          <p:nvGrpSpPr>
            <p:cNvPr id="2118" name="Group 2118"/>
            <p:cNvGrpSpPr/>
            <p:nvPr/>
          </p:nvGrpSpPr>
          <p:grpSpPr>
            <a:xfrm>
              <a:off x="3735" y="-1"/>
              <a:ext cx="10764188" cy="1086502"/>
              <a:chOff x="3735" y="0"/>
              <a:chExt cx="10764187" cy="1086500"/>
            </a:xfrm>
          </p:grpSpPr>
          <p:grpSp>
            <p:nvGrpSpPr>
              <p:cNvPr id="2111" name="Group 2111"/>
              <p:cNvGrpSpPr/>
              <p:nvPr/>
            </p:nvGrpSpPr>
            <p:grpSpPr>
              <a:xfrm>
                <a:off x="707538" y="0"/>
                <a:ext cx="1271055" cy="1077470"/>
                <a:chOff x="0" y="0"/>
                <a:chExt cx="1271054" cy="1077469"/>
              </a:xfrm>
            </p:grpSpPr>
            <p:sp>
              <p:nvSpPr>
                <p:cNvPr id="2108" name="Shape 2108"/>
                <p:cNvSpPr/>
                <p:nvPr/>
              </p:nvSpPr>
              <p:spPr>
                <a:xfrm>
                  <a:off x="61034" y="483164"/>
                  <a:ext cx="1210021" cy="5943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t>ZecB </a:t>
                  </a:r>
                </a:p>
              </p:txBody>
            </p:sp>
            <p:sp>
              <p:nvSpPr>
                <p:cNvPr id="2109" name="Shape 2109"/>
                <p:cNvSpPr/>
                <p:nvPr/>
              </p:nvSpPr>
              <p:spPr>
                <a:xfrm>
                  <a:off x="0" y="584764"/>
                  <a:ext cx="1230489" cy="1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10" name="Shape 2110"/>
                <p:cNvSpPr/>
                <p:nvPr/>
              </p:nvSpPr>
              <p:spPr>
                <a:xfrm>
                  <a:off x="367129" y="0"/>
                  <a:ext cx="430756" cy="5943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t>E</a:t>
                  </a:r>
                </a:p>
              </p:txBody>
            </p:sp>
          </p:grpSp>
          <p:sp>
            <p:nvSpPr>
              <p:cNvPr id="2112" name="Shape 2112"/>
              <p:cNvSpPr/>
              <p:nvPr/>
            </p:nvSpPr>
            <p:spPr>
              <a:xfrm>
                <a:off x="3735" y="246097"/>
                <a:ext cx="680602" cy="594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defTabSz="1300480">
                  <a:defRPr sz="3400" b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r =</a:t>
                </a:r>
              </a:p>
            </p:txBody>
          </p:sp>
          <p:grpSp>
            <p:nvGrpSpPr>
              <p:cNvPr id="2117" name="Group 2117"/>
              <p:cNvGrpSpPr/>
              <p:nvPr/>
            </p:nvGrpSpPr>
            <p:grpSpPr>
              <a:xfrm>
                <a:off x="2101485" y="4515"/>
                <a:ext cx="8666438" cy="1081986"/>
                <a:chOff x="3163" y="0"/>
                <a:chExt cx="8666437" cy="1081984"/>
              </a:xfrm>
            </p:grpSpPr>
            <p:sp>
              <p:nvSpPr>
                <p:cNvPr id="2113" name="Shape 2113"/>
                <p:cNvSpPr/>
                <p:nvPr/>
              </p:nvSpPr>
              <p:spPr>
                <a:xfrm>
                  <a:off x="431516" y="487680"/>
                  <a:ext cx="8238085" cy="5943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t>1.6 x 10 </a:t>
                  </a:r>
                  <a:r>
                    <a:rPr baseline="30588"/>
                    <a:t>-19</a:t>
                  </a:r>
                  <a:r>
                    <a:t> (C) * 3 x 10 </a:t>
                  </a:r>
                  <a:r>
                    <a:rPr baseline="30588"/>
                    <a:t>8</a:t>
                  </a:r>
                  <a:r>
                    <a:t> (m/s) * 3 x 10 </a:t>
                  </a:r>
                  <a:r>
                    <a:rPr baseline="30588"/>
                    <a:t>-10</a:t>
                  </a:r>
                  <a:r>
                    <a:t> (T)</a:t>
                  </a:r>
                </a:p>
              </p:txBody>
            </p:sp>
            <p:sp>
              <p:nvSpPr>
                <p:cNvPr id="2114" name="Shape 2114"/>
                <p:cNvSpPr/>
                <p:nvPr/>
              </p:nvSpPr>
              <p:spPr>
                <a:xfrm>
                  <a:off x="451562" y="589280"/>
                  <a:ext cx="809187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00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1300480">
                    <a:defRPr sz="24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2115" name="Shape 2115"/>
                <p:cNvSpPr/>
                <p:nvPr/>
              </p:nvSpPr>
              <p:spPr>
                <a:xfrm>
                  <a:off x="3411725" y="0"/>
                  <a:ext cx="1893844" cy="59430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pPr>
                  <a:r>
                    <a:t>1.6 x 10 </a:t>
                  </a:r>
                  <a:r>
                    <a:rPr baseline="30588"/>
                    <a:t>-4</a:t>
                  </a:r>
                </a:p>
              </p:txBody>
            </p:sp>
            <p:sp>
              <p:nvSpPr>
                <p:cNvPr id="2116" name="Shape 2116"/>
                <p:cNvSpPr/>
                <p:nvPr/>
              </p:nvSpPr>
              <p:spPr>
                <a:xfrm>
                  <a:off x="3163" y="241582"/>
                  <a:ext cx="388799" cy="5943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defTabSz="1300480">
                    <a:defRPr sz="3400" b="1">
                      <a:solidFill>
                        <a:srgbClr val="FF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t>=</a:t>
                  </a:r>
                </a:p>
              </p:txBody>
            </p:sp>
          </p:grpSp>
        </p:grpSp>
        <p:sp>
          <p:nvSpPr>
            <p:cNvPr id="2119" name="Shape 2119"/>
            <p:cNvSpPr/>
            <p:nvPr/>
          </p:nvSpPr>
          <p:spPr>
            <a:xfrm>
              <a:off x="4328923" y="1668497"/>
              <a:ext cx="3296537" cy="7081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1300480">
                <a:defRPr sz="3800" b="1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≅ </a:t>
              </a:r>
              <a:r>
                <a:t>10 </a:t>
              </a:r>
              <a:r>
                <a:rPr baseline="30526"/>
                <a:t>16 </a:t>
              </a:r>
              <a:r>
                <a:t>m = 3 pc</a:t>
              </a:r>
            </a:p>
          </p:txBody>
        </p:sp>
        <p:sp>
          <p:nvSpPr>
            <p:cNvPr id="2120" name="Shape 2120"/>
            <p:cNvSpPr/>
            <p:nvPr/>
          </p:nvSpPr>
          <p:spPr>
            <a:xfrm>
              <a:off x="10904578" y="171591"/>
              <a:ext cx="379733" cy="561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defTabSz="1300480">
                <a:defRPr sz="3400">
                  <a:solidFill>
                    <a:srgbClr val="FF0000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b="1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≅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3" name="CRpropInGalaxy.png"/>
          <p:cNvPicPr>
            <a:picLocks noChangeAspect="1"/>
          </p:cNvPicPr>
          <p:nvPr/>
        </p:nvPicPr>
        <p:blipFill>
          <a:blip r:embed="rId2">
            <a:extLst/>
          </a:blip>
          <a:srcRect t="1983" r="1654"/>
          <a:stretch>
            <a:fillRect/>
          </a:stretch>
        </p:blipFill>
        <p:spPr>
          <a:xfrm>
            <a:off x="388337" y="1941688"/>
            <a:ext cx="12291344" cy="4669086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2124" name="Shape 2124"/>
          <p:cNvSpPr/>
          <p:nvPr/>
        </p:nvSpPr>
        <p:spPr>
          <a:xfrm>
            <a:off x="-1" y="6827520"/>
            <a:ext cx="12648073" cy="236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67590" indent="-467590" algn="l" defTabSz="1300480">
              <a:spcBef>
                <a:spcPts val="7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E </a:t>
            </a:r>
            <a:r>
              <a:rPr b="1" baseline="-19933"/>
              <a:t>RC </a:t>
            </a:r>
            <a:r>
              <a:t>&lt; 10</a:t>
            </a:r>
            <a:r>
              <a:rPr b="1" baseline="30533"/>
              <a:t>6</a:t>
            </a:r>
            <a:r>
              <a:rPr baseline="30533"/>
              <a:t> </a:t>
            </a:r>
            <a:r>
              <a:t>GeV: intrappolati in piccole regioni della Galassia. </a:t>
            </a:r>
          </a:p>
          <a:p>
            <a:pPr marL="467590" indent="-467590" algn="l" defTabSz="1300480">
              <a:spcBef>
                <a:spcPts val="7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E </a:t>
            </a:r>
            <a:r>
              <a:rPr b="1" baseline="-19933"/>
              <a:t>RC </a:t>
            </a:r>
            <a:r>
              <a:t>&lt; 10</a:t>
            </a:r>
            <a:r>
              <a:rPr b="1" baseline="30533"/>
              <a:t>9</a:t>
            </a:r>
            <a:r>
              <a:rPr baseline="30533"/>
              <a:t> </a:t>
            </a:r>
            <a:r>
              <a:t>GeV: RC ben confinati nella galassia</a:t>
            </a:r>
          </a:p>
          <a:p>
            <a:pPr marL="467590" indent="-467590" algn="l" defTabSz="1300480">
              <a:spcBef>
                <a:spcPts val="7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E </a:t>
            </a:r>
            <a:r>
              <a:rPr b="1" baseline="-19933"/>
              <a:t>RC </a:t>
            </a:r>
            <a:r>
              <a:t>≳ 10</a:t>
            </a:r>
            <a:r>
              <a:rPr b="1" baseline="30533"/>
              <a:t>10</a:t>
            </a:r>
            <a:r>
              <a:rPr baseline="30533"/>
              <a:t> </a:t>
            </a:r>
            <a:r>
              <a:t>GeV: sorgenti extragalattiche</a:t>
            </a:r>
          </a:p>
          <a:p>
            <a:pPr marL="467590" indent="-467590" algn="l" defTabSz="1300480">
              <a:spcBef>
                <a:spcPts val="700"/>
              </a:spcBef>
              <a:buSzPct val="100000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t>E </a:t>
            </a:r>
            <a:r>
              <a:rPr b="1" baseline="-19933"/>
              <a:t>RC </a:t>
            </a:r>
            <a:r>
              <a:t>~ 10</a:t>
            </a:r>
            <a:r>
              <a:rPr b="1" baseline="30533"/>
              <a:t>11</a:t>
            </a:r>
            <a:r>
              <a:t> GeV  la deviazione nella Galassia &lt; 1°</a:t>
            </a:r>
          </a:p>
        </p:txBody>
      </p:sp>
      <p:sp>
        <p:nvSpPr>
          <p:cNvPr id="2125" name="Shape 2125"/>
          <p:cNvSpPr/>
          <p:nvPr/>
        </p:nvSpPr>
        <p:spPr>
          <a:xfrm>
            <a:off x="-1" y="-50734"/>
            <a:ext cx="13004802" cy="1907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Effetto del campo magnetico galattico sui raggi cosmici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7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026" y="1146951"/>
            <a:ext cx="5120641" cy="4054970"/>
          </a:xfrm>
          <a:prstGeom prst="rect">
            <a:avLst/>
          </a:prstGeom>
          <a:ln w="63500">
            <a:solidFill>
              <a:srgbClr val="333399"/>
            </a:solidFill>
          </a:ln>
        </p:spPr>
      </p:pic>
      <p:sp>
        <p:nvSpPr>
          <p:cNvPr id="2128" name="Shape 2128"/>
          <p:cNvSpPr/>
          <p:nvPr/>
        </p:nvSpPr>
        <p:spPr>
          <a:xfrm>
            <a:off x="203199" y="5289973"/>
            <a:ext cx="5581228" cy="4102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633" tIns="63633" rIns="63633" bIns="63633">
            <a:spAutoFit/>
          </a:bodyPr>
          <a:lstStyle/>
          <a:p>
            <a:pPr defTabSz="1271128">
              <a:defRPr sz="2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Si pensa che i Raggi Cosmici nella </a:t>
            </a:r>
            <a:r>
              <a:rPr sz="2800">
                <a:solidFill>
                  <a:srgbClr val="333399"/>
                </a:solidFill>
              </a:rPr>
              <a:t>nostra galassia</a:t>
            </a:r>
            <a:r>
              <a:t> siano prodotti e accelerati in seguito a esplosioni di Supernovae, o accelerati nell’espulsione di materia dai Microquasar o nei Centri Galattici.</a:t>
            </a:r>
          </a:p>
          <a:p>
            <a:pPr defTabSz="1271128">
              <a:defRPr sz="2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Raggi Cosmici </a:t>
            </a:r>
            <a:r>
              <a:rPr sz="2800">
                <a:solidFill>
                  <a:srgbClr val="333399"/>
                </a:solidFill>
              </a:rPr>
              <a:t>extragalattici</a:t>
            </a:r>
            <a:r>
              <a:rPr sz="2800"/>
              <a:t> </a:t>
            </a:r>
            <a:r>
              <a:t>possono essere accelerati da AGN o </a:t>
            </a:r>
            <a:r>
              <a:rPr sz="2600"/>
              <a:t>da Gamma Ray Burst.</a:t>
            </a:r>
            <a:r>
              <a:rPr sz="2600" b="0"/>
              <a:t> </a:t>
            </a:r>
          </a:p>
        </p:txBody>
      </p:sp>
      <p:sp>
        <p:nvSpPr>
          <p:cNvPr id="2129" name="Shape 2129"/>
          <p:cNvSpPr/>
          <p:nvPr/>
        </p:nvSpPr>
        <p:spPr>
          <a:xfrm>
            <a:off x="5682826" y="1395306"/>
            <a:ext cx="5633157" cy="3256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633" tIns="63633" rIns="63633" bIns="63633">
            <a:spAutoFit/>
          </a:bodyPr>
          <a:lstStyle/>
          <a:p>
            <a:pPr defTabSz="1271128">
              <a:spcBef>
                <a:spcPts val="1500"/>
              </a:spcBef>
              <a:defRPr sz="2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Nonostante il secolo già trascorso in studi e ricerche per venirne a capo, </a:t>
            </a:r>
            <a:r>
              <a:rPr>
                <a:solidFill>
                  <a:srgbClr val="333399"/>
                </a:solidFill>
              </a:rPr>
              <a:t>nessuno può oggi dire di conoscere con certezza l’origine dei raggi cosmici</a:t>
            </a:r>
            <a:r>
              <a:t>.</a:t>
            </a:r>
          </a:p>
          <a:p>
            <a:pPr defTabSz="1271128">
              <a:spcBef>
                <a:spcPts val="1500"/>
              </a:spcBef>
              <a:defRPr sz="24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La loro provenienza è sia galattica che extragalattica.  </a:t>
            </a:r>
          </a:p>
        </p:txBody>
      </p:sp>
      <p:pic>
        <p:nvPicPr>
          <p:cNvPr id="2130" name="CrabNebula_VL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7857" y="4671342"/>
            <a:ext cx="5836357" cy="4366543"/>
          </a:xfrm>
          <a:prstGeom prst="rect">
            <a:avLst/>
          </a:prstGeom>
          <a:ln w="63500">
            <a:solidFill>
              <a:srgbClr val="000099"/>
            </a:solidFill>
          </a:ln>
        </p:spPr>
      </p:pic>
      <p:sp>
        <p:nvSpPr>
          <p:cNvPr id="2131" name="Shape 2131"/>
          <p:cNvSpPr/>
          <p:nvPr/>
        </p:nvSpPr>
        <p:spPr>
          <a:xfrm>
            <a:off x="6809457" y="4876800"/>
            <a:ext cx="2992312" cy="612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1300480">
              <a:defRPr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Crab Nebula: </a:t>
            </a:r>
          </a:p>
          <a:p>
            <a:pPr algn="l" defTabSz="1300480">
              <a:defRPr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pulsar residuo di Supernova</a:t>
            </a:r>
          </a:p>
        </p:txBody>
      </p:sp>
      <p:sp>
        <p:nvSpPr>
          <p:cNvPr id="2132" name="Shape 2132"/>
          <p:cNvSpPr/>
          <p:nvPr/>
        </p:nvSpPr>
        <p:spPr>
          <a:xfrm>
            <a:off x="-1" y="130950"/>
            <a:ext cx="13004802" cy="112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56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raggi cosmici: l’origine</a:t>
            </a:r>
            <a:r>
              <a:rPr sz="4400" b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33" name="Shape 2133"/>
          <p:cNvSpPr/>
          <p:nvPr/>
        </p:nvSpPr>
        <p:spPr>
          <a:xfrm>
            <a:off x="49670" y="4565226"/>
            <a:ext cx="1781347" cy="422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800" b="1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AGN Centaurus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Shape 1035"/>
          <p:cNvSpPr/>
          <p:nvPr/>
        </p:nvSpPr>
        <p:spPr>
          <a:xfrm>
            <a:off x="230293" y="3394880"/>
            <a:ext cx="5888285" cy="228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just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Tra le tracce osservate ve ne erano alcune con un potere di penetrazione maggiore degli elettroni, e che non creavano sciami. </a:t>
            </a:r>
          </a:p>
        </p:txBody>
      </p:sp>
      <p:sp>
        <p:nvSpPr>
          <p:cNvPr id="1036" name="Shape 1036"/>
          <p:cNvSpPr/>
          <p:nvPr/>
        </p:nvSpPr>
        <p:spPr>
          <a:xfrm>
            <a:off x="153528" y="1496906"/>
            <a:ext cx="12851273" cy="1642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Nei primi anni ‘30  era chiaro che la radiazione cosmica a livello del mare contenesse certamente elettroni e positroni.</a:t>
            </a:r>
          </a:p>
          <a:p>
            <a:pPr algn="just" defTabSz="650240">
              <a:spcBef>
                <a:spcPts val="1700"/>
              </a:spcBef>
              <a:defRPr sz="28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 cosa altro?</a:t>
            </a:r>
          </a:p>
        </p:txBody>
      </p:sp>
      <p:sp>
        <p:nvSpPr>
          <p:cNvPr id="1037" name="Shape 1037"/>
          <p:cNvSpPr/>
          <p:nvPr/>
        </p:nvSpPr>
        <p:spPr>
          <a:xfrm>
            <a:off x="231766" y="5939708"/>
            <a:ext cx="5635415" cy="272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Anderson e il suo collega Neddermeyer al Caltech nel 1936 ritenevano che si trattasse di </a:t>
            </a:r>
            <a:r>
              <a:rPr>
                <a:solidFill>
                  <a:srgbClr val="FF0000"/>
                </a:solidFill>
              </a:rPr>
              <a:t>nuove particelle</a:t>
            </a:r>
            <a:r>
              <a:t>, con massa compresa tra quella dell’elettrone e quella del protone.</a:t>
            </a:r>
          </a:p>
        </p:txBody>
      </p:sp>
      <p:pic>
        <p:nvPicPr>
          <p:cNvPr id="1038" name="od4-14.jpg" descr="od4-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199" y="3142826"/>
            <a:ext cx="6705602" cy="6502401"/>
          </a:xfrm>
          <a:prstGeom prst="rect">
            <a:avLst/>
          </a:prstGeom>
          <a:ln w="25400">
            <a:solidFill>
              <a:srgbClr val="EEECE1"/>
            </a:solidFill>
          </a:ln>
        </p:spPr>
      </p:pic>
      <p:sp>
        <p:nvSpPr>
          <p:cNvPr id="1039" name="Shape 1039"/>
          <p:cNvSpPr/>
          <p:nvPr/>
        </p:nvSpPr>
        <p:spPr>
          <a:xfrm>
            <a:off x="76763" y="-22120"/>
            <a:ext cx="13004803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 scoperta di nuove particelle</a:t>
            </a:r>
          </a:p>
        </p:txBody>
      </p:sp>
      <p:sp>
        <p:nvSpPr>
          <p:cNvPr id="1040" name="Shape 1040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041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2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/>
          <p:nvPr/>
        </p:nvSpPr>
        <p:spPr>
          <a:xfrm>
            <a:off x="356728" y="1950719"/>
            <a:ext cx="12648073" cy="185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La natura di queste nuove particelle rimase poco chiara fino a quando Conversi, Pancini, Piccioni, scoprirono negli anni 40 che erano particelle simili all’elettrone ma di massa maggiore. </a:t>
            </a:r>
          </a:p>
          <a:p>
            <a:pPr algn="just"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Si tratta dei </a:t>
            </a:r>
            <a:r>
              <a:rPr>
                <a:solidFill>
                  <a:srgbClr val="0000FF"/>
                </a:solidFill>
              </a:rPr>
              <a:t>muoni</a:t>
            </a:r>
            <a:r>
              <a:rPr>
                <a:solidFill>
                  <a:srgbClr val="FF0000"/>
                </a:solidFill>
              </a:rPr>
              <a:t> </a:t>
            </a:r>
            <a:r>
              <a:t>(</a:t>
            </a:r>
            <a:r>
              <a:rPr>
                <a:solidFill>
                  <a:srgbClr val="0000FF"/>
                </a:solidFill>
              </a:rPr>
              <a:t>positivi e negativi</a:t>
            </a:r>
            <a:r>
              <a:t>).</a:t>
            </a:r>
          </a:p>
        </p:txBody>
      </p:sp>
      <p:sp>
        <p:nvSpPr>
          <p:cNvPr id="1045" name="Shape 1045"/>
          <p:cNvSpPr/>
          <p:nvPr/>
        </p:nvSpPr>
        <p:spPr>
          <a:xfrm>
            <a:off x="-1" y="252122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 scoperta di nuove particelle</a:t>
            </a:r>
          </a:p>
        </p:txBody>
      </p:sp>
      <p:sp>
        <p:nvSpPr>
          <p:cNvPr id="1046" name="Shape 1046"/>
          <p:cNvSpPr/>
          <p:nvPr/>
        </p:nvSpPr>
        <p:spPr>
          <a:xfrm>
            <a:off x="356728" y="6827520"/>
            <a:ext cx="12648073" cy="142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spcBef>
                <a:spcPts val="1700"/>
              </a:spcBef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Inoltre negli anni ‘50 una ulteriore serie di osservazioni condotte con camera a nebbia in vari luoghi mostrarono evidenza di altre particelle prodotte dalla radiazione cosmica, dando luogo ad una “giungla” di particelle.</a:t>
            </a:r>
          </a:p>
        </p:txBody>
      </p:sp>
      <p:sp>
        <p:nvSpPr>
          <p:cNvPr id="1047" name="Shape 1047"/>
          <p:cNvSpPr/>
          <p:nvPr/>
        </p:nvSpPr>
        <p:spPr>
          <a:xfrm>
            <a:off x="356728" y="4009813"/>
            <a:ext cx="12648073" cy="24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Negli anni tra il 1930 e il 1940 le osservazioni con le camere a nebbia avevano chiarito che la radiazione cosmica a livello del mare fosse costituita da </a:t>
            </a:r>
            <a:r>
              <a:rPr>
                <a:solidFill>
                  <a:srgbClr val="0000FF"/>
                </a:solidFill>
              </a:rPr>
              <a:t>elettroni</a:t>
            </a:r>
            <a: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positroni</a:t>
            </a:r>
            <a:r>
              <a:rPr>
                <a:solidFill>
                  <a:srgbClr val="FF0000"/>
                </a:solidFill>
              </a:rPr>
              <a:t> </a:t>
            </a:r>
            <a:r>
              <a:t>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muoni</a:t>
            </a:r>
            <a:r>
              <a:t>. </a:t>
            </a:r>
          </a:p>
          <a:p>
            <a:pPr algn="just" defTabSz="65024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650240">
              <a:defRPr sz="28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Era anche chiaro che queste particelle fossero il prodotto secondario dell’interazione della radiazione primaria con l’atmosfera.</a:t>
            </a:r>
          </a:p>
        </p:txBody>
      </p:sp>
      <p:sp>
        <p:nvSpPr>
          <p:cNvPr id="1048" name="Shape 1048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1049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sciame_big.jpg" descr="sciame_bi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728" y="1907822"/>
            <a:ext cx="6883966" cy="7403254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1053" name="Shape 1053"/>
          <p:cNvSpPr/>
          <p:nvPr/>
        </p:nvSpPr>
        <p:spPr>
          <a:xfrm>
            <a:off x="7433709" y="7705706"/>
            <a:ext cx="5222241" cy="1657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261" tIns="41261" rIns="41261" bIns="41261">
            <a:spAutoFit/>
          </a:bodyPr>
          <a:lstStyle/>
          <a:p>
            <a:pPr defTabSz="826346">
              <a:spcBef>
                <a:spcPts val="1600"/>
              </a:spcBef>
              <a:defRPr sz="2600">
                <a:solidFill>
                  <a:srgbClr val="00006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Il </a:t>
            </a:r>
            <a:r>
              <a:rPr b="1"/>
              <a:t>flusso</a:t>
            </a:r>
            <a:r>
              <a:t> di particelle cariche che incide su una superficie orizzontale al livello del mare  è ~ 200 particelle/(m</a:t>
            </a:r>
            <a:r>
              <a:rPr baseline="30538"/>
              <a:t>2</a:t>
            </a:r>
            <a:r>
              <a:t> s).</a:t>
            </a:r>
          </a:p>
        </p:txBody>
      </p:sp>
      <p:sp>
        <p:nvSpPr>
          <p:cNvPr id="1054" name="Shape 1054"/>
          <p:cNvSpPr/>
          <p:nvPr/>
        </p:nvSpPr>
        <p:spPr>
          <a:xfrm>
            <a:off x="7571897" y="2436679"/>
            <a:ext cx="5477370" cy="557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Sommità dell’atmosfera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</a:t>
            </a:r>
            <a:r>
              <a:rPr sz="2800">
                <a:solidFill>
                  <a:srgbClr val="FF0000"/>
                </a:solidFill>
              </a:rPr>
              <a:t>componente primaria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protoni (~ 92%)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	nuclei elio (~ 6%)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nuclei più pesanti (~ 1%)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elettroni (~ 1%)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raggi gamma (~ 0.1%)</a:t>
            </a:r>
          </a:p>
          <a:p>
            <a:pPr algn="just" defTabSz="650240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  <a:p>
            <a:pPr algn="just" defTabSz="650240">
              <a:buSzPct val="100000"/>
              <a:buChar char="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Interazioni tra primario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e molecole dell’atmosfera     </a:t>
            </a:r>
            <a:r>
              <a:rPr sz="2800">
                <a:solidFill>
                  <a:srgbClr val="FF0000"/>
                </a:solidFill>
              </a:rPr>
              <a:t>componente secondaria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    	elettroni, neutrini, 	pioni, kaoni e muoni</a:t>
            </a:r>
          </a:p>
          <a:p>
            <a:pPr algn="just" defTabSz="65024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55" name="Shape 1055"/>
          <p:cNvSpPr/>
          <p:nvPr/>
        </p:nvSpPr>
        <p:spPr>
          <a:xfrm flipH="1" flipV="1">
            <a:off x="4249137" y="2111021"/>
            <a:ext cx="3675663" cy="1630117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6" name="Shape 1056"/>
          <p:cNvSpPr/>
          <p:nvPr/>
        </p:nvSpPr>
        <p:spPr>
          <a:xfrm flipH="1" flipV="1">
            <a:off x="4249137" y="4158826"/>
            <a:ext cx="3352154" cy="1873912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7" name="Shape 1057"/>
          <p:cNvSpPr/>
          <p:nvPr/>
        </p:nvSpPr>
        <p:spPr>
          <a:xfrm>
            <a:off x="-1" y="283363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Cosa sono i raggi cosmici</a:t>
            </a:r>
          </a:p>
        </p:txBody>
      </p:sp>
      <p:sp>
        <p:nvSpPr>
          <p:cNvPr id="1058" name="Shape 1058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059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0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Metodi di rivelazione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/>
          <p:nvPr/>
        </p:nvSpPr>
        <p:spPr>
          <a:xfrm>
            <a:off x="-1" y="104880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Metodi di rivelazione </a:t>
            </a:r>
          </a:p>
        </p:txBody>
      </p:sp>
      <p:pic>
        <p:nvPicPr>
          <p:cNvPr id="1065" name="sciame_bi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5270" y="1600764"/>
            <a:ext cx="7407770" cy="7967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Shape 1066"/>
          <p:cNvSpPr/>
          <p:nvPr/>
        </p:nvSpPr>
        <p:spPr>
          <a:xfrm>
            <a:off x="-1" y="3237653"/>
            <a:ext cx="4147539" cy="3584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A seconda dell’</a:t>
            </a:r>
            <a:r>
              <a:rPr>
                <a:solidFill>
                  <a:srgbClr val="0000FF"/>
                </a:solidFill>
              </a:rPr>
              <a:t>energia</a:t>
            </a:r>
            <a:r>
              <a:t> dei raggi cosmici che si vogliono osservare si decide la </a:t>
            </a:r>
            <a:r>
              <a:rPr>
                <a:solidFill>
                  <a:srgbClr val="0000FF"/>
                </a:solidFill>
              </a:rPr>
              <a:t>quota</a:t>
            </a:r>
            <a:r>
              <a:t> alla quale posizionare i rivelatori e quindi si adottano tecniche differenti</a:t>
            </a:r>
          </a:p>
        </p:txBody>
      </p:sp>
      <p:sp>
        <p:nvSpPr>
          <p:cNvPr id="1067" name="Shape 1067"/>
          <p:cNvSpPr/>
          <p:nvPr/>
        </p:nvSpPr>
        <p:spPr>
          <a:xfrm flipV="1">
            <a:off x="3840479" y="2828995"/>
            <a:ext cx="1329832" cy="2047805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8" name="Shape 1068"/>
          <p:cNvSpPr/>
          <p:nvPr/>
        </p:nvSpPr>
        <p:spPr>
          <a:xfrm>
            <a:off x="3840480" y="4876799"/>
            <a:ext cx="1329832" cy="3379895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69" name="Shape 1069"/>
          <p:cNvSpPr/>
          <p:nvPr/>
        </p:nvSpPr>
        <p:spPr>
          <a:xfrm>
            <a:off x="3840480" y="4876799"/>
            <a:ext cx="5734756" cy="3788553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70" name="Shape 1070"/>
          <p:cNvSpPr/>
          <p:nvPr/>
        </p:nvSpPr>
        <p:spPr>
          <a:xfrm flipV="1">
            <a:off x="3840480" y="2418080"/>
            <a:ext cx="5734757" cy="2458721"/>
          </a:xfrm>
          <a:prstGeom prst="line">
            <a:avLst/>
          </a:prstGeom>
          <a:ln w="63500">
            <a:solidFill>
              <a:srgbClr val="FF0000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71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2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/>
          <p:nvPr/>
        </p:nvSpPr>
        <p:spPr>
          <a:xfrm>
            <a:off x="-1" y="92039"/>
            <a:ext cx="13004802" cy="68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Metodi di rivelazione: pallone </a:t>
            </a:r>
          </a:p>
        </p:txBody>
      </p:sp>
      <p:pic>
        <p:nvPicPr>
          <p:cNvPr id="1075" name="cream_launch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9004" y="6269849"/>
            <a:ext cx="4391379" cy="3355059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pic>
        <p:nvPicPr>
          <p:cNvPr id="1076" name="cream_launch5.jpg"/>
          <p:cNvPicPr>
            <a:picLocks noChangeAspect="1"/>
          </p:cNvPicPr>
          <p:nvPr/>
        </p:nvPicPr>
        <p:blipFill>
          <a:blip r:embed="rId3">
            <a:extLst/>
          </a:blip>
          <a:srcRect l="2565"/>
          <a:stretch>
            <a:fillRect/>
          </a:stretch>
        </p:blipFill>
        <p:spPr>
          <a:xfrm>
            <a:off x="7834489" y="2930595"/>
            <a:ext cx="4395894" cy="3309903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sp>
        <p:nvSpPr>
          <p:cNvPr id="1077" name="Shape 1077"/>
          <p:cNvSpPr/>
          <p:nvPr/>
        </p:nvSpPr>
        <p:spPr>
          <a:xfrm>
            <a:off x="-1" y="1620973"/>
            <a:ext cx="13004802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 palloni sono utilizzati per posizionare i rivelatori </a:t>
            </a:r>
          </a:p>
          <a:p>
            <a:pPr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(generalmente CALORIMETRI) alla sommità dell’atmosfera </a:t>
            </a:r>
          </a:p>
        </p:txBody>
      </p:sp>
      <p:sp>
        <p:nvSpPr>
          <p:cNvPr id="1078" name="Shape 1078"/>
          <p:cNvSpPr/>
          <p:nvPr/>
        </p:nvSpPr>
        <p:spPr>
          <a:xfrm>
            <a:off x="869244" y="2956488"/>
            <a:ext cx="6400801" cy="1171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3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Misura DIRETTA dell’energia </a:t>
            </a:r>
          </a:p>
          <a:p>
            <a:pPr algn="l" defTabSz="1300480">
              <a:defRPr sz="3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del raggio cosmico PRIMARIO</a:t>
            </a:r>
          </a:p>
        </p:txBody>
      </p:sp>
      <p:sp>
        <p:nvSpPr>
          <p:cNvPr id="1079" name="Shape 1079"/>
          <p:cNvSpPr/>
          <p:nvPr/>
        </p:nvSpPr>
        <p:spPr>
          <a:xfrm>
            <a:off x="1612053" y="4801093"/>
            <a:ext cx="4915183" cy="401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</a:t>
            </a:r>
          </a:p>
          <a:p>
            <a:pPr algn="l" defTabSz="130048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i voli non possono durare    molti giorni</a:t>
            </a:r>
          </a:p>
          <a:p>
            <a:pPr algn="l" defTabSz="130048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i palloni devono essere posti nella stratosfera  </a:t>
            </a:r>
          </a:p>
          <a:p>
            <a:pPr algn="l"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(30-50 km)</a:t>
            </a:r>
          </a:p>
          <a:p>
            <a:pPr algn="l" defTabSz="1300480">
              <a:buSzPct val="100000"/>
              <a:buChar char="•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si possono portare in quota solo rivelatori leggeri e di piccole dimensioni</a:t>
            </a:r>
          </a:p>
        </p:txBody>
      </p:sp>
      <p:pic>
        <p:nvPicPr>
          <p:cNvPr id="1080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/>
          <p:nvPr/>
        </p:nvSpPr>
        <p:spPr>
          <a:xfrm>
            <a:off x="-1" y="127160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Metodi di rivelazione: satellite</a:t>
            </a:r>
          </a:p>
        </p:txBody>
      </p:sp>
      <p:pic>
        <p:nvPicPr>
          <p:cNvPr id="1084" name="AMS-shuttl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728" y="1438204"/>
            <a:ext cx="5748303" cy="3951112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1085" name="Shape 1085"/>
          <p:cNvSpPr/>
          <p:nvPr/>
        </p:nvSpPr>
        <p:spPr>
          <a:xfrm>
            <a:off x="5838613" y="1578186"/>
            <a:ext cx="6911059" cy="185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Esperimento AMS1 : </a:t>
            </a:r>
          </a:p>
          <a:p>
            <a:pPr defTabSz="130048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volo sullo shuttle discovery (1998)</a:t>
            </a:r>
          </a:p>
          <a:p>
            <a:pPr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(Alpha Magnetic Spectrometer)</a:t>
            </a:r>
          </a:p>
        </p:txBody>
      </p:sp>
      <p:sp>
        <p:nvSpPr>
          <p:cNvPr id="1086" name="Shape 1086"/>
          <p:cNvSpPr/>
          <p:nvPr/>
        </p:nvSpPr>
        <p:spPr>
          <a:xfrm>
            <a:off x="6195342" y="3264746"/>
            <a:ext cx="6861388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Esperimento AMS2 : </a:t>
            </a:r>
          </a:p>
          <a:p>
            <a:pPr defTabSz="130048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stazione spaziale (volo previsto 2009)</a:t>
            </a:r>
          </a:p>
        </p:txBody>
      </p:sp>
      <p:pic>
        <p:nvPicPr>
          <p:cNvPr id="1087" name="y96017aAssyShuttle_ok.png"/>
          <p:cNvPicPr>
            <a:picLocks noChangeAspect="1"/>
          </p:cNvPicPr>
          <p:nvPr/>
        </p:nvPicPr>
        <p:blipFill>
          <a:blip r:embed="rId3">
            <a:extLst/>
          </a:blip>
          <a:srcRect l="5320" t="1890"/>
          <a:stretch>
            <a:fillRect/>
          </a:stretch>
        </p:blipFill>
        <p:spPr>
          <a:xfrm>
            <a:off x="6449390" y="4830764"/>
            <a:ext cx="6505740" cy="4821237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pic>
        <p:nvPicPr>
          <p:cNvPr id="1088" name="AMS1-01.jpg"/>
          <p:cNvPicPr>
            <a:picLocks noChangeAspect="1"/>
          </p:cNvPicPr>
          <p:nvPr/>
        </p:nvPicPr>
        <p:blipFill>
          <a:blip r:embed="rId4">
            <a:extLst/>
          </a:blip>
          <a:srcRect l="4673" t="3024" r="4147"/>
          <a:stretch>
            <a:fillRect/>
          </a:stretch>
        </p:blipFill>
        <p:spPr>
          <a:xfrm>
            <a:off x="562186" y="5472853"/>
            <a:ext cx="5016783" cy="4122703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1089" name="Shape 1089"/>
          <p:cNvSpPr/>
          <p:nvPr/>
        </p:nvSpPr>
        <p:spPr>
          <a:xfrm>
            <a:off x="1483359" y="6617546"/>
            <a:ext cx="1025032" cy="819574"/>
          </a:xfrm>
          <a:prstGeom prst="line">
            <a:avLst/>
          </a:prstGeom>
          <a:ln w="38100">
            <a:solidFill>
              <a:srgbClr val="80808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090" name="banner_CF.jpg"/>
          <p:cNvPicPr>
            <a:picLocks noChangeAspect="1"/>
          </p:cNvPicPr>
          <p:nvPr/>
        </p:nvPicPr>
        <p:blipFill>
          <a:blip r:embed="rId5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1" name="banner_CF.jpg"/>
          <p:cNvPicPr>
            <a:picLocks noChangeAspect="1"/>
          </p:cNvPicPr>
          <p:nvPr/>
        </p:nvPicPr>
        <p:blipFill>
          <a:blip r:embed="rId5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/>
          <p:nvPr/>
        </p:nvSpPr>
        <p:spPr>
          <a:xfrm>
            <a:off x="-1" y="33439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Metodi di rivelazione: under sea </a:t>
            </a:r>
          </a:p>
        </p:txBody>
      </p:sp>
      <p:sp>
        <p:nvSpPr>
          <p:cNvPr id="1094" name="Shape 1094"/>
          <p:cNvSpPr/>
          <p:nvPr/>
        </p:nvSpPr>
        <p:spPr>
          <a:xfrm>
            <a:off x="448156" y="1600764"/>
            <a:ext cx="12074622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1300480">
              <a:defRPr sz="28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Esperimento Antares : al largo di Tolone</a:t>
            </a:r>
          </a:p>
          <a:p>
            <a:pPr defTabSz="130048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(Astronomy with a Neutrino Telescope and Abyss Environmental RESearch)</a:t>
            </a:r>
          </a:p>
        </p:txBody>
      </p:sp>
      <p:pic>
        <p:nvPicPr>
          <p:cNvPr id="1095" name="antares_affonda.jpg"/>
          <p:cNvPicPr>
            <a:picLocks noChangeAspect="1"/>
          </p:cNvPicPr>
          <p:nvPr/>
        </p:nvPicPr>
        <p:blipFill>
          <a:blip r:embed="rId2">
            <a:extLst/>
          </a:blip>
          <a:srcRect l="6692" b="29306"/>
          <a:stretch>
            <a:fillRect/>
          </a:stretch>
        </p:blipFill>
        <p:spPr>
          <a:xfrm>
            <a:off x="3858542" y="5147733"/>
            <a:ext cx="8992730" cy="4542650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pic>
        <p:nvPicPr>
          <p:cNvPr id="1096" name="Antares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528" y="3050257"/>
            <a:ext cx="6041815" cy="4181406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1097" name="Shape 1097"/>
          <p:cNvSpPr/>
          <p:nvPr/>
        </p:nvSpPr>
        <p:spPr>
          <a:xfrm>
            <a:off x="6296942" y="2930595"/>
            <a:ext cx="6707859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Telescopio sottomarino per neutrini.  Ricerca di sorgenti astrofisiche di neutrini del </a:t>
            </a:r>
            <a:r>
              <a:rPr b="1"/>
              <a:t>μ.</a:t>
            </a:r>
          </a:p>
        </p:txBody>
      </p:sp>
      <p:sp>
        <p:nvSpPr>
          <p:cNvPr id="1098" name="Shape 1098"/>
          <p:cNvSpPr/>
          <p:nvPr/>
        </p:nvSpPr>
        <p:spPr>
          <a:xfrm>
            <a:off x="119893" y="7522916"/>
            <a:ext cx="3788552" cy="160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Un reticolo di circa 1000 PMT raccoglierà la radiazione Cherenkov prodotta dai </a:t>
            </a:r>
            <a:r>
              <a:rPr b="1"/>
              <a:t>μ</a:t>
            </a:r>
            <a:r>
              <a:t> nell'acqua.</a:t>
            </a:r>
            <a:r>
              <a:rPr u="sng"/>
              <a:t> </a:t>
            </a:r>
          </a:p>
        </p:txBody>
      </p:sp>
      <p:pic>
        <p:nvPicPr>
          <p:cNvPr id="1099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/>
          <p:nvPr/>
        </p:nvSpPr>
        <p:spPr>
          <a:xfrm>
            <a:off x="1699961" y="1600764"/>
            <a:ext cx="957101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sz="28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Esperimenti presso il Laboratorio Nazionale del Gran Sasso</a:t>
            </a:r>
          </a:p>
        </p:txBody>
      </p:sp>
      <p:sp>
        <p:nvSpPr>
          <p:cNvPr id="1103" name="Shape 1103"/>
          <p:cNvSpPr/>
          <p:nvPr/>
        </p:nvSpPr>
        <p:spPr>
          <a:xfrm>
            <a:off x="101599" y="41044"/>
            <a:ext cx="1300480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underground </a:t>
            </a:r>
          </a:p>
        </p:txBody>
      </p:sp>
      <p:pic>
        <p:nvPicPr>
          <p:cNvPr id="1104" name="go under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186" y="4158826"/>
            <a:ext cx="12083628" cy="5432215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1105" name="Shape 1105"/>
          <p:cNvSpPr/>
          <p:nvPr/>
        </p:nvSpPr>
        <p:spPr>
          <a:xfrm>
            <a:off x="356728" y="2343220"/>
            <a:ext cx="12291344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Laboratori di ricerca dedicati allo studio della fisica delle particelle. Sono i </a:t>
            </a:r>
            <a:r>
              <a:rPr>
                <a:solidFill>
                  <a:srgbClr val="0000FF"/>
                </a:solidFill>
              </a:rPr>
              <a:t>più grandi laboratori sotterranei del mondo</a:t>
            </a:r>
            <a:r>
              <a:t>, e si trovano a 1.400 m sotto il massiccio del Gran Sasso. Oltre ai laboratori sotterranei, la struttura dispone anche di laboratori esterni, che si trovano ad Assergi (AQ).</a:t>
            </a:r>
          </a:p>
        </p:txBody>
      </p:sp>
      <p:pic>
        <p:nvPicPr>
          <p:cNvPr id="1106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7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1270000" y="2460407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Il Progetto EEE </a:t>
            </a:r>
          </a:p>
        </p:txBody>
      </p:sp>
      <p:sp>
        <p:nvSpPr>
          <p:cNvPr id="191" name="Shape 191"/>
          <p:cNvSpPr/>
          <p:nvPr/>
        </p:nvSpPr>
        <p:spPr>
          <a:xfrm>
            <a:off x="5613745" y="6318037"/>
            <a:ext cx="22146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…in breve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93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/>
          <p:nvPr/>
        </p:nvSpPr>
        <p:spPr>
          <a:xfrm>
            <a:off x="-1" y="-68298"/>
            <a:ext cx="1300480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underground </a:t>
            </a:r>
          </a:p>
        </p:txBody>
      </p:sp>
      <p:sp>
        <p:nvSpPr>
          <p:cNvPr id="1110" name="Shape 1110"/>
          <p:cNvSpPr/>
          <p:nvPr/>
        </p:nvSpPr>
        <p:spPr>
          <a:xfrm>
            <a:off x="294110" y="1483989"/>
            <a:ext cx="10631734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28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Esperimenti presso il Laboratorio Nazionale del Gran Sasso :  LVD</a:t>
            </a:r>
          </a:p>
        </p:txBody>
      </p:sp>
      <p:sp>
        <p:nvSpPr>
          <p:cNvPr id="1111" name="Shape 1111"/>
          <p:cNvSpPr/>
          <p:nvPr/>
        </p:nvSpPr>
        <p:spPr>
          <a:xfrm>
            <a:off x="7321973" y="6595702"/>
            <a:ext cx="5682827" cy="2339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algn="just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LVD (The Large Volume Detector): rivelatore sotterraneo di grandi dimensioni destinato alla ricerca di antineutrini generati da collassi stellari; </a:t>
            </a:r>
          </a:p>
          <a:p>
            <a:pPr algn="just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fino al 2002 era dotato anche di un sistema di tracciamento per </a:t>
            </a:r>
            <a:r>
              <a:rPr b="1"/>
              <a:t>μ.</a:t>
            </a:r>
          </a:p>
        </p:txBody>
      </p:sp>
      <p:pic>
        <p:nvPicPr>
          <p:cNvPr id="1112" name="LVD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214879"/>
            <a:ext cx="4045939" cy="5111610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pic>
        <p:nvPicPr>
          <p:cNvPr id="1113" name="LVDback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8817" y="5838613"/>
            <a:ext cx="5346419" cy="3612446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pic>
        <p:nvPicPr>
          <p:cNvPr id="1114" name="lv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06897" y="2212622"/>
            <a:ext cx="5418668" cy="3576321"/>
          </a:xfrm>
          <a:prstGeom prst="rect">
            <a:avLst/>
          </a:prstGeom>
          <a:ln w="50800">
            <a:solidFill>
              <a:srgbClr val="808080"/>
            </a:solidFill>
          </a:ln>
        </p:spPr>
      </p:pic>
      <p:sp>
        <p:nvSpPr>
          <p:cNvPr id="1115" name="Shape 1115"/>
          <p:cNvSpPr/>
          <p:nvPr/>
        </p:nvSpPr>
        <p:spPr>
          <a:xfrm>
            <a:off x="9726507" y="2930595"/>
            <a:ext cx="3278294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Misure nei campi dell’astrofisica, della fisica nucleare e dei </a:t>
            </a:r>
            <a:r>
              <a:rPr>
                <a:solidFill>
                  <a:srgbClr val="0000FF"/>
                </a:solidFill>
              </a:rPr>
              <a:t>raggi cosmici</a:t>
            </a:r>
            <a:r>
              <a:t>.</a:t>
            </a:r>
          </a:p>
        </p:txBody>
      </p:sp>
      <p:pic>
        <p:nvPicPr>
          <p:cNvPr id="1116" name="banner_CF.jpg"/>
          <p:cNvPicPr>
            <a:picLocks noChangeAspect="1"/>
          </p:cNvPicPr>
          <p:nvPr/>
        </p:nvPicPr>
        <p:blipFill>
          <a:blip r:embed="rId5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7" name="banner_CF.jpg"/>
          <p:cNvPicPr>
            <a:picLocks noChangeAspect="1"/>
          </p:cNvPicPr>
          <p:nvPr/>
        </p:nvPicPr>
        <p:blipFill>
          <a:blip r:embed="rId5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/>
          <p:nvPr/>
        </p:nvSpPr>
        <p:spPr>
          <a:xfrm>
            <a:off x="-128694" y="-90579"/>
            <a:ext cx="13262188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 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array estesi </a:t>
            </a:r>
          </a:p>
        </p:txBody>
      </p:sp>
      <p:grpSp>
        <p:nvGrpSpPr>
          <p:cNvPr id="1125" name="Group 1125"/>
          <p:cNvGrpSpPr/>
          <p:nvPr/>
        </p:nvGrpSpPr>
        <p:grpSpPr>
          <a:xfrm>
            <a:off x="36261" y="1662798"/>
            <a:ext cx="8678770" cy="8020263"/>
            <a:chOff x="0" y="0"/>
            <a:chExt cx="8678769" cy="8020261"/>
          </a:xfrm>
        </p:grpSpPr>
        <p:pic>
          <p:nvPicPr>
            <p:cNvPr id="1120" name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91971" y="11167"/>
              <a:ext cx="5931516" cy="708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1" name="Shape 1121"/>
            <p:cNvSpPr/>
            <p:nvPr/>
          </p:nvSpPr>
          <p:spPr>
            <a:xfrm flipV="1">
              <a:off x="1298546" y="0"/>
              <a:ext cx="1" cy="7092957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1298546" y="7450289"/>
              <a:ext cx="7380224" cy="1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blurRad="50800" dist="25400" dir="5400000" rotWithShape="0">
                <a:srgbClr val="808080">
                  <a:alpha val="37998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 rot="16200000">
              <a:off x="-323891" y="2452748"/>
              <a:ext cx="1163288" cy="515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Quanti?</a:t>
              </a:r>
            </a:p>
          </p:txBody>
        </p:sp>
        <p:sp>
          <p:nvSpPr>
            <p:cNvPr id="1124" name="Shape 1124"/>
            <p:cNvSpPr/>
            <p:nvPr/>
          </p:nvSpPr>
          <p:spPr>
            <a:xfrm>
              <a:off x="4907474" y="7504756"/>
              <a:ext cx="2112404" cy="515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Di che Energia?</a:t>
              </a:r>
            </a:p>
          </p:txBody>
        </p:sp>
      </p:grpSp>
      <p:sp>
        <p:nvSpPr>
          <p:cNvPr id="1126" name="Shape 1126"/>
          <p:cNvSpPr/>
          <p:nvPr/>
        </p:nvSpPr>
        <p:spPr>
          <a:xfrm>
            <a:off x="7886860" y="4162443"/>
            <a:ext cx="49162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Perché questa figura?</a:t>
            </a:r>
          </a:p>
        </p:txBody>
      </p:sp>
      <p:pic>
        <p:nvPicPr>
          <p:cNvPr id="1127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Shape 1130"/>
          <p:cNvSpPr/>
          <p:nvPr/>
        </p:nvSpPr>
        <p:spPr>
          <a:xfrm>
            <a:off x="-76765" y="-29316"/>
            <a:ext cx="13262188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 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array estesi </a:t>
            </a:r>
          </a:p>
        </p:txBody>
      </p:sp>
      <p:sp>
        <p:nvSpPr>
          <p:cNvPr id="1131" name="Shape 1131"/>
          <p:cNvSpPr/>
          <p:nvPr/>
        </p:nvSpPr>
        <p:spPr>
          <a:xfrm>
            <a:off x="153528" y="3307644"/>
            <a:ext cx="12648073" cy="701549"/>
          </a:xfrm>
          <a:prstGeom prst="rect">
            <a:avLst/>
          </a:prstGeom>
          <a:ln w="50800">
            <a:solidFill>
              <a:srgbClr val="99CC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2000"/>
              </a:spcBef>
              <a:defRPr sz="3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 voglio rivelare 100 sciami con un’energia di ~10</a:t>
            </a:r>
            <a:r>
              <a:rPr b="1" baseline="30588"/>
              <a:t>19</a:t>
            </a:r>
            <a:r>
              <a:t> eV</a:t>
            </a:r>
          </a:p>
        </p:txBody>
      </p:sp>
      <p:sp>
        <p:nvSpPr>
          <p:cNvPr id="1132" name="Shape 1132"/>
          <p:cNvSpPr/>
          <p:nvPr/>
        </p:nvSpPr>
        <p:spPr>
          <a:xfrm>
            <a:off x="460586" y="4217529"/>
            <a:ext cx="12289086" cy="1044448"/>
          </a:xfrm>
          <a:prstGeom prst="rect">
            <a:avLst/>
          </a:prstGeom>
          <a:ln w="50800">
            <a:solidFill>
              <a:srgbClr val="FF33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1700"/>
              </a:spcBef>
              <a:defRPr sz="28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che di questi eventi se ne verifica 1 ogni anno su un km</a:t>
            </a:r>
            <a:r>
              <a:rPr b="1" baseline="30571"/>
              <a:t>2</a:t>
            </a:r>
            <a:r>
              <a:rPr b="1"/>
              <a:t> </a:t>
            </a:r>
            <a:r>
              <a:t>di superficie. Come faccio a vederne 100 ?</a:t>
            </a:r>
          </a:p>
        </p:txBody>
      </p:sp>
      <p:sp>
        <p:nvSpPr>
          <p:cNvPr id="1133" name="Shape 1133"/>
          <p:cNvSpPr/>
          <p:nvPr/>
        </p:nvSpPr>
        <p:spPr>
          <a:xfrm>
            <a:off x="101599" y="5445759"/>
            <a:ext cx="12749673" cy="1333671"/>
          </a:xfrm>
          <a:prstGeom prst="rect">
            <a:avLst/>
          </a:prstGeom>
          <a:ln w="508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1800"/>
              </a:spcBef>
              <a:defRPr sz="30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 costruisco un rivelatore grande 1 km</a:t>
            </a:r>
            <a:r>
              <a:rPr b="1" baseline="30533"/>
              <a:t>2</a:t>
            </a:r>
            <a:r>
              <a:t> devo aspettare 100 anni…</a:t>
            </a:r>
          </a:p>
          <a:p>
            <a:pPr algn="l" defTabSz="1300480">
              <a:spcBef>
                <a:spcPts val="1800"/>
              </a:spcBef>
              <a:defRPr sz="30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Allora faccio un rivelatore grande 100 km</a:t>
            </a:r>
            <a:r>
              <a:rPr b="1" baseline="30533"/>
              <a:t>2</a:t>
            </a:r>
            <a:r>
              <a:rPr b="1"/>
              <a:t> </a:t>
            </a:r>
            <a:r>
              <a:t>ed aspetto solo 1 anno.</a:t>
            </a:r>
          </a:p>
        </p:txBody>
      </p:sp>
      <p:sp>
        <p:nvSpPr>
          <p:cNvPr id="1134" name="Shape 1134"/>
          <p:cNvSpPr/>
          <p:nvPr/>
        </p:nvSpPr>
        <p:spPr>
          <a:xfrm>
            <a:off x="666044" y="7335519"/>
            <a:ext cx="11776570" cy="1234949"/>
          </a:xfrm>
          <a:prstGeom prst="rect">
            <a:avLst/>
          </a:prstGeom>
          <a:ln w="63500">
            <a:solidFill>
              <a:srgbClr val="80808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2000"/>
              </a:spcBef>
              <a:defRPr sz="34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E’ questo il motivo che spinge ad utilizzare tanti siti tra loro anche molto distanti !</a:t>
            </a:r>
          </a:p>
        </p:txBody>
      </p:sp>
      <p:sp>
        <p:nvSpPr>
          <p:cNvPr id="1135" name="Shape 1135"/>
          <p:cNvSpPr/>
          <p:nvPr/>
        </p:nvSpPr>
        <p:spPr>
          <a:xfrm>
            <a:off x="-1" y="1840088"/>
            <a:ext cx="13004802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34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Perché utilizzare un array esteso di rivelatori</a:t>
            </a:r>
          </a:p>
        </p:txBody>
      </p:sp>
      <p:pic>
        <p:nvPicPr>
          <p:cNvPr id="1136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1" animBg="1" advAuto="0"/>
      <p:bldP spid="1132" grpId="2" animBg="1" advAuto="0"/>
      <p:bldP spid="1133" grpId="3" animBg="1" advAuto="0"/>
      <p:bldP spid="1134" grpId="4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Shape 1139"/>
          <p:cNvSpPr/>
          <p:nvPr/>
        </p:nvSpPr>
        <p:spPr>
          <a:xfrm>
            <a:off x="-128694" y="-63124"/>
            <a:ext cx="13262188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 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array estesi </a:t>
            </a:r>
          </a:p>
        </p:txBody>
      </p:sp>
      <p:grpSp>
        <p:nvGrpSpPr>
          <p:cNvPr id="1142" name="Group 1142"/>
          <p:cNvGrpSpPr/>
          <p:nvPr/>
        </p:nvGrpSpPr>
        <p:grpSpPr>
          <a:xfrm>
            <a:off x="6242755" y="4705208"/>
            <a:ext cx="1837832" cy="475678"/>
            <a:chOff x="0" y="0"/>
            <a:chExt cx="1837831" cy="475676"/>
          </a:xfrm>
        </p:grpSpPr>
        <p:sp>
          <p:nvSpPr>
            <p:cNvPr id="1140" name="Shape 1140"/>
            <p:cNvSpPr/>
            <p:nvPr/>
          </p:nvSpPr>
          <p:spPr>
            <a:xfrm flipH="1">
              <a:off x="0" y="274097"/>
              <a:ext cx="787642" cy="38070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787641" y="0"/>
              <a:ext cx="1050191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spcBef>
                  <a:spcPts val="1500"/>
                </a:spcBef>
                <a:defRPr sz="2400" b="1">
                  <a:solidFill>
                    <a:srgbClr val="FF0000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asse</a:t>
              </a:r>
            </a:p>
          </p:txBody>
        </p:sp>
      </p:grpSp>
      <p:sp>
        <p:nvSpPr>
          <p:cNvPr id="1143" name="Shape 1143"/>
          <p:cNvSpPr/>
          <p:nvPr/>
        </p:nvSpPr>
        <p:spPr>
          <a:xfrm flipH="1">
            <a:off x="3553742" y="3549226"/>
            <a:ext cx="3883378" cy="4560713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4" name="Shape 1144"/>
          <p:cNvSpPr/>
          <p:nvPr/>
        </p:nvSpPr>
        <p:spPr>
          <a:xfrm>
            <a:off x="2917048" y="3425048"/>
            <a:ext cx="5149993" cy="1"/>
          </a:xfrm>
          <a:prstGeom prst="line">
            <a:avLst/>
          </a:prstGeom>
          <a:ln w="25400">
            <a:solidFill>
              <a:srgbClr val="0000FF"/>
            </a:solidFill>
            <a:prstDash val="das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5" name="Shape 1145"/>
          <p:cNvSpPr/>
          <p:nvPr/>
        </p:nvSpPr>
        <p:spPr>
          <a:xfrm flipH="1">
            <a:off x="6369191" y="3549226"/>
            <a:ext cx="1067930" cy="45607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6" name="Shape 1146"/>
          <p:cNvSpPr/>
          <p:nvPr/>
        </p:nvSpPr>
        <p:spPr>
          <a:xfrm flipH="1">
            <a:off x="6563359" y="3549226"/>
            <a:ext cx="873761" cy="45607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7" name="Shape 1147"/>
          <p:cNvSpPr/>
          <p:nvPr/>
        </p:nvSpPr>
        <p:spPr>
          <a:xfrm flipH="1">
            <a:off x="6757528" y="3549226"/>
            <a:ext cx="679592" cy="63895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8" name="Shape 1148"/>
          <p:cNvSpPr/>
          <p:nvPr/>
        </p:nvSpPr>
        <p:spPr>
          <a:xfrm flipH="1">
            <a:off x="6951698" y="3549226"/>
            <a:ext cx="485423" cy="82183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49" name="Shape 1149"/>
          <p:cNvSpPr/>
          <p:nvPr/>
        </p:nvSpPr>
        <p:spPr>
          <a:xfrm flipH="1">
            <a:off x="7145866" y="3549226"/>
            <a:ext cx="291254" cy="1004712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0" name="Shape 1150"/>
          <p:cNvSpPr/>
          <p:nvPr/>
        </p:nvSpPr>
        <p:spPr>
          <a:xfrm flipH="1">
            <a:off x="7340035" y="3549226"/>
            <a:ext cx="97086" cy="729263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1" name="Shape 1151"/>
          <p:cNvSpPr/>
          <p:nvPr/>
        </p:nvSpPr>
        <p:spPr>
          <a:xfrm flipH="1">
            <a:off x="6757529" y="3822417"/>
            <a:ext cx="194170" cy="182881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2" name="Shape 1152"/>
          <p:cNvSpPr/>
          <p:nvPr/>
        </p:nvSpPr>
        <p:spPr>
          <a:xfrm flipH="1">
            <a:off x="6563359" y="3822417"/>
            <a:ext cx="194170" cy="365761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3" name="Shape 1153"/>
          <p:cNvSpPr/>
          <p:nvPr/>
        </p:nvSpPr>
        <p:spPr>
          <a:xfrm flipH="1">
            <a:off x="7048782" y="3641795"/>
            <a:ext cx="194170" cy="546383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4" name="Shape 1154"/>
          <p:cNvSpPr/>
          <p:nvPr/>
        </p:nvSpPr>
        <p:spPr>
          <a:xfrm flipH="1">
            <a:off x="7145866" y="3641795"/>
            <a:ext cx="194170" cy="546383"/>
          </a:xfrm>
          <a:prstGeom prst="line">
            <a:avLst/>
          </a:prstGeom>
          <a:ln w="127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5" name="Shape 1155"/>
          <p:cNvSpPr/>
          <p:nvPr/>
        </p:nvSpPr>
        <p:spPr>
          <a:xfrm rot="11278232">
            <a:off x="5331717" y="4523460"/>
            <a:ext cx="1966511" cy="1137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076" y="0"/>
                  <a:pt x="18913" y="8837"/>
                  <a:pt x="21600" y="21600"/>
                </a:cubicBezTo>
              </a:path>
            </a:pathLst>
          </a:custGeom>
          <a:ln w="25400">
            <a:solidFill>
              <a:srgbClr val="00FF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6" name="Shape 1156"/>
          <p:cNvSpPr/>
          <p:nvPr/>
        </p:nvSpPr>
        <p:spPr>
          <a:xfrm rot="11278232">
            <a:off x="3693960" y="5053206"/>
            <a:ext cx="3203765" cy="2140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076" y="0"/>
                  <a:pt x="18913" y="8837"/>
                  <a:pt x="21600" y="21600"/>
                </a:cubicBezTo>
              </a:path>
            </a:pathLst>
          </a:custGeom>
          <a:ln w="25400">
            <a:solidFill>
              <a:srgbClr val="00FF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7" name="Shape 1157"/>
          <p:cNvSpPr/>
          <p:nvPr/>
        </p:nvSpPr>
        <p:spPr>
          <a:xfrm flipH="1" flipV="1">
            <a:off x="2968977" y="4553938"/>
            <a:ext cx="1749779" cy="1914596"/>
          </a:xfrm>
          <a:prstGeom prst="line">
            <a:avLst/>
          </a:prstGeom>
          <a:ln w="25400">
            <a:solidFill>
              <a:srgbClr val="FFCC00"/>
            </a:solidFill>
            <a:prstDash val="das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8" name="Shape 1158"/>
          <p:cNvSpPr/>
          <p:nvPr/>
        </p:nvSpPr>
        <p:spPr>
          <a:xfrm rot="11443090">
            <a:off x="6202193" y="4203830"/>
            <a:ext cx="984182" cy="470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8367" y="3723"/>
                  <a:pt x="15871" y="11228"/>
                  <a:pt x="21600" y="21600"/>
                </a:cubicBezTo>
              </a:path>
            </a:pathLst>
          </a:custGeom>
          <a:ln w="25400">
            <a:solidFill>
              <a:srgbClr val="00FF00"/>
            </a:solidFill>
          </a:ln>
        </p:spPr>
        <p:txBody>
          <a:bodyPr lIns="65023" tIns="65023" rIns="65023" bIns="65023" anchor="ctr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59" name="Shape 1159"/>
          <p:cNvSpPr/>
          <p:nvPr/>
        </p:nvSpPr>
        <p:spPr>
          <a:xfrm>
            <a:off x="826346" y="3544711"/>
            <a:ext cx="3488268" cy="521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spcBef>
                <a:spcPts val="1700"/>
              </a:spcBef>
              <a:defRPr sz="280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fronte dello sciame</a:t>
            </a:r>
          </a:p>
        </p:txBody>
      </p:sp>
      <p:sp>
        <p:nvSpPr>
          <p:cNvPr id="1160" name="Shape 1160"/>
          <p:cNvSpPr/>
          <p:nvPr/>
        </p:nvSpPr>
        <p:spPr>
          <a:xfrm>
            <a:off x="3253457" y="4079804"/>
            <a:ext cx="580250" cy="1002454"/>
          </a:xfrm>
          <a:prstGeom prst="line">
            <a:avLst/>
          </a:prstGeom>
          <a:ln w="25400">
            <a:solidFill>
              <a:srgbClr val="0000FF"/>
            </a:solidFill>
            <a:tailEnd type="stealth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61" name="Shape 1161"/>
          <p:cNvSpPr/>
          <p:nvPr/>
        </p:nvSpPr>
        <p:spPr>
          <a:xfrm>
            <a:off x="2749972" y="4644249"/>
            <a:ext cx="3619220" cy="3359573"/>
          </a:xfrm>
          <a:prstGeom prst="line">
            <a:avLst/>
          </a:prstGeom>
          <a:ln w="25400">
            <a:solidFill>
              <a:srgbClr val="FFCC00"/>
            </a:solidFill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1167" name="Group 1167"/>
          <p:cNvGrpSpPr/>
          <p:nvPr/>
        </p:nvGrpSpPr>
        <p:grpSpPr>
          <a:xfrm>
            <a:off x="1835573" y="4668630"/>
            <a:ext cx="1745263" cy="1484024"/>
            <a:chOff x="0" y="0"/>
            <a:chExt cx="1745262" cy="1484022"/>
          </a:xfrm>
        </p:grpSpPr>
        <p:sp>
          <p:nvSpPr>
            <p:cNvPr id="1162" name="Shape 1162"/>
            <p:cNvSpPr/>
            <p:nvPr/>
          </p:nvSpPr>
          <p:spPr>
            <a:xfrm>
              <a:off x="1143936" y="98454"/>
              <a:ext cx="309775" cy="358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spcBef>
                  <a:spcPts val="1100"/>
                </a:spcBef>
                <a:defRPr sz="1800">
                  <a:solidFill>
                    <a:srgbClr val="FF0000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rPr b="0">
                  <a:latin typeface="Symbol"/>
                  <a:ea typeface="Symbol"/>
                  <a:cs typeface="Symbol"/>
                  <a:sym typeface="Symbol"/>
                </a:rPr>
                <a:t>α</a:t>
              </a:r>
            </a:p>
          </p:txBody>
        </p:sp>
        <p:grpSp>
          <p:nvGrpSpPr>
            <p:cNvPr id="1166" name="Group 1166"/>
            <p:cNvGrpSpPr/>
            <p:nvPr/>
          </p:nvGrpSpPr>
          <p:grpSpPr>
            <a:xfrm>
              <a:off x="0" y="0"/>
              <a:ext cx="1745263" cy="1484023"/>
              <a:chOff x="0" y="0"/>
              <a:chExt cx="1745262" cy="1484022"/>
            </a:xfrm>
          </p:grpSpPr>
          <p:sp>
            <p:nvSpPr>
              <p:cNvPr id="1163" name="Shape 1163"/>
              <p:cNvSpPr/>
              <p:nvPr/>
            </p:nvSpPr>
            <p:spPr>
              <a:xfrm rot="19459417">
                <a:off x="1058570" y="39408"/>
                <a:ext cx="142826" cy="23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00" extrusionOk="0">
                    <a:moveTo>
                      <a:pt x="0" y="16200"/>
                    </a:moveTo>
                    <a:cubicBezTo>
                      <a:pt x="6699" y="-5400"/>
                      <a:pt x="14901" y="-5400"/>
                      <a:pt x="21600" y="16200"/>
                    </a:cubicBezTo>
                    <a:cubicBezTo>
                      <a:pt x="14901" y="-5400"/>
                      <a:pt x="6699" y="-5400"/>
                      <a:pt x="0" y="162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130048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4" name="Shape 1164"/>
              <p:cNvSpPr/>
              <p:nvPr/>
            </p:nvSpPr>
            <p:spPr>
              <a:xfrm flipV="1">
                <a:off x="1064974" y="372133"/>
                <a:ext cx="194369" cy="638587"/>
              </a:xfrm>
              <a:prstGeom prst="line">
                <a:avLst/>
              </a:prstGeom>
              <a:noFill/>
              <a:ln w="25400" cap="flat">
                <a:solidFill>
                  <a:srgbClr val="FF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130048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5" name="Shape 1165"/>
              <p:cNvSpPr/>
              <p:nvPr/>
            </p:nvSpPr>
            <p:spPr>
              <a:xfrm>
                <a:off x="0" y="1024023"/>
                <a:ext cx="1745263" cy="460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algn="l" defTabSz="1300480">
                  <a:spcBef>
                    <a:spcPts val="1500"/>
                  </a:spcBef>
                  <a:defRPr sz="2400" b="1">
                    <a:solidFill>
                      <a:srgbClr val="FF0000"/>
                    </a:solidFill>
                    <a:effectLst>
                      <a:outerShdw blurRad="12700" dist="25400" dir="2700000" rotWithShape="0">
                        <a:srgbClr val="DDDDDD"/>
                      </a:outerShdw>
                    </a:effectLst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curvatura</a:t>
                </a:r>
              </a:p>
            </p:txBody>
          </p:sp>
        </p:grpSp>
      </p:grpSp>
      <p:grpSp>
        <p:nvGrpSpPr>
          <p:cNvPr id="1170" name="Group 1170"/>
          <p:cNvGrpSpPr/>
          <p:nvPr/>
        </p:nvGrpSpPr>
        <p:grpSpPr>
          <a:xfrm>
            <a:off x="2668693" y="6999111"/>
            <a:ext cx="1016001" cy="913028"/>
            <a:chOff x="0" y="0"/>
            <a:chExt cx="1016000" cy="913027"/>
          </a:xfrm>
        </p:grpSpPr>
        <p:sp>
          <p:nvSpPr>
            <p:cNvPr id="1168" name="Shape 1168"/>
            <p:cNvSpPr/>
            <p:nvPr/>
          </p:nvSpPr>
          <p:spPr>
            <a:xfrm rot="10863007" flipH="1">
              <a:off x="813222" y="387660"/>
              <a:ext cx="101390" cy="524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0"/>
                  </a:moveTo>
                  <a:lnTo>
                    <a:pt x="9258" y="4901"/>
                  </a:lnTo>
                  <a:lnTo>
                    <a:pt x="15367" y="4901"/>
                  </a:lnTo>
                  <a:lnTo>
                    <a:pt x="15367" y="21427"/>
                  </a:lnTo>
                  <a:lnTo>
                    <a:pt x="0" y="21427"/>
                  </a:lnTo>
                  <a:lnTo>
                    <a:pt x="0" y="21600"/>
                  </a:lnTo>
                  <a:lnTo>
                    <a:pt x="15491" y="21600"/>
                  </a:lnTo>
                  <a:lnTo>
                    <a:pt x="15491" y="4901"/>
                  </a:lnTo>
                  <a:lnTo>
                    <a:pt x="21600" y="4901"/>
                  </a:lnTo>
                  <a:close/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69" name="Shape 1169"/>
            <p:cNvSpPr/>
            <p:nvPr/>
          </p:nvSpPr>
          <p:spPr>
            <a:xfrm>
              <a:off x="0" y="0"/>
              <a:ext cx="1016000" cy="521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defTabSz="1300480">
                <a:spcBef>
                  <a:spcPts val="1700"/>
                </a:spcBef>
                <a:defRPr sz="2800" b="1">
                  <a:solidFill>
                    <a:srgbClr val="FF0000"/>
                  </a:solidFill>
                  <a:effectLst>
                    <a:outerShdw blurRad="12700" dist="25400" dir="2700000" rotWithShape="0">
                      <a:srgbClr val="DDDDDD"/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173" name="Group 1173"/>
          <p:cNvGrpSpPr/>
          <p:nvPr/>
        </p:nvGrpSpPr>
        <p:grpSpPr>
          <a:xfrm>
            <a:off x="3885306" y="4753652"/>
            <a:ext cx="2910600" cy="3149620"/>
            <a:chOff x="0" y="0"/>
            <a:chExt cx="2910599" cy="3149618"/>
          </a:xfrm>
        </p:grpSpPr>
        <p:sp>
          <p:nvSpPr>
            <p:cNvPr id="1171" name="Shape 1171"/>
            <p:cNvSpPr/>
            <p:nvPr/>
          </p:nvSpPr>
          <p:spPr>
            <a:xfrm rot="11278232">
              <a:off x="111027" y="60784"/>
              <a:ext cx="993104" cy="1670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335" y="5361"/>
                    <a:pt x="17916" y="12942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2" name="Shape 1172"/>
            <p:cNvSpPr/>
            <p:nvPr/>
          </p:nvSpPr>
          <p:spPr>
            <a:xfrm rot="8219572">
              <a:off x="1506045" y="1324002"/>
              <a:ext cx="937130" cy="1739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617" y="5416"/>
                    <a:pt x="18214" y="13014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182" name="Group 1182"/>
          <p:cNvGrpSpPr/>
          <p:nvPr/>
        </p:nvGrpSpPr>
        <p:grpSpPr>
          <a:xfrm>
            <a:off x="2871893" y="7927057"/>
            <a:ext cx="5344161" cy="365762"/>
            <a:chOff x="0" y="0"/>
            <a:chExt cx="5344160" cy="365760"/>
          </a:xfrm>
        </p:grpSpPr>
        <p:sp>
          <p:nvSpPr>
            <p:cNvPr id="1174" name="Shape 1174"/>
            <p:cNvSpPr/>
            <p:nvPr/>
          </p:nvSpPr>
          <p:spPr>
            <a:xfrm>
              <a:off x="0" y="182880"/>
              <a:ext cx="534416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5" name="Shape 1175"/>
            <p:cNvSpPr/>
            <p:nvPr/>
          </p:nvSpPr>
          <p:spPr>
            <a:xfrm rot="10800000" flipH="1">
              <a:off x="194333" y="0"/>
              <a:ext cx="291500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6" name="Shape 1176"/>
            <p:cNvSpPr/>
            <p:nvPr/>
          </p:nvSpPr>
          <p:spPr>
            <a:xfrm rot="10800000" flipH="1">
              <a:off x="1748997" y="0"/>
              <a:ext cx="29150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7" name="Shape 1177"/>
            <p:cNvSpPr/>
            <p:nvPr/>
          </p:nvSpPr>
          <p:spPr>
            <a:xfrm rot="10800000" flipH="1">
              <a:off x="3400829" y="0"/>
              <a:ext cx="291500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8" name="Shape 1178"/>
            <p:cNvSpPr/>
            <p:nvPr/>
          </p:nvSpPr>
          <p:spPr>
            <a:xfrm rot="10800000" flipH="1">
              <a:off x="4955493" y="0"/>
              <a:ext cx="29150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9" name="Shape 1179"/>
            <p:cNvSpPr/>
            <p:nvPr/>
          </p:nvSpPr>
          <p:spPr>
            <a:xfrm rot="10800000" flipH="1">
              <a:off x="971665" y="0"/>
              <a:ext cx="29150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0" name="Shape 1180"/>
            <p:cNvSpPr/>
            <p:nvPr/>
          </p:nvSpPr>
          <p:spPr>
            <a:xfrm rot="10800000" flipH="1">
              <a:off x="2526330" y="0"/>
              <a:ext cx="291500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1" name="Shape 1181"/>
            <p:cNvSpPr/>
            <p:nvPr/>
          </p:nvSpPr>
          <p:spPr>
            <a:xfrm rot="10800000" flipH="1">
              <a:off x="4178161" y="0"/>
              <a:ext cx="291501" cy="182881"/>
            </a:xfrm>
            <a:prstGeom prst="rect">
              <a:avLst/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solidFill>
                <a:srgbClr val="FFFF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83" name="Shape 1183"/>
          <p:cNvSpPr/>
          <p:nvPr/>
        </p:nvSpPr>
        <p:spPr>
          <a:xfrm>
            <a:off x="736035" y="3127022"/>
            <a:ext cx="2479041" cy="549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1500"/>
              </a:spcBef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atmosfera</a:t>
            </a:r>
          </a:p>
        </p:txBody>
      </p:sp>
      <p:pic>
        <p:nvPicPr>
          <p:cNvPr id="1184" name="Sciam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3119" y="3359573"/>
            <a:ext cx="3176695" cy="4953565"/>
          </a:xfrm>
          <a:prstGeom prst="rect">
            <a:avLst/>
          </a:prstGeom>
          <a:ln w="12700">
            <a:miter lim="400000"/>
          </a:ln>
        </p:spPr>
      </p:pic>
      <p:sp>
        <p:nvSpPr>
          <p:cNvPr id="1185" name="Shape 1185"/>
          <p:cNvSpPr/>
          <p:nvPr/>
        </p:nvSpPr>
        <p:spPr>
          <a:xfrm>
            <a:off x="6809458" y="8755662"/>
            <a:ext cx="3858543" cy="62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spcBef>
                <a:spcPts val="1700"/>
              </a:spcBef>
              <a:defRPr sz="280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Griglia di rivelatori</a:t>
            </a:r>
          </a:p>
        </p:txBody>
      </p:sp>
      <p:sp>
        <p:nvSpPr>
          <p:cNvPr id="1186" name="Shape 1186"/>
          <p:cNvSpPr/>
          <p:nvPr/>
        </p:nvSpPr>
        <p:spPr>
          <a:xfrm flipV="1">
            <a:off x="8536657" y="8324426"/>
            <a:ext cx="277708" cy="431237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7" name="Shape 1187"/>
          <p:cNvSpPr/>
          <p:nvPr/>
        </p:nvSpPr>
        <p:spPr>
          <a:xfrm flipH="1" flipV="1">
            <a:off x="7985759" y="8236373"/>
            <a:ext cx="185139" cy="519290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1300480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88" name="Shape 1188"/>
          <p:cNvSpPr/>
          <p:nvPr/>
        </p:nvSpPr>
        <p:spPr>
          <a:xfrm>
            <a:off x="-1" y="1842346"/>
            <a:ext cx="13004802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34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Perché utilizzare un array esteso di rivelatori</a:t>
            </a:r>
          </a:p>
        </p:txBody>
      </p:sp>
      <p:pic>
        <p:nvPicPr>
          <p:cNvPr id="1189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0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/>
          <p:nvPr/>
        </p:nvSpPr>
        <p:spPr>
          <a:xfrm>
            <a:off x="-128694" y="-23989"/>
            <a:ext cx="13262188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</a:t>
            </a:r>
          </a:p>
          <a:p>
            <a:pPr defTabSz="130048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 array estesi </a:t>
            </a:r>
          </a:p>
        </p:txBody>
      </p:sp>
      <p:sp>
        <p:nvSpPr>
          <p:cNvPr id="1193" name="Shape 1193"/>
          <p:cNvSpPr/>
          <p:nvPr/>
        </p:nvSpPr>
        <p:spPr>
          <a:xfrm>
            <a:off x="-1" y="1496906"/>
            <a:ext cx="13004802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2800" u="sng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Esperimento Auger</a:t>
            </a:r>
          </a:p>
        </p:txBody>
      </p:sp>
      <p:grpSp>
        <p:nvGrpSpPr>
          <p:cNvPr id="1198" name="Group 1198"/>
          <p:cNvGrpSpPr/>
          <p:nvPr/>
        </p:nvGrpSpPr>
        <p:grpSpPr>
          <a:xfrm>
            <a:off x="167075" y="3648568"/>
            <a:ext cx="12715806" cy="5836356"/>
            <a:chOff x="0" y="0"/>
            <a:chExt cx="12715804" cy="5836355"/>
          </a:xfrm>
        </p:grpSpPr>
        <p:pic>
          <p:nvPicPr>
            <p:cNvPr id="1194" name="Auger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60" t="23139" r="61515" b="20809"/>
            <a:stretch>
              <a:fillRect/>
            </a:stretch>
          </p:blipFill>
          <p:spPr>
            <a:xfrm>
              <a:off x="-1" y="0"/>
              <a:ext cx="5350935" cy="5836356"/>
            </a:xfrm>
            <a:prstGeom prst="rect">
              <a:avLst/>
            </a:prstGeom>
            <a:ln w="63500" cap="flat">
              <a:solidFill>
                <a:srgbClr val="808080"/>
              </a:solidFill>
              <a:prstDash val="solid"/>
              <a:round/>
            </a:ln>
            <a:effectLst/>
          </p:spPr>
        </p:pic>
        <p:pic>
          <p:nvPicPr>
            <p:cNvPr id="1195" name="Auger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520" t="10412" r="7235" b="31309"/>
            <a:stretch>
              <a:fillRect/>
            </a:stretch>
          </p:blipFill>
          <p:spPr>
            <a:xfrm>
              <a:off x="5396088" y="0"/>
              <a:ext cx="7319717" cy="5818294"/>
            </a:xfrm>
            <a:prstGeom prst="rect">
              <a:avLst/>
            </a:prstGeom>
            <a:ln w="63500" cap="flat">
              <a:solidFill>
                <a:srgbClr val="808080"/>
              </a:solidFill>
              <a:prstDash val="solid"/>
              <a:round/>
            </a:ln>
            <a:effectLst/>
          </p:spPr>
        </p:pic>
        <p:sp>
          <p:nvSpPr>
            <p:cNvPr id="1196" name="Shape 1196"/>
            <p:cNvSpPr/>
            <p:nvPr/>
          </p:nvSpPr>
          <p:spPr>
            <a:xfrm>
              <a:off x="3160889" y="5235786"/>
              <a:ext cx="2151663" cy="550216"/>
            </a:xfrm>
            <a:prstGeom prst="rect">
              <a:avLst/>
            </a:prstGeom>
            <a:noFill/>
            <a:ln w="25400" cap="flat">
              <a:solidFill>
                <a:srgbClr val="80808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1300480">
                <a:spcBef>
                  <a:spcPts val="1700"/>
                </a:spcBef>
                <a:defRPr sz="2800" b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Argentina</a:t>
              </a:r>
            </a:p>
          </p:txBody>
        </p:sp>
        <p:sp>
          <p:nvSpPr>
            <p:cNvPr id="1197" name="Shape 1197"/>
            <p:cNvSpPr/>
            <p:nvPr/>
          </p:nvSpPr>
          <p:spPr>
            <a:xfrm rot="20474429">
              <a:off x="395111" y="3070577"/>
              <a:ext cx="1639147" cy="512517"/>
            </a:xfrm>
            <a:prstGeom prst="rightArrow">
              <a:avLst>
                <a:gd name="adj1" fmla="val 50000"/>
                <a:gd name="adj2" fmla="val 79956"/>
              </a:avLst>
            </a:pr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30048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199" name="Shape 1199"/>
          <p:cNvSpPr/>
          <p:nvPr/>
        </p:nvSpPr>
        <p:spPr>
          <a:xfrm>
            <a:off x="255128" y="2241973"/>
            <a:ext cx="12392944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Array di rivelatori per lo studio di sciami cosmici estesi (EAS) di raggi cosmici.</a:t>
            </a:r>
          </a:p>
          <a:p>
            <a:pPr algn="l" defTabSz="130048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Costituito da 1600 stazioni sperimentali distanti tra loro 1500 m fino a coprire complessivamente un’area di 3000 km</a:t>
            </a:r>
            <a:r>
              <a:rPr b="1" baseline="30500"/>
              <a:t>2 </a:t>
            </a:r>
            <a:r>
              <a:t>.</a:t>
            </a:r>
          </a:p>
        </p:txBody>
      </p:sp>
      <p:pic>
        <p:nvPicPr>
          <p:cNvPr id="1200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Shape 1203"/>
          <p:cNvSpPr>
            <a:spLocks noGrp="1"/>
          </p:cNvSpPr>
          <p:nvPr>
            <p:ph type="ctrTitle"/>
          </p:nvPr>
        </p:nvSpPr>
        <p:spPr>
          <a:xfrm>
            <a:off x="1270000" y="-579775"/>
            <a:ext cx="10464801" cy="1786335"/>
          </a:xfrm>
          <a:prstGeom prst="rect">
            <a:avLst/>
          </a:prstGeom>
        </p:spPr>
        <p:txBody>
          <a:bodyPr/>
          <a:lstStyle/>
          <a:p>
            <a:r>
              <a:t>Progetto EEE</a:t>
            </a:r>
          </a:p>
        </p:txBody>
      </p:sp>
      <p:pic>
        <p:nvPicPr>
          <p:cNvPr id="1204" name="Screen Shot 2018-03-12 at 15.27.50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1354" y="1458739"/>
            <a:ext cx="6880754" cy="7782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Gli sciami estesi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" name="decay.jpg" descr="decay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2009422"/>
            <a:ext cx="11367912" cy="6443699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1209" name="Shape 1209"/>
          <p:cNvSpPr/>
          <p:nvPr/>
        </p:nvSpPr>
        <p:spPr>
          <a:xfrm>
            <a:off x="-162561" y="-68298"/>
            <a:ext cx="1332992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Come si forma 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uno sciame cosmico</a:t>
            </a:r>
          </a:p>
        </p:txBody>
      </p:sp>
      <p:sp>
        <p:nvSpPr>
          <p:cNvPr id="1210" name="Shape 1210"/>
          <p:cNvSpPr/>
          <p:nvPr/>
        </p:nvSpPr>
        <p:spPr>
          <a:xfrm>
            <a:off x="-1" y="8540252"/>
            <a:ext cx="13004802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 b="1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Cosa sono e da cosa sono costituite le particelle che si generano in uno sciame cosmico?</a:t>
            </a:r>
          </a:p>
        </p:txBody>
      </p:sp>
      <p:sp>
        <p:nvSpPr>
          <p:cNvPr id="1211" name="Shape 1211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1212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" name="bologna1.jpg" descr="bologna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795" y="108373"/>
            <a:ext cx="9525566" cy="8983699"/>
          </a:xfrm>
          <a:prstGeom prst="rect">
            <a:avLst/>
          </a:prstGeom>
          <a:ln w="12700">
            <a:miter lim="400000"/>
          </a:ln>
        </p:spPr>
      </p:pic>
      <p:sp>
        <p:nvSpPr>
          <p:cNvPr id="1216" name="Shape 1216"/>
          <p:cNvSpPr/>
          <p:nvPr/>
        </p:nvSpPr>
        <p:spPr>
          <a:xfrm>
            <a:off x="8789528" y="8972408"/>
            <a:ext cx="1126633" cy="51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km</a:t>
            </a:r>
          </a:p>
        </p:txBody>
      </p:sp>
      <p:sp>
        <p:nvSpPr>
          <p:cNvPr id="1217" name="Shape 1217"/>
          <p:cNvSpPr/>
          <p:nvPr/>
        </p:nvSpPr>
        <p:spPr>
          <a:xfrm rot="16200000">
            <a:off x="-188130" y="472609"/>
            <a:ext cx="1126632" cy="511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km</a:t>
            </a:r>
          </a:p>
        </p:txBody>
      </p:sp>
      <p:sp>
        <p:nvSpPr>
          <p:cNvPr id="1218" name="Shape 1218"/>
          <p:cNvSpPr/>
          <p:nvPr/>
        </p:nvSpPr>
        <p:spPr>
          <a:xfrm>
            <a:off x="10139680" y="2097475"/>
            <a:ext cx="2815450" cy="5812389"/>
          </a:xfrm>
          <a:prstGeom prst="rect">
            <a:avLst/>
          </a:prstGeom>
          <a:ln w="25400">
            <a:solidFill>
              <a:srgbClr val="0000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6793" tIns="86793" rIns="86793" bIns="86793">
            <a:spAutoFit/>
          </a:bodyPr>
          <a:lstStyle/>
          <a:p>
            <a:pPr algn="just" defTabSz="4197208">
              <a:defRPr sz="2200" b="1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Simulazione</a:t>
            </a:r>
            <a:r>
              <a:rPr>
                <a:solidFill>
                  <a:srgbClr val="000000"/>
                </a:solidFill>
              </a:rPr>
              <a:t> al calcolatore di uno sciame cosmico generato in atmosfera (a 15 Km di quota) da un protone cosmico avente un’energia di </a:t>
            </a:r>
            <a:r>
              <a:rPr>
                <a:solidFill>
                  <a:srgbClr val="C0504D"/>
                </a:solidFill>
              </a:rPr>
              <a:t>10</a:t>
            </a:r>
            <a:r>
              <a:rPr baseline="30545">
                <a:solidFill>
                  <a:srgbClr val="C0504D"/>
                </a:solidFill>
              </a:rPr>
              <a:t>17</a:t>
            </a:r>
            <a:r>
              <a:rPr>
                <a:solidFill>
                  <a:srgbClr val="C0504D"/>
                </a:solidFill>
              </a:rPr>
              <a:t>elettronvolt</a:t>
            </a:r>
            <a:r>
              <a:rPr>
                <a:solidFill>
                  <a:srgbClr val="000000"/>
                </a:solidFill>
              </a:rPr>
              <a:t>.</a:t>
            </a:r>
          </a:p>
          <a:p>
            <a:pPr algn="just" defTabSz="4197208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  <a:p>
            <a:pPr algn="just" defTabSz="4197208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Al suolo arrivano 1 milione di muoni (puntini rossi) che si distribuiscono su un’area di almeno 2 km di raggio.</a:t>
            </a:r>
          </a:p>
        </p:txBody>
      </p:sp>
      <p:sp>
        <p:nvSpPr>
          <p:cNvPr id="1219" name="Shape 1219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1220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1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mu4.png" descr="mu4"/>
          <p:cNvPicPr>
            <a:picLocks noChangeAspect="1"/>
          </p:cNvPicPr>
          <p:nvPr/>
        </p:nvPicPr>
        <p:blipFill>
          <a:blip r:embed="rId4">
            <a:extLst/>
          </a:blip>
          <a:srcRect l="4673" t="7958" r="9303" b="5996"/>
          <a:stretch>
            <a:fillRect/>
          </a:stretch>
        </p:blipFill>
        <p:spPr>
          <a:xfrm>
            <a:off x="-51929" y="-1"/>
            <a:ext cx="9934223" cy="9360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6" grpId="2" animBg="1" advAuto="0"/>
      <p:bldP spid="1217" grpId="3" animBg="1" advAuto="0"/>
      <p:bldP spid="1215" grpId="1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Shape 1224"/>
          <p:cNvSpPr/>
          <p:nvPr/>
        </p:nvSpPr>
        <p:spPr>
          <a:xfrm>
            <a:off x="-1" y="-30504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 muoni al livello del mare</a:t>
            </a:r>
          </a:p>
        </p:txBody>
      </p:sp>
      <p:sp>
        <p:nvSpPr>
          <p:cNvPr id="1225" name="Shape 1225"/>
          <p:cNvSpPr/>
          <p:nvPr/>
        </p:nvSpPr>
        <p:spPr>
          <a:xfrm>
            <a:off x="-1" y="1814658"/>
            <a:ext cx="3686953" cy="6403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 muoni sono la </a:t>
            </a:r>
            <a:r>
              <a:rPr>
                <a:solidFill>
                  <a:srgbClr val="C0504D"/>
                </a:solidFill>
              </a:rPr>
              <a:t>componente carica</a:t>
            </a:r>
            <a:r>
              <a:t> dello sciame più </a:t>
            </a:r>
            <a:r>
              <a:rPr>
                <a:solidFill>
                  <a:srgbClr val="C0504D"/>
                </a:solidFill>
              </a:rPr>
              <a:t>abbondante </a:t>
            </a:r>
            <a:r>
              <a:t>al livello del mare mentre altre componenti sono assorbite in atmosfera.</a:t>
            </a:r>
          </a:p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Poichè i muoni </a:t>
            </a:r>
            <a:r>
              <a:rPr>
                <a:solidFill>
                  <a:srgbClr val="C0504D"/>
                </a:solidFill>
              </a:rPr>
              <a:t>interagiscono debolmente</a:t>
            </a:r>
            <a:r>
              <a:t> con la materia, possono essere rivelati anche all’interno dei locali delle scuole.</a:t>
            </a:r>
          </a:p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650240">
              <a:defRPr sz="2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La rivelazione dei muoni dello sciame fornisce informazioni sulla </a:t>
            </a:r>
            <a:r>
              <a:rPr>
                <a:solidFill>
                  <a:srgbClr val="C0504D"/>
                </a:solidFill>
              </a:rPr>
              <a:t>direzione  dei raggi cosmici primari</a:t>
            </a:r>
          </a:p>
        </p:txBody>
      </p:sp>
      <p:sp>
        <p:nvSpPr>
          <p:cNvPr id="1226" name="Shape 1226"/>
          <p:cNvSpPr/>
          <p:nvPr/>
        </p:nvSpPr>
        <p:spPr>
          <a:xfrm>
            <a:off x="3917068" y="1089396"/>
            <a:ext cx="8681978" cy="167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2400" b="1">
                <a:solidFill>
                  <a:srgbClr val="C0504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 protoni cosmici primari di altissima energia generano “sciami” estesi, composti da </a:t>
            </a:r>
            <a:r>
              <a:rPr sz="2800" dirty="0"/>
              <a:t>numerosissimi muoni</a:t>
            </a:r>
            <a:r>
              <a:rPr dirty="0"/>
              <a:t> </a:t>
            </a:r>
          </a:p>
          <a:p>
            <a:pPr algn="just" defTabSz="650240">
              <a:defRPr sz="2400" b="1">
                <a:solidFill>
                  <a:srgbClr val="C0504D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(tanto più numerosi quanto maggiore è l’energia del protone iniziale). </a:t>
            </a:r>
          </a:p>
        </p:txBody>
      </p:sp>
      <p:grpSp>
        <p:nvGrpSpPr>
          <p:cNvPr id="1234" name="Group 1234"/>
          <p:cNvGrpSpPr/>
          <p:nvPr/>
        </p:nvGrpSpPr>
        <p:grpSpPr>
          <a:xfrm>
            <a:off x="3811136" y="5293506"/>
            <a:ext cx="4421347" cy="3712539"/>
            <a:chOff x="0" y="0"/>
            <a:chExt cx="4421345" cy="3712538"/>
          </a:xfrm>
        </p:grpSpPr>
        <p:grpSp>
          <p:nvGrpSpPr>
            <p:cNvPr id="1229" name="Group 1229"/>
            <p:cNvGrpSpPr/>
            <p:nvPr/>
          </p:nvGrpSpPr>
          <p:grpSpPr>
            <a:xfrm>
              <a:off x="93721" y="-1"/>
              <a:ext cx="4125447" cy="3712540"/>
              <a:chOff x="0" y="0"/>
              <a:chExt cx="4125446" cy="3712538"/>
            </a:xfrm>
          </p:grpSpPr>
          <p:pic>
            <p:nvPicPr>
              <p:cNvPr id="1227" name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1559" t="1850" r="5749" b="12390"/>
              <a:stretch>
                <a:fillRect/>
              </a:stretch>
            </p:blipFill>
            <p:spPr>
              <a:xfrm>
                <a:off x="0" y="-1"/>
                <a:ext cx="4125447" cy="37125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28" name="Shape 1228"/>
              <p:cNvSpPr/>
              <p:nvPr/>
            </p:nvSpPr>
            <p:spPr>
              <a:xfrm>
                <a:off x="-1" y="0"/>
                <a:ext cx="1677313" cy="126247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2400" b="1"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/>
              </a:p>
            </p:txBody>
          </p:sp>
        </p:grpSp>
        <p:sp>
          <p:nvSpPr>
            <p:cNvPr id="1230" name="Shape 1230"/>
            <p:cNvSpPr/>
            <p:nvPr/>
          </p:nvSpPr>
          <p:spPr>
            <a:xfrm>
              <a:off x="604399" y="46032"/>
              <a:ext cx="1550227" cy="1043949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Fronte</a:t>
              </a:r>
            </a:p>
            <a:p>
              <a:pPr algn="l"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sciame</a:t>
              </a:r>
            </a:p>
          </p:txBody>
        </p:sp>
        <p:sp>
          <p:nvSpPr>
            <p:cNvPr id="1231" name="Shape 1231"/>
            <p:cNvSpPr/>
            <p:nvPr/>
          </p:nvSpPr>
          <p:spPr>
            <a:xfrm>
              <a:off x="2958739" y="1505163"/>
              <a:ext cx="1392408" cy="702212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Core </a:t>
              </a:r>
            </a:p>
          </p:txBody>
        </p:sp>
        <p:sp>
          <p:nvSpPr>
            <p:cNvPr id="1232" name="Shape 1232"/>
            <p:cNvSpPr/>
            <p:nvPr/>
          </p:nvSpPr>
          <p:spPr>
            <a:xfrm>
              <a:off x="2888539" y="658470"/>
              <a:ext cx="1532807" cy="92045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000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Sciame</a:t>
              </a:r>
            </a:p>
            <a:p>
              <a:pPr defTabSz="650240">
                <a:defRPr sz="2400" b="1"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EM </a:t>
              </a: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0" y="1155052"/>
              <a:ext cx="1402434" cy="6602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238" name="Group 1238"/>
          <p:cNvGrpSpPr/>
          <p:nvPr/>
        </p:nvGrpSpPr>
        <p:grpSpPr>
          <a:xfrm>
            <a:off x="8356667" y="3029717"/>
            <a:ext cx="4507516" cy="5781198"/>
            <a:chOff x="0" y="0"/>
            <a:chExt cx="3910659" cy="4087869"/>
          </a:xfrm>
        </p:grpSpPr>
        <p:pic>
          <p:nvPicPr>
            <p:cNvPr id="1235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786" t="11083" r="39669" b="9049"/>
            <a:stretch>
              <a:fillRect/>
            </a:stretch>
          </p:blipFill>
          <p:spPr>
            <a:xfrm>
              <a:off x="0" y="-1"/>
              <a:ext cx="3910660" cy="4087871"/>
            </a:xfrm>
            <a:prstGeom prst="rect">
              <a:avLst/>
            </a:prstGeom>
            <a:ln w="38100" cap="flat">
              <a:solidFill>
                <a:srgbClr val="008000"/>
              </a:solidFill>
              <a:prstDash val="solid"/>
              <a:round/>
            </a:ln>
            <a:effectLst/>
          </p:spPr>
        </p:pic>
        <p:sp>
          <p:nvSpPr>
            <p:cNvPr id="1236" name="Shape 1236"/>
            <p:cNvSpPr/>
            <p:nvPr/>
          </p:nvSpPr>
          <p:spPr>
            <a:xfrm>
              <a:off x="1405635" y="1717042"/>
              <a:ext cx="2495080" cy="1247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650240">
                <a:spcBef>
                  <a:spcPts val="1700"/>
                </a:spcBef>
                <a:defRPr sz="28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r>
                <a:t>Distribuzione laterale dei 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μ</a:t>
              </a:r>
            </a:p>
          </p:txBody>
        </p:sp>
        <p:sp>
          <p:nvSpPr>
            <p:cNvPr id="1237" name="Shape 1237"/>
            <p:cNvSpPr/>
            <p:nvPr/>
          </p:nvSpPr>
          <p:spPr>
            <a:xfrm>
              <a:off x="3120957" y="77421"/>
              <a:ext cx="156565" cy="23398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39" name="Shape 1239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1240" name="banner_CF.jpg"/>
          <p:cNvPicPr>
            <a:picLocks noChangeAspect="1"/>
          </p:cNvPicPr>
          <p:nvPr/>
        </p:nvPicPr>
        <p:blipFill>
          <a:blip r:embed="rId5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1" name="banner_CF.jpg"/>
          <p:cNvPicPr>
            <a:picLocks noChangeAspect="1"/>
          </p:cNvPicPr>
          <p:nvPr/>
        </p:nvPicPr>
        <p:blipFill>
          <a:blip r:embed="rId5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6" dur="1000" fill="hold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5" grpId="3" animBg="1" advAuto="0"/>
      <p:bldP spid="1226" grpId="1" animBg="1" advAuto="0"/>
      <p:bldP spid="1238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creen Shot 2018-03-12 at 15.27.50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0392" y="2021067"/>
            <a:ext cx="4274369" cy="532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tele.jpg" descr="tele"/>
          <p:cNvPicPr>
            <a:picLocks noChangeAspect="1"/>
          </p:cNvPicPr>
          <p:nvPr/>
        </p:nvPicPr>
        <p:blipFill>
          <a:blip r:embed="rId3">
            <a:extLst/>
          </a:blip>
          <a:srcRect t="9385" b="1486"/>
          <a:stretch>
            <a:fillRect/>
          </a:stretch>
        </p:blipFill>
        <p:spPr>
          <a:xfrm>
            <a:off x="339195" y="6254470"/>
            <a:ext cx="3521120" cy="34623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oup 292"/>
          <p:cNvGrpSpPr/>
          <p:nvPr/>
        </p:nvGrpSpPr>
        <p:grpSpPr>
          <a:xfrm>
            <a:off x="9421697" y="6766744"/>
            <a:ext cx="2759006" cy="2937370"/>
            <a:chOff x="0" y="0"/>
            <a:chExt cx="2759004" cy="2937368"/>
          </a:xfrm>
        </p:grpSpPr>
        <p:pic>
          <p:nvPicPr>
            <p:cNvPr id="198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9005" cy="293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3" name="Group 203"/>
            <p:cNvGrpSpPr/>
            <p:nvPr/>
          </p:nvGrpSpPr>
          <p:grpSpPr>
            <a:xfrm>
              <a:off x="1633596" y="1916856"/>
              <a:ext cx="279043" cy="651887"/>
              <a:chOff x="0" y="0"/>
              <a:chExt cx="279041" cy="651886"/>
            </a:xfrm>
          </p:grpSpPr>
          <p:pic>
            <p:nvPicPr>
              <p:cNvPr id="199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221756" cy="3802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0" name="Shape 200"/>
              <p:cNvSpPr/>
              <p:nvPr/>
            </p:nvSpPr>
            <p:spPr>
              <a:xfrm>
                <a:off x="38807" y="384147"/>
                <a:ext cx="240235" cy="267740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109029" y="40160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sp>
            <p:nvSpPr>
              <p:cNvPr id="202" name="Shape 202"/>
              <p:cNvSpPr/>
              <p:nvPr/>
            </p:nvSpPr>
            <p:spPr>
              <a:xfrm>
                <a:off x="131205" y="506376"/>
                <a:ext cx="12700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S</a:t>
                </a:r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>
              <a:off x="1949597" y="1833865"/>
              <a:ext cx="386225" cy="641752"/>
              <a:chOff x="0" y="0"/>
              <a:chExt cx="386223" cy="641750"/>
            </a:xfrm>
          </p:grpSpPr>
          <p:grpSp>
            <p:nvGrpSpPr>
              <p:cNvPr id="210" name="Group 210"/>
              <p:cNvGrpSpPr/>
              <p:nvPr/>
            </p:nvGrpSpPr>
            <p:grpSpPr>
              <a:xfrm>
                <a:off x="0" y="391472"/>
                <a:ext cx="386224" cy="161333"/>
                <a:chOff x="0" y="0"/>
                <a:chExt cx="386223" cy="161331"/>
              </a:xfrm>
            </p:grpSpPr>
            <p:sp>
              <p:nvSpPr>
                <p:cNvPr id="204" name="Shape 204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5" name="Shape 205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6" name="Shape 206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7" name="Shape 207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8" name="Shape 208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09" name="Shape 209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7" name="Group 217"/>
              <p:cNvGrpSpPr/>
              <p:nvPr/>
            </p:nvGrpSpPr>
            <p:grpSpPr>
              <a:xfrm>
                <a:off x="0" y="212979"/>
                <a:ext cx="386224" cy="161333"/>
                <a:chOff x="0" y="0"/>
                <a:chExt cx="386223" cy="161331"/>
              </a:xfrm>
            </p:grpSpPr>
            <p:sp>
              <p:nvSpPr>
                <p:cNvPr id="211" name="Shape 211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2" name="Shape 212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3" name="Shape 213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4" name="Shape 214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5" name="Shape 215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6" name="Shape 216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4" name="Group 224"/>
              <p:cNvGrpSpPr/>
              <p:nvPr/>
            </p:nvGrpSpPr>
            <p:grpSpPr>
              <a:xfrm>
                <a:off x="0" y="32546"/>
                <a:ext cx="386224" cy="163273"/>
                <a:chOff x="0" y="0"/>
                <a:chExt cx="386223" cy="163272"/>
              </a:xfrm>
            </p:grpSpPr>
            <p:sp>
              <p:nvSpPr>
                <p:cNvPr id="218" name="Shape 218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20" name="Shape 220"/>
                <p:cNvSpPr/>
                <p:nvPr/>
              </p:nvSpPr>
              <p:spPr>
                <a:xfrm>
                  <a:off x="247626" y="0"/>
                  <a:ext cx="138598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78"/>
                      </a:moveTo>
                      <a:lnTo>
                        <a:pt x="21600" y="0"/>
                      </a:lnTo>
                      <a:lnTo>
                        <a:pt x="21600" y="1822"/>
                      </a:lnTo>
                      <a:lnTo>
                        <a:pt x="0" y="21600"/>
                      </a:lnTo>
                      <a:lnTo>
                        <a:pt x="0" y="19778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21" name="Shape 221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22" name="Shape 222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23" name="Shape 223"/>
                <p:cNvSpPr/>
                <p:nvPr/>
              </p:nvSpPr>
              <p:spPr>
                <a:xfrm>
                  <a:off x="247321" y="145209"/>
                  <a:ext cx="2459" cy="18064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25" name="Shape 225"/>
              <p:cNvSpPr/>
              <p:nvPr/>
            </p:nvSpPr>
            <p:spPr>
              <a:xfrm>
                <a:off x="92837" y="-1"/>
                <a:ext cx="67215" cy="154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5" h="21171" extrusionOk="0">
                    <a:moveTo>
                      <a:pt x="2089" y="326"/>
                    </a:moveTo>
                    <a:lnTo>
                      <a:pt x="15303" y="18034"/>
                    </a:lnTo>
                    <a:cubicBezTo>
                      <a:pt x="15493" y="18301"/>
                      <a:pt x="15239" y="18569"/>
                      <a:pt x="14667" y="18658"/>
                    </a:cubicBezTo>
                    <a:cubicBezTo>
                      <a:pt x="14096" y="18747"/>
                      <a:pt x="13524" y="18628"/>
                      <a:pt x="13333" y="18361"/>
                    </a:cubicBezTo>
                    <a:lnTo>
                      <a:pt x="56" y="653"/>
                    </a:lnTo>
                    <a:cubicBezTo>
                      <a:pt x="-135" y="386"/>
                      <a:pt x="183" y="118"/>
                      <a:pt x="754" y="29"/>
                    </a:cubicBezTo>
                    <a:cubicBezTo>
                      <a:pt x="1263" y="-60"/>
                      <a:pt x="1898" y="59"/>
                      <a:pt x="2089" y="326"/>
                    </a:cubicBezTo>
                    <a:close/>
                    <a:moveTo>
                      <a:pt x="20321" y="17202"/>
                    </a:moveTo>
                    <a:cubicBezTo>
                      <a:pt x="21465" y="18777"/>
                      <a:pt x="19750" y="20470"/>
                      <a:pt x="16383" y="21005"/>
                    </a:cubicBezTo>
                    <a:cubicBezTo>
                      <a:pt x="13079" y="21540"/>
                      <a:pt x="9458" y="20738"/>
                      <a:pt x="8314" y="19163"/>
                    </a:cubicBezTo>
                    <a:cubicBezTo>
                      <a:pt x="7171" y="17618"/>
                      <a:pt x="8886" y="15925"/>
                      <a:pt x="12190" y="15390"/>
                    </a:cubicBezTo>
                    <a:cubicBezTo>
                      <a:pt x="15557" y="14855"/>
                      <a:pt x="19178" y="15657"/>
                      <a:pt x="20321" y="17202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157518" y="190156"/>
                <a:ext cx="56155" cy="132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1" h="21129" extrusionOk="0">
                    <a:moveTo>
                      <a:pt x="2492" y="407"/>
                    </a:moveTo>
                    <a:lnTo>
                      <a:pt x="14163" y="17550"/>
                    </a:lnTo>
                    <a:cubicBezTo>
                      <a:pt x="14315" y="17824"/>
                      <a:pt x="14012" y="18167"/>
                      <a:pt x="13330" y="18236"/>
                    </a:cubicBezTo>
                    <a:cubicBezTo>
                      <a:pt x="12647" y="18338"/>
                      <a:pt x="11965" y="18167"/>
                      <a:pt x="11738" y="17858"/>
                    </a:cubicBezTo>
                    <a:lnTo>
                      <a:pt x="66" y="716"/>
                    </a:lnTo>
                    <a:cubicBezTo>
                      <a:pt x="-161" y="441"/>
                      <a:pt x="218" y="98"/>
                      <a:pt x="900" y="30"/>
                    </a:cubicBezTo>
                    <a:cubicBezTo>
                      <a:pt x="1582" y="-73"/>
                      <a:pt x="2264" y="98"/>
                      <a:pt x="2492" y="407"/>
                    </a:cubicBezTo>
                    <a:close/>
                    <a:moveTo>
                      <a:pt x="20151" y="16693"/>
                    </a:moveTo>
                    <a:cubicBezTo>
                      <a:pt x="21439" y="18510"/>
                      <a:pt x="19165" y="20430"/>
                      <a:pt x="15148" y="20978"/>
                    </a:cubicBezTo>
                    <a:cubicBezTo>
                      <a:pt x="11132" y="21527"/>
                      <a:pt x="6963" y="20533"/>
                      <a:pt x="5675" y="18716"/>
                    </a:cubicBezTo>
                    <a:cubicBezTo>
                      <a:pt x="4462" y="16898"/>
                      <a:pt x="6736" y="14978"/>
                      <a:pt x="10677" y="14430"/>
                    </a:cubicBezTo>
                    <a:cubicBezTo>
                      <a:pt x="14694" y="13881"/>
                      <a:pt x="18938" y="14876"/>
                      <a:pt x="20151" y="16693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211083" y="368751"/>
                <a:ext cx="67168" cy="144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0" h="21113" extrusionOk="0">
                    <a:moveTo>
                      <a:pt x="2096" y="330"/>
                    </a:moveTo>
                    <a:lnTo>
                      <a:pt x="15310" y="17749"/>
                    </a:lnTo>
                    <a:cubicBezTo>
                      <a:pt x="15500" y="18034"/>
                      <a:pt x="15246" y="18351"/>
                      <a:pt x="14674" y="18446"/>
                    </a:cubicBezTo>
                    <a:cubicBezTo>
                      <a:pt x="14166" y="18541"/>
                      <a:pt x="13531" y="18414"/>
                      <a:pt x="13340" y="18129"/>
                    </a:cubicBezTo>
                    <a:lnTo>
                      <a:pt x="63" y="710"/>
                    </a:lnTo>
                    <a:cubicBezTo>
                      <a:pt x="-128" y="456"/>
                      <a:pt x="126" y="140"/>
                      <a:pt x="698" y="45"/>
                    </a:cubicBezTo>
                    <a:cubicBezTo>
                      <a:pt x="1270" y="-82"/>
                      <a:pt x="1841" y="76"/>
                      <a:pt x="2096" y="330"/>
                    </a:cubicBezTo>
                    <a:close/>
                    <a:moveTo>
                      <a:pt x="20265" y="16831"/>
                    </a:moveTo>
                    <a:cubicBezTo>
                      <a:pt x="21472" y="18478"/>
                      <a:pt x="19820" y="20283"/>
                      <a:pt x="16580" y="20916"/>
                    </a:cubicBezTo>
                    <a:cubicBezTo>
                      <a:pt x="13277" y="21518"/>
                      <a:pt x="9592" y="20695"/>
                      <a:pt x="8385" y="19079"/>
                    </a:cubicBezTo>
                    <a:cubicBezTo>
                      <a:pt x="7114" y="17432"/>
                      <a:pt x="8766" y="15595"/>
                      <a:pt x="12070" y="14994"/>
                    </a:cubicBezTo>
                    <a:cubicBezTo>
                      <a:pt x="15373" y="14360"/>
                      <a:pt x="18994" y="15184"/>
                      <a:pt x="20265" y="168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264794" y="518021"/>
                <a:ext cx="51208" cy="12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524" extrusionOk="0">
                    <a:moveTo>
                      <a:pt x="2800" y="417"/>
                    </a:moveTo>
                    <a:lnTo>
                      <a:pt x="16710" y="16551"/>
                    </a:lnTo>
                    <a:cubicBezTo>
                      <a:pt x="16970" y="16893"/>
                      <a:pt x="16624" y="17234"/>
                      <a:pt x="15846" y="17386"/>
                    </a:cubicBezTo>
                    <a:cubicBezTo>
                      <a:pt x="15155" y="17500"/>
                      <a:pt x="14291" y="17348"/>
                      <a:pt x="14032" y="17007"/>
                    </a:cubicBezTo>
                    <a:lnTo>
                      <a:pt x="122" y="873"/>
                    </a:lnTo>
                    <a:cubicBezTo>
                      <a:pt x="-224" y="531"/>
                      <a:pt x="208" y="152"/>
                      <a:pt x="899" y="38"/>
                    </a:cubicBezTo>
                    <a:cubicBezTo>
                      <a:pt x="1677" y="-76"/>
                      <a:pt x="2541" y="76"/>
                      <a:pt x="2800" y="417"/>
                    </a:cubicBezTo>
                    <a:close/>
                    <a:moveTo>
                      <a:pt x="15328" y="16779"/>
                    </a:moveTo>
                    <a:lnTo>
                      <a:pt x="21376" y="13059"/>
                    </a:lnTo>
                    <a:lnTo>
                      <a:pt x="19475" y="21524"/>
                    </a:lnTo>
                    <a:lnTo>
                      <a:pt x="5219" y="15754"/>
                    </a:lnTo>
                    <a:lnTo>
                      <a:pt x="15328" y="16779"/>
                    </a:ln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85006" y="26726"/>
                <a:ext cx="127001" cy="177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1400">
                    <a:solidFill>
                      <a:srgbClr val="00CC00"/>
                    </a:solid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r>
                  <a:t>μ</a:t>
                </a:r>
              </a:p>
            </p:txBody>
          </p:sp>
        </p:grpSp>
        <p:pic>
          <p:nvPicPr>
            <p:cNvPr id="231" name="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68707" y="1689860"/>
              <a:ext cx="319699" cy="2638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759005" cy="293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33596" y="1916856"/>
              <a:ext cx="221757" cy="38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" name="Shape 234"/>
            <p:cNvSpPr/>
            <p:nvPr/>
          </p:nvSpPr>
          <p:spPr>
            <a:xfrm>
              <a:off x="1742626" y="2318464"/>
              <a:ext cx="134641" cy="13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650240">
                <a:defRPr sz="800">
                  <a:solidFill>
                    <a:srgbClr val="00CC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GP</a:t>
              </a:r>
            </a:p>
          </p:txBody>
        </p:sp>
        <p:pic>
          <p:nvPicPr>
            <p:cNvPr id="235" name="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33596" y="1916856"/>
              <a:ext cx="221757" cy="380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Shape 236"/>
            <p:cNvSpPr/>
            <p:nvPr/>
          </p:nvSpPr>
          <p:spPr>
            <a:xfrm>
              <a:off x="1672404" y="2301003"/>
              <a:ext cx="314154" cy="236698"/>
            </a:xfrm>
            <a:prstGeom prst="rect">
              <a:avLst/>
            </a:prstGeom>
            <a:noFill/>
            <a:ln w="3175" cap="rnd">
              <a:solidFill>
                <a:srgbClr val="FF99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742626" y="2318464"/>
              <a:ext cx="243932" cy="139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650240">
                <a:defRPr sz="800">
                  <a:solidFill>
                    <a:srgbClr val="00CC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GPS</a:t>
              </a:r>
            </a:p>
          </p:txBody>
        </p:sp>
        <p:grpSp>
          <p:nvGrpSpPr>
            <p:cNvPr id="291" name="Group 291"/>
            <p:cNvGrpSpPr/>
            <p:nvPr/>
          </p:nvGrpSpPr>
          <p:grpSpPr>
            <a:xfrm>
              <a:off x="1668707" y="1689860"/>
              <a:ext cx="667115" cy="785757"/>
              <a:chOff x="0" y="0"/>
              <a:chExt cx="667113" cy="785755"/>
            </a:xfrm>
          </p:grpSpPr>
          <p:grpSp>
            <p:nvGrpSpPr>
              <p:cNvPr id="244" name="Group 244"/>
              <p:cNvGrpSpPr/>
              <p:nvPr/>
            </p:nvGrpSpPr>
            <p:grpSpPr>
              <a:xfrm>
                <a:off x="280889" y="535478"/>
                <a:ext cx="386225" cy="161333"/>
                <a:chOff x="0" y="0"/>
                <a:chExt cx="386223" cy="161331"/>
              </a:xfrm>
            </p:grpSpPr>
            <p:sp>
              <p:nvSpPr>
                <p:cNvPr id="238" name="Shape 238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39" name="Shape 239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1" name="Shape 241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2" name="Shape 242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3" name="Shape 243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1" name="Group 251"/>
              <p:cNvGrpSpPr/>
              <p:nvPr/>
            </p:nvGrpSpPr>
            <p:grpSpPr>
              <a:xfrm>
                <a:off x="280889" y="356985"/>
                <a:ext cx="386225" cy="161333"/>
                <a:chOff x="0" y="0"/>
                <a:chExt cx="386223" cy="161331"/>
              </a:xfrm>
            </p:grpSpPr>
            <p:sp>
              <p:nvSpPr>
                <p:cNvPr id="245" name="Shape 245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6" name="Shape 246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7" name="Shape 247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8" name="Shape 248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49" name="Shape 249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0" name="Shape 250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8" name="Group 258"/>
              <p:cNvGrpSpPr/>
              <p:nvPr/>
            </p:nvGrpSpPr>
            <p:grpSpPr>
              <a:xfrm>
                <a:off x="280889" y="176552"/>
                <a:ext cx="386225" cy="163273"/>
                <a:chOff x="0" y="0"/>
                <a:chExt cx="386223" cy="163272"/>
              </a:xfrm>
            </p:grpSpPr>
            <p:sp>
              <p:nvSpPr>
                <p:cNvPr id="252" name="Shape 252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3" name="Shape 253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4" name="Shape 254"/>
                <p:cNvSpPr/>
                <p:nvPr/>
              </p:nvSpPr>
              <p:spPr>
                <a:xfrm>
                  <a:off x="247626" y="0"/>
                  <a:ext cx="138598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78"/>
                      </a:moveTo>
                      <a:lnTo>
                        <a:pt x="21600" y="0"/>
                      </a:lnTo>
                      <a:lnTo>
                        <a:pt x="21600" y="1822"/>
                      </a:lnTo>
                      <a:lnTo>
                        <a:pt x="0" y="21600"/>
                      </a:lnTo>
                      <a:lnTo>
                        <a:pt x="0" y="19778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5" name="Shape 255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6" name="Shape 256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57" name="Shape 257"/>
                <p:cNvSpPr/>
                <p:nvPr/>
              </p:nvSpPr>
              <p:spPr>
                <a:xfrm>
                  <a:off x="247321" y="145209"/>
                  <a:ext cx="2459" cy="18064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59" name="Shape 259"/>
              <p:cNvSpPr/>
              <p:nvPr/>
            </p:nvSpPr>
            <p:spPr>
              <a:xfrm>
                <a:off x="373727" y="144005"/>
                <a:ext cx="67215" cy="154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5" h="21171" extrusionOk="0">
                    <a:moveTo>
                      <a:pt x="2089" y="326"/>
                    </a:moveTo>
                    <a:lnTo>
                      <a:pt x="15303" y="18034"/>
                    </a:lnTo>
                    <a:cubicBezTo>
                      <a:pt x="15493" y="18301"/>
                      <a:pt x="15239" y="18569"/>
                      <a:pt x="14667" y="18658"/>
                    </a:cubicBezTo>
                    <a:cubicBezTo>
                      <a:pt x="14096" y="18747"/>
                      <a:pt x="13524" y="18628"/>
                      <a:pt x="13333" y="18361"/>
                    </a:cubicBezTo>
                    <a:lnTo>
                      <a:pt x="56" y="653"/>
                    </a:lnTo>
                    <a:cubicBezTo>
                      <a:pt x="-135" y="386"/>
                      <a:pt x="183" y="118"/>
                      <a:pt x="754" y="29"/>
                    </a:cubicBezTo>
                    <a:cubicBezTo>
                      <a:pt x="1263" y="-60"/>
                      <a:pt x="1898" y="59"/>
                      <a:pt x="2089" y="326"/>
                    </a:cubicBezTo>
                    <a:close/>
                    <a:moveTo>
                      <a:pt x="20321" y="17202"/>
                    </a:moveTo>
                    <a:cubicBezTo>
                      <a:pt x="21465" y="18777"/>
                      <a:pt x="19750" y="20470"/>
                      <a:pt x="16383" y="21005"/>
                    </a:cubicBezTo>
                    <a:cubicBezTo>
                      <a:pt x="13079" y="21540"/>
                      <a:pt x="9458" y="20738"/>
                      <a:pt x="8314" y="19163"/>
                    </a:cubicBezTo>
                    <a:cubicBezTo>
                      <a:pt x="7171" y="17618"/>
                      <a:pt x="8886" y="15925"/>
                      <a:pt x="12190" y="15390"/>
                    </a:cubicBezTo>
                    <a:cubicBezTo>
                      <a:pt x="15557" y="14855"/>
                      <a:pt x="19178" y="15657"/>
                      <a:pt x="20321" y="17202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0" name="Shape 260"/>
              <p:cNvSpPr/>
              <p:nvPr/>
            </p:nvSpPr>
            <p:spPr>
              <a:xfrm>
                <a:off x="438408" y="334162"/>
                <a:ext cx="56155" cy="132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1" h="21129" extrusionOk="0">
                    <a:moveTo>
                      <a:pt x="2492" y="407"/>
                    </a:moveTo>
                    <a:lnTo>
                      <a:pt x="14163" y="17550"/>
                    </a:lnTo>
                    <a:cubicBezTo>
                      <a:pt x="14315" y="17824"/>
                      <a:pt x="14012" y="18167"/>
                      <a:pt x="13330" y="18236"/>
                    </a:cubicBezTo>
                    <a:cubicBezTo>
                      <a:pt x="12647" y="18338"/>
                      <a:pt x="11965" y="18167"/>
                      <a:pt x="11738" y="17858"/>
                    </a:cubicBezTo>
                    <a:lnTo>
                      <a:pt x="66" y="716"/>
                    </a:lnTo>
                    <a:cubicBezTo>
                      <a:pt x="-161" y="441"/>
                      <a:pt x="218" y="98"/>
                      <a:pt x="900" y="30"/>
                    </a:cubicBezTo>
                    <a:cubicBezTo>
                      <a:pt x="1582" y="-73"/>
                      <a:pt x="2264" y="98"/>
                      <a:pt x="2492" y="407"/>
                    </a:cubicBezTo>
                    <a:close/>
                    <a:moveTo>
                      <a:pt x="20151" y="16693"/>
                    </a:moveTo>
                    <a:cubicBezTo>
                      <a:pt x="21439" y="18510"/>
                      <a:pt x="19165" y="20430"/>
                      <a:pt x="15148" y="20978"/>
                    </a:cubicBezTo>
                    <a:cubicBezTo>
                      <a:pt x="11132" y="21527"/>
                      <a:pt x="6963" y="20533"/>
                      <a:pt x="5675" y="18716"/>
                    </a:cubicBezTo>
                    <a:cubicBezTo>
                      <a:pt x="4462" y="16898"/>
                      <a:pt x="6736" y="14978"/>
                      <a:pt x="10677" y="14430"/>
                    </a:cubicBezTo>
                    <a:cubicBezTo>
                      <a:pt x="14694" y="13881"/>
                      <a:pt x="18938" y="14876"/>
                      <a:pt x="20151" y="16693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1" name="Shape 261"/>
              <p:cNvSpPr/>
              <p:nvPr/>
            </p:nvSpPr>
            <p:spPr>
              <a:xfrm>
                <a:off x="491973" y="512756"/>
                <a:ext cx="67168" cy="144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0" h="21113" extrusionOk="0">
                    <a:moveTo>
                      <a:pt x="2096" y="330"/>
                    </a:moveTo>
                    <a:lnTo>
                      <a:pt x="15310" y="17749"/>
                    </a:lnTo>
                    <a:cubicBezTo>
                      <a:pt x="15500" y="18034"/>
                      <a:pt x="15246" y="18351"/>
                      <a:pt x="14674" y="18446"/>
                    </a:cubicBezTo>
                    <a:cubicBezTo>
                      <a:pt x="14166" y="18541"/>
                      <a:pt x="13531" y="18414"/>
                      <a:pt x="13340" y="18129"/>
                    </a:cubicBezTo>
                    <a:lnTo>
                      <a:pt x="63" y="710"/>
                    </a:lnTo>
                    <a:cubicBezTo>
                      <a:pt x="-128" y="456"/>
                      <a:pt x="126" y="140"/>
                      <a:pt x="698" y="45"/>
                    </a:cubicBezTo>
                    <a:cubicBezTo>
                      <a:pt x="1270" y="-82"/>
                      <a:pt x="1841" y="76"/>
                      <a:pt x="2096" y="330"/>
                    </a:cubicBezTo>
                    <a:close/>
                    <a:moveTo>
                      <a:pt x="20265" y="16831"/>
                    </a:moveTo>
                    <a:cubicBezTo>
                      <a:pt x="21472" y="18478"/>
                      <a:pt x="19820" y="20283"/>
                      <a:pt x="16580" y="20916"/>
                    </a:cubicBezTo>
                    <a:cubicBezTo>
                      <a:pt x="13277" y="21518"/>
                      <a:pt x="9592" y="20695"/>
                      <a:pt x="8385" y="19079"/>
                    </a:cubicBezTo>
                    <a:cubicBezTo>
                      <a:pt x="7114" y="17432"/>
                      <a:pt x="8766" y="15595"/>
                      <a:pt x="12070" y="14994"/>
                    </a:cubicBezTo>
                    <a:cubicBezTo>
                      <a:pt x="15373" y="14360"/>
                      <a:pt x="18994" y="15184"/>
                      <a:pt x="20265" y="168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2" name="Shape 262"/>
              <p:cNvSpPr/>
              <p:nvPr/>
            </p:nvSpPr>
            <p:spPr>
              <a:xfrm>
                <a:off x="545684" y="662026"/>
                <a:ext cx="51208" cy="12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524" extrusionOk="0">
                    <a:moveTo>
                      <a:pt x="2800" y="417"/>
                    </a:moveTo>
                    <a:lnTo>
                      <a:pt x="16710" y="16551"/>
                    </a:lnTo>
                    <a:cubicBezTo>
                      <a:pt x="16970" y="16893"/>
                      <a:pt x="16624" y="17234"/>
                      <a:pt x="15846" y="17386"/>
                    </a:cubicBezTo>
                    <a:cubicBezTo>
                      <a:pt x="15155" y="17500"/>
                      <a:pt x="14291" y="17348"/>
                      <a:pt x="14032" y="17007"/>
                    </a:cubicBezTo>
                    <a:lnTo>
                      <a:pt x="122" y="873"/>
                    </a:lnTo>
                    <a:cubicBezTo>
                      <a:pt x="-224" y="531"/>
                      <a:pt x="208" y="152"/>
                      <a:pt x="899" y="38"/>
                    </a:cubicBezTo>
                    <a:cubicBezTo>
                      <a:pt x="1677" y="-76"/>
                      <a:pt x="2541" y="76"/>
                      <a:pt x="2800" y="417"/>
                    </a:cubicBezTo>
                    <a:close/>
                    <a:moveTo>
                      <a:pt x="15328" y="16779"/>
                    </a:moveTo>
                    <a:lnTo>
                      <a:pt x="21376" y="13059"/>
                    </a:lnTo>
                    <a:lnTo>
                      <a:pt x="19475" y="21524"/>
                    </a:lnTo>
                    <a:lnTo>
                      <a:pt x="5219" y="15754"/>
                    </a:lnTo>
                    <a:lnTo>
                      <a:pt x="15328" y="16779"/>
                    </a:ln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63" name="Shape 263"/>
              <p:cNvSpPr/>
              <p:nvPr/>
            </p:nvSpPr>
            <p:spPr>
              <a:xfrm>
                <a:off x="365896" y="170732"/>
                <a:ext cx="127001" cy="177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1400">
                    <a:solidFill>
                      <a:srgbClr val="00CC00"/>
                    </a:solid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r>
                  <a:t>μ</a:t>
                </a:r>
              </a:p>
            </p:txBody>
          </p:sp>
          <p:grpSp>
            <p:nvGrpSpPr>
              <p:cNvPr id="270" name="Group 270"/>
              <p:cNvGrpSpPr/>
              <p:nvPr/>
            </p:nvGrpSpPr>
            <p:grpSpPr>
              <a:xfrm>
                <a:off x="280889" y="535478"/>
                <a:ext cx="386225" cy="161333"/>
                <a:chOff x="0" y="0"/>
                <a:chExt cx="386223" cy="161331"/>
              </a:xfrm>
            </p:grpSpPr>
            <p:sp>
              <p:nvSpPr>
                <p:cNvPr id="264" name="Shape 264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5" name="Shape 265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6" name="Shape 266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7" name="Shape 267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69" name="Shape 269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7" name="Group 277"/>
              <p:cNvGrpSpPr/>
              <p:nvPr/>
            </p:nvGrpSpPr>
            <p:grpSpPr>
              <a:xfrm>
                <a:off x="280889" y="356985"/>
                <a:ext cx="386225" cy="161333"/>
                <a:chOff x="0" y="0"/>
                <a:chExt cx="386223" cy="161331"/>
              </a:xfrm>
            </p:grpSpPr>
            <p:sp>
              <p:nvSpPr>
                <p:cNvPr id="271" name="Shape 271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3" name="Shape 273"/>
                <p:cNvSpPr/>
                <p:nvPr/>
              </p:nvSpPr>
              <p:spPr>
                <a:xfrm>
                  <a:off x="247626" y="0"/>
                  <a:ext cx="138598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56"/>
                      </a:moveTo>
                      <a:lnTo>
                        <a:pt x="21600" y="0"/>
                      </a:lnTo>
                      <a:lnTo>
                        <a:pt x="21600" y="1844"/>
                      </a:lnTo>
                      <a:lnTo>
                        <a:pt x="0" y="21600"/>
                      </a:lnTo>
                      <a:lnTo>
                        <a:pt x="0" y="19756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4" name="Shape 274"/>
                <p:cNvSpPr/>
                <p:nvPr/>
              </p:nvSpPr>
              <p:spPr>
                <a:xfrm>
                  <a:off x="0" y="0"/>
                  <a:ext cx="386224" cy="159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648" y="0"/>
                      </a:moveTo>
                      <a:lnTo>
                        <a:pt x="0" y="19756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44"/>
                      </a:lnTo>
                      <a:lnTo>
                        <a:pt x="21600" y="0"/>
                      </a:lnTo>
                      <a:lnTo>
                        <a:pt x="7648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5" name="Shape 275"/>
                <p:cNvSpPr/>
                <p:nvPr/>
              </p:nvSpPr>
              <p:spPr>
                <a:xfrm>
                  <a:off x="0" y="0"/>
                  <a:ext cx="386224" cy="145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>
                  <a:off x="247321" y="143269"/>
                  <a:ext cx="2459" cy="18063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4" name="Group 284"/>
              <p:cNvGrpSpPr/>
              <p:nvPr/>
            </p:nvGrpSpPr>
            <p:grpSpPr>
              <a:xfrm>
                <a:off x="280889" y="176552"/>
                <a:ext cx="386225" cy="163273"/>
                <a:chOff x="0" y="0"/>
                <a:chExt cx="386223" cy="163272"/>
              </a:xfrm>
            </p:grpSpPr>
            <p:sp>
              <p:nvSpPr>
                <p:cNvPr id="278" name="Shape 278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solidFill>
                  <a:srgbClr val="00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79" name="Shape 279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32ADA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0" name="Shape 280"/>
                <p:cNvSpPr/>
                <p:nvPr/>
              </p:nvSpPr>
              <p:spPr>
                <a:xfrm>
                  <a:off x="247626" y="0"/>
                  <a:ext cx="138598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19778"/>
                      </a:moveTo>
                      <a:lnTo>
                        <a:pt x="21600" y="0"/>
                      </a:lnTo>
                      <a:lnTo>
                        <a:pt x="21600" y="1822"/>
                      </a:lnTo>
                      <a:lnTo>
                        <a:pt x="0" y="21600"/>
                      </a:lnTo>
                      <a:lnTo>
                        <a:pt x="0" y="19778"/>
                      </a:lnTo>
                      <a:close/>
                    </a:path>
                  </a:pathLst>
                </a:custGeom>
                <a:solidFill>
                  <a:srgbClr val="007B7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1" name="Shape 281"/>
                <p:cNvSpPr/>
                <p:nvPr/>
              </p:nvSpPr>
              <p:spPr>
                <a:xfrm>
                  <a:off x="0" y="0"/>
                  <a:ext cx="386224" cy="161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751" y="0"/>
                      </a:moveTo>
                      <a:lnTo>
                        <a:pt x="0" y="19778"/>
                      </a:lnTo>
                      <a:lnTo>
                        <a:pt x="0" y="21600"/>
                      </a:lnTo>
                      <a:lnTo>
                        <a:pt x="13849" y="21600"/>
                      </a:lnTo>
                      <a:lnTo>
                        <a:pt x="21600" y="1822"/>
                      </a:lnTo>
                      <a:lnTo>
                        <a:pt x="21600" y="0"/>
                      </a:lnTo>
                      <a:lnTo>
                        <a:pt x="7751" y="0"/>
                      </a:lnTo>
                      <a:close/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>
                  <a:off x="0" y="0"/>
                  <a:ext cx="386224" cy="1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13849" y="21600"/>
                      </a:lnTo>
                      <a:lnTo>
                        <a:pt x="21600" y="0"/>
                      </a:lnTo>
                    </a:path>
                  </a:pathLst>
                </a:cu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>
                  <a:off x="247321" y="145209"/>
                  <a:ext cx="2459" cy="18064"/>
                </a:xfrm>
                <a:prstGeom prst="line">
                  <a:avLst/>
                </a:prstGeom>
                <a:noFill/>
                <a:ln w="3175" cap="rnd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285" name="Shape 285"/>
              <p:cNvSpPr/>
              <p:nvPr/>
            </p:nvSpPr>
            <p:spPr>
              <a:xfrm>
                <a:off x="373727" y="144005"/>
                <a:ext cx="67215" cy="154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5" h="21171" extrusionOk="0">
                    <a:moveTo>
                      <a:pt x="2089" y="326"/>
                    </a:moveTo>
                    <a:lnTo>
                      <a:pt x="15303" y="18034"/>
                    </a:lnTo>
                    <a:cubicBezTo>
                      <a:pt x="15493" y="18301"/>
                      <a:pt x="15239" y="18569"/>
                      <a:pt x="14667" y="18658"/>
                    </a:cubicBezTo>
                    <a:cubicBezTo>
                      <a:pt x="14096" y="18747"/>
                      <a:pt x="13524" y="18628"/>
                      <a:pt x="13333" y="18361"/>
                    </a:cubicBezTo>
                    <a:lnTo>
                      <a:pt x="56" y="653"/>
                    </a:lnTo>
                    <a:cubicBezTo>
                      <a:pt x="-135" y="386"/>
                      <a:pt x="183" y="118"/>
                      <a:pt x="754" y="29"/>
                    </a:cubicBezTo>
                    <a:cubicBezTo>
                      <a:pt x="1263" y="-60"/>
                      <a:pt x="1898" y="59"/>
                      <a:pt x="2089" y="326"/>
                    </a:cubicBezTo>
                    <a:close/>
                    <a:moveTo>
                      <a:pt x="20321" y="17202"/>
                    </a:moveTo>
                    <a:cubicBezTo>
                      <a:pt x="21465" y="18777"/>
                      <a:pt x="19750" y="20470"/>
                      <a:pt x="16383" y="21005"/>
                    </a:cubicBezTo>
                    <a:cubicBezTo>
                      <a:pt x="13079" y="21540"/>
                      <a:pt x="9458" y="20738"/>
                      <a:pt x="8314" y="19163"/>
                    </a:cubicBezTo>
                    <a:cubicBezTo>
                      <a:pt x="7171" y="17618"/>
                      <a:pt x="8886" y="15925"/>
                      <a:pt x="12190" y="15390"/>
                    </a:cubicBezTo>
                    <a:cubicBezTo>
                      <a:pt x="15557" y="14855"/>
                      <a:pt x="19178" y="15657"/>
                      <a:pt x="20321" y="17202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6" name="Shape 286"/>
              <p:cNvSpPr/>
              <p:nvPr/>
            </p:nvSpPr>
            <p:spPr>
              <a:xfrm>
                <a:off x="438408" y="334162"/>
                <a:ext cx="56155" cy="132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1" h="21129" extrusionOk="0">
                    <a:moveTo>
                      <a:pt x="2492" y="407"/>
                    </a:moveTo>
                    <a:lnTo>
                      <a:pt x="14163" y="17550"/>
                    </a:lnTo>
                    <a:cubicBezTo>
                      <a:pt x="14315" y="17824"/>
                      <a:pt x="14012" y="18167"/>
                      <a:pt x="13330" y="18236"/>
                    </a:cubicBezTo>
                    <a:cubicBezTo>
                      <a:pt x="12647" y="18338"/>
                      <a:pt x="11965" y="18167"/>
                      <a:pt x="11738" y="17858"/>
                    </a:cubicBezTo>
                    <a:lnTo>
                      <a:pt x="66" y="716"/>
                    </a:lnTo>
                    <a:cubicBezTo>
                      <a:pt x="-161" y="441"/>
                      <a:pt x="218" y="98"/>
                      <a:pt x="900" y="30"/>
                    </a:cubicBezTo>
                    <a:cubicBezTo>
                      <a:pt x="1582" y="-73"/>
                      <a:pt x="2264" y="98"/>
                      <a:pt x="2492" y="407"/>
                    </a:cubicBezTo>
                    <a:close/>
                    <a:moveTo>
                      <a:pt x="20151" y="16693"/>
                    </a:moveTo>
                    <a:cubicBezTo>
                      <a:pt x="21439" y="18510"/>
                      <a:pt x="19165" y="20430"/>
                      <a:pt x="15148" y="20978"/>
                    </a:cubicBezTo>
                    <a:cubicBezTo>
                      <a:pt x="11132" y="21527"/>
                      <a:pt x="6963" y="20533"/>
                      <a:pt x="5675" y="18716"/>
                    </a:cubicBezTo>
                    <a:cubicBezTo>
                      <a:pt x="4462" y="16898"/>
                      <a:pt x="6736" y="14978"/>
                      <a:pt x="10677" y="14430"/>
                    </a:cubicBezTo>
                    <a:cubicBezTo>
                      <a:pt x="14694" y="13881"/>
                      <a:pt x="18938" y="14876"/>
                      <a:pt x="20151" y="16693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7" name="Shape 287"/>
              <p:cNvSpPr/>
              <p:nvPr/>
            </p:nvSpPr>
            <p:spPr>
              <a:xfrm>
                <a:off x="491973" y="512756"/>
                <a:ext cx="67168" cy="144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0" h="21113" extrusionOk="0">
                    <a:moveTo>
                      <a:pt x="2096" y="330"/>
                    </a:moveTo>
                    <a:lnTo>
                      <a:pt x="15310" y="17749"/>
                    </a:lnTo>
                    <a:cubicBezTo>
                      <a:pt x="15500" y="18034"/>
                      <a:pt x="15246" y="18351"/>
                      <a:pt x="14674" y="18446"/>
                    </a:cubicBezTo>
                    <a:cubicBezTo>
                      <a:pt x="14166" y="18541"/>
                      <a:pt x="13531" y="18414"/>
                      <a:pt x="13340" y="18129"/>
                    </a:cubicBezTo>
                    <a:lnTo>
                      <a:pt x="63" y="710"/>
                    </a:lnTo>
                    <a:cubicBezTo>
                      <a:pt x="-128" y="456"/>
                      <a:pt x="126" y="140"/>
                      <a:pt x="698" y="45"/>
                    </a:cubicBezTo>
                    <a:cubicBezTo>
                      <a:pt x="1270" y="-82"/>
                      <a:pt x="1841" y="76"/>
                      <a:pt x="2096" y="330"/>
                    </a:cubicBezTo>
                    <a:close/>
                    <a:moveTo>
                      <a:pt x="20265" y="16831"/>
                    </a:moveTo>
                    <a:cubicBezTo>
                      <a:pt x="21472" y="18478"/>
                      <a:pt x="19820" y="20283"/>
                      <a:pt x="16580" y="20916"/>
                    </a:cubicBezTo>
                    <a:cubicBezTo>
                      <a:pt x="13277" y="21518"/>
                      <a:pt x="9592" y="20695"/>
                      <a:pt x="8385" y="19079"/>
                    </a:cubicBezTo>
                    <a:cubicBezTo>
                      <a:pt x="7114" y="17432"/>
                      <a:pt x="8766" y="15595"/>
                      <a:pt x="12070" y="14994"/>
                    </a:cubicBezTo>
                    <a:cubicBezTo>
                      <a:pt x="15373" y="14360"/>
                      <a:pt x="18994" y="15184"/>
                      <a:pt x="20265" y="16831"/>
                    </a:cubicBez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8" name="Shape 288"/>
              <p:cNvSpPr/>
              <p:nvPr/>
            </p:nvSpPr>
            <p:spPr>
              <a:xfrm>
                <a:off x="545684" y="662026"/>
                <a:ext cx="51208" cy="12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524" extrusionOk="0">
                    <a:moveTo>
                      <a:pt x="2800" y="417"/>
                    </a:moveTo>
                    <a:lnTo>
                      <a:pt x="16710" y="16551"/>
                    </a:lnTo>
                    <a:cubicBezTo>
                      <a:pt x="16970" y="16893"/>
                      <a:pt x="16624" y="17234"/>
                      <a:pt x="15846" y="17386"/>
                    </a:cubicBezTo>
                    <a:cubicBezTo>
                      <a:pt x="15155" y="17500"/>
                      <a:pt x="14291" y="17348"/>
                      <a:pt x="14032" y="17007"/>
                    </a:cubicBezTo>
                    <a:lnTo>
                      <a:pt x="122" y="873"/>
                    </a:lnTo>
                    <a:cubicBezTo>
                      <a:pt x="-224" y="531"/>
                      <a:pt x="208" y="152"/>
                      <a:pt x="899" y="38"/>
                    </a:cubicBezTo>
                    <a:cubicBezTo>
                      <a:pt x="1677" y="-76"/>
                      <a:pt x="2541" y="76"/>
                      <a:pt x="2800" y="417"/>
                    </a:cubicBezTo>
                    <a:close/>
                    <a:moveTo>
                      <a:pt x="15328" y="16779"/>
                    </a:moveTo>
                    <a:lnTo>
                      <a:pt x="21376" y="13059"/>
                    </a:lnTo>
                    <a:lnTo>
                      <a:pt x="19475" y="21524"/>
                    </a:lnTo>
                    <a:lnTo>
                      <a:pt x="5219" y="15754"/>
                    </a:lnTo>
                    <a:lnTo>
                      <a:pt x="15328" y="16779"/>
                    </a:lnTo>
                    <a:close/>
                  </a:path>
                </a:pathLst>
              </a:custGeom>
              <a:solidFill>
                <a:srgbClr val="FF0000"/>
              </a:solidFill>
              <a:ln w="3175" cap="flat">
                <a:solidFill>
                  <a:srgbClr val="FF0000"/>
                </a:solidFill>
                <a:prstDash val="solid"/>
                <a:bevel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9" name="Shape 289"/>
              <p:cNvSpPr/>
              <p:nvPr/>
            </p:nvSpPr>
            <p:spPr>
              <a:xfrm>
                <a:off x="365896" y="170732"/>
                <a:ext cx="127001" cy="177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1400">
                    <a:solidFill>
                      <a:srgbClr val="00CC00"/>
                    </a:solidFill>
                    <a:latin typeface="Symbol"/>
                    <a:ea typeface="Symbol"/>
                    <a:cs typeface="Symbol"/>
                    <a:sym typeface="Symbol"/>
                  </a:defRPr>
                </a:lvl1pPr>
              </a:lstStyle>
              <a:p>
                <a:r>
                  <a:t>μ</a:t>
                </a:r>
              </a:p>
            </p:txBody>
          </p:sp>
          <p:pic>
            <p:nvPicPr>
              <p:cNvPr id="290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-1"/>
                <a:ext cx="319699" cy="2638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93" name="Shape 293"/>
          <p:cNvSpPr/>
          <p:nvPr/>
        </p:nvSpPr>
        <p:spPr>
          <a:xfrm>
            <a:off x="4571511" y="104880"/>
            <a:ext cx="3812107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Il Progetto EEE</a:t>
            </a:r>
          </a:p>
        </p:txBody>
      </p:sp>
      <p:sp>
        <p:nvSpPr>
          <p:cNvPr id="294" name="Shape 294"/>
          <p:cNvSpPr/>
          <p:nvPr/>
        </p:nvSpPr>
        <p:spPr>
          <a:xfrm>
            <a:off x="-1" y="2027994"/>
            <a:ext cx="4199468" cy="4041649"/>
          </a:xfrm>
          <a:prstGeom prst="rect">
            <a:avLst/>
          </a:prstGeom>
          <a:ln w="25400">
            <a:solidFill>
              <a:srgbClr val="000066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 b="1">
                <a:solidFill>
                  <a:srgbClr val="00006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Finalità Scientifica</a:t>
            </a:r>
            <a:r>
              <a:rPr b="0">
                <a:solidFill>
                  <a:srgbClr val="000000"/>
                </a:solidFill>
              </a:rPr>
              <a:t> </a:t>
            </a:r>
          </a:p>
          <a:p>
            <a:pPr defTabSz="65024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 b="0">
              <a:solidFill>
                <a:srgbClr val="000000"/>
              </a:solidFill>
            </a:endParaRPr>
          </a:p>
          <a:p>
            <a:pPr algn="just" defTabSz="650240"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Rivelare e studiare sciami prodotti da raggi cosmici di estrema energia attraverso la rivelazione a terra dei muoni dello sciame utilizzando un array esteso di telescopi dotati di GPS per la sincronizzazione temporale </a:t>
            </a:r>
          </a:p>
        </p:txBody>
      </p:sp>
      <p:cxnSp>
        <p:nvCxnSpPr>
          <p:cNvPr id="295" name="Connector 295"/>
          <p:cNvCxnSpPr>
            <a:stCxn id="293" idx="0"/>
            <a:endCxn id="294" idx="0"/>
          </p:cNvCxnSpPr>
          <p:nvPr/>
        </p:nvCxnSpPr>
        <p:spPr>
          <a:xfrm flipH="1">
            <a:off x="2099733" y="474704"/>
            <a:ext cx="4377832" cy="3574115"/>
          </a:xfrm>
          <a:prstGeom prst="straightConnector1">
            <a:avLst/>
          </a:prstGeom>
          <a:ln w="25400">
            <a:solidFill>
              <a:srgbClr val="000080"/>
            </a:solidFill>
            <a:tailEnd type="triangle"/>
          </a:ln>
        </p:spPr>
      </p:cxnSp>
      <p:sp>
        <p:nvSpPr>
          <p:cNvPr id="296" name="Shape 296"/>
          <p:cNvSpPr/>
          <p:nvPr/>
        </p:nvSpPr>
        <p:spPr>
          <a:xfrm>
            <a:off x="8870808" y="1744299"/>
            <a:ext cx="4249139" cy="5083049"/>
          </a:xfrm>
          <a:prstGeom prst="rect">
            <a:avLst/>
          </a:prstGeom>
          <a:ln w="25400">
            <a:solidFill>
              <a:srgbClr val="00008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487680" indent="-487680" defTabSz="650240">
              <a:defRPr sz="2400" b="1">
                <a:solidFill>
                  <a:srgbClr val="00006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Finalità di Educazione Scientifica</a:t>
            </a:r>
            <a:r>
              <a:rPr b="0">
                <a:solidFill>
                  <a:srgbClr val="000000"/>
                </a:solidFill>
              </a:rPr>
              <a:t> </a:t>
            </a:r>
          </a:p>
          <a:p>
            <a:pPr marL="487680" indent="-487680" defTabSz="65024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endParaRPr b="0">
              <a:solidFill>
                <a:srgbClr val="000000"/>
              </a:solidFill>
            </a:endParaRPr>
          </a:p>
          <a:p>
            <a:pPr algn="just" defTabSz="650240"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Studenti delle scuole Secondarie di tutta Italia partecipano attivamente alla:</a:t>
            </a:r>
          </a:p>
          <a:p>
            <a:pPr marL="487680" indent="-487680" algn="just" defTabSz="650240">
              <a:defRPr sz="1400" b="1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marL="471487" indent="-471487" algn="just" defTabSz="650240">
              <a:buSzPct val="100000"/>
              <a:buAutoNum type="arabicPeriod"/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costruzione del rivelatore;</a:t>
            </a:r>
            <a:endParaRPr sz="1400"/>
          </a:p>
          <a:p>
            <a:pPr marL="471487" indent="-471487" algn="just" defTabSz="650240">
              <a:buSzPct val="100000"/>
              <a:buAutoNum type="arabicPeriod" startAt="2"/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installazione, messa in funzione e monitoraggio quotidiano dell’apparato;</a:t>
            </a:r>
            <a:endParaRPr sz="1400"/>
          </a:p>
          <a:p>
            <a:pPr marL="471487" indent="-471487" algn="just" defTabSz="650240">
              <a:buSzPct val="100000"/>
              <a:buAutoNum type="arabicPeriod" startAt="3"/>
              <a:defRPr sz="2200" b="1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analisi dati raccolti.</a:t>
            </a:r>
          </a:p>
        </p:txBody>
      </p:sp>
      <p:cxnSp>
        <p:nvCxnSpPr>
          <p:cNvPr id="297" name="Connector 297"/>
          <p:cNvCxnSpPr>
            <a:stCxn id="293" idx="0"/>
            <a:endCxn id="296" idx="0"/>
          </p:cNvCxnSpPr>
          <p:nvPr/>
        </p:nvCxnSpPr>
        <p:spPr>
          <a:xfrm>
            <a:off x="6477564" y="474704"/>
            <a:ext cx="4517814" cy="3811120"/>
          </a:xfrm>
          <a:prstGeom prst="straightConnector1">
            <a:avLst/>
          </a:prstGeom>
          <a:ln w="25400">
            <a:solidFill>
              <a:srgbClr val="000080"/>
            </a:solidFill>
            <a:tailEnd type="triangle"/>
          </a:ln>
        </p:spPr>
      </p:cxnSp>
      <p:sp>
        <p:nvSpPr>
          <p:cNvPr id="298" name="Shape 298"/>
          <p:cNvSpPr/>
          <p:nvPr/>
        </p:nvSpPr>
        <p:spPr>
          <a:xfrm>
            <a:off x="4660053" y="8358293"/>
            <a:ext cx="4095610" cy="690881"/>
          </a:xfrm>
          <a:prstGeom prst="rightArrow">
            <a:avLst>
              <a:gd name="adj1" fmla="val 50000"/>
              <a:gd name="adj2" fmla="val 148203"/>
            </a:avLst>
          </a:prstGeom>
          <a:solidFill>
            <a:srgbClr val="C0504D"/>
          </a:solidFill>
          <a:ln w="381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964" name="Group 964"/>
          <p:cNvGrpSpPr/>
          <p:nvPr/>
        </p:nvGrpSpPr>
        <p:grpSpPr>
          <a:xfrm>
            <a:off x="4845191" y="3002844"/>
            <a:ext cx="3379894" cy="4124265"/>
            <a:chOff x="0" y="0"/>
            <a:chExt cx="3379893" cy="4124263"/>
          </a:xfrm>
        </p:grpSpPr>
        <p:grpSp>
          <p:nvGrpSpPr>
            <p:cNvPr id="393" name="Group 393"/>
            <p:cNvGrpSpPr/>
            <p:nvPr/>
          </p:nvGrpSpPr>
          <p:grpSpPr>
            <a:xfrm>
              <a:off x="2754488" y="1842346"/>
              <a:ext cx="625406" cy="949829"/>
              <a:chOff x="0" y="0"/>
              <a:chExt cx="625404" cy="949828"/>
            </a:xfrm>
          </p:grpSpPr>
          <p:pic>
            <p:nvPicPr>
              <p:cNvPr id="299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04" name="Group 304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300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1" name="Shape 301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02" name="Shape 302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303" name="Shape 303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331" name="Group 331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311" name="Group 311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305" name="Shape 30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06" name="Shape 30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07" name="Shape 30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08" name="Shape 30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09" name="Shape 30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0" name="Shape 31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18" name="Group 318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312" name="Shape 31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3" name="Shape 31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4" name="Shape 31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5" name="Shape 31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6" name="Shape 31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17" name="Shape 31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25" name="Group 325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319" name="Shape 31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0" name="Shape 32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1" name="Shape 32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2" name="Shape 32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3" name="Shape 32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24" name="Shape 32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326" name="Shape 326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27" name="Shape 327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28" name="Shape 328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29" name="Shape 329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30" name="Shape 330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332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3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4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5" name="Shape 335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336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7" name="Shape 337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392" name="Group 392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345" name="Group 345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339" name="Shape 33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0" name="Shape 34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1" name="Shape 341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2" name="Shape 34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3" name="Shape 34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4" name="Shape 344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52" name="Group 352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346" name="Shape 346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7" name="Shape 347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8" name="Shape 348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49" name="Shape 34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0" name="Shape 35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1" name="Shape 351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59" name="Group 359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353" name="Shape 353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4" name="Shape 354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5" name="Shape 355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6" name="Shape 356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7" name="Shape 357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58" name="Shape 358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360" name="Shape 360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61" name="Shape 361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62" name="Shape 362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63" name="Shape 363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64" name="Shape 364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371" name="Group 371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365" name="Shape 36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6" name="Shape 36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7" name="Shape 36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8" name="Shape 36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69" name="Shape 36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0" name="Shape 37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78" name="Group 378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372" name="Shape 37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3" name="Shape 37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4" name="Shape 37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5" name="Shape 37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6" name="Shape 37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77" name="Shape 37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385" name="Group 385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379" name="Shape 37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0" name="Shape 38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1" name="Shape 38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2" name="Shape 38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3" name="Shape 38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384" name="Shape 38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386" name="Shape 386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7" name="Shape 387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8" name="Shape 388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9" name="Shape 389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0" name="Shape 390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391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488" name="Group 488"/>
            <p:cNvGrpSpPr/>
            <p:nvPr/>
          </p:nvGrpSpPr>
          <p:grpSpPr>
            <a:xfrm>
              <a:off x="1934915" y="3174435"/>
              <a:ext cx="625406" cy="949829"/>
              <a:chOff x="0" y="0"/>
              <a:chExt cx="625404" cy="949828"/>
            </a:xfrm>
          </p:grpSpPr>
          <p:pic>
            <p:nvPicPr>
              <p:cNvPr id="394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99" name="Group 399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395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6" name="Shape 396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7" name="Shape 397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398" name="Shape 398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426" name="Group 426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406" name="Group 406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400" name="Shape 40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1" name="Shape 40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2" name="Shape 40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3" name="Shape 40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4" name="Shape 40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5" name="Shape 40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13" name="Group 413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407" name="Shape 40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8" name="Shape 40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09" name="Shape 40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0" name="Shape 41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1" name="Shape 41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2" name="Shape 41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20" name="Group 420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414" name="Shape 41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5" name="Shape 41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6" name="Shape 41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7" name="Shape 41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8" name="Shape 41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19" name="Shape 41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421" name="Shape 421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2" name="Shape 422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3" name="Shape 423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4" name="Shape 424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5" name="Shape 425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427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9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0" name="Shape 430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431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2" name="Shape 432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487" name="Group 487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440" name="Group 440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434" name="Shape 43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5" name="Shape 43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6" name="Shape 436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7" name="Shape 43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8" name="Shape 43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39" name="Shape 439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47" name="Group 447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441" name="Shape 441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2" name="Shape 442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3" name="Shape 443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4" name="Shape 44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5" name="Shape 44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6" name="Shape 446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54" name="Group 454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448" name="Shape 448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49" name="Shape 449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50" name="Shape 450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51" name="Shape 451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52" name="Shape 452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53" name="Shape 453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455" name="Shape 455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6" name="Shape 456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7" name="Shape 457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8" name="Shape 458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9" name="Shape 459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466" name="Group 466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460" name="Shape 46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1" name="Shape 46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2" name="Shape 46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3" name="Shape 46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4" name="Shape 46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5" name="Shape 46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73" name="Group 473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467" name="Shape 46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8" name="Shape 46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69" name="Shape 46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0" name="Shape 47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1" name="Shape 47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2" name="Shape 47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480" name="Group 480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474" name="Shape 47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5" name="Shape 47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6" name="Shape 47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7" name="Shape 47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8" name="Shape 47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79" name="Shape 47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481" name="Shape 481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2" name="Shape 482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3" name="Shape 483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4" name="Shape 484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5" name="Shape 485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486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583" name="Group 583"/>
            <p:cNvGrpSpPr/>
            <p:nvPr/>
          </p:nvGrpSpPr>
          <p:grpSpPr>
            <a:xfrm>
              <a:off x="90311" y="2456462"/>
              <a:ext cx="625405" cy="949829"/>
              <a:chOff x="0" y="0"/>
              <a:chExt cx="625404" cy="949828"/>
            </a:xfrm>
          </p:grpSpPr>
          <p:pic>
            <p:nvPicPr>
              <p:cNvPr id="489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94" name="Group 494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490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91" name="Shape 491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2" name="Shape 492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493" name="Shape 493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521" name="Group 521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501" name="Group 501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495" name="Shape 49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96" name="Shape 49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97" name="Shape 49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98" name="Shape 49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499" name="Shape 49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0" name="Shape 50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08" name="Group 508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502" name="Shape 50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3" name="Shape 50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4" name="Shape 50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5" name="Shape 50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6" name="Shape 50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07" name="Shape 50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15" name="Group 515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509" name="Shape 50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0" name="Shape 51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1" name="Shape 51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2" name="Shape 51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3" name="Shape 51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14" name="Shape 51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516" name="Shape 516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8" name="Shape 518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9" name="Shape 519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0" name="Shape 520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522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3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24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5" name="Shape 525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526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27" name="Shape 527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582" name="Group 582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535" name="Group 535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529" name="Shape 52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0" name="Shape 53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1" name="Shape 531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2" name="Shape 53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3" name="Shape 53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4" name="Shape 534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42" name="Group 542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536" name="Shape 536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7" name="Shape 537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8" name="Shape 538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39" name="Shape 53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0" name="Shape 54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1" name="Shape 541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49" name="Group 549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543" name="Shape 543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4" name="Shape 544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5" name="Shape 545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6" name="Shape 546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7" name="Shape 547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48" name="Shape 548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550" name="Shape 550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1" name="Shape 551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2" name="Shape 552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3" name="Shape 553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4" name="Shape 554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561" name="Group 561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555" name="Shape 55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6" name="Shape 55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7" name="Shape 55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8" name="Shape 55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59" name="Shape 55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0" name="Shape 56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68" name="Group 568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562" name="Shape 56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3" name="Shape 56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4" name="Shape 56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5" name="Shape 56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6" name="Shape 56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67" name="Shape 56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575" name="Group 575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569" name="Shape 56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0" name="Shape 57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1" name="Shape 57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2" name="Shape 57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3" name="Shape 57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74" name="Shape 57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576" name="Shape 576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7" name="Shape 577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8" name="Shape 578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9" name="Shape 579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0" name="Shape 580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581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678" name="Group 678"/>
            <p:cNvGrpSpPr/>
            <p:nvPr/>
          </p:nvGrpSpPr>
          <p:grpSpPr>
            <a:xfrm>
              <a:off x="1115342" y="1329831"/>
              <a:ext cx="625405" cy="949829"/>
              <a:chOff x="0" y="0"/>
              <a:chExt cx="625404" cy="949828"/>
            </a:xfrm>
          </p:grpSpPr>
          <p:pic>
            <p:nvPicPr>
              <p:cNvPr id="584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89" name="Group 589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585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86" name="Shape 586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7" name="Shape 587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588" name="Shape 588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616" name="Group 616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596" name="Group 596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590" name="Shape 59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1" name="Shape 59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2" name="Shape 59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3" name="Shape 59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4" name="Shape 59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5" name="Shape 59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03" name="Group 603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597" name="Shape 59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8" name="Shape 59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599" name="Shape 59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0" name="Shape 60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1" name="Shape 60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2" name="Shape 60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10" name="Group 610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604" name="Shape 60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5" name="Shape 60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6" name="Shape 60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7" name="Shape 60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8" name="Shape 60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09" name="Shape 60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611" name="Shape 611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2" name="Shape 612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3" name="Shape 613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4" name="Shape 614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5" name="Shape 615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617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8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9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0" name="Shape 620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621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2" name="Shape 622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677" name="Group 677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630" name="Group 630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624" name="Shape 62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5" name="Shape 62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6" name="Shape 626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7" name="Shape 62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8" name="Shape 62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29" name="Shape 629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37" name="Group 637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631" name="Shape 631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2" name="Shape 632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3" name="Shape 633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4" name="Shape 63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5" name="Shape 63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6" name="Shape 636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44" name="Group 644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638" name="Shape 638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39" name="Shape 639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40" name="Shape 640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41" name="Shape 641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42" name="Shape 642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43" name="Shape 643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645" name="Shape 645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46" name="Shape 646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47" name="Shape 647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48" name="Shape 648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49" name="Shape 649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656" name="Group 656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650" name="Shape 65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1" name="Shape 65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2" name="Shape 65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3" name="Shape 65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4" name="Shape 65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5" name="Shape 65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63" name="Group 663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657" name="Shape 65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8" name="Shape 65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59" name="Shape 65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0" name="Shape 66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1" name="Shape 66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2" name="Shape 66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70" name="Group 670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664" name="Shape 66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5" name="Shape 66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6" name="Shape 66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7" name="Shape 66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8" name="Shape 66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69" name="Shape 66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671" name="Shape 671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2" name="Shape 672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3" name="Shape 673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4" name="Shape 674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5" name="Shape 675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676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773" name="Group 773"/>
            <p:cNvGrpSpPr/>
            <p:nvPr/>
          </p:nvGrpSpPr>
          <p:grpSpPr>
            <a:xfrm>
              <a:off x="1627857" y="921173"/>
              <a:ext cx="625406" cy="949829"/>
              <a:chOff x="0" y="0"/>
              <a:chExt cx="625404" cy="949828"/>
            </a:xfrm>
          </p:grpSpPr>
          <p:pic>
            <p:nvPicPr>
              <p:cNvPr id="679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84" name="Group 684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680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681" name="Shape 681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2" name="Shape 682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683" name="Shape 683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711" name="Group 711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691" name="Group 691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685" name="Shape 68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6" name="Shape 68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7" name="Shape 68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8" name="Shape 68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89" name="Shape 68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0" name="Shape 69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698" name="Group 698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692" name="Shape 69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3" name="Shape 69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4" name="Shape 69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5" name="Shape 69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6" name="Shape 69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697" name="Shape 69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05" name="Group 705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699" name="Shape 69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0" name="Shape 70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1" name="Shape 70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2" name="Shape 70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3" name="Shape 70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04" name="Shape 70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706" name="Shape 706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7" name="Shape 707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8" name="Shape 708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9" name="Shape 709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0" name="Shape 710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712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3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4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5" name="Shape 715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716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17" name="Shape 717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772" name="Group 772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725" name="Group 725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719" name="Shape 71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0" name="Shape 72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1" name="Shape 721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2" name="Shape 72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3" name="Shape 72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4" name="Shape 724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32" name="Group 732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726" name="Shape 726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7" name="Shape 727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8" name="Shape 728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29" name="Shape 72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0" name="Shape 73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1" name="Shape 731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39" name="Group 739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733" name="Shape 733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4" name="Shape 734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5" name="Shape 735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6" name="Shape 736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7" name="Shape 737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38" name="Shape 738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740" name="Shape 740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41" name="Shape 741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42" name="Shape 742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43" name="Shape 743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44" name="Shape 744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751" name="Group 751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745" name="Shape 74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46" name="Shape 74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47" name="Shape 74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48" name="Shape 74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49" name="Shape 74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0" name="Shape 75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58" name="Group 758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752" name="Shape 75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3" name="Shape 75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4" name="Shape 75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5" name="Shape 75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6" name="Shape 75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57" name="Shape 75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65" name="Group 765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759" name="Shape 75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0" name="Shape 76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1" name="Shape 76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2" name="Shape 76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3" name="Shape 76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64" name="Shape 76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766" name="Shape 766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7" name="Shape 767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8" name="Shape 768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9" name="Shape 769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0" name="Shape 770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771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868" name="Group 868"/>
            <p:cNvGrpSpPr/>
            <p:nvPr/>
          </p:nvGrpSpPr>
          <p:grpSpPr>
            <a:xfrm>
              <a:off x="1025031" y="203199"/>
              <a:ext cx="625405" cy="949830"/>
              <a:chOff x="0" y="0"/>
              <a:chExt cx="625404" cy="949828"/>
            </a:xfrm>
          </p:grpSpPr>
          <p:pic>
            <p:nvPicPr>
              <p:cNvPr id="774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779" name="Group 779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775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776" name="Shape 776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7" name="Shape 777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778" name="Shape 778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806" name="Group 806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786" name="Group 786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780" name="Shape 78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1" name="Shape 78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2" name="Shape 78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3" name="Shape 78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4" name="Shape 78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5" name="Shape 78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793" name="Group 793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787" name="Shape 78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8" name="Shape 78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89" name="Shape 78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0" name="Shape 79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1" name="Shape 79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2" name="Shape 79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00" name="Group 800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794" name="Shape 79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5" name="Shape 79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6" name="Shape 79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7" name="Shape 79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8" name="Shape 79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799" name="Shape 79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801" name="Shape 801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02" name="Shape 802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03" name="Shape 803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04" name="Shape 804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05" name="Shape 805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807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08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09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0" name="Shape 810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811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2" name="Shape 812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813" name="Shape 813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867" name="Group 867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820" name="Group 820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814" name="Shape 81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5" name="Shape 81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6" name="Shape 816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7" name="Shape 81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8" name="Shape 81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19" name="Shape 819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27" name="Group 827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821" name="Shape 821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2" name="Shape 822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3" name="Shape 823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4" name="Shape 824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5" name="Shape 825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6" name="Shape 826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34" name="Group 834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828" name="Shape 828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29" name="Shape 829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30" name="Shape 830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31" name="Shape 831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32" name="Shape 832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33" name="Shape 833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835" name="Shape 835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6" name="Shape 836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7" name="Shape 837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8" name="Shape 838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39" name="Shape 839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846" name="Group 846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840" name="Shape 84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1" name="Shape 84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2" name="Shape 842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3" name="Shape 843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4" name="Shape 844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5" name="Shape 845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53" name="Group 853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847" name="Shape 847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8" name="Shape 848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49" name="Shape 849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0" name="Shape 850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1" name="Shape 851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2" name="Shape 852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60" name="Group 860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854" name="Shape 854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5" name="Shape 855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6" name="Shape 856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7" name="Shape 857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8" name="Shape 858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59" name="Shape 859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861" name="Shape 861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62" name="Shape 862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63" name="Shape 863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64" name="Shape 864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65" name="Shape 865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866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grpSp>
          <p:nvGrpSpPr>
            <p:cNvPr id="963" name="Group 963"/>
            <p:cNvGrpSpPr/>
            <p:nvPr/>
          </p:nvGrpSpPr>
          <p:grpSpPr>
            <a:xfrm>
              <a:off x="-1" y="-1"/>
              <a:ext cx="625406" cy="949830"/>
              <a:chOff x="0" y="0"/>
              <a:chExt cx="625404" cy="949828"/>
            </a:xfrm>
          </p:grpSpPr>
          <p:pic>
            <p:nvPicPr>
              <p:cNvPr id="869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74" name="Group 874"/>
              <p:cNvGrpSpPr/>
              <p:nvPr/>
            </p:nvGrpSpPr>
            <p:grpSpPr>
              <a:xfrm>
                <a:off x="370299" y="439898"/>
                <a:ext cx="159356" cy="256800"/>
                <a:chOff x="0" y="0"/>
                <a:chExt cx="159354" cy="256798"/>
              </a:xfrm>
            </p:grpSpPr>
            <p:pic>
              <p:nvPicPr>
                <p:cNvPr id="870" name="image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0267" cy="8726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871" name="Shape 871"/>
                <p:cNvSpPr/>
                <p:nvPr/>
              </p:nvSpPr>
              <p:spPr>
                <a:xfrm>
                  <a:off x="8796" y="88157"/>
                  <a:ext cx="54457" cy="61445"/>
                </a:xfrm>
                <a:prstGeom prst="rect">
                  <a:avLst/>
                </a:prstGeom>
                <a:noFill/>
                <a:ln w="3175" cap="rnd">
                  <a:solidFill>
                    <a:srgbClr val="FF99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72" name="Shape 872"/>
                <p:cNvSpPr/>
                <p:nvPr/>
              </p:nvSpPr>
              <p:spPr>
                <a:xfrm>
                  <a:off x="24714" y="92610"/>
                  <a:ext cx="13464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GP</a:t>
                  </a:r>
                </a:p>
              </p:txBody>
            </p:sp>
            <p:sp>
              <p:nvSpPr>
                <p:cNvPr id="873" name="Shape 873"/>
                <p:cNvSpPr/>
                <p:nvPr/>
              </p:nvSpPr>
              <p:spPr>
                <a:xfrm>
                  <a:off x="31835" y="117098"/>
                  <a:ext cx="127001" cy="1397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800">
                      <a:solidFill>
                        <a:srgbClr val="00CC00"/>
                      </a:solidFill>
                      <a:latin typeface="Comic Sans MS"/>
                      <a:ea typeface="Comic Sans MS"/>
                      <a:cs typeface="Comic Sans MS"/>
                      <a:sym typeface="Comic Sans MS"/>
                    </a:defRPr>
                  </a:lvl1pPr>
                </a:lstStyle>
                <a:p>
                  <a:r>
                    <a:t>S</a:t>
                  </a:r>
                </a:p>
              </p:txBody>
            </p:sp>
          </p:grpSp>
          <p:grpSp>
            <p:nvGrpSpPr>
              <p:cNvPr id="901" name="Group 901"/>
              <p:cNvGrpSpPr/>
              <p:nvPr/>
            </p:nvGrpSpPr>
            <p:grpSpPr>
              <a:xfrm>
                <a:off x="441930" y="420853"/>
                <a:ext cx="145013" cy="182153"/>
                <a:chOff x="0" y="0"/>
                <a:chExt cx="145012" cy="182152"/>
              </a:xfrm>
            </p:grpSpPr>
            <p:grpSp>
              <p:nvGrpSpPr>
                <p:cNvPr id="881" name="Group 881"/>
                <p:cNvGrpSpPr/>
                <p:nvPr/>
              </p:nvGrpSpPr>
              <p:grpSpPr>
                <a:xfrm>
                  <a:off x="-1" y="89838"/>
                  <a:ext cx="87550" cy="43984"/>
                  <a:chOff x="0" y="0"/>
                  <a:chExt cx="87548" cy="43982"/>
                </a:xfrm>
              </p:grpSpPr>
              <p:sp>
                <p:nvSpPr>
                  <p:cNvPr id="875" name="Shape 87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76" name="Shape 87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77" name="Shape 87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78" name="Shape 87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79" name="Shape 87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0" name="Shape 88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88" name="Group 888"/>
                <p:cNvGrpSpPr/>
                <p:nvPr/>
              </p:nvGrpSpPr>
              <p:grpSpPr>
                <a:xfrm>
                  <a:off x="-1" y="48876"/>
                  <a:ext cx="87550" cy="43984"/>
                  <a:chOff x="0" y="0"/>
                  <a:chExt cx="87548" cy="43982"/>
                </a:xfrm>
              </p:grpSpPr>
              <p:sp>
                <p:nvSpPr>
                  <p:cNvPr id="882" name="Shape 88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3" name="Shape 88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4" name="Shape 88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5" name="Shape 88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6" name="Shape 88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87" name="Shape 88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895" name="Group 895"/>
                <p:cNvGrpSpPr/>
                <p:nvPr/>
              </p:nvGrpSpPr>
              <p:grpSpPr>
                <a:xfrm>
                  <a:off x="-1" y="7469"/>
                  <a:ext cx="87550" cy="44428"/>
                  <a:chOff x="0" y="0"/>
                  <a:chExt cx="87548" cy="44427"/>
                </a:xfrm>
              </p:grpSpPr>
              <p:sp>
                <p:nvSpPr>
                  <p:cNvPr id="889" name="Shape 88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0" name="Shape 89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1" name="Shape 89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2" name="Shape 89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3" name="Shape 89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894" name="Shape 89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896" name="Shape 896"/>
                <p:cNvSpPr/>
                <p:nvPr/>
              </p:nvSpPr>
              <p:spPr>
                <a:xfrm>
                  <a:off x="19631" y="0"/>
                  <a:ext cx="18063" cy="353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97" name="Shape 897"/>
                <p:cNvSpPr/>
                <p:nvPr/>
              </p:nvSpPr>
              <p:spPr>
                <a:xfrm>
                  <a:off x="33039" y="43638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98" name="Shape 898"/>
                <p:cNvSpPr/>
                <p:nvPr/>
              </p:nvSpPr>
              <p:spPr>
                <a:xfrm>
                  <a:off x="46429" y="84624"/>
                  <a:ext cx="18063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899" name="Shape 899"/>
                <p:cNvSpPr/>
                <p:nvPr/>
              </p:nvSpPr>
              <p:spPr>
                <a:xfrm>
                  <a:off x="56795" y="118880"/>
                  <a:ext cx="18063" cy="283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00" name="Shape 900"/>
                <p:cNvSpPr/>
                <p:nvPr/>
              </p:nvSpPr>
              <p:spPr>
                <a:xfrm>
                  <a:off x="18012" y="435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</p:grpSp>
          <p:pic>
            <p:nvPicPr>
              <p:cNvPr id="902" name="image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378258" y="387805"/>
                <a:ext cx="72469" cy="605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3" name="image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625405" cy="6740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4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5" name="Shape 905"/>
              <p:cNvSpPr/>
              <p:nvPr/>
            </p:nvSpPr>
            <p:spPr>
              <a:xfrm>
                <a:off x="395014" y="530728"/>
                <a:ext cx="134641" cy="139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</a:t>
                </a:r>
              </a:p>
            </p:txBody>
          </p:sp>
          <p:pic>
            <p:nvPicPr>
              <p:cNvPr id="906" name="image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70299" y="439898"/>
                <a:ext cx="50268" cy="872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07" name="Shape 907"/>
              <p:cNvSpPr/>
              <p:nvPr/>
            </p:nvSpPr>
            <p:spPr>
              <a:xfrm>
                <a:off x="379096" y="528056"/>
                <a:ext cx="71212" cy="54321"/>
              </a:xfrm>
              <a:prstGeom prst="rect">
                <a:avLst/>
              </a:prstGeom>
              <a:noFill/>
              <a:ln w="3175" cap="rnd">
                <a:solidFill>
                  <a:srgbClr val="FF99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2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908" name="Shape 908"/>
              <p:cNvSpPr/>
              <p:nvPr/>
            </p:nvSpPr>
            <p:spPr>
              <a:xfrm>
                <a:off x="395014" y="530728"/>
                <a:ext cx="56551" cy="419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l" defTabSz="650240">
                  <a:defRPr sz="800">
                    <a:solidFill>
                      <a:srgbClr val="00CC00"/>
                    </a:solidFill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r>
                  <a:t>GPS</a:t>
                </a:r>
              </a:p>
            </p:txBody>
          </p:sp>
          <p:grpSp>
            <p:nvGrpSpPr>
              <p:cNvPr id="962" name="Group 962"/>
              <p:cNvGrpSpPr/>
              <p:nvPr/>
            </p:nvGrpSpPr>
            <p:grpSpPr>
              <a:xfrm>
                <a:off x="378258" y="387805"/>
                <a:ext cx="208685" cy="218763"/>
                <a:chOff x="0" y="0"/>
                <a:chExt cx="208683" cy="218762"/>
              </a:xfrm>
            </p:grpSpPr>
            <p:grpSp>
              <p:nvGrpSpPr>
                <p:cNvPr id="915" name="Group 915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909" name="Shape 90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0" name="Shape 91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1" name="Shape 911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2" name="Shape 91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3" name="Shape 91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4" name="Shape 914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922" name="Group 922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916" name="Shape 916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7" name="Shape 917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8" name="Shape 918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19" name="Shape 919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0" name="Shape 920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1" name="Shape 921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929" name="Group 929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923" name="Shape 923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4" name="Shape 924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5" name="Shape 925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6" name="Shape 926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7" name="Shape 927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28" name="Shape 928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930" name="Shape 930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31" name="Shape 931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32" name="Shape 932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33" name="Shape 933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34" name="Shape 934"/>
                <p:cNvSpPr/>
                <p:nvPr/>
              </p:nvSpPr>
              <p:spPr>
                <a:xfrm>
                  <a:off x="81683" y="38736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grpSp>
              <p:nvGrpSpPr>
                <p:cNvPr id="941" name="Group 941"/>
                <p:cNvGrpSpPr/>
                <p:nvPr/>
              </p:nvGrpSpPr>
              <p:grpSpPr>
                <a:xfrm>
                  <a:off x="63671" y="122886"/>
                  <a:ext cx="87549" cy="43984"/>
                  <a:chOff x="0" y="0"/>
                  <a:chExt cx="87548" cy="43982"/>
                </a:xfrm>
              </p:grpSpPr>
              <p:sp>
                <p:nvSpPr>
                  <p:cNvPr id="935" name="Shape 93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6" name="Shape 93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7" name="Shape 937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8" name="Shape 938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39" name="Shape 939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0" name="Shape 940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948" name="Group 948"/>
                <p:cNvGrpSpPr/>
                <p:nvPr/>
              </p:nvGrpSpPr>
              <p:grpSpPr>
                <a:xfrm>
                  <a:off x="63671" y="81924"/>
                  <a:ext cx="87549" cy="43984"/>
                  <a:chOff x="0" y="0"/>
                  <a:chExt cx="87548" cy="43982"/>
                </a:xfrm>
              </p:grpSpPr>
              <p:sp>
                <p:nvSpPr>
                  <p:cNvPr id="942" name="Shape 942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3" name="Shape 943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4" name="Shape 944"/>
                  <p:cNvSpPr/>
                  <p:nvPr/>
                </p:nvSpPr>
                <p:spPr>
                  <a:xfrm>
                    <a:off x="56131" y="0"/>
                    <a:ext cx="31418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56"/>
                        </a:moveTo>
                        <a:lnTo>
                          <a:pt x="21600" y="0"/>
                        </a:lnTo>
                        <a:lnTo>
                          <a:pt x="21600" y="1844"/>
                        </a:lnTo>
                        <a:lnTo>
                          <a:pt x="0" y="21600"/>
                        </a:lnTo>
                        <a:lnTo>
                          <a:pt x="0" y="19756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5" name="Shape 945"/>
                  <p:cNvSpPr/>
                  <p:nvPr/>
                </p:nvSpPr>
                <p:spPr>
                  <a:xfrm>
                    <a:off x="0" y="0"/>
                    <a:ext cx="87549" cy="365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648" y="0"/>
                        </a:moveTo>
                        <a:lnTo>
                          <a:pt x="0" y="19756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44"/>
                        </a:lnTo>
                        <a:lnTo>
                          <a:pt x="21600" y="0"/>
                        </a:lnTo>
                        <a:lnTo>
                          <a:pt x="764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6" name="Shape 946"/>
                  <p:cNvSpPr/>
                  <p:nvPr/>
                </p:nvSpPr>
                <p:spPr>
                  <a:xfrm>
                    <a:off x="0" y="0"/>
                    <a:ext cx="87549" cy="333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47" name="Shape 947"/>
                  <p:cNvSpPr/>
                  <p:nvPr/>
                </p:nvSpPr>
                <p:spPr>
                  <a:xfrm>
                    <a:off x="55127" y="25920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grpSp>
              <p:nvGrpSpPr>
                <p:cNvPr id="955" name="Group 955"/>
                <p:cNvGrpSpPr/>
                <p:nvPr/>
              </p:nvGrpSpPr>
              <p:grpSpPr>
                <a:xfrm>
                  <a:off x="63671" y="40516"/>
                  <a:ext cx="87549" cy="44429"/>
                  <a:chOff x="0" y="0"/>
                  <a:chExt cx="87548" cy="44427"/>
                </a:xfrm>
              </p:grpSpPr>
              <p:sp>
                <p:nvSpPr>
                  <p:cNvPr id="949" name="Shape 949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solidFill>
                    <a:srgbClr val="00999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0" name="Shape 950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32ADAD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1" name="Shape 951"/>
                  <p:cNvSpPr/>
                  <p:nvPr/>
                </p:nvSpPr>
                <p:spPr>
                  <a:xfrm>
                    <a:off x="56131" y="0"/>
                    <a:ext cx="31418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9778"/>
                        </a:moveTo>
                        <a:lnTo>
                          <a:pt x="21600" y="0"/>
                        </a:lnTo>
                        <a:lnTo>
                          <a:pt x="21600" y="1822"/>
                        </a:lnTo>
                        <a:lnTo>
                          <a:pt x="0" y="21600"/>
                        </a:lnTo>
                        <a:lnTo>
                          <a:pt x="0" y="19778"/>
                        </a:lnTo>
                        <a:close/>
                      </a:path>
                    </a:pathLst>
                  </a:custGeom>
                  <a:solidFill>
                    <a:srgbClr val="007B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2" name="Shape 952"/>
                  <p:cNvSpPr/>
                  <p:nvPr/>
                </p:nvSpPr>
                <p:spPr>
                  <a:xfrm>
                    <a:off x="0" y="0"/>
                    <a:ext cx="87549" cy="369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7751" y="0"/>
                        </a:moveTo>
                        <a:lnTo>
                          <a:pt x="0" y="19778"/>
                        </a:lnTo>
                        <a:lnTo>
                          <a:pt x="0" y="21600"/>
                        </a:lnTo>
                        <a:lnTo>
                          <a:pt x="13849" y="21600"/>
                        </a:lnTo>
                        <a:lnTo>
                          <a:pt x="21600" y="1822"/>
                        </a:lnTo>
                        <a:lnTo>
                          <a:pt x="21600" y="0"/>
                        </a:lnTo>
                        <a:lnTo>
                          <a:pt x="7751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3" name="Shape 953"/>
                  <p:cNvSpPr/>
                  <p:nvPr/>
                </p:nvSpPr>
                <p:spPr>
                  <a:xfrm>
                    <a:off x="0" y="0"/>
                    <a:ext cx="87549" cy="3383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13849" y="21600"/>
                        </a:lnTo>
                        <a:lnTo>
                          <a:pt x="21600" y="0"/>
                        </a:lnTo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  <p:sp>
                <p:nvSpPr>
                  <p:cNvPr id="954" name="Shape 954"/>
                  <p:cNvSpPr/>
                  <p:nvPr/>
                </p:nvSpPr>
                <p:spPr>
                  <a:xfrm>
                    <a:off x="55127" y="26365"/>
                    <a:ext cx="2428" cy="18063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</a:ln>
                  <a:effectLst/>
                </p:spPr>
                <p:txBody>
                  <a:bodyPr wrap="square" lIns="65023" tIns="65023" rIns="65023" bIns="65023" numCol="1" anchor="t">
                    <a:noAutofit/>
                  </a:bodyPr>
                  <a:lstStyle/>
                  <a:p>
                    <a:pPr algn="l" defTabSz="650240">
                      <a:defRPr sz="34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/>
                  </a:p>
                </p:txBody>
              </p:sp>
            </p:grpSp>
            <p:sp>
              <p:nvSpPr>
                <p:cNvPr id="956" name="Shape 956"/>
                <p:cNvSpPr/>
                <p:nvPr/>
              </p:nvSpPr>
              <p:spPr>
                <a:xfrm>
                  <a:off x="83302" y="33047"/>
                  <a:ext cx="18063" cy="35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171" extrusionOk="0">
                      <a:moveTo>
                        <a:pt x="2089" y="326"/>
                      </a:moveTo>
                      <a:lnTo>
                        <a:pt x="15303" y="18034"/>
                      </a:lnTo>
                      <a:cubicBezTo>
                        <a:pt x="15493" y="18301"/>
                        <a:pt x="15239" y="18569"/>
                        <a:pt x="14667" y="18658"/>
                      </a:cubicBezTo>
                      <a:cubicBezTo>
                        <a:pt x="14096" y="18747"/>
                        <a:pt x="13524" y="18628"/>
                        <a:pt x="13333" y="18361"/>
                      </a:cubicBezTo>
                      <a:lnTo>
                        <a:pt x="56" y="653"/>
                      </a:lnTo>
                      <a:cubicBezTo>
                        <a:pt x="-135" y="386"/>
                        <a:pt x="183" y="118"/>
                        <a:pt x="754" y="29"/>
                      </a:cubicBezTo>
                      <a:cubicBezTo>
                        <a:pt x="1263" y="-60"/>
                        <a:pt x="1898" y="59"/>
                        <a:pt x="2089" y="326"/>
                      </a:cubicBezTo>
                      <a:close/>
                      <a:moveTo>
                        <a:pt x="20321" y="17202"/>
                      </a:moveTo>
                      <a:cubicBezTo>
                        <a:pt x="21465" y="18777"/>
                        <a:pt x="19750" y="20470"/>
                        <a:pt x="16383" y="21005"/>
                      </a:cubicBezTo>
                      <a:cubicBezTo>
                        <a:pt x="13079" y="21540"/>
                        <a:pt x="9458" y="20738"/>
                        <a:pt x="8314" y="19163"/>
                      </a:cubicBezTo>
                      <a:cubicBezTo>
                        <a:pt x="7171" y="17618"/>
                        <a:pt x="8886" y="15925"/>
                        <a:pt x="12190" y="15390"/>
                      </a:cubicBezTo>
                      <a:cubicBezTo>
                        <a:pt x="15557" y="14855"/>
                        <a:pt x="19178" y="15657"/>
                        <a:pt x="20321" y="1720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57" name="Shape 957"/>
                <p:cNvSpPr/>
                <p:nvPr/>
              </p:nvSpPr>
              <p:spPr>
                <a:xfrm>
                  <a:off x="96710" y="76686"/>
                  <a:ext cx="18063" cy="30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11" h="21129" extrusionOk="0">
                      <a:moveTo>
                        <a:pt x="2492" y="407"/>
                      </a:moveTo>
                      <a:lnTo>
                        <a:pt x="14163" y="17550"/>
                      </a:lnTo>
                      <a:cubicBezTo>
                        <a:pt x="14315" y="17824"/>
                        <a:pt x="14012" y="18167"/>
                        <a:pt x="13330" y="18236"/>
                      </a:cubicBezTo>
                      <a:cubicBezTo>
                        <a:pt x="12647" y="18338"/>
                        <a:pt x="11965" y="18167"/>
                        <a:pt x="11738" y="17858"/>
                      </a:cubicBezTo>
                      <a:lnTo>
                        <a:pt x="66" y="716"/>
                      </a:lnTo>
                      <a:cubicBezTo>
                        <a:pt x="-161" y="441"/>
                        <a:pt x="218" y="98"/>
                        <a:pt x="900" y="30"/>
                      </a:cubicBezTo>
                      <a:cubicBezTo>
                        <a:pt x="1582" y="-73"/>
                        <a:pt x="2264" y="98"/>
                        <a:pt x="2492" y="407"/>
                      </a:cubicBezTo>
                      <a:close/>
                      <a:moveTo>
                        <a:pt x="20151" y="16693"/>
                      </a:moveTo>
                      <a:cubicBezTo>
                        <a:pt x="21439" y="18510"/>
                        <a:pt x="19165" y="20430"/>
                        <a:pt x="15148" y="20978"/>
                      </a:cubicBezTo>
                      <a:cubicBezTo>
                        <a:pt x="11132" y="21527"/>
                        <a:pt x="6963" y="20533"/>
                        <a:pt x="5675" y="18716"/>
                      </a:cubicBezTo>
                      <a:cubicBezTo>
                        <a:pt x="4462" y="16898"/>
                        <a:pt x="6736" y="14978"/>
                        <a:pt x="10677" y="14430"/>
                      </a:cubicBezTo>
                      <a:cubicBezTo>
                        <a:pt x="14694" y="13881"/>
                        <a:pt x="18938" y="14876"/>
                        <a:pt x="20151" y="1669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58" name="Shape 958"/>
                <p:cNvSpPr/>
                <p:nvPr/>
              </p:nvSpPr>
              <p:spPr>
                <a:xfrm>
                  <a:off x="110100" y="117672"/>
                  <a:ext cx="18064" cy="330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60" h="21113" extrusionOk="0">
                      <a:moveTo>
                        <a:pt x="2096" y="330"/>
                      </a:moveTo>
                      <a:lnTo>
                        <a:pt x="15310" y="17749"/>
                      </a:lnTo>
                      <a:cubicBezTo>
                        <a:pt x="15500" y="18034"/>
                        <a:pt x="15246" y="18351"/>
                        <a:pt x="14674" y="18446"/>
                      </a:cubicBezTo>
                      <a:cubicBezTo>
                        <a:pt x="14166" y="18541"/>
                        <a:pt x="13531" y="18414"/>
                        <a:pt x="13340" y="18129"/>
                      </a:cubicBezTo>
                      <a:lnTo>
                        <a:pt x="63" y="710"/>
                      </a:lnTo>
                      <a:cubicBezTo>
                        <a:pt x="-128" y="456"/>
                        <a:pt x="126" y="140"/>
                        <a:pt x="698" y="45"/>
                      </a:cubicBezTo>
                      <a:cubicBezTo>
                        <a:pt x="1270" y="-82"/>
                        <a:pt x="1841" y="76"/>
                        <a:pt x="2096" y="330"/>
                      </a:cubicBezTo>
                      <a:close/>
                      <a:moveTo>
                        <a:pt x="20265" y="16831"/>
                      </a:moveTo>
                      <a:cubicBezTo>
                        <a:pt x="21472" y="18478"/>
                        <a:pt x="19820" y="20283"/>
                        <a:pt x="16580" y="20916"/>
                      </a:cubicBezTo>
                      <a:cubicBezTo>
                        <a:pt x="13277" y="21518"/>
                        <a:pt x="9592" y="20695"/>
                        <a:pt x="8385" y="19079"/>
                      </a:cubicBezTo>
                      <a:cubicBezTo>
                        <a:pt x="7114" y="17432"/>
                        <a:pt x="8766" y="15595"/>
                        <a:pt x="12070" y="14994"/>
                      </a:cubicBezTo>
                      <a:cubicBezTo>
                        <a:pt x="15373" y="14360"/>
                        <a:pt x="18994" y="15184"/>
                        <a:pt x="20265" y="1683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59" name="Shape 959"/>
                <p:cNvSpPr/>
                <p:nvPr/>
              </p:nvSpPr>
              <p:spPr>
                <a:xfrm>
                  <a:off x="120467" y="151928"/>
                  <a:ext cx="18063" cy="28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524" extrusionOk="0">
                      <a:moveTo>
                        <a:pt x="2800" y="417"/>
                      </a:moveTo>
                      <a:lnTo>
                        <a:pt x="16710" y="16551"/>
                      </a:lnTo>
                      <a:cubicBezTo>
                        <a:pt x="16970" y="16893"/>
                        <a:pt x="16624" y="17234"/>
                        <a:pt x="15846" y="17386"/>
                      </a:cubicBezTo>
                      <a:cubicBezTo>
                        <a:pt x="15155" y="17500"/>
                        <a:pt x="14291" y="17348"/>
                        <a:pt x="14032" y="17007"/>
                      </a:cubicBezTo>
                      <a:lnTo>
                        <a:pt x="122" y="873"/>
                      </a:lnTo>
                      <a:cubicBezTo>
                        <a:pt x="-224" y="531"/>
                        <a:pt x="208" y="152"/>
                        <a:pt x="899" y="38"/>
                      </a:cubicBezTo>
                      <a:cubicBezTo>
                        <a:pt x="1677" y="-76"/>
                        <a:pt x="2541" y="76"/>
                        <a:pt x="2800" y="417"/>
                      </a:cubicBezTo>
                      <a:close/>
                      <a:moveTo>
                        <a:pt x="15328" y="16779"/>
                      </a:moveTo>
                      <a:lnTo>
                        <a:pt x="21376" y="13059"/>
                      </a:lnTo>
                      <a:lnTo>
                        <a:pt x="19475" y="21524"/>
                      </a:lnTo>
                      <a:lnTo>
                        <a:pt x="5219" y="15754"/>
                      </a:lnTo>
                      <a:lnTo>
                        <a:pt x="15328" y="1677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175" cap="flat">
                  <a:solidFill>
                    <a:srgbClr val="FF0000"/>
                  </a:solidFill>
                  <a:prstDash val="solid"/>
                  <a:bevel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960" name="Shape 960"/>
                <p:cNvSpPr/>
                <p:nvPr/>
              </p:nvSpPr>
              <p:spPr>
                <a:xfrm>
                  <a:off x="81683" y="40962"/>
                  <a:ext cx="127001" cy="1778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0" tIns="0" rIns="0" bIns="0" numCol="1" anchor="t">
                  <a:spAutoFit/>
                </a:bodyPr>
                <a:lstStyle>
                  <a:lvl1pPr algn="l" defTabSz="650240">
                    <a:defRPr sz="1400">
                      <a:solidFill>
                        <a:srgbClr val="00CC00"/>
                      </a:solidFill>
                      <a:latin typeface="Symbol"/>
                      <a:ea typeface="Symbol"/>
                      <a:cs typeface="Symbol"/>
                      <a:sym typeface="Symbol"/>
                    </a:defRPr>
                  </a:lvl1pPr>
                </a:lstStyle>
                <a:p>
                  <a:r>
                    <a:t>μ</a:t>
                  </a:r>
                </a:p>
              </p:txBody>
            </p:sp>
            <p:pic>
              <p:nvPicPr>
                <p:cNvPr id="961" name="image.pn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72469" cy="6055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  <p:sp>
        <p:nvSpPr>
          <p:cNvPr id="965" name="Shape 965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966" name="banner_CF.jpg"/>
          <p:cNvPicPr>
            <a:picLocks noChangeAspect="1"/>
          </p:cNvPicPr>
          <p:nvPr/>
        </p:nvPicPr>
        <p:blipFill>
          <a:blip r:embed="rId7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7" name="banner_CF.jpg"/>
          <p:cNvPicPr>
            <a:picLocks noChangeAspect="1"/>
          </p:cNvPicPr>
          <p:nvPr/>
        </p:nvPicPr>
        <p:blipFill>
          <a:blip r:embed="rId7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>
            <a:spLocks noGrp="1"/>
          </p:cNvSpPr>
          <p:nvPr>
            <p:ph type="title"/>
          </p:nvPr>
        </p:nvSpPr>
        <p:spPr>
          <a:xfrm>
            <a:off x="1311765" y="1013611"/>
            <a:ext cx="11099801" cy="2159001"/>
          </a:xfrm>
          <a:prstGeom prst="rect">
            <a:avLst/>
          </a:prstGeom>
        </p:spPr>
        <p:txBody>
          <a:bodyPr/>
          <a:lstStyle/>
          <a:p>
            <a:r>
              <a:t>A questo punto sorgono alcune domande…</a:t>
            </a:r>
          </a:p>
        </p:txBody>
      </p:sp>
      <p:sp>
        <p:nvSpPr>
          <p:cNvPr id="1246" name="Shape 12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1247" name="Shape 1247"/>
          <p:cNvSpPr/>
          <p:nvPr/>
        </p:nvSpPr>
        <p:spPr>
          <a:xfrm>
            <a:off x="2216215" y="3812377"/>
            <a:ext cx="9290901" cy="310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…come li </a:t>
            </a:r>
            <a:r>
              <a:rPr dirty="0" smtClean="0"/>
              <a:t>riveliamo</a:t>
            </a:r>
            <a:r>
              <a:rPr lang="it-IT" dirty="0" smtClean="0"/>
              <a:t> effettivamente</a:t>
            </a:r>
            <a:r>
              <a:rPr dirty="0" smtClean="0"/>
              <a:t>…</a:t>
            </a:r>
            <a:endParaRPr dirty="0"/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…da dove arrivano</a:t>
            </a:r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just" defTabSz="650240">
              <a:defRPr sz="32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…chi produce Raggi Cosmici alle energie più elevate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Shape 1249"/>
          <p:cNvSpPr>
            <a:spLocks noGrp="1"/>
          </p:cNvSpPr>
          <p:nvPr>
            <p:ph type="title"/>
          </p:nvPr>
        </p:nvSpPr>
        <p:spPr>
          <a:xfrm>
            <a:off x="1270000" y="2460407"/>
            <a:ext cx="10464800" cy="3302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 err="1"/>
              <a:t>Punto</a:t>
            </a:r>
            <a:r>
              <a:rPr lang="en-US" dirty="0"/>
              <a:t> </a:t>
            </a:r>
            <a:r>
              <a:rPr lang="en-US" dirty="0" smtClean="0"/>
              <a:t>Secondo:</a:t>
            </a:r>
            <a:br>
              <a:rPr lang="en-US" dirty="0" smtClean="0"/>
            </a:br>
            <a:r>
              <a:rPr dirty="0" err="1" smtClean="0"/>
              <a:t>Rivelatori</a:t>
            </a:r>
            <a:r>
              <a:rPr dirty="0" smtClean="0"/>
              <a:t> </a:t>
            </a:r>
            <a:r>
              <a:rPr dirty="0"/>
              <a:t>di </a:t>
            </a:r>
            <a:r>
              <a:rPr dirty="0" err="1"/>
              <a:t>Particelle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Shape 1251"/>
          <p:cNvSpPr>
            <a:spLocks noGrp="1"/>
          </p:cNvSpPr>
          <p:nvPr>
            <p:ph type="title" idx="4294967295"/>
          </p:nvPr>
        </p:nvSpPr>
        <p:spPr>
          <a:xfrm>
            <a:off x="650239" y="-1"/>
            <a:ext cx="11704321" cy="1403492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La rivelazione di particelle</a:t>
            </a:r>
          </a:p>
        </p:txBody>
      </p:sp>
      <p:sp>
        <p:nvSpPr>
          <p:cNvPr id="1252" name="Shape 1252"/>
          <p:cNvSpPr>
            <a:spLocks noGrp="1"/>
          </p:cNvSpPr>
          <p:nvPr>
            <p:ph type="body" idx="4294967295"/>
          </p:nvPr>
        </p:nvSpPr>
        <p:spPr>
          <a:xfrm>
            <a:off x="-1" y="1625599"/>
            <a:ext cx="12839984" cy="6436926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Conoscere le interazioni delle particelle nella materia..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Conoscere i materiali..</a:t>
            </a:r>
          </a:p>
          <a:p>
            <a:pPr marL="465364" indent="-465364" algn="just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Sfruttare tali consocenze per traformare il passaggio di una particella in un materiale in un “segnale” misurabile e anche ricavarne informazioni: posizione, energia, carica…</a:t>
            </a:r>
          </a:p>
          <a:p>
            <a:pPr marL="465364" indent="-465364" algn="just" defTabSz="650240">
              <a:spcBef>
                <a:spcPts val="10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65364" indent="-465364" algn="just" defTabSz="650240">
              <a:spcBef>
                <a:spcPts val="10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87680" indent="-487680" algn="ctr" defTabSz="650240">
              <a:spcBef>
                <a:spcPts val="900"/>
              </a:spcBef>
              <a:buSzTx/>
              <a:buFont typeface="Arial"/>
              <a:buNone/>
              <a:defRPr sz="38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Vari tipi di rivelatori ognuno con le sue prerogative </a:t>
            </a:r>
          </a:p>
        </p:txBody>
      </p:sp>
      <p:sp>
        <p:nvSpPr>
          <p:cNvPr id="1253" name="Shape 125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1254" name="Shape 1254"/>
          <p:cNvSpPr/>
          <p:nvPr/>
        </p:nvSpPr>
        <p:spPr>
          <a:xfrm>
            <a:off x="5793131" y="5415803"/>
            <a:ext cx="688623" cy="1390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53"/>
                </a:moveTo>
                <a:lnTo>
                  <a:pt x="5400" y="16253"/>
                </a:lnTo>
                <a:lnTo>
                  <a:pt x="5400" y="0"/>
                </a:lnTo>
                <a:lnTo>
                  <a:pt x="16200" y="0"/>
                </a:lnTo>
                <a:lnTo>
                  <a:pt x="16200" y="16253"/>
                </a:lnTo>
                <a:lnTo>
                  <a:pt x="21600" y="16253"/>
                </a:lnTo>
                <a:lnTo>
                  <a:pt x="10800" y="21600"/>
                </a:lnTo>
                <a:close/>
              </a:path>
            </a:pathLst>
          </a:cu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blurRad="50800" dist="25400" dir="5400000" rotWithShape="0">
              <a:srgbClr val="808080">
                <a:alpha val="34999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55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/>
          <p:nvPr/>
        </p:nvSpPr>
        <p:spPr>
          <a:xfrm>
            <a:off x="178364" y="5620"/>
            <a:ext cx="12648072" cy="1565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Come possiamo </a:t>
            </a:r>
          </a:p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rivelare i muoni?</a:t>
            </a:r>
          </a:p>
        </p:txBody>
      </p:sp>
      <p:sp>
        <p:nvSpPr>
          <p:cNvPr id="1259" name="Shape 1259"/>
          <p:cNvSpPr/>
          <p:nvPr/>
        </p:nvSpPr>
        <p:spPr>
          <a:xfrm>
            <a:off x="1280159" y="3443111"/>
            <a:ext cx="10855397" cy="2361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marL="609600" indent="-609600" algn="just" defTabSz="650240">
              <a:spcBef>
                <a:spcPts val="1500"/>
              </a:spcBef>
              <a:buClr>
                <a:srgbClr val="FF0000"/>
              </a:buClr>
              <a:buSzPct val="120000"/>
              <a:buFont typeface="Wingdings"/>
              <a:buChar char="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Tra i primi e più diffusi rivelatori utilizzati per la rivelazione di particelle </a:t>
            </a:r>
            <a:r>
              <a:rPr>
                <a:solidFill>
                  <a:srgbClr val="0000FF"/>
                </a:solidFill>
              </a:rPr>
              <a:t>cariche.</a:t>
            </a:r>
          </a:p>
          <a:p>
            <a:pPr marL="650240" indent="-650240" algn="just" defTabSz="650240">
              <a:spcBef>
                <a:spcPts val="1500"/>
              </a:spcBef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rgbClr val="0000FF"/>
              </a:solidFill>
            </a:endParaRPr>
          </a:p>
          <a:p>
            <a:pPr marL="609600" indent="-609600" algn="just" defTabSz="650240">
              <a:spcBef>
                <a:spcPts val="1500"/>
              </a:spcBef>
              <a:buClr>
                <a:srgbClr val="FF0000"/>
              </a:buClr>
              <a:buSzPct val="120000"/>
              <a:buFont typeface="Wingdings"/>
              <a:buChar char="➢"/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Sfruttano la </a:t>
            </a:r>
            <a:r>
              <a:rPr>
                <a:solidFill>
                  <a:srgbClr val="0000FF"/>
                </a:solidFill>
              </a:rPr>
              <a:t>ionizzazione </a:t>
            </a:r>
            <a:r>
              <a:t>prodotta dal passaggio di </a:t>
            </a:r>
            <a:r>
              <a:rPr>
                <a:solidFill>
                  <a:srgbClr val="FF0000"/>
                </a:solidFill>
              </a:rPr>
              <a:t>una particella</a:t>
            </a:r>
            <a:r>
              <a:t> </a:t>
            </a:r>
            <a:r>
              <a:rPr>
                <a:solidFill>
                  <a:srgbClr val="FF0000"/>
                </a:solidFill>
              </a:rPr>
              <a:t>carica</a:t>
            </a:r>
            <a:r>
              <a:t> in un </a:t>
            </a:r>
            <a:r>
              <a:rPr>
                <a:solidFill>
                  <a:srgbClr val="00CC00"/>
                </a:solidFill>
              </a:rPr>
              <a:t>gas</a:t>
            </a:r>
            <a:r>
              <a:t>: </a:t>
            </a:r>
          </a:p>
        </p:txBody>
      </p:sp>
      <p:sp>
        <p:nvSpPr>
          <p:cNvPr id="1260" name="Shape 1260"/>
          <p:cNvSpPr/>
          <p:nvPr/>
        </p:nvSpPr>
        <p:spPr>
          <a:xfrm>
            <a:off x="1587217" y="2397759"/>
            <a:ext cx="8703735" cy="71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2300"/>
              </a:spcBef>
              <a:defRPr sz="3800" b="1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Rivelatori a gas</a:t>
            </a:r>
          </a:p>
        </p:txBody>
      </p:sp>
      <p:sp>
        <p:nvSpPr>
          <p:cNvPr id="1261" name="Shape 1261"/>
          <p:cNvSpPr/>
          <p:nvPr/>
        </p:nvSpPr>
        <p:spPr>
          <a:xfrm>
            <a:off x="3152986" y="1877044"/>
            <a:ext cx="5529299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Una possibilità è l’uso di</a:t>
            </a:r>
          </a:p>
        </p:txBody>
      </p:sp>
      <p:sp>
        <p:nvSpPr>
          <p:cNvPr id="1262" name="Shape 1262"/>
          <p:cNvSpPr/>
          <p:nvPr/>
        </p:nvSpPr>
        <p:spPr>
          <a:xfrm>
            <a:off x="724746" y="7798364"/>
            <a:ext cx="10385779" cy="80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2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sz="4400">
                <a:solidFill>
                  <a:srgbClr val="FF0000"/>
                </a:solidFill>
              </a:rPr>
              <a:t>Vediamo cosa accade nel dettaglio...</a:t>
            </a:r>
          </a:p>
        </p:txBody>
      </p:sp>
      <p:sp>
        <p:nvSpPr>
          <p:cNvPr id="1263" name="Shape 1263"/>
          <p:cNvSpPr/>
          <p:nvPr/>
        </p:nvSpPr>
        <p:spPr>
          <a:xfrm>
            <a:off x="724746" y="6105031"/>
            <a:ext cx="12061050" cy="179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grazie all’interazione elettromagnetica un elettrone può essere rimosso da un atomo o da una molecola del gas creando una coppie elettrone-ione positivo (ionizzazione primaria).</a:t>
            </a:r>
          </a:p>
        </p:txBody>
      </p:sp>
      <p:sp>
        <p:nvSpPr>
          <p:cNvPr id="1264" name="Shape 126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1265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6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/>
          <p:nvPr/>
        </p:nvSpPr>
        <p:spPr>
          <a:xfrm>
            <a:off x="6809457" y="2553546"/>
            <a:ext cx="5890544" cy="2720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Le coppie di ioni prodotte per </a:t>
            </a:r>
            <a:r>
              <a:rPr b="1" u="sng">
                <a:solidFill>
                  <a:srgbClr val="008000"/>
                </a:solidFill>
              </a:rPr>
              <a:t>ionizzazione primaria</a:t>
            </a:r>
            <a:r>
              <a:t> in un volume di gas sensibile,</a:t>
            </a:r>
            <a:r>
              <a:rPr>
                <a:solidFill>
                  <a:srgbClr val="008000"/>
                </a:solidFill>
              </a:rPr>
              <a:t> </a:t>
            </a:r>
            <a:r>
              <a:rPr b="1" u="sng">
                <a:solidFill>
                  <a:srgbClr val="FF0000"/>
                </a:solidFill>
              </a:rPr>
              <a:t>in assenza di un campo elettrico</a:t>
            </a:r>
            <a:r>
              <a:rPr>
                <a:solidFill>
                  <a:srgbClr val="FF0000"/>
                </a:solidFill>
              </a:rPr>
              <a:t>,</a:t>
            </a:r>
            <a:r>
              <a:rPr>
                <a:solidFill>
                  <a:srgbClr val="008000"/>
                </a:solidFill>
              </a:rPr>
              <a:t> </a:t>
            </a:r>
          </a:p>
          <a:p>
            <a:pPr algn="just"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si ricombinano sotto l’azione dell’attrazione di Coulomb.</a:t>
            </a:r>
          </a:p>
        </p:txBody>
      </p:sp>
      <p:sp>
        <p:nvSpPr>
          <p:cNvPr id="1269" name="Shape 1269" descr="Newsprint"/>
          <p:cNvSpPr/>
          <p:nvPr/>
        </p:nvSpPr>
        <p:spPr>
          <a:xfrm>
            <a:off x="309315" y="1722035"/>
            <a:ext cx="6245014" cy="5633156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70" name="Shape 1270"/>
          <p:cNvSpPr/>
          <p:nvPr/>
        </p:nvSpPr>
        <p:spPr>
          <a:xfrm>
            <a:off x="5032402" y="5097878"/>
            <a:ext cx="609052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GAS</a:t>
            </a:r>
          </a:p>
        </p:txBody>
      </p:sp>
      <p:sp>
        <p:nvSpPr>
          <p:cNvPr id="1271" name="Shape 1271"/>
          <p:cNvSpPr/>
          <p:nvPr/>
        </p:nvSpPr>
        <p:spPr>
          <a:xfrm flipH="1">
            <a:off x="1738488" y="1774613"/>
            <a:ext cx="2867379" cy="5120641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274" name="Group 1274"/>
          <p:cNvGrpSpPr/>
          <p:nvPr/>
        </p:nvGrpSpPr>
        <p:grpSpPr>
          <a:xfrm>
            <a:off x="3933048" y="3066062"/>
            <a:ext cx="410917" cy="472949"/>
            <a:chOff x="0" y="0"/>
            <a:chExt cx="410915" cy="472947"/>
          </a:xfrm>
        </p:grpSpPr>
        <p:sp>
          <p:nvSpPr>
            <p:cNvPr id="1272" name="Shape 1272"/>
            <p:cNvSpPr/>
            <p:nvPr/>
          </p:nvSpPr>
          <p:spPr>
            <a:xfrm>
              <a:off x="0" y="36124"/>
              <a:ext cx="410916" cy="408659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73" name="Shape 1273"/>
            <p:cNvSpPr/>
            <p:nvPr/>
          </p:nvSpPr>
          <p:spPr>
            <a:xfrm>
              <a:off x="36124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grpSp>
        <p:nvGrpSpPr>
          <p:cNvPr id="1277" name="Group 1277"/>
          <p:cNvGrpSpPr/>
          <p:nvPr/>
        </p:nvGrpSpPr>
        <p:grpSpPr>
          <a:xfrm>
            <a:off x="3226364" y="3068319"/>
            <a:ext cx="410916" cy="472949"/>
            <a:chOff x="0" y="0"/>
            <a:chExt cx="410915" cy="472947"/>
          </a:xfrm>
        </p:grpSpPr>
        <p:sp>
          <p:nvSpPr>
            <p:cNvPr id="1275" name="Shape 1275"/>
            <p:cNvSpPr/>
            <p:nvPr/>
          </p:nvSpPr>
          <p:spPr>
            <a:xfrm>
              <a:off x="0" y="42897"/>
              <a:ext cx="410916" cy="408659"/>
            </a:xfrm>
            <a:prstGeom prst="ellipse">
              <a:avLst/>
            </a:prstGeom>
            <a:solidFill>
              <a:srgbClr val="00CC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0" y="0"/>
              <a:ext cx="281903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280" name="Group 1280"/>
          <p:cNvGrpSpPr/>
          <p:nvPr/>
        </p:nvGrpSpPr>
        <p:grpSpPr>
          <a:xfrm>
            <a:off x="2506133" y="4364284"/>
            <a:ext cx="410916" cy="472949"/>
            <a:chOff x="0" y="0"/>
            <a:chExt cx="410915" cy="472947"/>
          </a:xfrm>
        </p:grpSpPr>
        <p:sp>
          <p:nvSpPr>
            <p:cNvPr id="1278" name="Shape 1278"/>
            <p:cNvSpPr/>
            <p:nvPr/>
          </p:nvSpPr>
          <p:spPr>
            <a:xfrm>
              <a:off x="0" y="42897"/>
              <a:ext cx="410916" cy="408659"/>
            </a:xfrm>
            <a:prstGeom prst="ellipse">
              <a:avLst/>
            </a:prstGeom>
            <a:solidFill>
              <a:srgbClr val="00CC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0" y="0"/>
              <a:ext cx="281903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283" name="Group 1283"/>
          <p:cNvGrpSpPr/>
          <p:nvPr/>
        </p:nvGrpSpPr>
        <p:grpSpPr>
          <a:xfrm>
            <a:off x="2917048" y="3682435"/>
            <a:ext cx="410917" cy="472949"/>
            <a:chOff x="0" y="0"/>
            <a:chExt cx="410915" cy="472947"/>
          </a:xfrm>
        </p:grpSpPr>
        <p:sp>
          <p:nvSpPr>
            <p:cNvPr id="1281" name="Shape 1281"/>
            <p:cNvSpPr/>
            <p:nvPr/>
          </p:nvSpPr>
          <p:spPr>
            <a:xfrm>
              <a:off x="0" y="42897"/>
              <a:ext cx="410916" cy="408659"/>
            </a:xfrm>
            <a:prstGeom prst="ellipse">
              <a:avLst/>
            </a:prstGeom>
            <a:solidFill>
              <a:srgbClr val="00CC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2" name="Shape 1282"/>
            <p:cNvSpPr/>
            <p:nvPr/>
          </p:nvSpPr>
          <p:spPr>
            <a:xfrm>
              <a:off x="0" y="0"/>
              <a:ext cx="281903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286" name="Group 1286"/>
          <p:cNvGrpSpPr/>
          <p:nvPr/>
        </p:nvGrpSpPr>
        <p:grpSpPr>
          <a:xfrm>
            <a:off x="3533422" y="3784035"/>
            <a:ext cx="410916" cy="472949"/>
            <a:chOff x="0" y="0"/>
            <a:chExt cx="410915" cy="472947"/>
          </a:xfrm>
        </p:grpSpPr>
        <p:sp>
          <p:nvSpPr>
            <p:cNvPr id="1284" name="Shape 1284"/>
            <p:cNvSpPr/>
            <p:nvPr/>
          </p:nvSpPr>
          <p:spPr>
            <a:xfrm>
              <a:off x="0" y="36124"/>
              <a:ext cx="410916" cy="408659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36124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grpSp>
        <p:nvGrpSpPr>
          <p:cNvPr id="1289" name="Group 1289"/>
          <p:cNvGrpSpPr/>
          <p:nvPr/>
        </p:nvGrpSpPr>
        <p:grpSpPr>
          <a:xfrm>
            <a:off x="3122506" y="4569742"/>
            <a:ext cx="410917" cy="472949"/>
            <a:chOff x="0" y="0"/>
            <a:chExt cx="410915" cy="472947"/>
          </a:xfrm>
        </p:grpSpPr>
        <p:sp>
          <p:nvSpPr>
            <p:cNvPr id="1287" name="Shape 1287"/>
            <p:cNvSpPr/>
            <p:nvPr/>
          </p:nvSpPr>
          <p:spPr>
            <a:xfrm>
              <a:off x="0" y="36124"/>
              <a:ext cx="410916" cy="408659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36124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290" name="Shape 1290"/>
          <p:cNvSpPr/>
          <p:nvPr/>
        </p:nvSpPr>
        <p:spPr>
          <a:xfrm>
            <a:off x="715715" y="7744177"/>
            <a:ext cx="11623041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800" b="1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Sotto l’azione di un campo elettrico</a:t>
            </a:r>
            <a:r>
              <a:rPr b="0" u="none">
                <a:solidFill>
                  <a:srgbClr val="000000"/>
                </a:solidFill>
              </a:rPr>
              <a:t> le coppie ione positivo – elettrone si possono separare e si può così ottenere un segnale elettrico...</a:t>
            </a:r>
          </a:p>
        </p:txBody>
      </p:sp>
      <p:sp>
        <p:nvSpPr>
          <p:cNvPr id="1291" name="Shape 1291"/>
          <p:cNvSpPr/>
          <p:nvPr/>
        </p:nvSpPr>
        <p:spPr>
          <a:xfrm>
            <a:off x="4443306" y="9330859"/>
            <a:ext cx="4118188" cy="371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/>
          <a:p>
            <a:pPr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92" name="Shape 1292"/>
          <p:cNvSpPr/>
          <p:nvPr/>
        </p:nvSpPr>
        <p:spPr>
          <a:xfrm>
            <a:off x="-1" y="33866"/>
            <a:ext cx="13004802" cy="1565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Particella carica che attraversa </a:t>
            </a:r>
          </a:p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un volume di gas</a:t>
            </a:r>
          </a:p>
        </p:txBody>
      </p:sp>
      <p:sp>
        <p:nvSpPr>
          <p:cNvPr id="1293" name="Shape 129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1294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5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xit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4" dur="500" fill="hold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38" dur="5000" fill="hold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-1" presetClass="path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41" dur="5000" fill="hold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00"/>
                            </p:stCondLst>
                            <p:childTnLst>
                              <p:par>
                                <p:cTn id="43" presetID="9" presetClass="exit" fill="hold" grpId="11" nodeType="afterEffect">
                                  <p:stCondLst>
                                    <p:cond delay="5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4" dur="500" fill="hold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600"/>
                            </p:stCondLst>
                            <p:childTnLst>
                              <p:par>
                                <p:cTn id="47" presetID="9" presetClass="exit" fill="hold" grpId="12" nodeType="afterEffect">
                                  <p:stCondLst>
                                    <p:cond delay="5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8" dur="500" fill="hold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-1" presetClass="path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52" dur="50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-1" presetClass="path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55" dur="5000" fill="hold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00"/>
                            </p:stCondLst>
                            <p:childTnLst>
                              <p:par>
                                <p:cTn id="57" presetID="9" presetClass="exit" fill="hold" grpId="15" nodeType="afterEffect">
                                  <p:stCondLst>
                                    <p:cond delay="5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8" dur="500" fill="hold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100"/>
                            </p:stCondLst>
                            <p:childTnLst>
                              <p:par>
                                <p:cTn id="61" presetID="9" presetClass="exit" fill="hold" grpId="16" nodeType="afterEffect">
                                  <p:stCondLst>
                                    <p:cond delay="5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62" dur="500" fill="hold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-1" presetClass="path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66" dur="5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-1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000 0.000000 C 0.003500 -0.006665 0.007000 -0.013665 0.010500 -0.021333 C 0.014000 -0.029000 0.017500 -0.037335 0.021000 -0.046670 C 0.030500 -0.073335 0.036500 -0.099668 0.038375 -0.120334 C 0.040250 -0.141000 0.038000 -0.156000 0.031000 -0.160000 C 0.017000 -0.169330 -0.010000 -0.132000 -0.029000 -0.078670 C -0.039000 -0.050670 -0.045000 -0.024000 -0.047000 -0.004000 C -0.050000 0.012000 -0.051000 0.028000 -0.051000 0.046670 C -0.051000 0.106670 -0.038000 0.156000 -0.023000 0.156000 C -0.008000 0.156000 0.005000 0.106670 0.005000 0.046670 C 0.005000 0.018670 0.002000 -0.008000 -0.003000 -0.026670 C -0.004000 -0.034670 -0.005750 -0.043003 -0.008000 -0.051501 C -0.010250 -0.060000 -0.013000 -0.068665 -0.016000 -0.077330 C -0.036000 -0.132000 -0.063000 -0.169330 -0.077000 -0.160000 C -0.091000 -0.150670 -0.086000 -0.100000 -0.066000 -0.045330 C -0.062000 -0.032665 -0.057250 -0.021000 -0.052125 -0.010668 C -0.047000 -0.000335 -0.041500 0.008665 -0.036000 0.016000 C -0.032000 0.022665 -0.027750 0.028998 -0.023000 0.035164 C -0.018250 0.041330 -0.013000 0.047330 -0.007000 0.053330 C 0.011000 0.072665 0.029000 0.086665 0.043750 0.093831 C 0.058500 0.100998 0.070000 0.101330 0.075000 0.093330 C 0.079500 0.085330 0.076750 0.070330 0.068375 0.052664 C 0.060000 0.034997 0.046000 0.014665 0.028000 -0.004000 C 0.020500 -0.012000 0.012750 -0.019000 0.005250 -0.025000 C -0.002250 -0.031000 -0.009500 -0.036000 -0.016000 -0.040000 C -0.022000 -0.044000 -0.028750 -0.047668 -0.036000 -0.050835 C -0.043250 -0.054003 -0.051000 -0.056670 -0.059000 -0.058670 C -0.081000 -0.065335 -0.101500 -0.067668 -0.116875 -0.065668 C -0.132250 -0.063668 -0.142500 -0.057335 -0.144000 -0.046670 C -0.146000 -0.036670 -0.138750 -0.025003 -0.125500 -0.014169 C -0.112250 -0.003335 -0.093000 0.006665 -0.071000 0.013330 C -0.061000 0.016000 -0.051250 0.018000 -0.042125 0.019166 C -0.033000 0.020333 -0.024500 0.020665 -0.017000 0.020000 C -0.010500 0.020000 -0.003750 0.019333 0.003250 0.018165 C 0.010250 0.016998 0.017500 0.015330 0.025000 0.013330 C 0.047000 0.006665 0.066250 -0.003668 0.079500 -0.014834 C 0.092750 -0.026000 0.100000 -0.038000 0.098000 -0.048000 C 0.096500 -0.058000 0.086250 -0.064333 0.070875 -0.066499 C 0.055500 -0.068665 0.035000 -0.066665 0.013000 -0.060000 C 0.002500 -0.056665 -0.007500 -0.052665 -0.016500 -0.048165 C -0.025500 -0.043665 -0.033500 -0.038665 -0.040000 -0.033330 C -0.045500 -0.029330 -0.051000 -0.024997 -0.056625 -0.020165 C -0.062250 -0.015332 -0.068000 -0.010000 -0.074000 -0.004000 C -0.091500 0.015335 -0.105500 0.035668 -0.113875 0.053166 C -0.122250 0.070665 -0.125000 0.085330 -0.120000 0.093330 C -0.115500 0.101330 -0.104000 0.100998 -0.089250 0.093999 C -0.074500 0.087000 -0.056500 0.073335 -0.039000 0.054670 C -0.030500 0.045335 -0.022750 0.036000 -0.016125 0.026832 C -0.009500 0.017665 -0.004000 0.008665 0.000000 0.000000 Z" pathEditMode="relative">
                                      <p:cBhvr>
                                        <p:cTn id="69" dur="5000" fill="hold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9" presetClass="exit" fill="hold" grpId="19" nodeType="afterEffect">
                                  <p:stCondLst>
                                    <p:cond delay="5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2" dur="500" fill="hold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400"/>
                            </p:stCondLst>
                            <p:childTnLst>
                              <p:par>
                                <p:cTn id="75" presetID="9" presetClass="exit" fill="hold" grpId="20" nodeType="afterEffect">
                                  <p:stCondLst>
                                    <p:cond delay="59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6" dur="500" fill="hold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" grpId="1" animBg="1" advAuto="0"/>
      <p:bldP spid="1271" grpId="8" animBg="1" advAuto="0"/>
      <p:bldP spid="1274" grpId="3" animBg="1" advAuto="0"/>
      <p:bldP spid="1274" grpId="12" animBg="1" advAuto="0"/>
      <p:bldP spid="1277" grpId="2" animBg="1" advAuto="0"/>
      <p:bldP spid="1277" grpId="11" animBg="1" advAuto="0"/>
      <p:bldP spid="1280" grpId="6" animBg="1" advAuto="0"/>
      <p:bldP spid="1280" grpId="19" animBg="1" advAuto="0"/>
      <p:bldP spid="1283" grpId="4" animBg="1" advAuto="0"/>
      <p:bldP spid="1283" grpId="15" animBg="1" advAuto="0"/>
      <p:bldP spid="1286" grpId="5" animBg="1" advAuto="0"/>
      <p:bldP spid="1286" grpId="16" animBg="1" advAuto="0"/>
      <p:bldP spid="1289" grpId="7" animBg="1" advAuto="0"/>
      <p:bldP spid="1289" grpId="2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Shape 1297"/>
          <p:cNvSpPr/>
          <p:nvPr/>
        </p:nvSpPr>
        <p:spPr>
          <a:xfrm>
            <a:off x="1074702" y="4942275"/>
            <a:ext cx="3594383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>
                <a:solidFill>
                  <a:srgbClr val="00CC00"/>
                </a:solidFill>
              </a:rPr>
              <a:t>Anodo</a:t>
            </a:r>
          </a:p>
        </p:txBody>
      </p:sp>
      <p:sp>
        <p:nvSpPr>
          <p:cNvPr id="1298" name="Shape 1298"/>
          <p:cNvSpPr/>
          <p:nvPr/>
        </p:nvSpPr>
        <p:spPr>
          <a:xfrm>
            <a:off x="1074702" y="1557866"/>
            <a:ext cx="2560321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2400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Catodo</a:t>
            </a:r>
          </a:p>
        </p:txBody>
      </p:sp>
      <p:grpSp>
        <p:nvGrpSpPr>
          <p:cNvPr id="1321" name="Group 1321"/>
          <p:cNvGrpSpPr/>
          <p:nvPr/>
        </p:nvGrpSpPr>
        <p:grpSpPr>
          <a:xfrm>
            <a:off x="767644" y="2786097"/>
            <a:ext cx="6247272" cy="2049612"/>
            <a:chOff x="0" y="0"/>
            <a:chExt cx="6247271" cy="2049610"/>
          </a:xfrm>
        </p:grpSpPr>
        <p:sp>
          <p:nvSpPr>
            <p:cNvPr id="1299" name="Shape 1299"/>
            <p:cNvSpPr/>
            <p:nvPr/>
          </p:nvSpPr>
          <p:spPr>
            <a:xfrm>
              <a:off x="0" y="1806"/>
              <a:ext cx="624727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0" name="Shape 1300"/>
            <p:cNvSpPr/>
            <p:nvPr/>
          </p:nvSpPr>
          <p:spPr>
            <a:xfrm>
              <a:off x="0" y="2049610"/>
              <a:ext cx="624727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1" name="Shape 1301"/>
            <p:cNvSpPr/>
            <p:nvPr/>
          </p:nvSpPr>
          <p:spPr>
            <a:xfrm flipV="1">
              <a:off x="205457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2" name="Shape 1302"/>
            <p:cNvSpPr/>
            <p:nvPr/>
          </p:nvSpPr>
          <p:spPr>
            <a:xfrm flipV="1">
              <a:off x="512515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3" name="Shape 1303"/>
            <p:cNvSpPr/>
            <p:nvPr/>
          </p:nvSpPr>
          <p:spPr>
            <a:xfrm flipV="1">
              <a:off x="819573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4" name="Shape 1304"/>
            <p:cNvSpPr/>
            <p:nvPr/>
          </p:nvSpPr>
          <p:spPr>
            <a:xfrm flipV="1">
              <a:off x="1126631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5" name="Shape 1305"/>
            <p:cNvSpPr/>
            <p:nvPr/>
          </p:nvSpPr>
          <p:spPr>
            <a:xfrm flipV="1">
              <a:off x="1433688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6" name="Shape 1306"/>
            <p:cNvSpPr/>
            <p:nvPr/>
          </p:nvSpPr>
          <p:spPr>
            <a:xfrm flipV="1">
              <a:off x="1740746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7" name="Shape 1307"/>
            <p:cNvSpPr/>
            <p:nvPr/>
          </p:nvSpPr>
          <p:spPr>
            <a:xfrm flipV="1">
              <a:off x="2047804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8" name="Shape 1308"/>
            <p:cNvSpPr/>
            <p:nvPr/>
          </p:nvSpPr>
          <p:spPr>
            <a:xfrm flipV="1">
              <a:off x="2354862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09" name="Shape 1309"/>
            <p:cNvSpPr/>
            <p:nvPr/>
          </p:nvSpPr>
          <p:spPr>
            <a:xfrm flipV="1">
              <a:off x="2661920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0" name="Shape 1310"/>
            <p:cNvSpPr/>
            <p:nvPr/>
          </p:nvSpPr>
          <p:spPr>
            <a:xfrm flipV="1">
              <a:off x="2971235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1" name="Shape 1311"/>
            <p:cNvSpPr/>
            <p:nvPr/>
          </p:nvSpPr>
          <p:spPr>
            <a:xfrm flipV="1">
              <a:off x="3278293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2" name="Shape 1312"/>
            <p:cNvSpPr/>
            <p:nvPr/>
          </p:nvSpPr>
          <p:spPr>
            <a:xfrm flipV="1">
              <a:off x="3585351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3" name="Shape 1313"/>
            <p:cNvSpPr/>
            <p:nvPr/>
          </p:nvSpPr>
          <p:spPr>
            <a:xfrm flipV="1">
              <a:off x="3892408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4" name="Shape 1314"/>
            <p:cNvSpPr/>
            <p:nvPr/>
          </p:nvSpPr>
          <p:spPr>
            <a:xfrm flipV="1">
              <a:off x="4197208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5" name="Shape 1315"/>
            <p:cNvSpPr/>
            <p:nvPr/>
          </p:nvSpPr>
          <p:spPr>
            <a:xfrm flipV="1">
              <a:off x="4504266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6" name="Shape 1316"/>
            <p:cNvSpPr/>
            <p:nvPr/>
          </p:nvSpPr>
          <p:spPr>
            <a:xfrm flipV="1">
              <a:off x="4811324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7" name="Shape 1317"/>
            <p:cNvSpPr/>
            <p:nvPr/>
          </p:nvSpPr>
          <p:spPr>
            <a:xfrm flipV="1">
              <a:off x="5118382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8" name="Shape 1318"/>
            <p:cNvSpPr/>
            <p:nvPr/>
          </p:nvSpPr>
          <p:spPr>
            <a:xfrm flipV="1">
              <a:off x="5425440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19" name="Shape 1319"/>
            <p:cNvSpPr/>
            <p:nvPr/>
          </p:nvSpPr>
          <p:spPr>
            <a:xfrm flipV="1">
              <a:off x="5732497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0" name="Shape 1320"/>
            <p:cNvSpPr/>
            <p:nvPr/>
          </p:nvSpPr>
          <p:spPr>
            <a:xfrm flipV="1">
              <a:off x="6039555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325" name="Group 1325"/>
          <p:cNvGrpSpPr/>
          <p:nvPr/>
        </p:nvGrpSpPr>
        <p:grpSpPr>
          <a:xfrm>
            <a:off x="3738879" y="1763324"/>
            <a:ext cx="4402668" cy="2047805"/>
            <a:chOff x="0" y="0"/>
            <a:chExt cx="4402666" cy="2047804"/>
          </a:xfrm>
        </p:grpSpPr>
        <p:sp>
          <p:nvSpPr>
            <p:cNvPr id="1322" name="Shape 1322"/>
            <p:cNvSpPr/>
            <p:nvPr/>
          </p:nvSpPr>
          <p:spPr>
            <a:xfrm flipV="1">
              <a:off x="-1" y="0"/>
              <a:ext cx="2" cy="10250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0" y="0"/>
              <a:ext cx="440266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24" name="Shape 1324"/>
            <p:cNvSpPr/>
            <p:nvPr/>
          </p:nvSpPr>
          <p:spPr>
            <a:xfrm flipH="1">
              <a:off x="4402666" y="0"/>
              <a:ext cx="1" cy="20478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26" name="Shape 1326"/>
          <p:cNvSpPr/>
          <p:nvPr/>
        </p:nvSpPr>
        <p:spPr>
          <a:xfrm>
            <a:off x="8141546" y="4323644"/>
            <a:ext cx="2259" cy="153529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7" name="Shape 1327"/>
          <p:cNvSpPr/>
          <p:nvPr/>
        </p:nvSpPr>
        <p:spPr>
          <a:xfrm flipH="1" flipV="1">
            <a:off x="3736622" y="5862997"/>
            <a:ext cx="4404925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8" name="Shape 1328"/>
          <p:cNvSpPr/>
          <p:nvPr/>
        </p:nvSpPr>
        <p:spPr>
          <a:xfrm flipH="1" flipV="1">
            <a:off x="3738880" y="4836160"/>
            <a:ext cx="2258" cy="1025032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9" name="Shape 1329"/>
          <p:cNvSpPr/>
          <p:nvPr/>
        </p:nvSpPr>
        <p:spPr>
          <a:xfrm>
            <a:off x="7834488" y="3811128"/>
            <a:ext cx="614117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0" name="Shape 1330"/>
          <p:cNvSpPr/>
          <p:nvPr/>
        </p:nvSpPr>
        <p:spPr>
          <a:xfrm>
            <a:off x="7629031" y="4323644"/>
            <a:ext cx="1126632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1" name="Shape 1331"/>
          <p:cNvSpPr/>
          <p:nvPr/>
        </p:nvSpPr>
        <p:spPr>
          <a:xfrm>
            <a:off x="8347004" y="2521937"/>
            <a:ext cx="389015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Generatore di tensione</a:t>
            </a:r>
          </a:p>
        </p:txBody>
      </p:sp>
      <p:sp>
        <p:nvSpPr>
          <p:cNvPr id="1332" name="Shape 1332"/>
          <p:cNvSpPr/>
          <p:nvPr/>
        </p:nvSpPr>
        <p:spPr>
          <a:xfrm flipV="1">
            <a:off x="767644" y="2786097"/>
            <a:ext cx="1" cy="7157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3" name="Shape 1333"/>
          <p:cNvSpPr/>
          <p:nvPr/>
        </p:nvSpPr>
        <p:spPr>
          <a:xfrm flipH="1">
            <a:off x="767644" y="4118186"/>
            <a:ext cx="1" cy="71571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4" name="Shape 1334"/>
          <p:cNvSpPr/>
          <p:nvPr/>
        </p:nvSpPr>
        <p:spPr>
          <a:xfrm>
            <a:off x="255128" y="3504071"/>
            <a:ext cx="71571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</a:t>
            </a:r>
          </a:p>
        </p:txBody>
      </p:sp>
      <p:sp>
        <p:nvSpPr>
          <p:cNvPr id="1335" name="Shape 1335"/>
          <p:cNvSpPr/>
          <p:nvPr/>
        </p:nvSpPr>
        <p:spPr>
          <a:xfrm>
            <a:off x="153528" y="58702"/>
            <a:ext cx="12849015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 il volume di gas è all’interno 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di un campo elettrico</a:t>
            </a:r>
          </a:p>
        </p:txBody>
      </p:sp>
      <p:sp>
        <p:nvSpPr>
          <p:cNvPr id="1336" name="Shape 1336"/>
          <p:cNvSpPr/>
          <p:nvPr/>
        </p:nvSpPr>
        <p:spPr>
          <a:xfrm flipH="1">
            <a:off x="2278097" y="1553351"/>
            <a:ext cx="3684695" cy="4664569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1339" name="Group 1339"/>
          <p:cNvGrpSpPr/>
          <p:nvPr/>
        </p:nvGrpSpPr>
        <p:grpSpPr>
          <a:xfrm>
            <a:off x="3635022" y="3402471"/>
            <a:ext cx="465103" cy="548641"/>
            <a:chOff x="0" y="0"/>
            <a:chExt cx="465102" cy="548640"/>
          </a:xfrm>
        </p:grpSpPr>
        <p:sp>
          <p:nvSpPr>
            <p:cNvPr id="1337" name="Shape 1337"/>
            <p:cNvSpPr/>
            <p:nvPr/>
          </p:nvSpPr>
          <p:spPr>
            <a:xfrm>
              <a:off x="54186" y="139982"/>
              <a:ext cx="410917" cy="408659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38" name="Shape 1338"/>
            <p:cNvSpPr/>
            <p:nvPr/>
          </p:nvSpPr>
          <p:spPr>
            <a:xfrm>
              <a:off x="0" y="0"/>
              <a:ext cx="3070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342" name="Group 1342"/>
          <p:cNvGrpSpPr/>
          <p:nvPr/>
        </p:nvGrpSpPr>
        <p:grpSpPr>
          <a:xfrm>
            <a:off x="4305582" y="3467946"/>
            <a:ext cx="456072" cy="546383"/>
            <a:chOff x="0" y="0"/>
            <a:chExt cx="456071" cy="546382"/>
          </a:xfrm>
        </p:grpSpPr>
        <p:sp>
          <p:nvSpPr>
            <p:cNvPr id="1340" name="Shape 1340"/>
            <p:cNvSpPr/>
            <p:nvPr/>
          </p:nvSpPr>
          <p:spPr>
            <a:xfrm>
              <a:off x="45155" y="137724"/>
              <a:ext cx="410917" cy="408659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0" y="0"/>
              <a:ext cx="4086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343" name="Shape 1343"/>
          <p:cNvSpPr/>
          <p:nvPr/>
        </p:nvSpPr>
        <p:spPr>
          <a:xfrm>
            <a:off x="255129" y="6105031"/>
            <a:ext cx="12442613" cy="2361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Per effetto del campo elettrico presente tra i due piani si genera una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CC0099"/>
                </a:solidFill>
              </a:rPr>
              <a:t>forza</a:t>
            </a:r>
            <a:r>
              <a:rPr>
                <a:solidFill>
                  <a:srgbClr val="FF0000"/>
                </a:solidFill>
              </a:rPr>
              <a:t> </a:t>
            </a:r>
            <a:r>
              <a:t>che agisce sulle cariche il cui modulo è</a:t>
            </a:r>
          </a:p>
          <a:p>
            <a:pPr algn="l" defTabSz="650240">
              <a:spcBef>
                <a:spcPts val="1500"/>
              </a:spcBef>
              <a:defRPr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		          </a:t>
            </a:r>
            <a:r>
              <a:rPr>
                <a:solidFill>
                  <a:srgbClr val="CC0099"/>
                </a:solidFill>
              </a:rPr>
              <a:t>F</a:t>
            </a:r>
            <a:r>
              <a:rPr>
                <a:solidFill>
                  <a:srgbClr val="0000FF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=</a:t>
            </a:r>
            <a:r>
              <a:rPr>
                <a:solidFill>
                  <a:srgbClr val="0000FF"/>
                </a:solidFill>
              </a:rPr>
              <a:t> q</a:t>
            </a:r>
            <a:r>
              <a:t>E</a:t>
            </a:r>
          </a:p>
          <a:p>
            <a: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che determina la migrazione delle cariche verso gli elettrodi</a:t>
            </a:r>
            <a:r>
              <a:rPr>
                <a:solidFill>
                  <a:srgbClr val="FF0000"/>
                </a:solidFill>
              </a:rPr>
              <a:t> </a:t>
            </a:r>
            <a:r>
              <a:t>(</a:t>
            </a:r>
            <a:r>
              <a:rPr>
                <a:solidFill>
                  <a:srgbClr val="0099FF"/>
                </a:solidFill>
              </a:rPr>
              <a:t>ioni positivi verso l’elettrodo negativo</a:t>
            </a:r>
            <a:r>
              <a:rPr>
                <a:solidFill>
                  <a:srgbClr val="FF0000"/>
                </a:solidFill>
              </a:rPr>
              <a:t> </a:t>
            </a:r>
            <a:r>
              <a:t>ed</a:t>
            </a:r>
            <a:r>
              <a:rPr>
                <a:solidFill>
                  <a:srgbClr val="FF0000"/>
                </a:solidFill>
              </a:rPr>
              <a:t> elettroni verso l’elettrodo positivo</a:t>
            </a:r>
            <a:r>
              <a:t>)</a:t>
            </a:r>
          </a:p>
        </p:txBody>
      </p:sp>
      <p:grpSp>
        <p:nvGrpSpPr>
          <p:cNvPr id="1346" name="Group 1346"/>
          <p:cNvGrpSpPr/>
          <p:nvPr/>
        </p:nvGrpSpPr>
        <p:grpSpPr>
          <a:xfrm>
            <a:off x="3989493" y="2955431"/>
            <a:ext cx="465103" cy="548641"/>
            <a:chOff x="0" y="0"/>
            <a:chExt cx="465102" cy="548640"/>
          </a:xfrm>
        </p:grpSpPr>
        <p:sp>
          <p:nvSpPr>
            <p:cNvPr id="1344" name="Shape 1344"/>
            <p:cNvSpPr/>
            <p:nvPr/>
          </p:nvSpPr>
          <p:spPr>
            <a:xfrm>
              <a:off x="54186" y="139982"/>
              <a:ext cx="410917" cy="408659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5" name="Shape 1345"/>
            <p:cNvSpPr/>
            <p:nvPr/>
          </p:nvSpPr>
          <p:spPr>
            <a:xfrm>
              <a:off x="0" y="0"/>
              <a:ext cx="3070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349" name="Group 1349"/>
          <p:cNvGrpSpPr/>
          <p:nvPr/>
        </p:nvGrpSpPr>
        <p:grpSpPr>
          <a:xfrm>
            <a:off x="4714239" y="2991555"/>
            <a:ext cx="456073" cy="546383"/>
            <a:chOff x="0" y="0"/>
            <a:chExt cx="456071" cy="546382"/>
          </a:xfrm>
        </p:grpSpPr>
        <p:sp>
          <p:nvSpPr>
            <p:cNvPr id="1347" name="Shape 1347"/>
            <p:cNvSpPr/>
            <p:nvPr/>
          </p:nvSpPr>
          <p:spPr>
            <a:xfrm>
              <a:off x="45155" y="137724"/>
              <a:ext cx="410917" cy="408659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0" y="0"/>
              <a:ext cx="4086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grpSp>
        <p:nvGrpSpPr>
          <p:cNvPr id="1352" name="Group 1352"/>
          <p:cNvGrpSpPr/>
          <p:nvPr/>
        </p:nvGrpSpPr>
        <p:grpSpPr>
          <a:xfrm>
            <a:off x="3271519" y="3912728"/>
            <a:ext cx="465104" cy="548641"/>
            <a:chOff x="0" y="0"/>
            <a:chExt cx="465102" cy="548640"/>
          </a:xfrm>
        </p:grpSpPr>
        <p:sp>
          <p:nvSpPr>
            <p:cNvPr id="1350" name="Shape 1350"/>
            <p:cNvSpPr/>
            <p:nvPr/>
          </p:nvSpPr>
          <p:spPr>
            <a:xfrm>
              <a:off x="54186" y="139982"/>
              <a:ext cx="410917" cy="408659"/>
            </a:xfrm>
            <a:prstGeom prst="ellipse">
              <a:avLst/>
            </a:prstGeom>
            <a:solidFill>
              <a:srgbClr val="00CC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51" name="Shape 1351"/>
            <p:cNvSpPr/>
            <p:nvPr/>
          </p:nvSpPr>
          <p:spPr>
            <a:xfrm>
              <a:off x="0" y="0"/>
              <a:ext cx="3070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</a:t>
              </a:r>
            </a:p>
          </p:txBody>
        </p:sp>
      </p:grpSp>
      <p:grpSp>
        <p:nvGrpSpPr>
          <p:cNvPr id="1355" name="Group 1355"/>
          <p:cNvGrpSpPr/>
          <p:nvPr/>
        </p:nvGrpSpPr>
        <p:grpSpPr>
          <a:xfrm>
            <a:off x="3894666" y="3980462"/>
            <a:ext cx="456072" cy="546383"/>
            <a:chOff x="0" y="0"/>
            <a:chExt cx="456071" cy="546382"/>
          </a:xfrm>
        </p:grpSpPr>
        <p:sp>
          <p:nvSpPr>
            <p:cNvPr id="1353" name="Shape 1353"/>
            <p:cNvSpPr/>
            <p:nvPr/>
          </p:nvSpPr>
          <p:spPr>
            <a:xfrm>
              <a:off x="45155" y="137724"/>
              <a:ext cx="410917" cy="408659"/>
            </a:xfrm>
            <a:prstGeom prst="ellipse">
              <a:avLst/>
            </a:prstGeom>
            <a:solidFill>
              <a:srgbClr val="FF00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54" name="Shape 1354"/>
            <p:cNvSpPr/>
            <p:nvPr/>
          </p:nvSpPr>
          <p:spPr>
            <a:xfrm>
              <a:off x="0" y="0"/>
              <a:ext cx="408658" cy="4983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</p:grpSp>
      <p:sp>
        <p:nvSpPr>
          <p:cNvPr id="1356" name="Shape 1356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1357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8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xit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8" dur="500" fill="hold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171 0.104857" pathEditMode="relative">
                                      <p:cBhvr>
                                        <p:cTn id="36" dur="2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516 -0.094666" pathEditMode="relative">
                                      <p:cBhvr>
                                        <p:cTn id="39" dur="2000" fill="hold"/>
                                        <p:tgtEl>
                                          <p:spTgt spid="1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875 0.155105" pathEditMode="relative">
                                      <p:cBhvr>
                                        <p:cTn id="42" dur="200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50003" pathEditMode="relative">
                                      <p:cBhvr>
                                        <p:cTn id="45" dur="20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00166 0.051624" pathEditMode="relative">
                                      <p:cBhvr>
                                        <p:cTn id="48" dur="2000" fill="hold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2444 -0.145371" pathEditMode="relative">
                                      <p:cBhvr>
                                        <p:cTn id="51" dur="1700" fill="hold"/>
                                        <p:tgtEl>
                                          <p:spTgt spid="1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"/>
                            </p:stCondLst>
                            <p:childTnLst>
                              <p:par>
                                <p:cTn id="53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xit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"/>
                            </p:stCondLst>
                            <p:childTnLst>
                              <p:par>
                                <p:cTn id="59" presetID="1" presetClass="exit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"/>
                            </p:stCondLst>
                            <p:childTnLst>
                              <p:par>
                                <p:cTn id="62" presetID="1" presetClass="exit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"/>
                            </p:stCondLst>
                            <p:childTnLst>
                              <p:par>
                                <p:cTn id="65" presetID="1" presetClass="exit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"/>
                            </p:stCondLst>
                            <p:childTnLst>
                              <p:par>
                                <p:cTn id="68" presetID="1" presetClass="exit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6" grpId="1" animBg="1" advAuto="0"/>
      <p:bldP spid="1336" grpId="8" animBg="1" advAuto="0"/>
      <p:bldP spid="1339" grpId="3" animBg="1" advAuto="0"/>
      <p:bldP spid="1339" grpId="16" animBg="1" advAuto="0"/>
      <p:bldP spid="1342" grpId="2" animBg="1" advAuto="0"/>
      <p:bldP spid="1342" grpId="17" animBg="1" advAuto="0"/>
      <p:bldP spid="1343" grpId="9" animBg="1" advAuto="0"/>
      <p:bldP spid="1346" grpId="5" animBg="1" advAuto="0"/>
      <p:bldP spid="1346" grpId="18" animBg="1" advAuto="0"/>
      <p:bldP spid="1349" grpId="4" animBg="1" advAuto="0"/>
      <p:bldP spid="1349" grpId="19" animBg="1" advAuto="0"/>
      <p:bldP spid="1352" grpId="7" animBg="1" advAuto="0"/>
      <p:bldP spid="1352" grpId="20" animBg="1" advAuto="0"/>
      <p:bldP spid="1355" grpId="6" animBg="1" advAuto="0"/>
      <p:bldP spid="1355" grpId="21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Shape 1360"/>
          <p:cNvSpPr/>
          <p:nvPr/>
        </p:nvSpPr>
        <p:spPr>
          <a:xfrm>
            <a:off x="2935037" y="204279"/>
            <a:ext cx="8272182" cy="1897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t>Il movimento delle cariche nel gas induce un </a:t>
            </a:r>
          </a:p>
          <a:p>
            <a:pPr algn="l" defTabSz="650240">
              <a:spcBef>
                <a:spcPts val="1700"/>
              </a:spcBef>
              <a:defRPr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segnale  </a:t>
            </a:r>
            <a:r>
              <a:rPr>
                <a:solidFill>
                  <a:srgbClr val="000000"/>
                </a:solidFill>
              </a:rPr>
              <a:t>sugli elettrodi stessi. </a:t>
            </a:r>
          </a:p>
          <a:p>
            <a:pPr algn="l" defTabSz="650240">
              <a:spcBef>
                <a:spcPts val="1700"/>
              </a:spcBef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Tale segnale elettrico rivela il passaggio della particella. </a:t>
            </a:r>
          </a:p>
        </p:txBody>
      </p:sp>
      <p:sp>
        <p:nvSpPr>
          <p:cNvPr id="1361" name="Shape 1361"/>
          <p:cNvSpPr/>
          <p:nvPr/>
        </p:nvSpPr>
        <p:spPr>
          <a:xfrm>
            <a:off x="153528" y="7895448"/>
            <a:ext cx="12749673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L’adeguato </a:t>
            </a:r>
            <a:r>
              <a:rPr>
                <a:solidFill>
                  <a:srgbClr val="008000"/>
                </a:solidFill>
              </a:rPr>
              <a:t>spessore del gas </a:t>
            </a:r>
            <a:r>
              <a:t>nel rivelatore e </a:t>
            </a:r>
            <a:r>
              <a:rPr>
                <a:solidFill>
                  <a:srgbClr val="008000"/>
                </a:solidFill>
              </a:rPr>
              <a:t>un’elevata differenza di potenziale </a:t>
            </a:r>
            <a:r>
              <a:t>tra gli elettrodi permettono di avere un segnale sufficientemente grande: in questo modo si garantisce la rivelazione di ogni particella carica che attraversa il rivelatore.</a:t>
            </a:r>
          </a:p>
        </p:txBody>
      </p:sp>
      <p:grpSp>
        <p:nvGrpSpPr>
          <p:cNvPr id="1366" name="Group 1366"/>
          <p:cNvGrpSpPr/>
          <p:nvPr/>
        </p:nvGrpSpPr>
        <p:grpSpPr>
          <a:xfrm>
            <a:off x="2815448" y="6208888"/>
            <a:ext cx="2458721" cy="1025033"/>
            <a:chOff x="0" y="0"/>
            <a:chExt cx="2458720" cy="1025031"/>
          </a:xfrm>
        </p:grpSpPr>
        <p:sp>
          <p:nvSpPr>
            <p:cNvPr id="1362" name="Shape 1362"/>
            <p:cNvSpPr/>
            <p:nvPr/>
          </p:nvSpPr>
          <p:spPr>
            <a:xfrm>
              <a:off x="0" y="0"/>
              <a:ext cx="717974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717973" y="0"/>
              <a:ext cx="307059" cy="102503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4" name="Shape 1364"/>
            <p:cNvSpPr/>
            <p:nvPr/>
          </p:nvSpPr>
          <p:spPr>
            <a:xfrm flipV="1">
              <a:off x="1038577" y="-1"/>
              <a:ext cx="498970" cy="101374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1537546" y="0"/>
              <a:ext cx="921175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371" name="Group 1371"/>
          <p:cNvGrpSpPr/>
          <p:nvPr/>
        </p:nvGrpSpPr>
        <p:grpSpPr>
          <a:xfrm>
            <a:off x="2815448" y="2524195"/>
            <a:ext cx="2458721" cy="1038127"/>
            <a:chOff x="0" y="0"/>
            <a:chExt cx="2458720" cy="1038126"/>
          </a:xfrm>
        </p:grpSpPr>
        <p:sp>
          <p:nvSpPr>
            <p:cNvPr id="1367" name="Shape 1367"/>
            <p:cNvSpPr/>
            <p:nvPr/>
          </p:nvSpPr>
          <p:spPr>
            <a:xfrm flipH="1">
              <a:off x="1740746" y="1038126"/>
              <a:ext cx="717975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8" name="Shape 1368"/>
            <p:cNvSpPr/>
            <p:nvPr/>
          </p:nvSpPr>
          <p:spPr>
            <a:xfrm flipH="1" flipV="1">
              <a:off x="1433688" y="11288"/>
              <a:ext cx="307059" cy="102503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69" name="Shape 1369"/>
            <p:cNvSpPr/>
            <p:nvPr/>
          </p:nvSpPr>
          <p:spPr>
            <a:xfrm flipH="1">
              <a:off x="898595" y="-1"/>
              <a:ext cx="498970" cy="101374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70" name="Shape 1370"/>
            <p:cNvSpPr/>
            <p:nvPr/>
          </p:nvSpPr>
          <p:spPr>
            <a:xfrm flipH="1" flipV="1">
              <a:off x="0" y="1038126"/>
              <a:ext cx="92117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372" name="Shape 1372"/>
          <p:cNvSpPr/>
          <p:nvPr/>
        </p:nvSpPr>
        <p:spPr>
          <a:xfrm flipV="1">
            <a:off x="3327964" y="3648568"/>
            <a:ext cx="819574" cy="1228232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3" name="Shape 1373"/>
          <p:cNvSpPr/>
          <p:nvPr/>
        </p:nvSpPr>
        <p:spPr>
          <a:xfrm>
            <a:off x="3327964" y="4876800"/>
            <a:ext cx="715717" cy="1126632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4" name="Shape 1374"/>
          <p:cNvSpPr/>
          <p:nvPr/>
        </p:nvSpPr>
        <p:spPr>
          <a:xfrm>
            <a:off x="144497" y="4364284"/>
            <a:ext cx="2529010" cy="1031749"/>
          </a:xfrm>
          <a:prstGeom prst="rect">
            <a:avLst/>
          </a:prstGeom>
          <a:ln w="12700">
            <a:solidFill>
              <a:srgbClr val="FF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Segnali elettrici </a:t>
            </a:r>
          </a:p>
          <a:p>
            <a:pPr algn="l" defTabSz="650240">
              <a:defRPr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indotti</a:t>
            </a:r>
          </a:p>
        </p:txBody>
      </p:sp>
      <p:sp>
        <p:nvSpPr>
          <p:cNvPr id="1375" name="Shape 1375"/>
          <p:cNvSpPr/>
          <p:nvPr/>
        </p:nvSpPr>
        <p:spPr>
          <a:xfrm>
            <a:off x="10656711" y="3551484"/>
            <a:ext cx="2605476" cy="101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Generatore di tensione</a:t>
            </a:r>
          </a:p>
        </p:txBody>
      </p:sp>
      <p:sp>
        <p:nvSpPr>
          <p:cNvPr id="1376" name="Shape 1376"/>
          <p:cNvSpPr/>
          <p:nvPr/>
        </p:nvSpPr>
        <p:spPr>
          <a:xfrm>
            <a:off x="5170311" y="4581031"/>
            <a:ext cx="478649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</a:t>
            </a:r>
          </a:p>
        </p:txBody>
      </p:sp>
      <p:grpSp>
        <p:nvGrpSpPr>
          <p:cNvPr id="1429" name="Group 1429"/>
          <p:cNvGrpSpPr/>
          <p:nvPr/>
        </p:nvGrpSpPr>
        <p:grpSpPr>
          <a:xfrm>
            <a:off x="5378026" y="2241973"/>
            <a:ext cx="5554135" cy="5280492"/>
            <a:chOff x="0" y="0"/>
            <a:chExt cx="5554133" cy="5280490"/>
          </a:xfrm>
        </p:grpSpPr>
        <p:sp>
          <p:nvSpPr>
            <p:cNvPr id="1377" name="Shape 1377"/>
            <p:cNvSpPr/>
            <p:nvPr/>
          </p:nvSpPr>
          <p:spPr>
            <a:xfrm>
              <a:off x="340924" y="4059484"/>
              <a:ext cx="1722685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  <a:r>
                <a:rPr>
                  <a:solidFill>
                    <a:srgbClr val="00CC00"/>
                  </a:solidFill>
                </a:rPr>
                <a:t>Anodo</a:t>
              </a:r>
            </a:p>
          </p:txBody>
        </p:sp>
        <p:sp>
          <p:nvSpPr>
            <p:cNvPr id="1378" name="Shape 1378"/>
            <p:cNvSpPr/>
            <p:nvPr/>
          </p:nvSpPr>
          <p:spPr>
            <a:xfrm>
              <a:off x="275448" y="625404"/>
              <a:ext cx="1986846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2400">
                  <a:solidFill>
                    <a:srgbClr val="00CC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 Catodo</a:t>
              </a:r>
            </a:p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</a:p>
          </p:txBody>
        </p:sp>
        <p:sp>
          <p:nvSpPr>
            <p:cNvPr id="1379" name="Shape 1379"/>
            <p:cNvSpPr/>
            <p:nvPr/>
          </p:nvSpPr>
          <p:spPr>
            <a:xfrm flipV="1">
              <a:off x="2194559" y="36124"/>
              <a:ext cx="1" cy="13117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0" name="Shape 1380"/>
            <p:cNvSpPr/>
            <p:nvPr/>
          </p:nvSpPr>
          <p:spPr>
            <a:xfrm>
              <a:off x="2194559" y="36124"/>
              <a:ext cx="2946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1" name="Shape 1381"/>
            <p:cNvSpPr/>
            <p:nvPr/>
          </p:nvSpPr>
          <p:spPr>
            <a:xfrm flipH="1">
              <a:off x="5140960" y="36124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2" name="Shape 1382"/>
            <p:cNvSpPr/>
            <p:nvPr/>
          </p:nvSpPr>
          <p:spPr>
            <a:xfrm flipV="1">
              <a:off x="67733" y="1300479"/>
              <a:ext cx="1" cy="91440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3" name="Shape 1383"/>
            <p:cNvSpPr/>
            <p:nvPr/>
          </p:nvSpPr>
          <p:spPr>
            <a:xfrm flipH="1">
              <a:off x="67733" y="3088640"/>
              <a:ext cx="1" cy="91665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05457" y="1349699"/>
              <a:ext cx="41814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5" name="Shape 1385"/>
            <p:cNvSpPr/>
            <p:nvPr/>
          </p:nvSpPr>
          <p:spPr>
            <a:xfrm flipV="1">
              <a:off x="343182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6" name="Shape 1386"/>
            <p:cNvSpPr/>
            <p:nvPr/>
          </p:nvSpPr>
          <p:spPr>
            <a:xfrm flipV="1">
              <a:off x="548639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7" name="Shape 1387"/>
            <p:cNvSpPr/>
            <p:nvPr/>
          </p:nvSpPr>
          <p:spPr>
            <a:xfrm flipV="1">
              <a:off x="754097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8" name="Shape 1388"/>
            <p:cNvSpPr/>
            <p:nvPr/>
          </p:nvSpPr>
          <p:spPr>
            <a:xfrm flipV="1">
              <a:off x="959555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89" name="Shape 1389"/>
            <p:cNvSpPr/>
            <p:nvPr/>
          </p:nvSpPr>
          <p:spPr>
            <a:xfrm flipV="1">
              <a:off x="1165013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0" name="Shape 1390"/>
            <p:cNvSpPr/>
            <p:nvPr/>
          </p:nvSpPr>
          <p:spPr>
            <a:xfrm flipV="1">
              <a:off x="1370471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1" name="Shape 1391"/>
            <p:cNvSpPr/>
            <p:nvPr/>
          </p:nvSpPr>
          <p:spPr>
            <a:xfrm flipV="1">
              <a:off x="1575928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2" name="Shape 1392"/>
            <p:cNvSpPr/>
            <p:nvPr/>
          </p:nvSpPr>
          <p:spPr>
            <a:xfrm flipV="1">
              <a:off x="1781386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3" name="Shape 1393"/>
            <p:cNvSpPr/>
            <p:nvPr/>
          </p:nvSpPr>
          <p:spPr>
            <a:xfrm flipV="1">
              <a:off x="1986844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4" name="Shape 1394"/>
            <p:cNvSpPr/>
            <p:nvPr/>
          </p:nvSpPr>
          <p:spPr>
            <a:xfrm flipV="1">
              <a:off x="2194559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5" name="Shape 1395"/>
            <p:cNvSpPr/>
            <p:nvPr/>
          </p:nvSpPr>
          <p:spPr>
            <a:xfrm flipV="1">
              <a:off x="2400017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6" name="Shape 1396"/>
            <p:cNvSpPr/>
            <p:nvPr/>
          </p:nvSpPr>
          <p:spPr>
            <a:xfrm flipV="1">
              <a:off x="2605475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7" name="Shape 1397"/>
            <p:cNvSpPr/>
            <p:nvPr/>
          </p:nvSpPr>
          <p:spPr>
            <a:xfrm flipV="1">
              <a:off x="2810933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8" name="Shape 1398"/>
            <p:cNvSpPr/>
            <p:nvPr/>
          </p:nvSpPr>
          <p:spPr>
            <a:xfrm flipV="1">
              <a:off x="3014133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99" name="Shape 1399"/>
            <p:cNvSpPr/>
            <p:nvPr/>
          </p:nvSpPr>
          <p:spPr>
            <a:xfrm flipV="1">
              <a:off x="3219591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0" name="Shape 1400"/>
            <p:cNvSpPr/>
            <p:nvPr/>
          </p:nvSpPr>
          <p:spPr>
            <a:xfrm flipV="1">
              <a:off x="3427306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1" name="Shape 1401"/>
            <p:cNvSpPr/>
            <p:nvPr/>
          </p:nvSpPr>
          <p:spPr>
            <a:xfrm flipV="1">
              <a:off x="3632764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2" name="Shape 1402"/>
            <p:cNvSpPr/>
            <p:nvPr/>
          </p:nvSpPr>
          <p:spPr>
            <a:xfrm flipV="1">
              <a:off x="3838222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3" name="Shape 1403"/>
            <p:cNvSpPr/>
            <p:nvPr/>
          </p:nvSpPr>
          <p:spPr>
            <a:xfrm flipV="1">
              <a:off x="4043680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4" name="Shape 1404"/>
            <p:cNvSpPr/>
            <p:nvPr/>
          </p:nvSpPr>
          <p:spPr>
            <a:xfrm flipV="1">
              <a:off x="4249137" y="1347893"/>
              <a:ext cx="1" cy="2619023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dash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5140959" y="3309902"/>
              <a:ext cx="2259" cy="196426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6" name="Shape 1406"/>
            <p:cNvSpPr/>
            <p:nvPr/>
          </p:nvSpPr>
          <p:spPr>
            <a:xfrm flipH="1" flipV="1">
              <a:off x="2192302" y="5280490"/>
              <a:ext cx="29486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7" name="Shape 1407"/>
            <p:cNvSpPr/>
            <p:nvPr/>
          </p:nvSpPr>
          <p:spPr>
            <a:xfrm flipV="1">
              <a:off x="2196366" y="3966915"/>
              <a:ext cx="1" cy="131177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4935502" y="2655146"/>
              <a:ext cx="41317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4797777" y="3309902"/>
              <a:ext cx="75635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410" name="avalanche2.png" descr="avalanche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732" b="21928"/>
            <a:stretch>
              <a:fillRect/>
            </a:stretch>
          </p:blipFill>
          <p:spPr>
            <a:xfrm>
              <a:off x="1302737" y="2677724"/>
              <a:ext cx="343183" cy="1282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17" name="Group 1417"/>
            <p:cNvGrpSpPr/>
            <p:nvPr/>
          </p:nvGrpSpPr>
          <p:grpSpPr>
            <a:xfrm>
              <a:off x="1268871" y="2792871"/>
              <a:ext cx="360843" cy="1201164"/>
              <a:chOff x="0" y="0"/>
              <a:chExt cx="360842" cy="1201163"/>
            </a:xfrm>
          </p:grpSpPr>
          <p:sp>
            <p:nvSpPr>
              <p:cNvPr id="1411" name="Shape 1411"/>
              <p:cNvSpPr/>
              <p:nvPr/>
            </p:nvSpPr>
            <p:spPr>
              <a:xfrm>
                <a:off x="0" y="702815"/>
                <a:ext cx="236064" cy="498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4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-</a:t>
                </a:r>
              </a:p>
            </p:txBody>
          </p:sp>
          <p:grpSp>
            <p:nvGrpSpPr>
              <p:cNvPr id="1416" name="Group 1416"/>
              <p:cNvGrpSpPr/>
              <p:nvPr/>
            </p:nvGrpSpPr>
            <p:grpSpPr>
              <a:xfrm>
                <a:off x="13588" y="0"/>
                <a:ext cx="347255" cy="1115012"/>
                <a:chOff x="0" y="0"/>
                <a:chExt cx="347254" cy="1115011"/>
              </a:xfrm>
            </p:grpSpPr>
            <p:sp>
              <p:nvSpPr>
                <p:cNvPr id="1412" name="Shape 1412"/>
                <p:cNvSpPr/>
                <p:nvPr/>
              </p:nvSpPr>
              <p:spPr>
                <a:xfrm>
                  <a:off x="55862" y="0"/>
                  <a:ext cx="268746" cy="4983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13" name="Shape 1413"/>
                <p:cNvSpPr/>
                <p:nvPr/>
              </p:nvSpPr>
              <p:spPr>
                <a:xfrm>
                  <a:off x="0" y="188173"/>
                  <a:ext cx="291392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14" name="Shape 1414"/>
                <p:cNvSpPr/>
                <p:nvPr/>
              </p:nvSpPr>
              <p:spPr>
                <a:xfrm>
                  <a:off x="78509" y="272057"/>
                  <a:ext cx="268746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15" name="Shape 1415"/>
                <p:cNvSpPr/>
                <p:nvPr/>
              </p:nvSpPr>
              <p:spPr>
                <a:xfrm>
                  <a:off x="83039" y="616663"/>
                  <a:ext cx="236064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algn="l" defTabSz="650240">
                    <a:defRPr sz="2400" b="1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-</a:t>
                  </a:r>
                </a:p>
              </p:txBody>
            </p:sp>
          </p:grpSp>
        </p:grpSp>
        <p:sp>
          <p:nvSpPr>
            <p:cNvPr id="1418" name="Shape 1418"/>
            <p:cNvSpPr/>
            <p:nvPr/>
          </p:nvSpPr>
          <p:spPr>
            <a:xfrm>
              <a:off x="1368213" y="3513102"/>
              <a:ext cx="236064" cy="498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4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</a:t>
              </a:r>
            </a:p>
          </p:txBody>
        </p:sp>
        <p:pic>
          <p:nvPicPr>
            <p:cNvPr id="1419" name="avalanche2.png" descr="avalanche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732" b="21928"/>
            <a:stretch>
              <a:fillRect/>
            </a:stretch>
          </p:blipFill>
          <p:spPr>
            <a:xfrm>
              <a:off x="1840088" y="1851377"/>
              <a:ext cx="447041" cy="21561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26" name="Group 1426"/>
            <p:cNvGrpSpPr/>
            <p:nvPr/>
          </p:nvGrpSpPr>
          <p:grpSpPr>
            <a:xfrm>
              <a:off x="1842346" y="2217137"/>
              <a:ext cx="423377" cy="1678079"/>
              <a:chOff x="0" y="0"/>
              <a:chExt cx="423375" cy="1678078"/>
            </a:xfrm>
          </p:grpSpPr>
          <p:sp>
            <p:nvSpPr>
              <p:cNvPr id="1420" name="Shape 1420"/>
              <p:cNvSpPr/>
              <p:nvPr/>
            </p:nvSpPr>
            <p:spPr>
              <a:xfrm>
                <a:off x="0" y="1179730"/>
                <a:ext cx="236064" cy="498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4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-</a:t>
                </a:r>
              </a:p>
            </p:txBody>
          </p:sp>
          <p:grpSp>
            <p:nvGrpSpPr>
              <p:cNvPr id="1425" name="Group 1425"/>
              <p:cNvGrpSpPr/>
              <p:nvPr/>
            </p:nvGrpSpPr>
            <p:grpSpPr>
              <a:xfrm>
                <a:off x="15753" y="0"/>
                <a:ext cx="407623" cy="1536816"/>
                <a:chOff x="0" y="0"/>
                <a:chExt cx="407622" cy="1536815"/>
              </a:xfrm>
            </p:grpSpPr>
            <p:sp>
              <p:nvSpPr>
                <p:cNvPr id="1421" name="Shape 1421"/>
                <p:cNvSpPr/>
                <p:nvPr/>
              </p:nvSpPr>
              <p:spPr>
                <a:xfrm>
                  <a:off x="112243" y="0"/>
                  <a:ext cx="263873" cy="4983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22" name="Shape 1422"/>
                <p:cNvSpPr/>
                <p:nvPr/>
              </p:nvSpPr>
              <p:spPr>
                <a:xfrm>
                  <a:off x="0" y="316885"/>
                  <a:ext cx="380054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23" name="Shape 1423"/>
                <p:cNvSpPr/>
                <p:nvPr/>
              </p:nvSpPr>
              <p:spPr>
                <a:xfrm>
                  <a:off x="143750" y="458147"/>
                  <a:ext cx="263873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sz="2400">
                      <a:solidFill>
                        <a:srgbClr val="FFFF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+</a:t>
                  </a:r>
                </a:p>
              </p:txBody>
            </p:sp>
            <p:sp>
              <p:nvSpPr>
                <p:cNvPr id="1424" name="Shape 1424"/>
                <p:cNvSpPr/>
                <p:nvPr/>
              </p:nvSpPr>
              <p:spPr>
                <a:xfrm>
                  <a:off x="112243" y="1038467"/>
                  <a:ext cx="236065" cy="4983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algn="l" defTabSz="650240">
                    <a:defRPr sz="2400" b="1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t>-</a:t>
                  </a:r>
                </a:p>
              </p:txBody>
            </p:sp>
          </p:grpSp>
        </p:grpSp>
        <p:sp>
          <p:nvSpPr>
            <p:cNvPr id="1427" name="Shape 1427"/>
            <p:cNvSpPr/>
            <p:nvPr/>
          </p:nvSpPr>
          <p:spPr>
            <a:xfrm flipH="1">
              <a:off x="-1" y="0"/>
              <a:ext cx="3221851" cy="5037103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05457" y="3968721"/>
              <a:ext cx="418140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430" name="Shape 1430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1431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2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Shape 1434"/>
          <p:cNvSpPr>
            <a:spLocks noGrp="1"/>
          </p:cNvSpPr>
          <p:nvPr>
            <p:ph type="title" idx="4294967295"/>
          </p:nvPr>
        </p:nvSpPr>
        <p:spPr>
          <a:xfrm>
            <a:off x="650239" y="-1"/>
            <a:ext cx="11704322" cy="1060832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I rivelatori del Progetto EEE</a:t>
            </a:r>
          </a:p>
        </p:txBody>
      </p:sp>
      <p:sp>
        <p:nvSpPr>
          <p:cNvPr id="1435" name="Shape 1435"/>
          <p:cNvSpPr>
            <a:spLocks noGrp="1"/>
          </p:cNvSpPr>
          <p:nvPr>
            <p:ph type="body" idx="4294967295"/>
          </p:nvPr>
        </p:nvSpPr>
        <p:spPr>
          <a:xfrm>
            <a:off x="-1" y="1625599"/>
            <a:ext cx="12839984" cy="6436926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Sono rivealtori a gas che sfruttano il principio appena visto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Si chiamano Multigap Resistive Plate Chamber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Hanno dimensione di ~2x1 m</a:t>
            </a:r>
            <a:r>
              <a:rPr baseline="30526"/>
              <a:t>2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Sono utilizzati per ricostruire il punto di passaggio di una particella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Sono 3…così abbiamo una traiettoria..permettono per così dire di fare puntamento…da qui il nome telescopio</a:t>
            </a:r>
          </a:p>
          <a:p>
            <a: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Helvetica"/>
                <a:ea typeface="Helvetica"/>
                <a:cs typeface="Helvetica"/>
                <a:sym typeface="Helvetica"/>
              </a:defRPr>
            </a:pPr>
            <a:r>
              <a:t>…sono costruiti da studenti e professori delle scuole</a:t>
            </a:r>
          </a:p>
        </p:txBody>
      </p:sp>
      <p:sp>
        <p:nvSpPr>
          <p:cNvPr id="1436" name="Shape 1436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1437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8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/>
          <p:nvPr/>
        </p:nvSpPr>
        <p:spPr>
          <a:xfrm>
            <a:off x="1176302" y="1442719"/>
            <a:ext cx="5019041" cy="574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Il rivelatore gassoso ci permette di rivelare il passaggio del muone </a:t>
            </a:r>
          </a:p>
          <a:p>
            <a: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Per ricostruirne la traiettoria ci serviamo di un telescopio costituito da tre piani di rivelatori.</a:t>
            </a:r>
          </a:p>
          <a:p>
            <a:pPr algn="l" defTabSz="650240">
              <a:defRPr sz="2800" u="sng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l" defTabSz="650240"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Le coordinate (</a:t>
            </a:r>
            <a:r>
              <a:rPr>
                <a:solidFill>
                  <a:srgbClr val="C0504D"/>
                </a:solidFill>
              </a:rPr>
              <a:t>x</a:t>
            </a:r>
            <a:r>
              <a:t>,</a:t>
            </a:r>
            <a:r>
              <a:rPr>
                <a:solidFill>
                  <a:srgbClr val="FF0000"/>
                </a:solidFill>
              </a:rPr>
              <a:t>y</a:t>
            </a:r>
            <a:r>
              <a:t>) del punto di impatto del muone su ogni rivelatore si ottengono...</a:t>
            </a:r>
          </a:p>
        </p:txBody>
      </p:sp>
      <p:sp>
        <p:nvSpPr>
          <p:cNvPr id="1441" name="Shape 1441"/>
          <p:cNvSpPr/>
          <p:nvPr/>
        </p:nvSpPr>
        <p:spPr>
          <a:xfrm>
            <a:off x="773132" y="8172873"/>
            <a:ext cx="10289328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r>
              <a:t>Il tempo impiegato da un μ per attraversare il nostro rivelatore</a:t>
            </a:r>
            <a:br/>
            <a:r>
              <a:t> è circa 7 ns (beh…insomma dipende…da cosa?)</a:t>
            </a:r>
          </a:p>
        </p:txBody>
      </p:sp>
      <p:pic>
        <p:nvPicPr>
          <p:cNvPr id="1442" name="tele.jpg" descr="tele"/>
          <p:cNvPicPr>
            <a:picLocks noChangeAspect="1"/>
          </p:cNvPicPr>
          <p:nvPr/>
        </p:nvPicPr>
        <p:blipFill>
          <a:blip r:embed="rId2">
            <a:extLst/>
          </a:blip>
          <a:srcRect t="10148" b="1486"/>
          <a:stretch>
            <a:fillRect/>
          </a:stretch>
        </p:blipFill>
        <p:spPr>
          <a:xfrm>
            <a:off x="6263075" y="1095022"/>
            <a:ext cx="6484339" cy="6321779"/>
          </a:xfrm>
          <a:prstGeom prst="rect">
            <a:avLst/>
          </a:prstGeom>
          <a:ln w="12700">
            <a:miter lim="400000"/>
          </a:ln>
        </p:spPr>
      </p:pic>
      <p:sp>
        <p:nvSpPr>
          <p:cNvPr id="1443" name="Shape 1443"/>
          <p:cNvSpPr/>
          <p:nvPr/>
        </p:nvSpPr>
        <p:spPr>
          <a:xfrm>
            <a:off x="4379368" y="73130"/>
            <a:ext cx="2843433" cy="80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…e quindi</a:t>
            </a:r>
          </a:p>
        </p:txBody>
      </p:sp>
      <p:sp>
        <p:nvSpPr>
          <p:cNvPr id="1444" name="Shape 144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1445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6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8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806" y="2350346"/>
            <a:ext cx="8342490" cy="5378028"/>
          </a:xfrm>
          <a:prstGeom prst="rect">
            <a:avLst/>
          </a:prstGeom>
          <a:ln w="12700">
            <a:miter lim="400000"/>
          </a:ln>
        </p:spPr>
      </p:pic>
      <p:sp>
        <p:nvSpPr>
          <p:cNvPr id="1449" name="Shape 1449"/>
          <p:cNvSpPr/>
          <p:nvPr/>
        </p:nvSpPr>
        <p:spPr>
          <a:xfrm flipV="1">
            <a:off x="3409660" y="2025226"/>
            <a:ext cx="1" cy="4535877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0" name="Shape 1450"/>
          <p:cNvSpPr/>
          <p:nvPr/>
        </p:nvSpPr>
        <p:spPr>
          <a:xfrm>
            <a:off x="3423206" y="6562908"/>
            <a:ext cx="7028464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1" name="Shape 1451"/>
          <p:cNvSpPr/>
          <p:nvPr/>
        </p:nvSpPr>
        <p:spPr>
          <a:xfrm>
            <a:off x="2885855" y="2025226"/>
            <a:ext cx="263759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x</a:t>
            </a:r>
          </a:p>
        </p:txBody>
      </p:sp>
      <p:sp>
        <p:nvSpPr>
          <p:cNvPr id="1452" name="Shape 1452"/>
          <p:cNvSpPr/>
          <p:nvPr/>
        </p:nvSpPr>
        <p:spPr>
          <a:xfrm>
            <a:off x="8284202" y="6793653"/>
            <a:ext cx="269216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y</a:t>
            </a:r>
          </a:p>
        </p:txBody>
      </p:sp>
      <p:sp>
        <p:nvSpPr>
          <p:cNvPr id="1453" name="Shape 1453"/>
          <p:cNvSpPr/>
          <p:nvPr/>
        </p:nvSpPr>
        <p:spPr>
          <a:xfrm>
            <a:off x="6301873" y="4813582"/>
            <a:ext cx="309317" cy="284481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4" name="Shape 1454"/>
          <p:cNvSpPr/>
          <p:nvPr/>
        </p:nvSpPr>
        <p:spPr>
          <a:xfrm>
            <a:off x="6830193" y="4707466"/>
            <a:ext cx="1162757" cy="523806"/>
          </a:xfrm>
          <a:prstGeom prst="rightArrow">
            <a:avLst>
              <a:gd name="adj1" fmla="val 50000"/>
              <a:gd name="adj2" fmla="val 55496"/>
            </a:avLst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5" name="Shape 1455"/>
          <p:cNvSpPr/>
          <p:nvPr/>
        </p:nvSpPr>
        <p:spPr>
          <a:xfrm rot="10800000">
            <a:off x="4917855" y="4707466"/>
            <a:ext cx="1160499" cy="523806"/>
          </a:xfrm>
          <a:prstGeom prst="rightArrow">
            <a:avLst>
              <a:gd name="adj1" fmla="val 50000"/>
              <a:gd name="adj2" fmla="val 55388"/>
            </a:avLst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6" name="Shape 1456"/>
          <p:cNvSpPr/>
          <p:nvPr/>
        </p:nvSpPr>
        <p:spPr>
          <a:xfrm>
            <a:off x="2359793" y="4255911"/>
            <a:ext cx="460588" cy="97536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7" name="Shape 1457"/>
          <p:cNvSpPr/>
          <p:nvPr/>
        </p:nvSpPr>
        <p:spPr>
          <a:xfrm>
            <a:off x="9458246" y="4255911"/>
            <a:ext cx="460588" cy="97536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458" name="Shape 1458"/>
          <p:cNvSpPr/>
          <p:nvPr/>
        </p:nvSpPr>
        <p:spPr>
          <a:xfrm>
            <a:off x="-1" y="280415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Segmentando l’elettrodo</a:t>
            </a:r>
          </a:p>
        </p:txBody>
      </p:sp>
      <p:sp>
        <p:nvSpPr>
          <p:cNvPr id="1459" name="Shape 1459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1460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1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83343 0.000000" pathEditMode="relative">
                                      <p:cBhvr>
                                        <p:cTn id="19" dur="20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141657 0.000000" pathEditMode="relative">
                                      <p:cBhvr>
                                        <p:cTn id="22" dur="2000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xit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5" dur="500" fill="hold"/>
                                        <p:tgtEl>
                                          <p:spTgt spid="1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xit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9" dur="500" fill="hold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xit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1" dur="500" fill="hold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xit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5" dur="500" fill="hold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3" grpId="1" animBg="1" advAuto="0"/>
      <p:bldP spid="1454" grpId="3" animBg="1" advAuto="0"/>
      <p:bldP spid="1454" grpId="7" animBg="1" advAuto="0"/>
      <p:bldP spid="1455" grpId="2" animBg="1" advAuto="0"/>
      <p:bldP spid="1455" grpId="6" animBg="1" advAuto="0"/>
      <p:bldP spid="1456" grpId="8" animBg="1" advAuto="0"/>
      <p:bldP spid="1456" grpId="10" animBg="1" advAuto="0"/>
      <p:bldP spid="1457" grpId="9" animBg="1" advAuto="0"/>
      <p:bldP spid="1457" grpId="1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Shape 969"/>
          <p:cNvSpPr>
            <a:spLocks noGrp="1"/>
          </p:cNvSpPr>
          <p:nvPr>
            <p:ph type="title"/>
          </p:nvPr>
        </p:nvSpPr>
        <p:spPr>
          <a:xfrm>
            <a:off x="1270000" y="2460407"/>
            <a:ext cx="10464800" cy="3302001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Punto primo:</a:t>
            </a:r>
          </a:p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I Raggi Cosmici</a:t>
            </a:r>
          </a:p>
        </p:txBody>
      </p:sp>
      <p:sp>
        <p:nvSpPr>
          <p:cNvPr id="970" name="Shape 970"/>
          <p:cNvSpPr>
            <a:spLocks noGrp="1"/>
          </p:cNvSpPr>
          <p:nvPr>
            <p:ph type="sldNum" sz="quarter" idx="4294967295"/>
          </p:nvPr>
        </p:nvSpPr>
        <p:spPr>
          <a:xfrm>
            <a:off x="6375349" y="925195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971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2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Shape 1463"/>
          <p:cNvSpPr>
            <a:spLocks noGrp="1"/>
          </p:cNvSpPr>
          <p:nvPr>
            <p:ph type="title"/>
          </p:nvPr>
        </p:nvSpPr>
        <p:spPr>
          <a:xfrm>
            <a:off x="1270000" y="2460407"/>
            <a:ext cx="10464800" cy="3302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 Rivelatori del Progetto EEE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Shape 1465"/>
          <p:cNvSpPr/>
          <p:nvPr/>
        </p:nvSpPr>
        <p:spPr>
          <a:xfrm>
            <a:off x="-666045" y="82860"/>
            <a:ext cx="13670846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Il rivelatore del telescopio EEE</a:t>
            </a:r>
          </a:p>
        </p:txBody>
      </p:sp>
      <p:sp>
        <p:nvSpPr>
          <p:cNvPr id="1466" name="Shape 1466"/>
          <p:cNvSpPr/>
          <p:nvPr/>
        </p:nvSpPr>
        <p:spPr>
          <a:xfrm>
            <a:off x="13546" y="1112763"/>
            <a:ext cx="12977708" cy="180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Il Progetto EEE ha scelto per i suoi studi il rivelatore </a:t>
            </a:r>
            <a:r>
              <a:rPr b="1">
                <a:solidFill>
                  <a:srgbClr val="008000"/>
                </a:solidFill>
              </a:rPr>
              <a:t>MRPC (Multi-gap Resistive Plate Chamber)</a:t>
            </a:r>
            <a:r>
              <a:rPr b="1"/>
              <a:t>,</a:t>
            </a:r>
            <a:r>
              <a:t> un tipo di rivelatore sviluppato dal gruppo del Professor A. Zichichi per il Progetto LAA presso</a:t>
            </a:r>
            <a:r>
              <a:rPr b="1"/>
              <a:t> </a:t>
            </a:r>
            <a:r>
              <a:t>CERN di Ginevra.</a:t>
            </a:r>
          </a:p>
        </p:txBody>
      </p:sp>
      <p:grpSp>
        <p:nvGrpSpPr>
          <p:cNvPr id="1512" name="Group 1512"/>
          <p:cNvGrpSpPr/>
          <p:nvPr/>
        </p:nvGrpSpPr>
        <p:grpSpPr>
          <a:xfrm>
            <a:off x="2357119" y="2521937"/>
            <a:ext cx="10528019" cy="6707859"/>
            <a:chOff x="0" y="0"/>
            <a:chExt cx="10528017" cy="6707857"/>
          </a:xfrm>
        </p:grpSpPr>
        <p:sp>
          <p:nvSpPr>
            <p:cNvPr id="1467" name="Shape 1467"/>
            <p:cNvSpPr/>
            <p:nvPr/>
          </p:nvSpPr>
          <p:spPr>
            <a:xfrm>
              <a:off x="0" y="46405"/>
              <a:ext cx="10528019" cy="6661453"/>
            </a:xfrm>
            <a:prstGeom prst="rect">
              <a:avLst/>
            </a:prstGeom>
            <a:solidFill>
              <a:srgbClr val="FFFFFF"/>
            </a:solidFill>
            <a:ln w="63500" cap="flat">
              <a:solidFill>
                <a:srgbClr val="8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68" name="Shape 1468"/>
            <p:cNvSpPr/>
            <p:nvPr/>
          </p:nvSpPr>
          <p:spPr>
            <a:xfrm>
              <a:off x="1539972" y="2872476"/>
              <a:ext cx="2852885" cy="71928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69" name="Shape 1469"/>
            <p:cNvSpPr/>
            <p:nvPr/>
          </p:nvSpPr>
          <p:spPr>
            <a:xfrm>
              <a:off x="1539972" y="3218194"/>
              <a:ext cx="2852885" cy="67288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0" name="Shape 1470"/>
            <p:cNvSpPr/>
            <p:nvPr/>
          </p:nvSpPr>
          <p:spPr>
            <a:xfrm>
              <a:off x="1539972" y="2526757"/>
              <a:ext cx="2852885" cy="69609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1" name="Shape 1471"/>
            <p:cNvSpPr/>
            <p:nvPr/>
          </p:nvSpPr>
          <p:spPr>
            <a:xfrm>
              <a:off x="1539972" y="111372"/>
              <a:ext cx="2852885" cy="1048756"/>
            </a:xfrm>
            <a:prstGeom prst="rect">
              <a:avLst/>
            </a:prstGeom>
            <a:solidFill>
              <a:srgbClr val="CC9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2" name="Shape 1472"/>
            <p:cNvSpPr/>
            <p:nvPr/>
          </p:nvSpPr>
          <p:spPr>
            <a:xfrm>
              <a:off x="1539972" y="1979177"/>
              <a:ext cx="2852885" cy="269151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3" name="Shape 1473"/>
            <p:cNvSpPr/>
            <p:nvPr/>
          </p:nvSpPr>
          <p:spPr>
            <a:xfrm>
              <a:off x="1539972" y="1491924"/>
              <a:ext cx="2852885" cy="208824"/>
            </a:xfrm>
            <a:prstGeom prst="rect">
              <a:avLst/>
            </a:prstGeom>
            <a:solidFill>
              <a:srgbClr val="33996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4" name="Shape 1474"/>
            <p:cNvSpPr/>
            <p:nvPr/>
          </p:nvSpPr>
          <p:spPr>
            <a:xfrm flipH="1">
              <a:off x="1539972" y="1958295"/>
              <a:ext cx="2852885" cy="232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5" name="Shape 1475"/>
            <p:cNvSpPr/>
            <p:nvPr/>
          </p:nvSpPr>
          <p:spPr>
            <a:xfrm flipH="1">
              <a:off x="1539972" y="1837642"/>
              <a:ext cx="2852885" cy="232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6" name="Shape 1476"/>
            <p:cNvSpPr/>
            <p:nvPr/>
          </p:nvSpPr>
          <p:spPr>
            <a:xfrm flipH="1" flipV="1">
              <a:off x="1497258" y="1454800"/>
              <a:ext cx="2580860" cy="2321"/>
            </a:xfrm>
            <a:prstGeom prst="line">
              <a:avLst/>
            </a:prstGeom>
            <a:noFill/>
            <a:ln w="63500" cap="flat">
              <a:solidFill>
                <a:srgbClr val="FF66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7" name="Shape 1477"/>
            <p:cNvSpPr/>
            <p:nvPr/>
          </p:nvSpPr>
          <p:spPr>
            <a:xfrm flipH="1" flipV="1">
              <a:off x="1539972" y="1287741"/>
              <a:ext cx="2852885" cy="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8" name="Shape 1478"/>
            <p:cNvSpPr/>
            <p:nvPr/>
          </p:nvSpPr>
          <p:spPr>
            <a:xfrm flipH="1">
              <a:off x="1551213" y="2389862"/>
              <a:ext cx="2780945" cy="23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79" name="Shape 1479"/>
            <p:cNvSpPr/>
            <p:nvPr/>
          </p:nvSpPr>
          <p:spPr>
            <a:xfrm flipH="1" flipV="1">
              <a:off x="1539972" y="2733260"/>
              <a:ext cx="278319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0" name="Shape 1480"/>
            <p:cNvSpPr/>
            <p:nvPr/>
          </p:nvSpPr>
          <p:spPr>
            <a:xfrm flipH="1">
              <a:off x="1539972" y="3078978"/>
              <a:ext cx="2783193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1" name="Shape 1481"/>
            <p:cNvSpPr/>
            <p:nvPr/>
          </p:nvSpPr>
          <p:spPr>
            <a:xfrm flipH="1">
              <a:off x="1539972" y="3427017"/>
              <a:ext cx="2783193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2" name="Shape 1482"/>
            <p:cNvSpPr/>
            <p:nvPr/>
          </p:nvSpPr>
          <p:spPr>
            <a:xfrm>
              <a:off x="1539972" y="3563911"/>
              <a:ext cx="2852885" cy="46407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3" name="Shape 1483"/>
            <p:cNvSpPr/>
            <p:nvPr/>
          </p:nvSpPr>
          <p:spPr>
            <a:xfrm flipH="1">
              <a:off x="1539972" y="3770414"/>
              <a:ext cx="2783193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4" name="Shape 1484"/>
            <p:cNvSpPr/>
            <p:nvPr/>
          </p:nvSpPr>
          <p:spPr>
            <a:xfrm>
              <a:off x="1539972" y="3907309"/>
              <a:ext cx="2852885" cy="46406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5" name="Shape 1485"/>
            <p:cNvSpPr/>
            <p:nvPr/>
          </p:nvSpPr>
          <p:spPr>
            <a:xfrm flipH="1">
              <a:off x="1539972" y="4116132"/>
              <a:ext cx="2783193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6" name="Shape 1486"/>
            <p:cNvSpPr/>
            <p:nvPr/>
          </p:nvSpPr>
          <p:spPr>
            <a:xfrm rot="10800000">
              <a:off x="1539972" y="5355149"/>
              <a:ext cx="2852885" cy="1037155"/>
            </a:xfrm>
            <a:prstGeom prst="rect">
              <a:avLst/>
            </a:prstGeom>
            <a:solidFill>
              <a:srgbClr val="CC9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7" name="Shape 1487"/>
            <p:cNvSpPr/>
            <p:nvPr/>
          </p:nvSpPr>
          <p:spPr>
            <a:xfrm rot="10800000">
              <a:off x="1539972" y="4253027"/>
              <a:ext cx="2852885" cy="273791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8" name="Shape 1488"/>
            <p:cNvSpPr/>
            <p:nvPr/>
          </p:nvSpPr>
          <p:spPr>
            <a:xfrm rot="10800000">
              <a:off x="1539972" y="4802928"/>
              <a:ext cx="2852885" cy="208824"/>
            </a:xfrm>
            <a:prstGeom prst="rect">
              <a:avLst/>
            </a:prstGeom>
            <a:solidFill>
              <a:srgbClr val="33996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89" name="Shape 1489"/>
            <p:cNvSpPr/>
            <p:nvPr/>
          </p:nvSpPr>
          <p:spPr>
            <a:xfrm>
              <a:off x="1539972" y="4549506"/>
              <a:ext cx="2852885" cy="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0" name="Shape 1490"/>
            <p:cNvSpPr/>
            <p:nvPr/>
          </p:nvSpPr>
          <p:spPr>
            <a:xfrm flipV="1">
              <a:off x="1539972" y="4668353"/>
              <a:ext cx="2852885" cy="232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1" name="Shape 1491"/>
            <p:cNvSpPr/>
            <p:nvPr/>
          </p:nvSpPr>
          <p:spPr>
            <a:xfrm flipV="1">
              <a:off x="1539972" y="5218253"/>
              <a:ext cx="2852885" cy="2322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2" name="Shape 1492"/>
            <p:cNvSpPr/>
            <p:nvPr/>
          </p:nvSpPr>
          <p:spPr>
            <a:xfrm>
              <a:off x="746381" y="1958295"/>
              <a:ext cx="547748" cy="2235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3" name="Shape 1493"/>
            <p:cNvSpPr/>
            <p:nvPr/>
          </p:nvSpPr>
          <p:spPr>
            <a:xfrm>
              <a:off x="746381" y="4547700"/>
              <a:ext cx="547748" cy="2235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4" name="Shape 1494"/>
            <p:cNvSpPr/>
            <p:nvPr/>
          </p:nvSpPr>
          <p:spPr>
            <a:xfrm>
              <a:off x="393423" y="4556981"/>
              <a:ext cx="1450049" cy="472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300"/>
                </a:spcBef>
                <a:defRPr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+ HV</a:t>
              </a:r>
            </a:p>
          </p:txBody>
        </p:sp>
        <p:sp>
          <p:nvSpPr>
            <p:cNvPr id="1495" name="Shape 1495"/>
            <p:cNvSpPr/>
            <p:nvPr/>
          </p:nvSpPr>
          <p:spPr>
            <a:xfrm>
              <a:off x="359701" y="1995419"/>
              <a:ext cx="1400590" cy="472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300"/>
                </a:spcBef>
                <a:defRPr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- HV</a:t>
              </a:r>
            </a:p>
          </p:txBody>
        </p:sp>
        <p:sp>
          <p:nvSpPr>
            <p:cNvPr id="1496" name="Shape 1496"/>
            <p:cNvSpPr/>
            <p:nvPr/>
          </p:nvSpPr>
          <p:spPr>
            <a:xfrm>
              <a:off x="5368547" y="5568612"/>
              <a:ext cx="2832652" cy="69609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7" name="Shape 1497"/>
            <p:cNvSpPr/>
            <p:nvPr/>
          </p:nvSpPr>
          <p:spPr>
            <a:xfrm>
              <a:off x="5368547" y="735521"/>
              <a:ext cx="2832652" cy="1034834"/>
            </a:xfrm>
            <a:prstGeom prst="rect">
              <a:avLst/>
            </a:prstGeom>
            <a:solidFill>
              <a:srgbClr val="CC99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8" name="Shape 1498"/>
            <p:cNvSpPr/>
            <p:nvPr/>
          </p:nvSpPr>
          <p:spPr>
            <a:xfrm>
              <a:off x="5368547" y="4206622"/>
              <a:ext cx="2832652" cy="273791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499" name="Shape 1499"/>
            <p:cNvSpPr/>
            <p:nvPr/>
          </p:nvSpPr>
          <p:spPr>
            <a:xfrm>
              <a:off x="5368547" y="2881757"/>
              <a:ext cx="2832652" cy="208824"/>
            </a:xfrm>
            <a:prstGeom prst="rect">
              <a:avLst/>
            </a:prstGeom>
            <a:solidFill>
              <a:srgbClr val="339966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0" name="Shape 1500"/>
            <p:cNvSpPr/>
            <p:nvPr/>
          </p:nvSpPr>
          <p:spPr>
            <a:xfrm flipH="1">
              <a:off x="5368547" y="4185740"/>
              <a:ext cx="2832651" cy="2321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1" name="Shape 1501"/>
            <p:cNvSpPr/>
            <p:nvPr/>
          </p:nvSpPr>
          <p:spPr>
            <a:xfrm flipH="1">
              <a:off x="5368547" y="3621918"/>
              <a:ext cx="2832651" cy="232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2" name="Shape 1502"/>
            <p:cNvSpPr/>
            <p:nvPr/>
          </p:nvSpPr>
          <p:spPr>
            <a:xfrm flipH="1">
              <a:off x="5368547" y="2239046"/>
              <a:ext cx="2832651" cy="232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3" name="Shape 1503"/>
            <p:cNvSpPr/>
            <p:nvPr/>
          </p:nvSpPr>
          <p:spPr>
            <a:xfrm flipH="1">
              <a:off x="5379787" y="4976947"/>
              <a:ext cx="2778697" cy="23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4" name="Shape 1504"/>
            <p:cNvSpPr/>
            <p:nvPr/>
          </p:nvSpPr>
          <p:spPr>
            <a:xfrm>
              <a:off x="5080786" y="0"/>
              <a:ext cx="2502257" cy="6603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38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LEGENDA</a:t>
              </a:r>
            </a:p>
          </p:txBody>
        </p:sp>
        <p:sp>
          <p:nvSpPr>
            <p:cNvPr id="1505" name="Shape 1505"/>
            <p:cNvSpPr/>
            <p:nvPr/>
          </p:nvSpPr>
          <p:spPr>
            <a:xfrm flipH="1" flipV="1">
              <a:off x="1528732" y="5053515"/>
              <a:ext cx="2580860" cy="4642"/>
            </a:xfrm>
            <a:prstGeom prst="line">
              <a:avLst/>
            </a:prstGeom>
            <a:noFill/>
            <a:ln w="63500" cap="flat">
              <a:solidFill>
                <a:srgbClr val="FF66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6" name="Shape 1506"/>
            <p:cNvSpPr/>
            <p:nvPr/>
          </p:nvSpPr>
          <p:spPr>
            <a:xfrm flipH="1" flipV="1">
              <a:off x="5364051" y="2839992"/>
              <a:ext cx="2589853" cy="4641"/>
            </a:xfrm>
            <a:prstGeom prst="line">
              <a:avLst/>
            </a:prstGeom>
            <a:noFill/>
            <a:ln w="63500" cap="flat">
              <a:solidFill>
                <a:srgbClr val="FF66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7" name="Shape 1507"/>
            <p:cNvSpPr/>
            <p:nvPr/>
          </p:nvSpPr>
          <p:spPr>
            <a:xfrm>
              <a:off x="5953062" y="814409"/>
              <a:ext cx="4242232" cy="4371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Honeycomb          15 mm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		        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Adesivo</a:t>
              </a:r>
            </a:p>
            <a:p>
              <a:pPr algn="l" defTabSz="650240">
                <a:defRPr sz="11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Vetronite con strips	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                    1.5 mm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Foglio di mylar     30 μm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		       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Vetro con vernice resistiva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                    1.9 mm</a:t>
              </a:r>
            </a:p>
            <a:p>
              <a:pPr algn="l" defTabSz="650240">
                <a:defRPr sz="1100" b="1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Filo di nylon        300 μm	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	        </a:t>
              </a:r>
            </a:p>
            <a:p>
              <a:pPr algn="l"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Vetro               1.1 mm			        </a:t>
              </a: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5096522" y="2763424"/>
              <a:ext cx="510328" cy="106732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09" name="Shape 1509"/>
            <p:cNvSpPr/>
            <p:nvPr/>
          </p:nvSpPr>
          <p:spPr>
            <a:xfrm>
              <a:off x="5680909" y="5682304"/>
              <a:ext cx="2990278" cy="884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defTabSz="650240">
                <a:defRPr sz="1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Miscela utilizzata</a:t>
              </a:r>
            </a:p>
            <a:p>
              <a:pPr defTabSz="650240">
                <a:defRPr sz="4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 </a:t>
              </a:r>
            </a:p>
            <a:p>
              <a:pPr defTabSz="650240">
                <a:defRPr sz="24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~ 98% FREON  ~ 2% SF</a:t>
              </a:r>
              <a:r>
                <a:rPr b="1" baseline="-20250"/>
                <a:t>6</a:t>
              </a:r>
            </a:p>
          </p:txBody>
        </p:sp>
        <p:sp>
          <p:nvSpPr>
            <p:cNvPr id="1510" name="Shape 1510"/>
            <p:cNvSpPr/>
            <p:nvPr/>
          </p:nvSpPr>
          <p:spPr>
            <a:xfrm>
              <a:off x="1121819" y="1373591"/>
              <a:ext cx="510328" cy="12529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11" name="Shape 1511"/>
            <p:cNvSpPr/>
            <p:nvPr/>
          </p:nvSpPr>
          <p:spPr>
            <a:xfrm>
              <a:off x="1121819" y="5023352"/>
              <a:ext cx="510328" cy="10673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13" name="Shape 1513"/>
          <p:cNvSpPr/>
          <p:nvPr/>
        </p:nvSpPr>
        <p:spPr>
          <a:xfrm>
            <a:off x="68654" y="2959775"/>
            <a:ext cx="2210365" cy="6162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650240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È costituita principalmente da:</a:t>
            </a:r>
          </a:p>
          <a:p>
            <a:pPr algn="just" defTabSz="650240">
              <a:defRPr sz="18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algn="just" defTabSz="650240">
              <a:buSzPct val="100000"/>
              <a:buChar char="•"/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 elettrodi a cui si fornisce 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alta tensione per creare una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differenza di potenziale.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algn="just" defTabSz="650240">
              <a:buSzPct val="100000"/>
              <a:buChar char="•"/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5 vetri intermedi per suddividere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lo spessore del gas in 6 gap</a:t>
            </a:r>
          </a:p>
          <a:p>
            <a:pPr algn="just" defTabSz="650240"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algn="just" defTabSz="650240">
              <a:buSzPct val="100000"/>
              <a:buChar char="•"/>
              <a:defRPr sz="180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2 elettrodi di lettura segmentati in 24 strisce (strips) conduttrici</a:t>
            </a:r>
          </a:p>
        </p:txBody>
      </p:sp>
      <p:pic>
        <p:nvPicPr>
          <p:cNvPr id="1514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7448" y="2562577"/>
            <a:ext cx="10627362" cy="6626579"/>
          </a:xfrm>
          <a:prstGeom prst="rect">
            <a:avLst/>
          </a:prstGeom>
          <a:ln w="12700">
            <a:miter lim="400000"/>
          </a:ln>
        </p:spPr>
      </p:pic>
      <p:sp>
        <p:nvSpPr>
          <p:cNvPr id="1515" name="Shape 1515"/>
          <p:cNvSpPr>
            <a:spLocks noGrp="1"/>
          </p:cNvSpPr>
          <p:nvPr>
            <p:ph type="sldNum" sz="quarter" idx="4294967295"/>
          </p:nvPr>
        </p:nvSpPr>
        <p:spPr>
          <a:xfrm>
            <a:off x="12162036" y="9364036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1516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7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4" grpId="1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0" name="Group 1530"/>
          <p:cNvGrpSpPr/>
          <p:nvPr/>
        </p:nvGrpSpPr>
        <p:grpSpPr>
          <a:xfrm>
            <a:off x="722488" y="4140658"/>
            <a:ext cx="5138703" cy="1543975"/>
            <a:chOff x="0" y="0"/>
            <a:chExt cx="5138702" cy="1543974"/>
          </a:xfrm>
        </p:grpSpPr>
        <p:grpSp>
          <p:nvGrpSpPr>
            <p:cNvPr id="1521" name="Group 1521"/>
            <p:cNvGrpSpPr/>
            <p:nvPr/>
          </p:nvGrpSpPr>
          <p:grpSpPr>
            <a:xfrm>
              <a:off x="-1" y="4621"/>
              <a:ext cx="3974113" cy="1257419"/>
              <a:chOff x="0" y="0"/>
              <a:chExt cx="3974111" cy="1257417"/>
            </a:xfrm>
          </p:grpSpPr>
          <p:sp>
            <p:nvSpPr>
              <p:cNvPr id="1519" name="Shape 1519"/>
              <p:cNvSpPr/>
              <p:nvPr/>
            </p:nvSpPr>
            <p:spPr>
              <a:xfrm flipH="1">
                <a:off x="0" y="0"/>
                <a:ext cx="1164592" cy="125561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20" name="Shape 1520"/>
              <p:cNvSpPr/>
              <p:nvPr/>
            </p:nvSpPr>
            <p:spPr>
              <a:xfrm>
                <a:off x="0" y="1257417"/>
                <a:ext cx="397411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524" name="Group 1524"/>
            <p:cNvGrpSpPr/>
            <p:nvPr/>
          </p:nvGrpSpPr>
          <p:grpSpPr>
            <a:xfrm>
              <a:off x="1141933" y="0"/>
              <a:ext cx="3974113" cy="1255612"/>
              <a:chOff x="0" y="0"/>
              <a:chExt cx="3974111" cy="1255611"/>
            </a:xfrm>
          </p:grpSpPr>
          <p:sp>
            <p:nvSpPr>
              <p:cNvPr id="1522" name="Shape 1522"/>
              <p:cNvSpPr/>
              <p:nvPr/>
            </p:nvSpPr>
            <p:spPr>
              <a:xfrm flipV="1">
                <a:off x="2791393" y="0"/>
                <a:ext cx="1163082" cy="1255612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23" name="Shape 1523"/>
              <p:cNvSpPr/>
              <p:nvPr/>
            </p:nvSpPr>
            <p:spPr>
              <a:xfrm flipH="1" flipV="1">
                <a:off x="0" y="4621"/>
                <a:ext cx="3974112" cy="1"/>
              </a:xfrm>
              <a:prstGeom prst="line">
                <a:avLst/>
              </a:pr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525" name="Shape 1525"/>
            <p:cNvSpPr/>
            <p:nvPr/>
          </p:nvSpPr>
          <p:spPr>
            <a:xfrm flipH="1">
              <a:off x="0" y="1261774"/>
              <a:ext cx="1" cy="2803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6" name="Shape 1526"/>
            <p:cNvSpPr/>
            <p:nvPr/>
          </p:nvSpPr>
          <p:spPr>
            <a:xfrm>
              <a:off x="3974111" y="1261774"/>
              <a:ext cx="1" cy="28039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7" name="Shape 1527"/>
            <p:cNvSpPr/>
            <p:nvPr/>
          </p:nvSpPr>
          <p:spPr>
            <a:xfrm>
              <a:off x="5138702" y="4621"/>
              <a:ext cx="1" cy="28039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8" name="Shape 1528"/>
            <p:cNvSpPr/>
            <p:nvPr/>
          </p:nvSpPr>
          <p:spPr>
            <a:xfrm flipH="1">
              <a:off x="3974110" y="285016"/>
              <a:ext cx="1164593" cy="125715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29" name="Shape 1529"/>
            <p:cNvSpPr/>
            <p:nvPr/>
          </p:nvSpPr>
          <p:spPr>
            <a:xfrm>
              <a:off x="0" y="1543974"/>
              <a:ext cx="3974112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531" name="Shape 1531"/>
          <p:cNvSpPr/>
          <p:nvPr/>
        </p:nvSpPr>
        <p:spPr>
          <a:xfrm>
            <a:off x="3127021" y="5068711"/>
            <a:ext cx="959557" cy="1959752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2" name="Shape 1532"/>
          <p:cNvSpPr/>
          <p:nvPr/>
        </p:nvSpPr>
        <p:spPr>
          <a:xfrm>
            <a:off x="1794932" y="2302933"/>
            <a:ext cx="1266615" cy="2621281"/>
          </a:xfrm>
          <a:prstGeom prst="line">
            <a:avLst/>
          </a:prstGeom>
          <a:ln w="254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3" name="Shape 1533"/>
          <p:cNvSpPr/>
          <p:nvPr/>
        </p:nvSpPr>
        <p:spPr>
          <a:xfrm>
            <a:off x="3052515" y="4915182"/>
            <a:ext cx="205459" cy="417690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4" name="Shape 1534"/>
          <p:cNvSpPr/>
          <p:nvPr/>
        </p:nvSpPr>
        <p:spPr>
          <a:xfrm flipH="1">
            <a:off x="2666435" y="4985173"/>
            <a:ext cx="453814" cy="56670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5" name="Shape 1535"/>
          <p:cNvSpPr/>
          <p:nvPr/>
        </p:nvSpPr>
        <p:spPr>
          <a:xfrm>
            <a:off x="3120248" y="4985173"/>
            <a:ext cx="2056837" cy="2259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6" name="Shape 1536"/>
          <p:cNvSpPr/>
          <p:nvPr/>
        </p:nvSpPr>
        <p:spPr>
          <a:xfrm>
            <a:off x="1280159" y="6053102"/>
            <a:ext cx="1975270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Coordinata </a:t>
            </a:r>
            <a:r>
              <a:rPr lang="it-IT" dirty="0" smtClean="0"/>
              <a:t>x</a:t>
            </a:r>
            <a:endParaRPr dirty="0"/>
          </a:p>
        </p:txBody>
      </p:sp>
      <p:sp>
        <p:nvSpPr>
          <p:cNvPr id="1537" name="Shape 1537"/>
          <p:cNvSpPr/>
          <p:nvPr/>
        </p:nvSpPr>
        <p:spPr>
          <a:xfrm rot="18559885">
            <a:off x="4890473" y="4826199"/>
            <a:ext cx="2003623" cy="562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Coordinata </a:t>
            </a:r>
            <a:r>
              <a:rPr lang="it-IT" dirty="0" smtClean="0"/>
              <a:t>y</a:t>
            </a:r>
            <a:endParaRPr dirty="0"/>
          </a:p>
        </p:txBody>
      </p:sp>
      <p:sp>
        <p:nvSpPr>
          <p:cNvPr id="1538" name="Shape 1538"/>
          <p:cNvSpPr/>
          <p:nvPr/>
        </p:nvSpPr>
        <p:spPr>
          <a:xfrm>
            <a:off x="3007359" y="4926471"/>
            <a:ext cx="205459" cy="20997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9" name="Shape 1539"/>
          <p:cNvSpPr/>
          <p:nvPr/>
        </p:nvSpPr>
        <p:spPr>
          <a:xfrm>
            <a:off x="3486008" y="4860995"/>
            <a:ext cx="774419" cy="383823"/>
          </a:xfrm>
          <a:prstGeom prst="rightArrow">
            <a:avLst>
              <a:gd name="adj1" fmla="val 50000"/>
              <a:gd name="adj2" fmla="val 50441"/>
            </a:avLst>
          </a:pr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0" name="Shape 1540"/>
          <p:cNvSpPr/>
          <p:nvPr/>
        </p:nvSpPr>
        <p:spPr>
          <a:xfrm rot="10800000">
            <a:off x="1745262" y="4833902"/>
            <a:ext cx="774418" cy="383823"/>
          </a:xfrm>
          <a:prstGeom prst="rightArrow">
            <a:avLst>
              <a:gd name="adj1" fmla="val 50000"/>
              <a:gd name="adj2" fmla="val 50441"/>
            </a:avLst>
          </a:pr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1" name="Shape 1541"/>
          <p:cNvSpPr/>
          <p:nvPr/>
        </p:nvSpPr>
        <p:spPr>
          <a:xfrm>
            <a:off x="2564835" y="2887697"/>
            <a:ext cx="3091555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SEGNALE ELETTRICO</a:t>
            </a:r>
          </a:p>
        </p:txBody>
      </p:sp>
      <p:sp>
        <p:nvSpPr>
          <p:cNvPr id="1542" name="Shape 1542"/>
          <p:cNvSpPr/>
          <p:nvPr/>
        </p:nvSpPr>
        <p:spPr>
          <a:xfrm flipH="1">
            <a:off x="3793066" y="3443111"/>
            <a:ext cx="250614" cy="1390792"/>
          </a:xfrm>
          <a:prstGeom prst="line">
            <a:avLst/>
          </a:prstGeom>
          <a:ln w="12700">
            <a:solidFill>
              <a:srgbClr val="0000FF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3" name="Shape 1543"/>
          <p:cNvSpPr/>
          <p:nvPr/>
        </p:nvSpPr>
        <p:spPr>
          <a:xfrm flipH="1">
            <a:off x="2359377" y="3400213"/>
            <a:ext cx="1537548" cy="1433690"/>
          </a:xfrm>
          <a:prstGeom prst="line">
            <a:avLst/>
          </a:prstGeom>
          <a:ln w="12700">
            <a:solidFill>
              <a:srgbClr val="0000FF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4" name="Shape 1544"/>
          <p:cNvSpPr/>
          <p:nvPr/>
        </p:nvSpPr>
        <p:spPr>
          <a:xfrm>
            <a:off x="106115" y="5960533"/>
            <a:ext cx="5734757" cy="225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45" name="Shape 1545"/>
          <p:cNvSpPr/>
          <p:nvPr/>
        </p:nvSpPr>
        <p:spPr>
          <a:xfrm flipV="1">
            <a:off x="106115" y="3197013"/>
            <a:ext cx="2458721" cy="27635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46" name="pianostrip.jpg" descr="pianostrip"/>
          <p:cNvPicPr>
            <a:picLocks noChangeAspect="1"/>
          </p:cNvPicPr>
          <p:nvPr/>
        </p:nvPicPr>
        <p:blipFill>
          <a:blip r:embed="rId2">
            <a:extLst/>
          </a:blip>
          <a:srcRect l="1654" t="2204" r="4055" b="2413"/>
          <a:stretch>
            <a:fillRect/>
          </a:stretch>
        </p:blipFill>
        <p:spPr>
          <a:xfrm>
            <a:off x="6195341" y="5285458"/>
            <a:ext cx="6658188" cy="3892410"/>
          </a:xfrm>
          <a:prstGeom prst="rect">
            <a:avLst/>
          </a:prstGeom>
          <a:ln w="63500">
            <a:solidFill>
              <a:srgbClr val="800000"/>
            </a:solidFill>
          </a:ln>
        </p:spPr>
      </p:pic>
      <p:sp>
        <p:nvSpPr>
          <p:cNvPr id="1547" name="Shape 1547"/>
          <p:cNvSpPr/>
          <p:nvPr/>
        </p:nvSpPr>
        <p:spPr>
          <a:xfrm>
            <a:off x="1894275" y="1102432"/>
            <a:ext cx="9200446" cy="1030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800" u="sng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Le MRPC permettono l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dirty="0"/>
              <a:t>identificazione delle coordinate del punto di impatto del muone</a:t>
            </a:r>
          </a:p>
        </p:txBody>
      </p:sp>
      <p:sp>
        <p:nvSpPr>
          <p:cNvPr id="1548" name="Shape 1548"/>
          <p:cNvSpPr/>
          <p:nvPr/>
        </p:nvSpPr>
        <p:spPr>
          <a:xfrm>
            <a:off x="7014915" y="1989725"/>
            <a:ext cx="5989886" cy="146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Coordinata </a:t>
            </a:r>
            <a:r>
              <a:rPr b="1" dirty="0">
                <a:solidFill>
                  <a:srgbClr val="FF0000"/>
                </a:solidFill>
              </a:rPr>
              <a:t>y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/>
              <a:t>è determinata    dalla posizione della strip colpita                   dalla particella incidente.</a:t>
            </a:r>
          </a:p>
        </p:txBody>
      </p:sp>
      <p:sp>
        <p:nvSpPr>
          <p:cNvPr id="1549" name="Shape 1549"/>
          <p:cNvSpPr/>
          <p:nvPr/>
        </p:nvSpPr>
        <p:spPr>
          <a:xfrm>
            <a:off x="7014915" y="3237653"/>
            <a:ext cx="5989886" cy="190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Coordinata </a:t>
            </a:r>
            <a:r>
              <a:rPr b="1" dirty="0">
                <a:solidFill>
                  <a:srgbClr val="FF0000"/>
                </a:solidFill>
              </a:rPr>
              <a:t>x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/>
              <a:t>è determinata    dalla differenza dei tempi di arrivo del segnale alle due  estremità del rivelatore.</a:t>
            </a:r>
          </a:p>
        </p:txBody>
      </p:sp>
      <p:sp>
        <p:nvSpPr>
          <p:cNvPr id="1550" name="Shape 1550"/>
          <p:cNvSpPr/>
          <p:nvPr/>
        </p:nvSpPr>
        <p:spPr>
          <a:xfrm>
            <a:off x="153528" y="6497884"/>
            <a:ext cx="1666303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24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</a:t>
            </a:r>
            <a:r>
              <a:rPr>
                <a:latin typeface="Arial"/>
                <a:ea typeface="Arial"/>
                <a:cs typeface="Arial"/>
                <a:sym typeface="Arial"/>
              </a:rPr>
              <a:t>’</a:t>
            </a:r>
            <a:r>
              <a:t>incertezza:</a:t>
            </a:r>
          </a:p>
        </p:txBody>
      </p:sp>
      <p:sp>
        <p:nvSpPr>
          <p:cNvPr id="1551" name="Shape 1551"/>
          <p:cNvSpPr/>
          <p:nvPr/>
        </p:nvSpPr>
        <p:spPr>
          <a:xfrm>
            <a:off x="49670" y="7175217"/>
            <a:ext cx="6276624" cy="1608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buClr>
                <a:srgbClr val="008000"/>
              </a:buClr>
              <a:buSzPct val="100000"/>
              <a:buFont typeface="Wingdings"/>
              <a:buChar char="❖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lang="it-IT" dirty="0" smtClean="0">
                <a:solidFill>
                  <a:srgbClr val="0000FF"/>
                </a:solidFill>
              </a:rPr>
              <a:t>x</a:t>
            </a:r>
            <a:r>
              <a:rPr dirty="0" smtClean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dirty="0"/>
              <a:t>legata alla larghezza della strip </a:t>
            </a:r>
          </a:p>
          <a:p>
            <a:pPr algn="l" defTabSz="650240">
              <a:defRPr sz="2400">
                <a:solidFill>
                  <a:srgbClr val="0000FF"/>
                </a:solidFill>
                <a:latin typeface="Symbol"/>
                <a:ea typeface="Symbol"/>
                <a:cs typeface="Symbol"/>
                <a:sym typeface="Symbol"/>
              </a:defRPr>
            </a:pPr>
            <a:r>
              <a:rPr dirty="0"/>
              <a:t>                            </a:t>
            </a:r>
            <a:endParaRPr sz="1100" dirty="0"/>
          </a:p>
          <a:p>
            <a:pPr algn="l" defTabSz="650240">
              <a:buClr>
                <a:srgbClr val="008000"/>
              </a:buClr>
              <a:buSzPct val="100000"/>
              <a:buFont typeface="Wingdings"/>
              <a:buChar char="❖"/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</a:t>
            </a:r>
            <a:r>
              <a:rPr lang="it-IT" dirty="0" smtClean="0">
                <a:solidFill>
                  <a:srgbClr val="0000FF"/>
                </a:solidFill>
              </a:rPr>
              <a:t>y</a:t>
            </a:r>
            <a:r>
              <a:rPr dirty="0" smtClean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dirty="0"/>
              <a:t>legata all</a:t>
            </a:r>
            <a:r>
              <a:rPr dirty="0">
                <a:latin typeface="Arial"/>
                <a:ea typeface="Arial"/>
                <a:cs typeface="Arial"/>
                <a:sym typeface="Arial"/>
              </a:rPr>
              <a:t>’</a:t>
            </a:r>
            <a:r>
              <a:rPr dirty="0"/>
              <a:t>errore nella misura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            delle differenze dei tempi</a:t>
            </a:r>
          </a:p>
        </p:txBody>
      </p:sp>
      <p:sp>
        <p:nvSpPr>
          <p:cNvPr id="1552" name="Shape 1552"/>
          <p:cNvSpPr/>
          <p:nvPr/>
        </p:nvSpPr>
        <p:spPr>
          <a:xfrm>
            <a:off x="-333023" y="-22120"/>
            <a:ext cx="13670846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Il rivelatore del telescopio EEE</a:t>
            </a:r>
          </a:p>
        </p:txBody>
      </p:sp>
      <p:pic>
        <p:nvPicPr>
          <p:cNvPr id="1553" name="pianostrip.jpg" descr="pianostrip"/>
          <p:cNvPicPr>
            <a:picLocks noChangeAspect="1"/>
          </p:cNvPicPr>
          <p:nvPr/>
        </p:nvPicPr>
        <p:blipFill>
          <a:blip r:embed="rId2">
            <a:extLst/>
          </a:blip>
          <a:srcRect l="40826" t="42535" r="56564" b="53341"/>
          <a:stretch>
            <a:fillRect/>
          </a:stretch>
        </p:blipFill>
        <p:spPr>
          <a:xfrm>
            <a:off x="7778044" y="6348871"/>
            <a:ext cx="182881" cy="167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4" name="pianostrip.jpg" descr="pianostrip"/>
          <p:cNvPicPr>
            <a:picLocks noChangeAspect="1"/>
          </p:cNvPicPr>
          <p:nvPr/>
        </p:nvPicPr>
        <p:blipFill>
          <a:blip r:embed="rId2">
            <a:extLst/>
          </a:blip>
          <a:srcRect l="23600" t="27055" r="73861" b="67948"/>
          <a:stretch>
            <a:fillRect/>
          </a:stretch>
        </p:blipFill>
        <p:spPr>
          <a:xfrm>
            <a:off x="8938542" y="6883964"/>
            <a:ext cx="178365" cy="205459"/>
          </a:xfrm>
          <a:prstGeom prst="rect">
            <a:avLst/>
          </a:prstGeom>
          <a:ln w="12700">
            <a:miter lim="400000"/>
          </a:ln>
        </p:spPr>
      </p:pic>
      <p:sp>
        <p:nvSpPr>
          <p:cNvPr id="1555" name="Shape 1555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1556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78650 0.000000" pathEditMode="relative">
                                      <p:cBhvr>
                                        <p:cTn id="40" dur="2000" fill="hold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102253 0.000000" pathEditMode="relative">
                                      <p:cBhvr>
                                        <p:cTn id="43" dur="200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1" grpId="4" animBg="1" advAuto="0"/>
      <p:bldP spid="1532" grpId="1" animBg="1" advAuto="0"/>
      <p:bldP spid="1533" grpId="3" animBg="1" advAuto="0"/>
      <p:bldP spid="1538" grpId="2" animBg="1" advAuto="0"/>
      <p:bldP spid="1539" grpId="5" animBg="1" advAuto="0"/>
      <p:bldP spid="1540" grpId="6" animBg="1" advAuto="0"/>
      <p:bldP spid="1541" grpId="7" animBg="1" advAuto="0"/>
      <p:bldP spid="1542" grpId="9" animBg="1" advAuto="0"/>
      <p:bldP spid="1543" grpId="8" animBg="1" advAuto="0"/>
      <p:bldP spid="1550" grpId="12" animBg="1" advAuto="0"/>
      <p:bldP spid="1551" grpId="13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Shape 1559"/>
          <p:cNvSpPr>
            <a:spLocks noGrp="1"/>
          </p:cNvSpPr>
          <p:nvPr>
            <p:ph type="title" idx="4294967295"/>
          </p:nvPr>
        </p:nvSpPr>
        <p:spPr>
          <a:xfrm>
            <a:off x="467359" y="2494391"/>
            <a:ext cx="12070082" cy="4328162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defRPr sz="4400"/>
            </a:pPr>
            <a:r>
              <a:rPr dirty="0"/>
              <a:t>Una volta che i rivelatori sono costruiti possiamo installare </a:t>
            </a:r>
            <a:br>
              <a:rPr dirty="0"/>
            </a:br>
            <a:r>
              <a:rPr dirty="0"/>
              <a:t>il telescopio</a:t>
            </a:r>
            <a:br>
              <a:rPr dirty="0"/>
            </a:br>
            <a:endParaRPr dirty="0"/>
          </a:p>
        </p:txBody>
      </p:sp>
      <p:sp>
        <p:nvSpPr>
          <p:cNvPr id="1560" name="Shape 1560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1561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2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>
            <a:spLocks noGrp="1"/>
          </p:cNvSpPr>
          <p:nvPr>
            <p:ph type="title" idx="4294967295"/>
          </p:nvPr>
        </p:nvSpPr>
        <p:spPr>
          <a:xfrm>
            <a:off x="-153530" y="-38383"/>
            <a:ext cx="9367522" cy="113792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Cioè???</a:t>
            </a:r>
          </a:p>
        </p:txBody>
      </p:sp>
      <p:grpSp>
        <p:nvGrpSpPr>
          <p:cNvPr id="1593" name="Group 1593"/>
          <p:cNvGrpSpPr/>
          <p:nvPr/>
        </p:nvGrpSpPr>
        <p:grpSpPr>
          <a:xfrm>
            <a:off x="255128" y="1099537"/>
            <a:ext cx="3686952" cy="5231863"/>
            <a:chOff x="0" y="0"/>
            <a:chExt cx="3686951" cy="5231862"/>
          </a:xfrm>
        </p:grpSpPr>
        <p:grpSp>
          <p:nvGrpSpPr>
            <p:cNvPr id="1569" name="Group 1569"/>
            <p:cNvGrpSpPr/>
            <p:nvPr/>
          </p:nvGrpSpPr>
          <p:grpSpPr>
            <a:xfrm>
              <a:off x="0" y="2946940"/>
              <a:ext cx="2503611" cy="1210586"/>
              <a:chOff x="0" y="0"/>
              <a:chExt cx="2503610" cy="1210584"/>
            </a:xfrm>
          </p:grpSpPr>
          <p:sp>
            <p:nvSpPr>
              <p:cNvPr id="1565" name="Shape 1565"/>
              <p:cNvSpPr/>
              <p:nvPr/>
            </p:nvSpPr>
            <p:spPr>
              <a:xfrm>
                <a:off x="0" y="0"/>
                <a:ext cx="2503611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48" y="0"/>
                    </a:moveTo>
                    <a:lnTo>
                      <a:pt x="0" y="19746"/>
                    </a:lnTo>
                    <a:lnTo>
                      <a:pt x="0" y="21600"/>
                    </a:lnTo>
                    <a:lnTo>
                      <a:pt x="12052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6" name="Shape 1566"/>
              <p:cNvSpPr/>
              <p:nvPr/>
            </p:nvSpPr>
            <p:spPr>
              <a:xfrm>
                <a:off x="0" y="-1"/>
                <a:ext cx="2503611" cy="1106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48" y="0"/>
                    </a:moveTo>
                    <a:lnTo>
                      <a:pt x="0" y="21600"/>
                    </a:lnTo>
                    <a:lnTo>
                      <a:pt x="1205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29A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7" name="Shape 1567"/>
              <p:cNvSpPr/>
              <p:nvPr/>
            </p:nvSpPr>
            <p:spPr>
              <a:xfrm>
                <a:off x="1396935" y="0"/>
                <a:ext cx="1106676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0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F6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68" name="Shape 1568"/>
              <p:cNvSpPr/>
              <p:nvPr/>
            </p:nvSpPr>
            <p:spPr>
              <a:xfrm>
                <a:off x="0" y="0"/>
                <a:ext cx="2503611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12052" y="19746"/>
                    </a:lnTo>
                    <a:lnTo>
                      <a:pt x="21600" y="0"/>
                    </a:lnTo>
                    <a:moveTo>
                      <a:pt x="12052" y="19746"/>
                    </a:moveTo>
                    <a:lnTo>
                      <a:pt x="12052" y="21600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574" name="Group 1574"/>
            <p:cNvGrpSpPr/>
            <p:nvPr/>
          </p:nvGrpSpPr>
          <p:grpSpPr>
            <a:xfrm>
              <a:off x="0" y="1762551"/>
              <a:ext cx="2503611" cy="1208714"/>
              <a:chOff x="0" y="0"/>
              <a:chExt cx="2503610" cy="1208713"/>
            </a:xfrm>
          </p:grpSpPr>
          <p:sp>
            <p:nvSpPr>
              <p:cNvPr id="1570" name="Shape 1570"/>
              <p:cNvSpPr/>
              <p:nvPr/>
            </p:nvSpPr>
            <p:spPr>
              <a:xfrm>
                <a:off x="0" y="0"/>
                <a:ext cx="2503611" cy="1208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33" y="0"/>
                    </a:moveTo>
                    <a:lnTo>
                      <a:pt x="0" y="19746"/>
                    </a:lnTo>
                    <a:lnTo>
                      <a:pt x="0" y="21600"/>
                    </a:lnTo>
                    <a:lnTo>
                      <a:pt x="12067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1" name="Shape 1571"/>
              <p:cNvSpPr/>
              <p:nvPr/>
            </p:nvSpPr>
            <p:spPr>
              <a:xfrm>
                <a:off x="0" y="0"/>
                <a:ext cx="2503611" cy="1104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33" y="0"/>
                    </a:moveTo>
                    <a:lnTo>
                      <a:pt x="0" y="21600"/>
                    </a:lnTo>
                    <a:lnTo>
                      <a:pt x="12067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29A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2" name="Shape 1572"/>
              <p:cNvSpPr/>
              <p:nvPr/>
            </p:nvSpPr>
            <p:spPr>
              <a:xfrm>
                <a:off x="1398642" y="0"/>
                <a:ext cx="1104969" cy="1208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0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F6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3" name="Shape 1573"/>
              <p:cNvSpPr/>
              <p:nvPr/>
            </p:nvSpPr>
            <p:spPr>
              <a:xfrm>
                <a:off x="0" y="0"/>
                <a:ext cx="2503611" cy="1208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12067" y="19746"/>
                    </a:lnTo>
                    <a:lnTo>
                      <a:pt x="21600" y="0"/>
                    </a:lnTo>
                    <a:moveTo>
                      <a:pt x="12067" y="19746"/>
                    </a:moveTo>
                    <a:lnTo>
                      <a:pt x="12067" y="21600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579" name="Group 1579"/>
            <p:cNvGrpSpPr/>
            <p:nvPr/>
          </p:nvGrpSpPr>
          <p:grpSpPr>
            <a:xfrm>
              <a:off x="0" y="226399"/>
              <a:ext cx="2503611" cy="1210586"/>
              <a:chOff x="0" y="0"/>
              <a:chExt cx="2503610" cy="1210584"/>
            </a:xfrm>
          </p:grpSpPr>
          <p:sp>
            <p:nvSpPr>
              <p:cNvPr id="1575" name="Shape 1575"/>
              <p:cNvSpPr/>
              <p:nvPr/>
            </p:nvSpPr>
            <p:spPr>
              <a:xfrm>
                <a:off x="0" y="0"/>
                <a:ext cx="2503611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48" y="0"/>
                    </a:moveTo>
                    <a:lnTo>
                      <a:pt x="0" y="19746"/>
                    </a:lnTo>
                    <a:lnTo>
                      <a:pt x="0" y="21600"/>
                    </a:lnTo>
                    <a:lnTo>
                      <a:pt x="12052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6" name="Shape 1576"/>
              <p:cNvSpPr/>
              <p:nvPr/>
            </p:nvSpPr>
            <p:spPr>
              <a:xfrm>
                <a:off x="0" y="-1"/>
                <a:ext cx="2503611" cy="1106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548" y="0"/>
                    </a:moveTo>
                    <a:lnTo>
                      <a:pt x="0" y="21600"/>
                    </a:lnTo>
                    <a:lnTo>
                      <a:pt x="12052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29AC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7" name="Shape 1577"/>
              <p:cNvSpPr/>
              <p:nvPr/>
            </p:nvSpPr>
            <p:spPr>
              <a:xfrm>
                <a:off x="1396935" y="0"/>
                <a:ext cx="1106676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0" y="21600"/>
                    </a:lnTo>
                    <a:lnTo>
                      <a:pt x="21600" y="185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F679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578" name="Shape 1578"/>
              <p:cNvSpPr/>
              <p:nvPr/>
            </p:nvSpPr>
            <p:spPr>
              <a:xfrm>
                <a:off x="0" y="0"/>
                <a:ext cx="2503611" cy="1210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746"/>
                    </a:moveTo>
                    <a:lnTo>
                      <a:pt x="12052" y="19746"/>
                    </a:lnTo>
                    <a:lnTo>
                      <a:pt x="21600" y="0"/>
                    </a:lnTo>
                    <a:moveTo>
                      <a:pt x="12052" y="19746"/>
                    </a:moveTo>
                    <a:lnTo>
                      <a:pt x="12052" y="21600"/>
                    </a:ln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1580" name="Shape 1580"/>
            <p:cNvSpPr/>
            <p:nvPr/>
          </p:nvSpPr>
          <p:spPr>
            <a:xfrm>
              <a:off x="0" y="4382053"/>
              <a:ext cx="153158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348240" y="4365214"/>
              <a:ext cx="765791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82 cm</a:t>
              </a:r>
            </a:p>
          </p:txBody>
        </p:sp>
        <p:sp>
          <p:nvSpPr>
            <p:cNvPr id="1582" name="Shape 1582"/>
            <p:cNvSpPr/>
            <p:nvPr/>
          </p:nvSpPr>
          <p:spPr>
            <a:xfrm flipV="1">
              <a:off x="1531580" y="3098497"/>
              <a:ext cx="1112342" cy="121245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3" name="Shape 1583"/>
            <p:cNvSpPr/>
            <p:nvPr/>
          </p:nvSpPr>
          <p:spPr>
            <a:xfrm>
              <a:off x="2087750" y="3628011"/>
              <a:ext cx="973722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160  cm</a:t>
              </a:r>
            </a:p>
          </p:txBody>
        </p:sp>
        <p:sp>
          <p:nvSpPr>
            <p:cNvPr id="1584" name="Shape 1584"/>
            <p:cNvSpPr/>
            <p:nvPr/>
          </p:nvSpPr>
          <p:spPr>
            <a:xfrm flipV="1">
              <a:off x="2643921" y="1661513"/>
              <a:ext cx="1" cy="128542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5" name="Shape 1585"/>
            <p:cNvSpPr/>
            <p:nvPr/>
          </p:nvSpPr>
          <p:spPr>
            <a:xfrm>
              <a:off x="2713231" y="2116183"/>
              <a:ext cx="973721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100  cm</a:t>
              </a:r>
            </a:p>
          </p:txBody>
        </p:sp>
        <p:sp>
          <p:nvSpPr>
            <p:cNvPr id="1586" name="Shape 1586"/>
            <p:cNvSpPr/>
            <p:nvPr/>
          </p:nvSpPr>
          <p:spPr>
            <a:xfrm flipV="1">
              <a:off x="2643921" y="303113"/>
              <a:ext cx="1" cy="128730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2713231" y="755913"/>
              <a:ext cx="973721" cy="866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100  cm</a:t>
              </a:r>
            </a:p>
          </p:txBody>
        </p:sp>
        <p:sp>
          <p:nvSpPr>
            <p:cNvPr id="1588" name="Shape 1588"/>
            <p:cNvSpPr/>
            <p:nvPr/>
          </p:nvSpPr>
          <p:spPr>
            <a:xfrm>
              <a:off x="625479" y="0"/>
              <a:ext cx="279178" cy="977258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1043030" y="1435113"/>
              <a:ext cx="208335" cy="82565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462270" y="3006815"/>
              <a:ext cx="206426" cy="69100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oval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1" name="Shape 1591"/>
            <p:cNvSpPr/>
            <p:nvPr/>
          </p:nvSpPr>
          <p:spPr>
            <a:xfrm>
              <a:off x="1737820" y="3929254"/>
              <a:ext cx="275550" cy="90747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tailEnd type="stealth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92" name="Shape 1592"/>
            <p:cNvSpPr/>
            <p:nvPr/>
          </p:nvSpPr>
          <p:spPr>
            <a:xfrm>
              <a:off x="417550" y="0"/>
              <a:ext cx="277241" cy="434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spcBef>
                  <a:spcPts val="1500"/>
                </a:spcBef>
                <a:defRPr sz="2400">
                  <a:solidFill>
                    <a:srgbClr val="FF0000"/>
                  </a:solid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r>
                <a:t>μ</a:t>
              </a:r>
            </a:p>
          </p:txBody>
        </p:sp>
      </p:grpSp>
      <p:pic>
        <p:nvPicPr>
          <p:cNvPr id="1594" name="image.png"/>
          <p:cNvPicPr>
            <a:picLocks noChangeAspect="1"/>
          </p:cNvPicPr>
          <p:nvPr/>
        </p:nvPicPr>
        <p:blipFill>
          <a:blip r:embed="rId2">
            <a:extLst/>
          </a:blip>
          <a:srcRect l="4013" t="2000" r="8024" b="1011"/>
          <a:stretch>
            <a:fillRect/>
          </a:stretch>
        </p:blipFill>
        <p:spPr>
          <a:xfrm>
            <a:off x="3768230" y="1036319"/>
            <a:ext cx="4504268" cy="5012268"/>
          </a:xfrm>
          <a:prstGeom prst="rect">
            <a:avLst/>
          </a:prstGeom>
          <a:ln w="12700">
            <a:miter lim="400000"/>
          </a:ln>
        </p:spPr>
      </p:pic>
      <p:sp>
        <p:nvSpPr>
          <p:cNvPr id="1595" name="Shape 1595"/>
          <p:cNvSpPr/>
          <p:nvPr/>
        </p:nvSpPr>
        <p:spPr>
          <a:xfrm flipH="1">
            <a:off x="6597226" y="810542"/>
            <a:ext cx="264161" cy="93923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6" name="Shape 1596"/>
          <p:cNvSpPr/>
          <p:nvPr/>
        </p:nvSpPr>
        <p:spPr>
          <a:xfrm flipH="1">
            <a:off x="6249528" y="2275839"/>
            <a:ext cx="264161" cy="125984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7" name="Shape 1597"/>
          <p:cNvSpPr/>
          <p:nvPr/>
        </p:nvSpPr>
        <p:spPr>
          <a:xfrm flipH="1">
            <a:off x="5881510" y="3975946"/>
            <a:ext cx="279966" cy="1052126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8" name="Shape 1598"/>
          <p:cNvSpPr/>
          <p:nvPr/>
        </p:nvSpPr>
        <p:spPr>
          <a:xfrm>
            <a:off x="6944924" y="2187786"/>
            <a:ext cx="88054" cy="8805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50240">
              <a:defRPr sz="2400" u="sng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99" name="Shape 1599"/>
          <p:cNvSpPr/>
          <p:nvPr/>
        </p:nvSpPr>
        <p:spPr>
          <a:xfrm>
            <a:off x="6242755" y="5348675"/>
            <a:ext cx="88054" cy="88054"/>
          </a:xfrm>
          <a:prstGeom prst="ellipse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50240">
              <a:defRPr sz="2400" u="sng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00" name="telescopio-camere.jpeg" descr="telescopio-came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3040" y="975359"/>
            <a:ext cx="3668890" cy="4894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1" name="35925_2954705751322_1371804971_32365608_709675807_n.jpg" descr="35925_2954705751322_1371804971_32365608_709675807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19502" y="6181795"/>
            <a:ext cx="5165796" cy="3427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2" name="100B1486.jpeg" descr="100B148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6382737"/>
            <a:ext cx="3741139" cy="339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3" name="IMG_5413.jpeg" descr="IMG_541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19733" y="6037297"/>
            <a:ext cx="2476783" cy="3716304"/>
          </a:xfrm>
          <a:prstGeom prst="rect">
            <a:avLst/>
          </a:prstGeom>
          <a:ln w="12700">
            <a:miter lim="400000"/>
          </a:ln>
        </p:spPr>
      </p:pic>
      <p:sp>
        <p:nvSpPr>
          <p:cNvPr id="1604" name="Shape 160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44</a:t>
            </a:fld>
            <a:endParaRPr/>
          </a:p>
        </p:txBody>
      </p:sp>
      <p:pic>
        <p:nvPicPr>
          <p:cNvPr id="1605" name="banner_CF.jpg"/>
          <p:cNvPicPr>
            <a:picLocks noChangeAspect="1"/>
          </p:cNvPicPr>
          <p:nvPr/>
        </p:nvPicPr>
        <p:blipFill>
          <a:blip r:embed="rId7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6" name="banner_CF.jpg"/>
          <p:cNvPicPr>
            <a:picLocks noChangeAspect="1"/>
          </p:cNvPicPr>
          <p:nvPr/>
        </p:nvPicPr>
        <p:blipFill>
          <a:blip r:embed="rId7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Shape 1608"/>
          <p:cNvSpPr/>
          <p:nvPr/>
        </p:nvSpPr>
        <p:spPr>
          <a:xfrm>
            <a:off x="2659277" y="104880"/>
            <a:ext cx="10062916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Non solo il rivelatore ma anche…</a:t>
            </a:r>
          </a:p>
        </p:txBody>
      </p:sp>
      <p:grpSp>
        <p:nvGrpSpPr>
          <p:cNvPr id="1611" name="Group 1611"/>
          <p:cNvGrpSpPr/>
          <p:nvPr/>
        </p:nvGrpSpPr>
        <p:grpSpPr>
          <a:xfrm>
            <a:off x="194168" y="936977"/>
            <a:ext cx="12650331" cy="8622455"/>
            <a:chOff x="0" y="0"/>
            <a:chExt cx="12650329" cy="8622453"/>
          </a:xfrm>
        </p:grpSpPr>
        <p:sp>
          <p:nvSpPr>
            <p:cNvPr id="1609" name="Shape 1609"/>
            <p:cNvSpPr/>
            <p:nvPr/>
          </p:nvSpPr>
          <p:spPr>
            <a:xfrm>
              <a:off x="0" y="0"/>
              <a:ext cx="12650330" cy="86224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pic>
          <p:nvPicPr>
            <p:cNvPr id="1610" name="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650330" cy="8622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12" name="Shape 1612"/>
          <p:cNvSpPr/>
          <p:nvPr/>
        </p:nvSpPr>
        <p:spPr>
          <a:xfrm>
            <a:off x="8843715" y="8873066"/>
            <a:ext cx="1207912" cy="361246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3" name="Shape 161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45</a:t>
            </a:fld>
            <a:endParaRPr/>
          </a:p>
        </p:txBody>
      </p:sp>
      <p:pic>
        <p:nvPicPr>
          <p:cNvPr id="1614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Shape 1617"/>
          <p:cNvSpPr/>
          <p:nvPr/>
        </p:nvSpPr>
        <p:spPr>
          <a:xfrm>
            <a:off x="1334346" y="3569546"/>
            <a:ext cx="10062917" cy="1696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L’elettronica del Telescopio del </a:t>
            </a:r>
          </a:p>
          <a:p>
            <a:pPr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Progetto EEE</a:t>
            </a:r>
          </a:p>
        </p:txBody>
      </p:sp>
      <p:sp>
        <p:nvSpPr>
          <p:cNvPr id="1618" name="Shape 1618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1619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/>
          <p:nvPr/>
        </p:nvSpPr>
        <p:spPr>
          <a:xfrm>
            <a:off x="1036950" y="-25654"/>
            <a:ext cx="10062917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2700"/>
              </a:spcBef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L’elettronica del Telescopio</a:t>
            </a:r>
          </a:p>
        </p:txBody>
      </p:sp>
      <p:sp>
        <p:nvSpPr>
          <p:cNvPr id="1623" name="Shape 1623"/>
          <p:cNvSpPr/>
          <p:nvPr/>
        </p:nvSpPr>
        <p:spPr>
          <a:xfrm>
            <a:off x="1688817" y="2521937"/>
            <a:ext cx="2560321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</a:t>
            </a:r>
          </a:p>
        </p:txBody>
      </p:sp>
      <p:sp>
        <p:nvSpPr>
          <p:cNvPr id="1624" name="Shape 1624"/>
          <p:cNvSpPr/>
          <p:nvPr/>
        </p:nvSpPr>
        <p:spPr>
          <a:xfrm>
            <a:off x="6285653" y="2275839"/>
            <a:ext cx="4506525" cy="2253264"/>
          </a:xfrm>
          <a:prstGeom prst="rect">
            <a:avLst/>
          </a:prstGeom>
          <a:solidFill>
            <a:srgbClr val="FFFFFF">
              <a:alpha val="30195"/>
            </a:srgbClr>
          </a:solidFill>
          <a:ln w="508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5" name="Shape 1625"/>
          <p:cNvSpPr/>
          <p:nvPr/>
        </p:nvSpPr>
        <p:spPr>
          <a:xfrm>
            <a:off x="8961120" y="2316479"/>
            <a:ext cx="307058" cy="2253264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6" name="Shape 1626"/>
          <p:cNvSpPr/>
          <p:nvPr/>
        </p:nvSpPr>
        <p:spPr>
          <a:xfrm>
            <a:off x="9471377" y="2316479"/>
            <a:ext cx="307059" cy="2253264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7" name="Shape 1627"/>
          <p:cNvSpPr/>
          <p:nvPr/>
        </p:nvSpPr>
        <p:spPr>
          <a:xfrm>
            <a:off x="10496408" y="2316479"/>
            <a:ext cx="307059" cy="2253264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8" name="Shape 1628"/>
          <p:cNvSpPr/>
          <p:nvPr/>
        </p:nvSpPr>
        <p:spPr>
          <a:xfrm>
            <a:off x="6719146" y="2275839"/>
            <a:ext cx="307059" cy="2253264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9" name="Shape 1629"/>
          <p:cNvSpPr/>
          <p:nvPr/>
        </p:nvSpPr>
        <p:spPr>
          <a:xfrm flipH="1" flipV="1">
            <a:off x="10701867" y="4569742"/>
            <a:ext cx="512516" cy="715716"/>
          </a:xfrm>
          <a:prstGeom prst="line">
            <a:avLst/>
          </a:prstGeom>
          <a:ln w="25400">
            <a:solidFill>
              <a:srgbClr val="FFFFFF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0" name="Shape 1630"/>
          <p:cNvSpPr/>
          <p:nvPr/>
        </p:nvSpPr>
        <p:spPr>
          <a:xfrm>
            <a:off x="11008924" y="4553937"/>
            <a:ext cx="1995877" cy="115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VME Bridge CAEN Mod. V1718</a:t>
            </a:r>
          </a:p>
        </p:txBody>
      </p:sp>
      <p:sp>
        <p:nvSpPr>
          <p:cNvPr id="1631" name="Shape 1631"/>
          <p:cNvSpPr/>
          <p:nvPr/>
        </p:nvSpPr>
        <p:spPr>
          <a:xfrm>
            <a:off x="11008924" y="3237653"/>
            <a:ext cx="1995877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USB connection to PC </a:t>
            </a:r>
          </a:p>
        </p:txBody>
      </p:sp>
      <p:sp>
        <p:nvSpPr>
          <p:cNvPr id="1632" name="Shape 1632"/>
          <p:cNvSpPr/>
          <p:nvPr/>
        </p:nvSpPr>
        <p:spPr>
          <a:xfrm>
            <a:off x="4768426" y="758613"/>
            <a:ext cx="2077157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Scheda di Trigger</a:t>
            </a:r>
          </a:p>
        </p:txBody>
      </p:sp>
      <p:sp>
        <p:nvSpPr>
          <p:cNvPr id="1633" name="Shape 1633"/>
          <p:cNvSpPr/>
          <p:nvPr/>
        </p:nvSpPr>
        <p:spPr>
          <a:xfrm>
            <a:off x="8450616" y="196849"/>
            <a:ext cx="1943948" cy="5110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GPS Unit </a:t>
            </a:r>
          </a:p>
        </p:txBody>
      </p:sp>
      <p:sp>
        <p:nvSpPr>
          <p:cNvPr id="1634" name="Shape 1634"/>
          <p:cNvSpPr/>
          <p:nvPr/>
        </p:nvSpPr>
        <p:spPr>
          <a:xfrm>
            <a:off x="8412480" y="756355"/>
            <a:ext cx="1639147" cy="12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144 channels TDC</a:t>
            </a:r>
          </a:p>
        </p:txBody>
      </p:sp>
      <p:sp>
        <p:nvSpPr>
          <p:cNvPr id="1635" name="Shape 1635"/>
          <p:cNvSpPr/>
          <p:nvPr/>
        </p:nvSpPr>
        <p:spPr>
          <a:xfrm>
            <a:off x="5888284" y="1600764"/>
            <a:ext cx="1022774" cy="122597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6" name="Shape 1636"/>
          <p:cNvSpPr/>
          <p:nvPr/>
        </p:nvSpPr>
        <p:spPr>
          <a:xfrm>
            <a:off x="9474008" y="781165"/>
            <a:ext cx="921174" cy="92117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7" name="Shape 1637"/>
          <p:cNvSpPr/>
          <p:nvPr/>
        </p:nvSpPr>
        <p:spPr>
          <a:xfrm>
            <a:off x="8918222" y="1907822"/>
            <a:ext cx="144499" cy="51025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8" name="Shape 1638"/>
          <p:cNvSpPr/>
          <p:nvPr/>
        </p:nvSpPr>
        <p:spPr>
          <a:xfrm>
            <a:off x="9268177" y="1600764"/>
            <a:ext cx="307059" cy="92117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39" name="Shape 1639"/>
          <p:cNvSpPr/>
          <p:nvPr/>
        </p:nvSpPr>
        <p:spPr>
          <a:xfrm>
            <a:off x="4350737" y="2768035"/>
            <a:ext cx="1946206" cy="1171449"/>
          </a:xfrm>
          <a:prstGeom prst="rect">
            <a:avLst/>
          </a:prstGeom>
          <a:ln w="12700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VME crate CAEN   Mod.8010</a:t>
            </a:r>
          </a:p>
        </p:txBody>
      </p:sp>
      <p:grpSp>
        <p:nvGrpSpPr>
          <p:cNvPr id="1644" name="Group 1644"/>
          <p:cNvGrpSpPr/>
          <p:nvPr/>
        </p:nvGrpSpPr>
        <p:grpSpPr>
          <a:xfrm>
            <a:off x="10430933" y="268675"/>
            <a:ext cx="2573868" cy="1937174"/>
            <a:chOff x="0" y="0"/>
            <a:chExt cx="2573866" cy="1937173"/>
          </a:xfrm>
        </p:grpSpPr>
        <p:sp>
          <p:nvSpPr>
            <p:cNvPr id="1640" name="Shape 1640"/>
            <p:cNvSpPr/>
            <p:nvPr/>
          </p:nvSpPr>
          <p:spPr>
            <a:xfrm>
              <a:off x="400617" y="0"/>
              <a:ext cx="1783238" cy="1286696"/>
            </a:xfrm>
            <a:prstGeom prst="rect">
              <a:avLst/>
            </a:prstGeom>
            <a:solidFill>
              <a:srgbClr val="C0C0C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41" name="Shape 1641"/>
            <p:cNvSpPr/>
            <p:nvPr/>
          </p:nvSpPr>
          <p:spPr>
            <a:xfrm>
              <a:off x="0" y="1351357"/>
              <a:ext cx="2573867" cy="431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8327" y="0"/>
                  </a:lnTo>
                  <a:lnTo>
                    <a:pt x="3340" y="0"/>
                  </a:lnTo>
                  <a:close/>
                </a:path>
              </a:pathLst>
            </a:custGeom>
            <a:solidFill>
              <a:srgbClr val="C0C0C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42" name="Shape 1642"/>
            <p:cNvSpPr/>
            <p:nvPr/>
          </p:nvSpPr>
          <p:spPr>
            <a:xfrm>
              <a:off x="0" y="1782647"/>
              <a:ext cx="2573867" cy="154527"/>
            </a:xfrm>
            <a:prstGeom prst="rect">
              <a:avLst/>
            </a:prstGeom>
            <a:solidFill>
              <a:srgbClr val="C0C0C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43" name="Shape 1643"/>
            <p:cNvSpPr/>
            <p:nvPr/>
          </p:nvSpPr>
          <p:spPr>
            <a:xfrm>
              <a:off x="222949" y="136588"/>
              <a:ext cx="2143936" cy="1556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79" y="0"/>
                  </a:moveTo>
                  <a:lnTo>
                    <a:pt x="18820" y="0"/>
                  </a:lnTo>
                  <a:lnTo>
                    <a:pt x="18820" y="13968"/>
                  </a:lnTo>
                  <a:lnTo>
                    <a:pt x="2779" y="13968"/>
                  </a:lnTo>
                  <a:lnTo>
                    <a:pt x="2779" y="0"/>
                  </a:lnTo>
                  <a:close/>
                  <a:moveTo>
                    <a:pt x="1737" y="17460"/>
                  </a:moveTo>
                  <a:lnTo>
                    <a:pt x="1256" y="18158"/>
                  </a:lnTo>
                  <a:lnTo>
                    <a:pt x="20236" y="18158"/>
                  </a:lnTo>
                  <a:lnTo>
                    <a:pt x="19756" y="17460"/>
                  </a:lnTo>
                  <a:lnTo>
                    <a:pt x="1737" y="17460"/>
                  </a:lnTo>
                  <a:close/>
                  <a:moveTo>
                    <a:pt x="5213" y="20902"/>
                  </a:moveTo>
                  <a:lnTo>
                    <a:pt x="4892" y="21600"/>
                  </a:lnTo>
                  <a:lnTo>
                    <a:pt x="16681" y="21600"/>
                  </a:lnTo>
                  <a:lnTo>
                    <a:pt x="16361" y="20902"/>
                  </a:lnTo>
                  <a:lnTo>
                    <a:pt x="5213" y="20902"/>
                  </a:lnTo>
                  <a:close/>
                  <a:moveTo>
                    <a:pt x="1149" y="18607"/>
                  </a:moveTo>
                  <a:lnTo>
                    <a:pt x="641" y="19356"/>
                  </a:lnTo>
                  <a:lnTo>
                    <a:pt x="20905" y="19356"/>
                  </a:lnTo>
                  <a:lnTo>
                    <a:pt x="20371" y="18607"/>
                  </a:lnTo>
                  <a:lnTo>
                    <a:pt x="1149" y="18607"/>
                  </a:lnTo>
                  <a:close/>
                  <a:moveTo>
                    <a:pt x="534" y="19704"/>
                  </a:moveTo>
                  <a:lnTo>
                    <a:pt x="0" y="20452"/>
                  </a:lnTo>
                  <a:lnTo>
                    <a:pt x="21600" y="20452"/>
                  </a:lnTo>
                  <a:lnTo>
                    <a:pt x="21038" y="19704"/>
                  </a:lnTo>
                  <a:lnTo>
                    <a:pt x="534" y="19704"/>
                  </a:lnTo>
                  <a:close/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45" name="Shape 1645"/>
          <p:cNvSpPr/>
          <p:nvPr/>
        </p:nvSpPr>
        <p:spPr>
          <a:xfrm flipV="1">
            <a:off x="11724640" y="2316479"/>
            <a:ext cx="1" cy="614117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6" name="Shape 1646"/>
          <p:cNvSpPr/>
          <p:nvPr/>
        </p:nvSpPr>
        <p:spPr>
          <a:xfrm>
            <a:off x="10598008" y="2932401"/>
            <a:ext cx="1126633" cy="1"/>
          </a:xfrm>
          <a:prstGeom prst="line">
            <a:avLst/>
          </a:prstGeom>
          <a:ln w="508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47" name="Shape 1647"/>
          <p:cNvSpPr/>
          <p:nvPr/>
        </p:nvSpPr>
        <p:spPr>
          <a:xfrm>
            <a:off x="5784426" y="7599680"/>
            <a:ext cx="7220375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Vediamo alcuni dettagli</a:t>
            </a:r>
          </a:p>
        </p:txBody>
      </p:sp>
      <p:sp>
        <p:nvSpPr>
          <p:cNvPr id="1648" name="Shape 1648"/>
          <p:cNvSpPr/>
          <p:nvPr/>
        </p:nvSpPr>
        <p:spPr>
          <a:xfrm>
            <a:off x="216746" y="5201920"/>
            <a:ext cx="2047806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MRPC Telescope</a:t>
            </a:r>
          </a:p>
        </p:txBody>
      </p:sp>
      <p:grpSp>
        <p:nvGrpSpPr>
          <p:cNvPr id="1653" name="Group 1653"/>
          <p:cNvGrpSpPr/>
          <p:nvPr/>
        </p:nvGrpSpPr>
        <p:grpSpPr>
          <a:xfrm>
            <a:off x="1176302" y="5389315"/>
            <a:ext cx="2968978" cy="3890152"/>
            <a:chOff x="0" y="0"/>
            <a:chExt cx="2968977" cy="3890150"/>
          </a:xfrm>
        </p:grpSpPr>
        <p:sp>
          <p:nvSpPr>
            <p:cNvPr id="1649" name="Shape 1649"/>
            <p:cNvSpPr/>
            <p:nvPr/>
          </p:nvSpPr>
          <p:spPr>
            <a:xfrm>
              <a:off x="0" y="1022773"/>
              <a:ext cx="2968978" cy="101601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50" name="Shape 1650"/>
            <p:cNvSpPr/>
            <p:nvPr/>
          </p:nvSpPr>
          <p:spPr>
            <a:xfrm>
              <a:off x="0" y="2047804"/>
              <a:ext cx="2968978" cy="101601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51" name="Shape 1651"/>
            <p:cNvSpPr/>
            <p:nvPr/>
          </p:nvSpPr>
          <p:spPr>
            <a:xfrm>
              <a:off x="0" y="3174435"/>
              <a:ext cx="2968978" cy="101601"/>
            </a:xfrm>
            <a:prstGeom prst="rect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52" name="Shape 1652"/>
            <p:cNvSpPr/>
            <p:nvPr/>
          </p:nvSpPr>
          <p:spPr>
            <a:xfrm>
              <a:off x="717973" y="0"/>
              <a:ext cx="921174" cy="389015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654" name="Shape 1654"/>
          <p:cNvSpPr/>
          <p:nvPr/>
        </p:nvSpPr>
        <p:spPr>
          <a:xfrm>
            <a:off x="5949244" y="5285457"/>
            <a:ext cx="4341708" cy="1025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429" y="0"/>
                </a:moveTo>
                <a:lnTo>
                  <a:pt x="9257" y="8378"/>
                </a:lnTo>
                <a:lnTo>
                  <a:pt x="14275" y="8378"/>
                </a:lnTo>
                <a:lnTo>
                  <a:pt x="14275" y="18595"/>
                </a:lnTo>
                <a:lnTo>
                  <a:pt x="0" y="18595"/>
                </a:lnTo>
                <a:lnTo>
                  <a:pt x="0" y="21600"/>
                </a:lnTo>
                <a:lnTo>
                  <a:pt x="16582" y="21600"/>
                </a:lnTo>
                <a:lnTo>
                  <a:pt x="16582" y="8378"/>
                </a:lnTo>
                <a:lnTo>
                  <a:pt x="21600" y="8378"/>
                </a:lnTo>
                <a:lnTo>
                  <a:pt x="15429" y="0"/>
                </a:lnTo>
                <a:close/>
              </a:path>
            </a:pathLst>
          </a:custGeom>
          <a:solidFill>
            <a:srgbClr val="4F81BD"/>
          </a:solidFill>
          <a:ln w="12700">
            <a:solidFill>
              <a:srgbClr val="000000"/>
            </a:solidFill>
            <a:miter/>
          </a:ln>
        </p:spPr>
        <p:txBody>
          <a:bodyPr lIns="65023" tIns="65023" rIns="65023" bIns="65023" anchor="ctr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55" name="Shape 1655"/>
          <p:cNvSpPr/>
          <p:nvPr/>
        </p:nvSpPr>
        <p:spPr>
          <a:xfrm>
            <a:off x="4551679" y="5201920"/>
            <a:ext cx="2065868" cy="989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3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Dalle schede</a:t>
            </a:r>
          </a:p>
          <a:p>
            <a:pPr algn="l" defTabSz="650240">
              <a:spcBef>
                <a:spcPts val="13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pPr>
            <a:r>
              <a:t>Di front end</a:t>
            </a:r>
          </a:p>
        </p:txBody>
      </p:sp>
      <p:sp>
        <p:nvSpPr>
          <p:cNvPr id="1656" name="Shape 1656"/>
          <p:cNvSpPr/>
          <p:nvPr/>
        </p:nvSpPr>
        <p:spPr>
          <a:xfrm>
            <a:off x="4249137" y="6240497"/>
            <a:ext cx="905370" cy="189655"/>
          </a:xfrm>
          <a:prstGeom prst="rect">
            <a:avLst/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57" name="Bridge.png" descr="Brid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0906" y="1151466"/>
            <a:ext cx="1016001" cy="3725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8" name="tdca.png" descr="tdca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0106" y="1054382"/>
            <a:ext cx="1013743" cy="3822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9" name="tdcb.png" descr="tdcb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0586" y="1022773"/>
            <a:ext cx="1013743" cy="3797583"/>
          </a:xfrm>
          <a:prstGeom prst="rect">
            <a:avLst/>
          </a:prstGeom>
          <a:ln w="12700">
            <a:miter lim="400000"/>
          </a:ln>
        </p:spPr>
      </p:pic>
      <p:sp>
        <p:nvSpPr>
          <p:cNvPr id="1660" name="Shape 1660"/>
          <p:cNvSpPr/>
          <p:nvPr/>
        </p:nvSpPr>
        <p:spPr>
          <a:xfrm>
            <a:off x="6757528" y="2275839"/>
            <a:ext cx="307059" cy="2253264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61" name="Shape 1661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Shape 1663"/>
          <p:cNvSpPr>
            <a:spLocks noGrp="1"/>
          </p:cNvSpPr>
          <p:nvPr>
            <p:ph type="title" idx="4294967295"/>
          </p:nvPr>
        </p:nvSpPr>
        <p:spPr>
          <a:xfrm>
            <a:off x="848924" y="1478844"/>
            <a:ext cx="11830757" cy="6764303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>
              <a:defRPr sz="4400"/>
            </a:pPr>
            <a:r>
              <a:t>Un elemento fondamentale dell’elettronica del telescopio è</a:t>
            </a:r>
            <a:br/>
            <a:r>
              <a:t/>
            </a:r>
            <a:br/>
            <a:r>
              <a:rPr sz="5000"/>
              <a:t>La scheda di Trigger</a:t>
            </a:r>
            <a:br>
              <a:rPr sz="5000"/>
            </a:br>
            <a:r>
              <a:rPr sz="5000"/>
              <a:t/>
            </a:r>
            <a:br>
              <a:rPr sz="5000"/>
            </a:br>
            <a:r>
              <a:t>che decide se un evento è dovuto al passaggio di un muone</a:t>
            </a:r>
            <a:br/>
            <a:r>
              <a:t/>
            </a:r>
            <a:br/>
            <a:endParaRPr/>
          </a:p>
        </p:txBody>
      </p:sp>
      <p:sp>
        <p:nvSpPr>
          <p:cNvPr id="1664" name="Shape 166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48</a:t>
            </a:fld>
            <a:endParaRPr/>
          </a:p>
        </p:txBody>
      </p:sp>
      <p:pic>
        <p:nvPicPr>
          <p:cNvPr id="1665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6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Shape 1668"/>
          <p:cNvSpPr/>
          <p:nvPr/>
        </p:nvSpPr>
        <p:spPr>
          <a:xfrm>
            <a:off x="6093742" y="7732888"/>
            <a:ext cx="921174" cy="307059"/>
          </a:xfrm>
          <a:prstGeom prst="rect">
            <a:avLst/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69" name="Shape 1669"/>
          <p:cNvSpPr/>
          <p:nvPr/>
        </p:nvSpPr>
        <p:spPr>
          <a:xfrm>
            <a:off x="10496408" y="7437120"/>
            <a:ext cx="921175" cy="307058"/>
          </a:xfrm>
          <a:prstGeom prst="rect">
            <a:avLst/>
          </a:prstGeom>
          <a:solidFill>
            <a:srgbClr val="4F81BD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0" name="Shape 1670"/>
          <p:cNvSpPr/>
          <p:nvPr/>
        </p:nvSpPr>
        <p:spPr>
          <a:xfrm>
            <a:off x="2609991" y="8245404"/>
            <a:ext cx="5222241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EventTime 1: Year, Day, s, ns</a:t>
            </a:r>
          </a:p>
        </p:txBody>
      </p:sp>
      <p:sp>
        <p:nvSpPr>
          <p:cNvPr id="1671" name="Shape 1671"/>
          <p:cNvSpPr/>
          <p:nvPr/>
        </p:nvSpPr>
        <p:spPr>
          <a:xfrm>
            <a:off x="8037688" y="8358293"/>
            <a:ext cx="4967113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300"/>
              </a:spcBef>
              <a:defRPr sz="220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EventTime 2: Year, Day, s, ns</a:t>
            </a:r>
          </a:p>
        </p:txBody>
      </p:sp>
      <p:sp>
        <p:nvSpPr>
          <p:cNvPr id="1672" name="Shape 1672"/>
          <p:cNvSpPr/>
          <p:nvPr/>
        </p:nvSpPr>
        <p:spPr>
          <a:xfrm flipV="1">
            <a:off x="5784426" y="7014915"/>
            <a:ext cx="1" cy="81957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3" name="Shape 1673"/>
          <p:cNvSpPr/>
          <p:nvPr/>
        </p:nvSpPr>
        <p:spPr>
          <a:xfrm flipV="1">
            <a:off x="11724640" y="6719146"/>
            <a:ext cx="1" cy="81957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4" name="Shape 1674"/>
          <p:cNvSpPr/>
          <p:nvPr/>
        </p:nvSpPr>
        <p:spPr>
          <a:xfrm>
            <a:off x="5784426" y="7834488"/>
            <a:ext cx="309317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5" name="Shape 1675"/>
          <p:cNvSpPr/>
          <p:nvPr/>
        </p:nvSpPr>
        <p:spPr>
          <a:xfrm>
            <a:off x="11417582" y="7538720"/>
            <a:ext cx="309316" cy="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6" name="Shape 1676"/>
          <p:cNvSpPr/>
          <p:nvPr/>
        </p:nvSpPr>
        <p:spPr>
          <a:xfrm>
            <a:off x="49670" y="108373"/>
            <a:ext cx="12955131" cy="80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spcBef>
                <a:spcPts val="2700"/>
              </a:spcBef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 Ingrediente in più: il GPS</a:t>
            </a:r>
          </a:p>
        </p:txBody>
      </p:sp>
      <p:sp>
        <p:nvSpPr>
          <p:cNvPr id="1677" name="Shape 1677"/>
          <p:cNvSpPr/>
          <p:nvPr/>
        </p:nvSpPr>
        <p:spPr>
          <a:xfrm flipH="1">
            <a:off x="6400800" y="3942079"/>
            <a:ext cx="2661920" cy="4303326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8" name="Shape 1678"/>
          <p:cNvSpPr/>
          <p:nvPr/>
        </p:nvSpPr>
        <p:spPr>
          <a:xfrm flipH="1">
            <a:off x="10394808" y="4057226"/>
            <a:ext cx="2305193" cy="4097868"/>
          </a:xfrm>
          <a:prstGeom prst="line">
            <a:avLst/>
          </a:prstGeom>
          <a:ln w="12700">
            <a:solidFill>
              <a:srgbClr val="FF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3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79" name="Shape 1679"/>
          <p:cNvSpPr/>
          <p:nvPr/>
        </p:nvSpPr>
        <p:spPr>
          <a:xfrm>
            <a:off x="-28941" y="5020108"/>
            <a:ext cx="5354993" cy="101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 telescopi del progetto sono sincronizzati tramite un sistema GPS</a:t>
            </a:r>
          </a:p>
        </p:txBody>
      </p:sp>
      <p:pic>
        <p:nvPicPr>
          <p:cNvPr id="1680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1973" y="1300479"/>
            <a:ext cx="2454205" cy="2077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GPS.png" descr="GP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88551" y="1088064"/>
            <a:ext cx="4301067" cy="4021103"/>
          </a:xfrm>
          <a:prstGeom prst="rect">
            <a:avLst/>
          </a:prstGeom>
          <a:ln w="12700">
            <a:miter lim="400000"/>
          </a:ln>
        </p:spPr>
      </p:pic>
      <p:sp>
        <p:nvSpPr>
          <p:cNvPr id="1682" name="Shape 1682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1683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4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cr1.png" descr="cr1"/>
          <p:cNvPicPr>
            <a:picLocks noChangeAspect="1"/>
          </p:cNvPicPr>
          <p:nvPr/>
        </p:nvPicPr>
        <p:blipFill>
          <a:blip r:embed="rId2">
            <a:extLst/>
          </a:blip>
          <a:srcRect t="19670"/>
          <a:stretch>
            <a:fillRect/>
          </a:stretch>
        </p:blipFill>
        <p:spPr>
          <a:xfrm>
            <a:off x="726404" y="5060885"/>
            <a:ext cx="4915183" cy="4330419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975" name="Shape 975"/>
          <p:cNvSpPr/>
          <p:nvPr/>
        </p:nvSpPr>
        <p:spPr>
          <a:xfrm>
            <a:off x="288054" y="1754303"/>
            <a:ext cx="12756291" cy="209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633" tIns="63633" rIns="63633" bIns="63633">
            <a:spAutoFit/>
          </a:bodyPr>
          <a:lstStyle/>
          <a:p>
            <a:pPr defTabSz="1271128">
              <a:spcBef>
                <a:spcPts val="1500"/>
              </a:spcBef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I </a:t>
            </a:r>
            <a:r>
              <a:rPr>
                <a:solidFill>
                  <a:srgbClr val="FF0000"/>
                </a:solidFill>
              </a:rPr>
              <a:t>Raggi</a:t>
            </a:r>
            <a:r>
              <a:t> Cosmici sono </a:t>
            </a:r>
            <a:r>
              <a:rPr>
                <a:solidFill>
                  <a:srgbClr val="FF0000"/>
                </a:solidFill>
              </a:rPr>
              <a:t>particelle</a:t>
            </a:r>
            <a:r>
              <a:t> che colpiscono costantemente la Terra </a:t>
            </a:r>
            <a:br/>
            <a:r>
              <a:t>da ogni direzione. </a:t>
            </a:r>
          </a:p>
          <a:p>
            <a:pPr defTabSz="1271128">
              <a:spcBef>
                <a:spcPts val="1500"/>
              </a:spcBef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Le energie di queste particelle ricoprono un vasto intervallo fino ad arrivare a 10</a:t>
            </a:r>
            <a:r>
              <a:rPr b="1" baseline="30615"/>
              <a:t>20</a:t>
            </a:r>
            <a:r>
              <a:t> eV. </a:t>
            </a:r>
          </a:p>
          <a:p>
            <a:pPr defTabSz="1271128">
              <a:spcBef>
                <a:spcPts val="1500"/>
              </a:spcBef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La loro provenienza è sia galattica che extragalattica.  </a:t>
            </a:r>
          </a:p>
        </p:txBody>
      </p:sp>
      <p:sp>
        <p:nvSpPr>
          <p:cNvPr id="976" name="Shape 976"/>
          <p:cNvSpPr/>
          <p:nvPr/>
        </p:nvSpPr>
        <p:spPr>
          <a:xfrm>
            <a:off x="-1" y="144949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Cosa sono i raggi cosmici</a:t>
            </a:r>
          </a:p>
        </p:txBody>
      </p:sp>
      <p:pic>
        <p:nvPicPr>
          <p:cNvPr id="977" name="CrabNebula_VLT.jpg" descr="CrabNebula_VLT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1855" y="4970516"/>
            <a:ext cx="6030526" cy="4511041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978" name="Shape 978"/>
          <p:cNvSpPr/>
          <p:nvPr/>
        </p:nvSpPr>
        <p:spPr>
          <a:xfrm>
            <a:off x="6031855" y="5079958"/>
            <a:ext cx="3008706" cy="623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1600" b="1"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0000"/>
                </a:solidFill>
              </a:rPr>
              <a:t>Crab Nebula: </a:t>
            </a:r>
          </a:p>
          <a:p>
            <a:pPr algn="l" defTabSz="650240">
              <a:defRPr sz="1600" b="1">
                <a:latin typeface="Tahoma"/>
                <a:ea typeface="Tahoma"/>
                <a:cs typeface="Tahoma"/>
                <a:sym typeface="Tahoma"/>
              </a:defRPr>
            </a:pPr>
            <a:r>
              <a:rPr dirty="0">
                <a:solidFill>
                  <a:srgbClr val="FF0000"/>
                </a:solidFill>
              </a:rPr>
              <a:t>pulsar residuo di Supernova</a:t>
            </a:r>
          </a:p>
        </p:txBody>
      </p:sp>
      <p:sp>
        <p:nvSpPr>
          <p:cNvPr id="979" name="Shape 979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980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Shape 1686"/>
          <p:cNvSpPr>
            <a:spLocks noGrp="1"/>
          </p:cNvSpPr>
          <p:nvPr>
            <p:ph type="title" idx="4294967295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4400"/>
            </a:lvl1pPr>
          </a:lstStyle>
          <a:p>
            <a:r>
              <a:t>Ma perché ci serve il GPS?</a:t>
            </a:r>
          </a:p>
        </p:txBody>
      </p:sp>
      <p:sp>
        <p:nvSpPr>
          <p:cNvPr id="1687" name="Shape 1687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1688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9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Shape 1691"/>
          <p:cNvSpPr/>
          <p:nvPr/>
        </p:nvSpPr>
        <p:spPr>
          <a:xfrm>
            <a:off x="-3508" y="-108506"/>
            <a:ext cx="13262188" cy="1485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it-IT" dirty="0" smtClean="0"/>
              <a:t>Ricordiamo…</a:t>
            </a:r>
          </a:p>
          <a:p>
            <a:r>
              <a:rPr dirty="0" smtClean="0"/>
              <a:t>Flusso </a:t>
            </a:r>
            <a:r>
              <a:rPr dirty="0"/>
              <a:t>dei RC di alta energia</a:t>
            </a:r>
          </a:p>
        </p:txBody>
      </p:sp>
      <p:sp>
        <p:nvSpPr>
          <p:cNvPr id="1692" name="Shape 1692"/>
          <p:cNvSpPr/>
          <p:nvPr/>
        </p:nvSpPr>
        <p:spPr>
          <a:xfrm>
            <a:off x="329635" y="1465297"/>
            <a:ext cx="5353192" cy="16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Il numero di raggi cosmici primari</a:t>
            </a:r>
          </a:p>
          <a:p>
            <a:pPr algn="l" defTabSz="650240"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che colpisce la terra diminuisce all’aumentare dell’energia della particella.</a:t>
            </a:r>
          </a:p>
        </p:txBody>
      </p:sp>
      <p:pic>
        <p:nvPicPr>
          <p:cNvPr id="1693" name="cr_spectrum.png" descr="cr_spectrum"/>
          <p:cNvPicPr>
            <a:picLocks noChangeAspect="1"/>
          </p:cNvPicPr>
          <p:nvPr/>
        </p:nvPicPr>
        <p:blipFill>
          <a:blip r:embed="rId2">
            <a:extLst/>
          </a:blip>
          <a:srcRect l="2693" t="2270" b="3730"/>
          <a:stretch>
            <a:fillRect/>
          </a:stretch>
        </p:blipFill>
        <p:spPr>
          <a:xfrm>
            <a:off x="6217919" y="1975555"/>
            <a:ext cx="6536268" cy="7680961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grpSp>
        <p:nvGrpSpPr>
          <p:cNvPr id="1696" name="Group 1696"/>
          <p:cNvGrpSpPr/>
          <p:nvPr/>
        </p:nvGrpSpPr>
        <p:grpSpPr>
          <a:xfrm>
            <a:off x="9119164" y="2826737"/>
            <a:ext cx="2655148" cy="404143"/>
            <a:chOff x="58394" y="3314"/>
            <a:chExt cx="2655146" cy="404142"/>
          </a:xfrm>
        </p:grpSpPr>
        <p:sp>
          <p:nvSpPr>
            <p:cNvPr id="1694" name="Shape 1694"/>
            <p:cNvSpPr/>
            <p:nvPr/>
          </p:nvSpPr>
          <p:spPr>
            <a:xfrm>
              <a:off x="58394" y="3314"/>
              <a:ext cx="2655148" cy="4041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95" name="Shape 1695"/>
            <p:cNvSpPr/>
            <p:nvPr/>
          </p:nvSpPr>
          <p:spPr>
            <a:xfrm>
              <a:off x="128601" y="10750"/>
              <a:ext cx="2514734" cy="38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1 particella m</a:t>
              </a:r>
              <a:r>
                <a:rPr baseline="30444"/>
                <a:t>2</a:t>
              </a:r>
              <a:r>
                <a:t>/secondo</a:t>
              </a:r>
            </a:p>
          </p:txBody>
        </p:sp>
      </p:grpSp>
      <p:grpSp>
        <p:nvGrpSpPr>
          <p:cNvPr id="1699" name="Group 1699"/>
          <p:cNvGrpSpPr/>
          <p:nvPr/>
        </p:nvGrpSpPr>
        <p:grpSpPr>
          <a:xfrm>
            <a:off x="10304497" y="4813582"/>
            <a:ext cx="2451948" cy="404143"/>
            <a:chOff x="0" y="3314"/>
            <a:chExt cx="2451946" cy="404142"/>
          </a:xfrm>
        </p:grpSpPr>
        <p:sp>
          <p:nvSpPr>
            <p:cNvPr id="1697" name="Shape 1697"/>
            <p:cNvSpPr/>
            <p:nvPr/>
          </p:nvSpPr>
          <p:spPr>
            <a:xfrm>
              <a:off x="0" y="3314"/>
              <a:ext cx="2451947" cy="4041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98" name="Shape 1698"/>
            <p:cNvSpPr/>
            <p:nvPr/>
          </p:nvSpPr>
          <p:spPr>
            <a:xfrm>
              <a:off x="146474" y="10750"/>
              <a:ext cx="2158998" cy="38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1 particella m</a:t>
              </a:r>
              <a:r>
                <a:rPr baseline="30444"/>
                <a:t>2</a:t>
              </a:r>
              <a:r>
                <a:t>/anno</a:t>
              </a:r>
            </a:p>
          </p:txBody>
        </p:sp>
      </p:grpSp>
      <p:grpSp>
        <p:nvGrpSpPr>
          <p:cNvPr id="1702" name="Group 1702"/>
          <p:cNvGrpSpPr/>
          <p:nvPr/>
        </p:nvGrpSpPr>
        <p:grpSpPr>
          <a:xfrm>
            <a:off x="11031502" y="6732693"/>
            <a:ext cx="2350348" cy="404143"/>
            <a:chOff x="77259" y="3314"/>
            <a:chExt cx="2350346" cy="404142"/>
          </a:xfrm>
        </p:grpSpPr>
        <p:sp>
          <p:nvSpPr>
            <p:cNvPr id="1700" name="Shape 1700"/>
            <p:cNvSpPr/>
            <p:nvPr/>
          </p:nvSpPr>
          <p:spPr>
            <a:xfrm>
              <a:off x="77259" y="3314"/>
              <a:ext cx="2350348" cy="4041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01" name="Shape 1701"/>
            <p:cNvSpPr/>
            <p:nvPr/>
          </p:nvSpPr>
          <p:spPr>
            <a:xfrm>
              <a:off x="115784" y="10750"/>
              <a:ext cx="2273298" cy="3892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defTabSz="65024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r>
                <a:t>1 particella km</a:t>
              </a:r>
              <a:r>
                <a:rPr baseline="30444"/>
                <a:t>2</a:t>
              </a:r>
              <a:r>
                <a:t>/anno</a:t>
              </a:r>
            </a:p>
          </p:txBody>
        </p:sp>
      </p:grpSp>
      <p:grpSp>
        <p:nvGrpSpPr>
          <p:cNvPr id="1705" name="Group 1705"/>
          <p:cNvGrpSpPr/>
          <p:nvPr/>
        </p:nvGrpSpPr>
        <p:grpSpPr>
          <a:xfrm>
            <a:off x="10593493" y="4315488"/>
            <a:ext cx="1939432" cy="549149"/>
            <a:chOff x="0" y="16227"/>
            <a:chExt cx="1939431" cy="549147"/>
          </a:xfrm>
        </p:grpSpPr>
        <p:sp>
          <p:nvSpPr>
            <p:cNvPr id="1703" name="Shape 1703"/>
            <p:cNvSpPr/>
            <p:nvPr/>
          </p:nvSpPr>
          <p:spPr>
            <a:xfrm>
              <a:off x="0" y="37930"/>
              <a:ext cx="1939432" cy="505743"/>
            </a:xfrm>
            <a:prstGeom prst="rect">
              <a:avLst/>
            </a:prstGeom>
            <a:solidFill>
              <a:srgbClr val="FFFF99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1704" name="Shape 1704"/>
            <p:cNvSpPr/>
            <p:nvPr/>
          </p:nvSpPr>
          <p:spPr>
            <a:xfrm>
              <a:off x="493454" y="16227"/>
              <a:ext cx="952523" cy="549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defTabSz="650240">
                <a:defRPr sz="24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KNEE</a:t>
              </a:r>
            </a:p>
          </p:txBody>
        </p:sp>
      </p:grpSp>
      <p:grpSp>
        <p:nvGrpSpPr>
          <p:cNvPr id="1708" name="Group 1708"/>
          <p:cNvGrpSpPr/>
          <p:nvPr/>
        </p:nvGrpSpPr>
        <p:grpSpPr>
          <a:xfrm>
            <a:off x="11221155" y="6241372"/>
            <a:ext cx="1941690" cy="549149"/>
            <a:chOff x="0" y="16227"/>
            <a:chExt cx="1941688" cy="549147"/>
          </a:xfrm>
        </p:grpSpPr>
        <p:sp>
          <p:nvSpPr>
            <p:cNvPr id="1706" name="Shape 1706"/>
            <p:cNvSpPr/>
            <p:nvPr/>
          </p:nvSpPr>
          <p:spPr>
            <a:xfrm>
              <a:off x="0" y="37930"/>
              <a:ext cx="1941689" cy="505743"/>
            </a:xfrm>
            <a:prstGeom prst="rect">
              <a:avLst/>
            </a:prstGeom>
            <a:solidFill>
              <a:srgbClr val="FFFF99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pPr>
              <a:endParaRPr/>
            </a:p>
          </p:txBody>
        </p:sp>
        <p:sp>
          <p:nvSpPr>
            <p:cNvPr id="1707" name="Shape 1707"/>
            <p:cNvSpPr/>
            <p:nvPr/>
          </p:nvSpPr>
          <p:spPr>
            <a:xfrm>
              <a:off x="394347" y="16227"/>
              <a:ext cx="1152995" cy="549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defTabSz="650240">
                <a:defRPr sz="2400">
                  <a:solidFill>
                    <a:srgbClr val="FF0000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ANKLE</a:t>
              </a:r>
            </a:p>
          </p:txBody>
        </p:sp>
      </p:grpSp>
      <p:grpSp>
        <p:nvGrpSpPr>
          <p:cNvPr id="1711" name="Group 1711"/>
          <p:cNvGrpSpPr/>
          <p:nvPr/>
        </p:nvGrpSpPr>
        <p:grpSpPr>
          <a:xfrm>
            <a:off x="6872675" y="1388533"/>
            <a:ext cx="4495237" cy="505743"/>
            <a:chOff x="39553" y="0"/>
            <a:chExt cx="4495235" cy="505742"/>
          </a:xfrm>
        </p:grpSpPr>
        <p:sp>
          <p:nvSpPr>
            <p:cNvPr id="1709" name="Shape 1709"/>
            <p:cNvSpPr/>
            <p:nvPr/>
          </p:nvSpPr>
          <p:spPr>
            <a:xfrm>
              <a:off x="39553" y="0"/>
              <a:ext cx="4495237" cy="505743"/>
            </a:xfrm>
            <a:prstGeom prst="rect">
              <a:avLst/>
            </a:prstGeom>
            <a:solidFill>
              <a:srgbClr val="00CCFF"/>
            </a:solidFill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200" b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10" name="Shape 1710"/>
            <p:cNvSpPr/>
            <p:nvPr/>
          </p:nvSpPr>
          <p:spPr>
            <a:xfrm>
              <a:off x="76163" y="27317"/>
              <a:ext cx="4422016" cy="4511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>
              <a:lvl1pPr defTabSz="650240">
                <a:defRPr sz="22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IL FLUSSO dei RAGGI COSMICI </a:t>
              </a:r>
            </a:p>
          </p:txBody>
        </p:sp>
      </p:grpSp>
      <p:pic>
        <p:nvPicPr>
          <p:cNvPr id="1712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4759395"/>
            <a:ext cx="5682828" cy="4994206"/>
          </a:xfrm>
          <a:prstGeom prst="rect">
            <a:avLst/>
          </a:prstGeom>
          <a:ln w="12700">
            <a:miter lim="400000"/>
          </a:ln>
        </p:spPr>
      </p:pic>
      <p:sp>
        <p:nvSpPr>
          <p:cNvPr id="1713" name="Shape 171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51</a:t>
            </a:fld>
            <a:endParaRPr/>
          </a:p>
        </p:txBody>
      </p:sp>
      <p:pic>
        <p:nvPicPr>
          <p:cNvPr id="1714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5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2" grpId="1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Shape 1717"/>
          <p:cNvSpPr/>
          <p:nvPr/>
        </p:nvSpPr>
        <p:spPr>
          <a:xfrm>
            <a:off x="-25965" y="632836"/>
            <a:ext cx="13262188" cy="1349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Recall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Metodi di rivelazione: array estesi </a:t>
            </a:r>
          </a:p>
        </p:txBody>
      </p:sp>
      <p:sp>
        <p:nvSpPr>
          <p:cNvPr id="1718" name="Shape 1718"/>
          <p:cNvSpPr/>
          <p:nvPr/>
        </p:nvSpPr>
        <p:spPr>
          <a:xfrm>
            <a:off x="153528" y="3307644"/>
            <a:ext cx="12648073" cy="549149"/>
          </a:xfrm>
          <a:prstGeom prst="rect">
            <a:avLst/>
          </a:prstGeom>
          <a:ln w="50800">
            <a:solidFill>
              <a:srgbClr val="80008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500"/>
              </a:spcBef>
              <a:defRPr sz="24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 voglio rivelare 100 sciami con un’energia di ~10</a:t>
            </a:r>
            <a:r>
              <a:rPr b="1" baseline="30500"/>
              <a:t>19</a:t>
            </a:r>
            <a:r>
              <a:t> eV</a:t>
            </a:r>
          </a:p>
        </p:txBody>
      </p:sp>
      <p:sp>
        <p:nvSpPr>
          <p:cNvPr id="1719" name="Shape 1719"/>
          <p:cNvSpPr/>
          <p:nvPr/>
        </p:nvSpPr>
        <p:spPr>
          <a:xfrm>
            <a:off x="460586" y="4217528"/>
            <a:ext cx="12289086" cy="1044449"/>
          </a:xfrm>
          <a:prstGeom prst="rect">
            <a:avLst/>
          </a:prstGeom>
          <a:ln w="50800">
            <a:solidFill>
              <a:srgbClr val="FF33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700"/>
              </a:spcBef>
              <a:defRPr sz="28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 che di questi eventi se ne verifica 1 ogni anno su un km</a:t>
            </a:r>
            <a:r>
              <a:rPr b="1" baseline="30571"/>
              <a:t>2</a:t>
            </a:r>
            <a:r>
              <a:rPr b="1"/>
              <a:t> </a:t>
            </a:r>
            <a:r>
              <a:t>di superficie. Come faccio a vederne 100 ?</a:t>
            </a:r>
          </a:p>
        </p:txBody>
      </p:sp>
      <p:sp>
        <p:nvSpPr>
          <p:cNvPr id="1720" name="Shape 1720"/>
          <p:cNvSpPr/>
          <p:nvPr/>
        </p:nvSpPr>
        <p:spPr>
          <a:xfrm>
            <a:off x="101599" y="5445760"/>
            <a:ext cx="12749673" cy="1333670"/>
          </a:xfrm>
          <a:prstGeom prst="rect">
            <a:avLst/>
          </a:prstGeom>
          <a:ln w="508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800"/>
              </a:spcBef>
              <a:defRPr sz="30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Se costruisco un rivelatore grande 1 km</a:t>
            </a:r>
            <a:r>
              <a:rPr b="1" baseline="30533"/>
              <a:t>2</a:t>
            </a:r>
            <a:r>
              <a:t> devo aspettare 100 anni…</a:t>
            </a:r>
          </a:p>
          <a:p>
            <a:pPr algn="l" defTabSz="650240">
              <a:spcBef>
                <a:spcPts val="1800"/>
              </a:spcBef>
              <a:defRPr sz="3000">
                <a:solidFill>
                  <a:srgbClr val="000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Allora faccio un rivelatore grande 100 km</a:t>
            </a:r>
            <a:r>
              <a:rPr b="1" baseline="30533"/>
              <a:t>2</a:t>
            </a:r>
            <a:r>
              <a:rPr b="1"/>
              <a:t> </a:t>
            </a:r>
            <a:r>
              <a:t>ed aspetto solo 1 anno.</a:t>
            </a:r>
          </a:p>
        </p:txBody>
      </p:sp>
      <p:sp>
        <p:nvSpPr>
          <p:cNvPr id="1721" name="Shape 1721"/>
          <p:cNvSpPr/>
          <p:nvPr/>
        </p:nvSpPr>
        <p:spPr>
          <a:xfrm>
            <a:off x="666044" y="7335520"/>
            <a:ext cx="11776570" cy="561849"/>
          </a:xfrm>
          <a:prstGeom prst="rect">
            <a:avLst/>
          </a:prstGeom>
          <a:ln w="63500">
            <a:solidFill>
              <a:srgbClr val="EEECE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spcBef>
                <a:spcPts val="1500"/>
              </a:spcBef>
              <a:defRPr sz="240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E’ questo il motivo che spinge ad utilizzare tanti siti tra loro anche molto distanti !</a:t>
            </a:r>
          </a:p>
        </p:txBody>
      </p:sp>
      <p:sp>
        <p:nvSpPr>
          <p:cNvPr id="1722" name="Shape 1722"/>
          <p:cNvSpPr/>
          <p:nvPr/>
        </p:nvSpPr>
        <p:spPr>
          <a:xfrm>
            <a:off x="-1" y="2382990"/>
            <a:ext cx="1300480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240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Perché utilizzare un array esteso di rivelatori</a:t>
            </a:r>
          </a:p>
        </p:txBody>
      </p:sp>
      <p:sp>
        <p:nvSpPr>
          <p:cNvPr id="1723" name="Shape 1723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1724" name="banner_CF.jpg"/>
          <p:cNvPicPr>
            <a:picLocks noChangeAspect="1"/>
          </p:cNvPicPr>
          <p:nvPr/>
        </p:nvPicPr>
        <p:blipFill>
          <a:blip r:embed="rId2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5" name="banner_CF.jpg"/>
          <p:cNvPicPr>
            <a:picLocks noChangeAspect="1"/>
          </p:cNvPicPr>
          <p:nvPr/>
        </p:nvPicPr>
        <p:blipFill>
          <a:blip r:embed="rId2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1" animBg="1" advAuto="0"/>
      <p:bldP spid="1719" grpId="2" animBg="1" advAuto="0"/>
      <p:bldP spid="1720" grpId="3" animBg="1" advAuto="0"/>
      <p:bldP spid="1721" grpId="4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7" name="Animazione1.png" descr="Animazione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728" y="1456266"/>
            <a:ext cx="10568659" cy="79270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8" name="Shape 1728"/>
          <p:cNvSpPr/>
          <p:nvPr/>
        </p:nvSpPr>
        <p:spPr>
          <a:xfrm>
            <a:off x="-1" y="-1"/>
            <a:ext cx="13004802" cy="134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Perché utilizzare un array </a:t>
            </a:r>
          </a:p>
          <a:p>
            <a: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esteso di rivelatori</a:t>
            </a:r>
          </a:p>
        </p:txBody>
      </p:sp>
      <p:pic>
        <p:nvPicPr>
          <p:cNvPr id="1729" name="EEE_SETUP_7.jpeg" descr="EEE_SETUP_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41457" y="2009422"/>
            <a:ext cx="4102384" cy="4506525"/>
          </a:xfrm>
          <a:prstGeom prst="rect">
            <a:avLst/>
          </a:prstGeom>
          <a:ln w="12700">
            <a:miter lim="400000"/>
          </a:ln>
        </p:spPr>
      </p:pic>
      <p:sp>
        <p:nvSpPr>
          <p:cNvPr id="1730" name="Shape 1730"/>
          <p:cNvSpPr/>
          <p:nvPr/>
        </p:nvSpPr>
        <p:spPr>
          <a:xfrm rot="7341185">
            <a:off x="9537982" y="6715760"/>
            <a:ext cx="2763521" cy="408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0" y="5400"/>
                </a:lnTo>
                <a:lnTo>
                  <a:pt x="2700" y="10800"/>
                </a:lnTo>
                <a:lnTo>
                  <a:pt x="0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1" name="Shape 1731"/>
          <p:cNvSpPr/>
          <p:nvPr/>
        </p:nvSpPr>
        <p:spPr>
          <a:xfrm rot="8641492">
            <a:off x="3851768" y="4465884"/>
            <a:ext cx="5529299" cy="309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0" y="5400"/>
                </a:lnTo>
                <a:lnTo>
                  <a:pt x="2700" y="10800"/>
                </a:lnTo>
                <a:lnTo>
                  <a:pt x="0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2" name="Shape 1732"/>
          <p:cNvSpPr/>
          <p:nvPr/>
        </p:nvSpPr>
        <p:spPr>
          <a:xfrm rot="7341185">
            <a:off x="6828648" y="6679635"/>
            <a:ext cx="3481495" cy="404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0" y="5400"/>
                </a:lnTo>
                <a:lnTo>
                  <a:pt x="2700" y="10800"/>
                </a:lnTo>
                <a:lnTo>
                  <a:pt x="0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3" name="Shape 1733"/>
          <p:cNvSpPr/>
          <p:nvPr/>
        </p:nvSpPr>
        <p:spPr>
          <a:xfrm rot="8263844">
            <a:off x="6911057" y="5082257"/>
            <a:ext cx="2971237" cy="410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00" y="0"/>
                </a:moveTo>
                <a:lnTo>
                  <a:pt x="16200" y="5400"/>
                </a:lnTo>
                <a:lnTo>
                  <a:pt x="0" y="5400"/>
                </a:lnTo>
                <a:lnTo>
                  <a:pt x="2700" y="10800"/>
                </a:lnTo>
                <a:lnTo>
                  <a:pt x="0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34" name="Shape 173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53</a:t>
            </a:fld>
            <a:endParaRPr/>
          </a:p>
        </p:txBody>
      </p:sp>
      <p:pic>
        <p:nvPicPr>
          <p:cNvPr id="1735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Shape 1738"/>
          <p:cNvSpPr/>
          <p:nvPr/>
        </p:nvSpPr>
        <p:spPr>
          <a:xfrm>
            <a:off x="-1" y="-33867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 ricerca di “sciami estesi”</a:t>
            </a:r>
          </a:p>
        </p:txBody>
      </p:sp>
      <p:sp>
        <p:nvSpPr>
          <p:cNvPr id="1739" name="Shape 1739"/>
          <p:cNvSpPr/>
          <p:nvPr/>
        </p:nvSpPr>
        <p:spPr>
          <a:xfrm>
            <a:off x="92568" y="8071555"/>
            <a:ext cx="11367913" cy="1089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Costruzione della distribuzione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Δ</a:t>
            </a:r>
            <a:r>
              <a:t>t</a:t>
            </a:r>
            <a:r>
              <a:rPr>
                <a:latin typeface="Arial"/>
                <a:ea typeface="Arial"/>
                <a:cs typeface="Arial"/>
                <a:sym typeface="Arial"/>
              </a:rPr>
              <a:t> , in cui</a:t>
            </a:r>
          </a:p>
          <a:p>
            <a:pPr defTabSz="650240"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Δ</a:t>
            </a:r>
            <a:r>
              <a:t>t= T</a:t>
            </a:r>
            <a:r>
              <a:rPr baseline="-19571"/>
              <a:t>1</a:t>
            </a:r>
            <a:r>
              <a:t>-T</a:t>
            </a:r>
            <a:r>
              <a:rPr baseline="-19571"/>
              <a:t>2</a:t>
            </a:r>
          </a:p>
        </p:txBody>
      </p:sp>
      <p:sp>
        <p:nvSpPr>
          <p:cNvPr id="1740" name="Shape 1740"/>
          <p:cNvSpPr/>
          <p:nvPr/>
        </p:nvSpPr>
        <p:spPr>
          <a:xfrm>
            <a:off x="185137" y="6664960"/>
            <a:ext cx="6247272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EventTime1:year,month, day, s, ns</a:t>
            </a:r>
          </a:p>
        </p:txBody>
      </p:sp>
      <p:sp>
        <p:nvSpPr>
          <p:cNvPr id="1741" name="Shape 1741"/>
          <p:cNvSpPr/>
          <p:nvPr/>
        </p:nvSpPr>
        <p:spPr>
          <a:xfrm>
            <a:off x="6780106" y="6725920"/>
            <a:ext cx="6145672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EventTime2:year,month, day, s, ns</a:t>
            </a:r>
          </a:p>
        </p:txBody>
      </p:sp>
      <p:grpSp>
        <p:nvGrpSpPr>
          <p:cNvPr id="1758" name="Group 1758"/>
          <p:cNvGrpSpPr/>
          <p:nvPr/>
        </p:nvGrpSpPr>
        <p:grpSpPr>
          <a:xfrm>
            <a:off x="738293" y="2847057"/>
            <a:ext cx="4109156" cy="3897594"/>
            <a:chOff x="0" y="0"/>
            <a:chExt cx="4109155" cy="3897592"/>
          </a:xfrm>
        </p:grpSpPr>
        <p:pic>
          <p:nvPicPr>
            <p:cNvPr id="1742" name="antenna.jpg" descr="antenn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566" t="40011" r="44754" b="1043"/>
            <a:stretch>
              <a:fillRect/>
            </a:stretch>
          </p:blipFill>
          <p:spPr>
            <a:xfrm>
              <a:off x="0" y="1350671"/>
              <a:ext cx="152123" cy="941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3" name="Group 1753"/>
            <p:cNvGrpSpPr/>
            <p:nvPr/>
          </p:nvGrpSpPr>
          <p:grpSpPr>
            <a:xfrm>
              <a:off x="1516697" y="-1"/>
              <a:ext cx="2592459" cy="3407362"/>
              <a:chOff x="0" y="0"/>
              <a:chExt cx="2592458" cy="3407360"/>
            </a:xfrm>
          </p:grpSpPr>
          <p:pic>
            <p:nvPicPr>
              <p:cNvPr id="1743" name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13" t="2000" r="8024" b="1011"/>
              <a:stretch>
                <a:fillRect/>
              </a:stretch>
            </p:blipFill>
            <p:spPr>
              <a:xfrm>
                <a:off x="0" y="325172"/>
                <a:ext cx="2592459" cy="30821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44" name="Shape 1744"/>
              <p:cNvSpPr/>
              <p:nvPr/>
            </p:nvSpPr>
            <p:spPr>
              <a:xfrm flipH="1">
                <a:off x="1711829" y="-1"/>
                <a:ext cx="150891" cy="755957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5" name="Shape 1745"/>
              <p:cNvSpPr/>
              <p:nvPr/>
            </p:nvSpPr>
            <p:spPr>
              <a:xfrm flipH="1">
                <a:off x="1506305" y="990802"/>
                <a:ext cx="150892" cy="776801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6" name="Shape 1746"/>
              <p:cNvSpPr/>
              <p:nvPr/>
            </p:nvSpPr>
            <p:spPr>
              <a:xfrm flipH="1">
                <a:off x="1303383" y="2052475"/>
                <a:ext cx="162599" cy="647567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7" name="Shape 1747"/>
              <p:cNvSpPr/>
              <p:nvPr/>
            </p:nvSpPr>
            <p:spPr>
              <a:xfrm flipH="1">
                <a:off x="1152492" y="3043278"/>
                <a:ext cx="83251" cy="361304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8" name="Shape 1748"/>
              <p:cNvSpPr/>
              <p:nvPr/>
            </p:nvSpPr>
            <p:spPr>
              <a:xfrm>
                <a:off x="1683211" y="719825"/>
                <a:ext cx="52033" cy="5419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49" name="Shape 1749"/>
              <p:cNvSpPr/>
              <p:nvPr/>
            </p:nvSpPr>
            <p:spPr>
              <a:xfrm>
                <a:off x="1484192" y="1738420"/>
                <a:ext cx="49430" cy="54197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0" name="Shape 1750"/>
              <p:cNvSpPr/>
              <p:nvPr/>
            </p:nvSpPr>
            <p:spPr>
              <a:xfrm>
                <a:off x="1278668" y="2666690"/>
                <a:ext cx="52032" cy="54196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1" name="Shape 1751"/>
              <p:cNvSpPr/>
              <p:nvPr/>
            </p:nvSpPr>
            <p:spPr>
              <a:xfrm flipH="1">
                <a:off x="1251352" y="2862627"/>
                <a:ext cx="29919" cy="108392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2" name="Shape 1752"/>
              <p:cNvSpPr/>
              <p:nvPr/>
            </p:nvSpPr>
            <p:spPr>
              <a:xfrm flipH="1">
                <a:off x="1443867" y="1910734"/>
                <a:ext cx="31220" cy="108392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756" name="Group 1756"/>
            <p:cNvGrpSpPr/>
            <p:nvPr/>
          </p:nvGrpSpPr>
          <p:grpSpPr>
            <a:xfrm>
              <a:off x="38382" y="2205848"/>
              <a:ext cx="1327574" cy="787967"/>
              <a:chOff x="0" y="0"/>
              <a:chExt cx="1327573" cy="787965"/>
            </a:xfrm>
          </p:grpSpPr>
          <p:sp>
            <p:nvSpPr>
              <p:cNvPr id="1754" name="Shape 1754"/>
              <p:cNvSpPr/>
              <p:nvPr/>
            </p:nvSpPr>
            <p:spPr>
              <a:xfrm>
                <a:off x="0" y="0"/>
                <a:ext cx="1327574" cy="787966"/>
              </a:xfrm>
              <a:prstGeom prst="rect">
                <a:avLst/>
              </a:pr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18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55" name="Shape 1755"/>
              <p:cNvSpPr/>
              <p:nvPr/>
            </p:nvSpPr>
            <p:spPr>
              <a:xfrm>
                <a:off x="0" y="0"/>
                <a:ext cx="1327574" cy="409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algn="l" defTabSz="650240">
                  <a:defRPr sz="1800" u="sng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GPS1</a:t>
                </a:r>
              </a:p>
            </p:txBody>
          </p:sp>
        </p:grpSp>
        <p:sp>
          <p:nvSpPr>
            <p:cNvPr id="1757" name="Shape 1757"/>
            <p:cNvSpPr/>
            <p:nvPr/>
          </p:nvSpPr>
          <p:spPr>
            <a:xfrm rot="3887161">
              <a:off x="63216" y="3217335"/>
              <a:ext cx="824091" cy="431237"/>
            </a:xfrm>
            <a:prstGeom prst="rightArrow">
              <a:avLst>
                <a:gd name="adj1" fmla="val 50000"/>
                <a:gd name="adj2" fmla="val 53410"/>
              </a:avLst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2400" u="sng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1775" name="Group 1775"/>
          <p:cNvGrpSpPr/>
          <p:nvPr/>
        </p:nvGrpSpPr>
        <p:grpSpPr>
          <a:xfrm>
            <a:off x="8261416" y="2874151"/>
            <a:ext cx="4151847" cy="3912140"/>
            <a:chOff x="0" y="0"/>
            <a:chExt cx="4151845" cy="3912139"/>
          </a:xfrm>
        </p:grpSpPr>
        <p:pic>
          <p:nvPicPr>
            <p:cNvPr id="1759" name="antenna.jpg" descr="antenn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4566" t="40011" r="44754" b="1043"/>
            <a:stretch>
              <a:fillRect/>
            </a:stretch>
          </p:blipFill>
          <p:spPr>
            <a:xfrm>
              <a:off x="388310" y="1283679"/>
              <a:ext cx="139328" cy="929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70" name="Group 1770"/>
            <p:cNvGrpSpPr/>
            <p:nvPr/>
          </p:nvGrpSpPr>
          <p:grpSpPr>
            <a:xfrm>
              <a:off x="1772672" y="-1"/>
              <a:ext cx="2379174" cy="3364028"/>
              <a:chOff x="0" y="0"/>
              <a:chExt cx="2379172" cy="3364026"/>
            </a:xfrm>
          </p:grpSpPr>
          <p:pic>
            <p:nvPicPr>
              <p:cNvPr id="1760" name="image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13" t="2000" r="8024" b="1011"/>
              <a:stretch>
                <a:fillRect/>
              </a:stretch>
            </p:blipFill>
            <p:spPr>
              <a:xfrm>
                <a:off x="0" y="320775"/>
                <a:ext cx="2379173" cy="30432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61" name="Shape 1761"/>
              <p:cNvSpPr/>
              <p:nvPr/>
            </p:nvSpPr>
            <p:spPr>
              <a:xfrm flipH="1">
                <a:off x="1571421" y="-1"/>
                <a:ext cx="139392" cy="745735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2" name="Shape 1762"/>
              <p:cNvSpPr/>
              <p:nvPr/>
            </p:nvSpPr>
            <p:spPr>
              <a:xfrm flipH="1">
                <a:off x="1383184" y="980146"/>
                <a:ext cx="138200" cy="763555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3" name="Shape 1763"/>
              <p:cNvSpPr/>
              <p:nvPr/>
            </p:nvSpPr>
            <p:spPr>
              <a:xfrm flipH="1">
                <a:off x="1198521" y="2024721"/>
                <a:ext cx="146540" cy="638810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4" name="Shape 1764"/>
              <p:cNvSpPr/>
              <p:nvPr/>
            </p:nvSpPr>
            <p:spPr>
              <a:xfrm flipH="1">
                <a:off x="1057939" y="3003497"/>
                <a:ext cx="75058" cy="356418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5" name="Shape 1765"/>
              <p:cNvSpPr/>
              <p:nvPr/>
            </p:nvSpPr>
            <p:spPr>
              <a:xfrm>
                <a:off x="1546402" y="711462"/>
                <a:ext cx="47656" cy="54835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6" name="Shape 1766"/>
              <p:cNvSpPr/>
              <p:nvPr/>
            </p:nvSpPr>
            <p:spPr>
              <a:xfrm>
                <a:off x="1362931" y="1716284"/>
                <a:ext cx="45273" cy="52092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7" name="Shape 1767"/>
              <p:cNvSpPr/>
              <p:nvPr/>
            </p:nvSpPr>
            <p:spPr>
              <a:xfrm>
                <a:off x="1175885" y="2630630"/>
                <a:ext cx="45273" cy="54834"/>
              </a:xfrm>
              <a:prstGeom prst="ellipse">
                <a:avLst/>
              </a:prstGeom>
              <a:solidFill>
                <a:srgbClr val="FF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algn="l" defTabSz="650240">
                  <a:defRPr sz="24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8" name="Shape 1768"/>
              <p:cNvSpPr/>
              <p:nvPr/>
            </p:nvSpPr>
            <p:spPr>
              <a:xfrm flipH="1">
                <a:off x="1150866" y="2823917"/>
                <a:ext cx="25020" cy="108297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69" name="Shape 1769"/>
              <p:cNvSpPr/>
              <p:nvPr/>
            </p:nvSpPr>
            <p:spPr>
              <a:xfrm flipH="1">
                <a:off x="1327190" y="1884896"/>
                <a:ext cx="25019" cy="105555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34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grpSp>
          <p:nvGrpSpPr>
            <p:cNvPr id="1773" name="Group 1773"/>
            <p:cNvGrpSpPr/>
            <p:nvPr/>
          </p:nvGrpSpPr>
          <p:grpSpPr>
            <a:xfrm>
              <a:off x="424254" y="2120054"/>
              <a:ext cx="1214685" cy="776676"/>
              <a:chOff x="0" y="0"/>
              <a:chExt cx="1214684" cy="776675"/>
            </a:xfrm>
          </p:grpSpPr>
          <p:sp>
            <p:nvSpPr>
              <p:cNvPr id="1771" name="Shape 1771"/>
              <p:cNvSpPr/>
              <p:nvPr/>
            </p:nvSpPr>
            <p:spPr>
              <a:xfrm>
                <a:off x="0" y="0"/>
                <a:ext cx="1214685" cy="776676"/>
              </a:xfrm>
              <a:prstGeom prst="rect">
                <a:avLst/>
              </a:prstGeom>
              <a:solidFill>
                <a:srgbClr val="4F81BD"/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sz="1800" u="sng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1772" name="Shape 1772"/>
              <p:cNvSpPr/>
              <p:nvPr/>
            </p:nvSpPr>
            <p:spPr>
              <a:xfrm>
                <a:off x="0" y="0"/>
                <a:ext cx="1214685" cy="4094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algn="l" defTabSz="650240">
                  <a:defRPr sz="1800" u="sng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GPS2</a:t>
                </a:r>
              </a:p>
            </p:txBody>
          </p:sp>
        </p:grpSp>
        <p:sp>
          <p:nvSpPr>
            <p:cNvPr id="1774" name="Shape 1774"/>
            <p:cNvSpPr/>
            <p:nvPr/>
          </p:nvSpPr>
          <p:spPr>
            <a:xfrm rot="8272192">
              <a:off x="44947" y="3289582"/>
              <a:ext cx="754098" cy="424463"/>
            </a:xfrm>
            <a:prstGeom prst="rightArrow">
              <a:avLst>
                <a:gd name="adj1" fmla="val 50000"/>
                <a:gd name="adj2" fmla="val 43453"/>
              </a:avLst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2400" u="sng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776" name="Shape 1776"/>
          <p:cNvSpPr/>
          <p:nvPr/>
        </p:nvSpPr>
        <p:spPr>
          <a:xfrm>
            <a:off x="5818293" y="7251982"/>
            <a:ext cx="614116" cy="8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00"/>
                </a:moveTo>
                <a:lnTo>
                  <a:pt x="5400" y="135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00"/>
                </a:lnTo>
                <a:lnTo>
                  <a:pt x="21600" y="135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3366FF"/>
          </a:solidFill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sz="2400" u="sng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77" name="GPS.png" descr="GPS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89404" y="2086186"/>
            <a:ext cx="3784037" cy="3537939"/>
          </a:xfrm>
          <a:prstGeom prst="rect">
            <a:avLst/>
          </a:prstGeom>
          <a:ln w="12700">
            <a:miter lim="400000"/>
          </a:ln>
        </p:spPr>
      </p:pic>
      <p:sp>
        <p:nvSpPr>
          <p:cNvPr id="1778" name="Shape 1778"/>
          <p:cNvSpPr/>
          <p:nvPr/>
        </p:nvSpPr>
        <p:spPr>
          <a:xfrm>
            <a:off x="0" y="1178559"/>
            <a:ext cx="13277991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50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 telescopi saranno sincronizzati tramite il GPS che fornisce il tempo universale di ciascun muone. </a:t>
            </a:r>
          </a:p>
        </p:txBody>
      </p:sp>
      <p:sp>
        <p:nvSpPr>
          <p:cNvPr id="1779" name="Shape 1779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54</a:t>
            </a:fld>
            <a:endParaRPr/>
          </a:p>
        </p:txBody>
      </p:sp>
      <p:pic>
        <p:nvPicPr>
          <p:cNvPr id="1780" name="banner_CF.jpg"/>
          <p:cNvPicPr>
            <a:picLocks noChangeAspect="1"/>
          </p:cNvPicPr>
          <p:nvPr/>
        </p:nvPicPr>
        <p:blipFill>
          <a:blip r:embed="rId5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1" name="banner_CF.jpg"/>
          <p:cNvPicPr>
            <a:picLocks noChangeAspect="1"/>
          </p:cNvPicPr>
          <p:nvPr/>
        </p:nvPicPr>
        <p:blipFill>
          <a:blip r:embed="rId5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Shape 1783"/>
          <p:cNvSpPr>
            <a:spLocks noGrp="1"/>
          </p:cNvSpPr>
          <p:nvPr>
            <p:ph type="title" idx="4294967295"/>
          </p:nvPr>
        </p:nvSpPr>
        <p:spPr>
          <a:xfrm>
            <a:off x="-1" y="-1"/>
            <a:ext cx="13004802" cy="1291450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Osservazione di EAS</a:t>
            </a:r>
          </a:p>
        </p:txBody>
      </p:sp>
      <p:sp>
        <p:nvSpPr>
          <p:cNvPr id="1784" name="Shape 1784"/>
          <p:cNvSpPr>
            <a:spLocks noGrp="1"/>
          </p:cNvSpPr>
          <p:nvPr>
            <p:ph type="sldNum" sz="quarter" idx="4294967295"/>
          </p:nvPr>
        </p:nvSpPr>
        <p:spPr>
          <a:xfrm>
            <a:off x="12005834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55</a:t>
            </a:fld>
            <a:endParaRPr/>
          </a:p>
        </p:txBody>
      </p:sp>
      <p:pic>
        <p:nvPicPr>
          <p:cNvPr id="1785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8222" y="1675271"/>
            <a:ext cx="9857459" cy="7139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6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7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Shape 17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 altre domande</a:t>
            </a:r>
          </a:p>
        </p:txBody>
      </p:sp>
      <p:sp>
        <p:nvSpPr>
          <p:cNvPr id="1790" name="Shape 17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56</a:t>
            </a:fld>
            <a:endParaRPr/>
          </a:p>
        </p:txBody>
      </p:sp>
      <p:sp>
        <p:nvSpPr>
          <p:cNvPr id="1791" name="Shape 1791"/>
          <p:cNvSpPr/>
          <p:nvPr/>
        </p:nvSpPr>
        <p:spPr>
          <a:xfrm>
            <a:off x="179065" y="2258896"/>
            <a:ext cx="12646670" cy="739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400"/>
            </a:pPr>
            <a:r>
              <a:t>La rivelazione e lo studio dei raggi cosmici di più alta energia può fornire indicazioni riguardo la loro origine, cioè quasi siano i meccanismi e le sorgenti in grado di accelerare i raggi cosmici ad energie così elevate</a:t>
            </a:r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r>
              <a:t>…raggi cosmici di così alta energia non risentono della deflessione della traiettoria dovuta ai campi magnetici galattici e intergalattici…la loro direzione punta alla sorgente</a:t>
            </a:r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endParaRPr/>
          </a:p>
          <a:p>
            <a:pPr algn="just">
              <a:defRPr sz="3400"/>
            </a:pPr>
            <a:endParaRPr/>
          </a:p>
        </p:txBody>
      </p:sp>
      <p:sp>
        <p:nvSpPr>
          <p:cNvPr id="1792" name="Shape 1792"/>
          <p:cNvSpPr/>
          <p:nvPr/>
        </p:nvSpPr>
        <p:spPr>
          <a:xfrm>
            <a:off x="-109343" y="4678089"/>
            <a:ext cx="13004803" cy="831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4400" b="1"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qvB </a:t>
            </a:r>
            <a:r>
              <a:rPr baseline="-19818"/>
              <a:t>(Lorentz)</a:t>
            </a:r>
            <a:r>
              <a:t> = F </a:t>
            </a:r>
            <a:r>
              <a:rPr baseline="-19818"/>
              <a:t>(Newton)</a:t>
            </a:r>
            <a:r>
              <a:t> = ma </a:t>
            </a:r>
            <a:r>
              <a:rPr baseline="-19818"/>
              <a:t>(moto circolare)</a:t>
            </a:r>
            <a:r>
              <a:t> = mv</a:t>
            </a:r>
            <a:r>
              <a:rPr baseline="30545"/>
              <a:t>2</a:t>
            </a:r>
            <a:r>
              <a:t>/r 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Shape 1794"/>
          <p:cNvSpPr>
            <a:spLocks noGrp="1"/>
          </p:cNvSpPr>
          <p:nvPr>
            <p:ph type="ctrTitle"/>
          </p:nvPr>
        </p:nvSpPr>
        <p:spPr>
          <a:xfrm>
            <a:off x="1270000" y="2573714"/>
            <a:ext cx="10464801" cy="3828818"/>
          </a:xfrm>
          <a:prstGeom prst="rect">
            <a:avLst/>
          </a:prstGeom>
        </p:spPr>
        <p:txBody>
          <a:bodyPr/>
          <a:lstStyle>
            <a:lvl1pPr defTabSz="519937">
              <a:defRPr sz="711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Monitorare il Telescopio del Progetto EEE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Shape 1796"/>
          <p:cNvSpPr>
            <a:spLocks noGrp="1"/>
          </p:cNvSpPr>
          <p:nvPr>
            <p:ph type="ctrTitle"/>
          </p:nvPr>
        </p:nvSpPr>
        <p:spPr>
          <a:xfrm>
            <a:off x="1270000" y="3225800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Switch to English now!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do we study cosmic rays…</a:t>
            </a:r>
          </a:p>
        </p:txBody>
      </p:sp>
      <p:sp>
        <p:nvSpPr>
          <p:cNvPr id="1799" name="Shape 1799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59</a:t>
            </a:fld>
            <a:endParaRPr/>
          </a:p>
        </p:txBody>
      </p:sp>
      <p:sp>
        <p:nvSpPr>
          <p:cNvPr id="1800" name="Shape 1800"/>
          <p:cNvSpPr/>
          <p:nvPr/>
        </p:nvSpPr>
        <p:spPr>
          <a:xfrm>
            <a:off x="290090" y="1505549"/>
            <a:ext cx="127802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just">
              <a:defRPr sz="3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First: we detect them using a cosmic ray telescope!</a:t>
            </a:r>
          </a:p>
        </p:txBody>
      </p:sp>
      <p:pic>
        <p:nvPicPr>
          <p:cNvPr id="1801" name="Screen Shot 2017-11-14 at 17.07.30.png"/>
          <p:cNvPicPr>
            <a:picLocks noChangeAspect="1"/>
          </p:cNvPicPr>
          <p:nvPr/>
        </p:nvPicPr>
        <p:blipFill>
          <a:blip r:embed="rId2">
            <a:extLst/>
          </a:blip>
          <a:srcRect l="7558" t="11711" r="7558"/>
          <a:stretch>
            <a:fillRect/>
          </a:stretch>
        </p:blipFill>
        <p:spPr>
          <a:xfrm>
            <a:off x="826944" y="2788841"/>
            <a:ext cx="5380060" cy="6195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5143" y="2489200"/>
            <a:ext cx="4737101" cy="6794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body" sz="half" idx="4294967295"/>
          </p:nvPr>
        </p:nvSpPr>
        <p:spPr>
          <a:xfrm>
            <a:off x="-51930" y="1702364"/>
            <a:ext cx="6452730" cy="7680961"/>
          </a:xfrm>
          <a:prstGeom prst="rect">
            <a:avLst/>
          </a:prstGeom>
        </p:spPr>
        <p:txBody>
          <a:bodyPr lIns="65023" tIns="65023" rIns="65023" bIns="65023" anchor="t"/>
          <a:lstStyle/>
          <a:p>
            <a:pPr marL="480059" indent="-480059" defTabSz="650240">
              <a:lnSpc>
                <a:spcPct val="95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Wingdings"/>
              <a:buChar char="❖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L’esistenza dei Raggi Cosmici fu scoperta da Victor Hess agli inizi del 1900. La radioattività era stata da poco scoperta. </a:t>
            </a:r>
          </a:p>
          <a:p>
            <a:pPr marL="487680" indent="-487680" defTabSz="650240">
              <a:lnSpc>
                <a:spcPct val="95000"/>
              </a:lnSpc>
              <a:spcBef>
                <a:spcPts val="1000"/>
              </a:spcBef>
              <a:buSzTx/>
              <a:buFont typeface="Arial"/>
              <a:buNone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80059" indent="-480059" defTabSz="650240">
              <a:lnSpc>
                <a:spcPct val="95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Wingdings"/>
              <a:buChar char="❖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Il problema: sembrava che nell’ambiente ci fosse molta più radiazione di quella che poteva essere prodotta dalla </a:t>
            </a:r>
            <a:r>
              <a:rPr>
                <a:solidFill>
                  <a:srgbClr val="000066"/>
                </a:solidFill>
              </a:rPr>
              <a:t>radioattività naturale</a:t>
            </a:r>
            <a:r>
              <a:t>. </a:t>
            </a:r>
          </a:p>
          <a:p>
            <a:pPr marL="487680" indent="-487680" defTabSz="650240">
              <a:lnSpc>
                <a:spcPct val="95000"/>
              </a:lnSpc>
              <a:spcBef>
                <a:spcPts val="1000"/>
              </a:spcBef>
              <a:buSzTx/>
              <a:buFont typeface="Arial"/>
              <a:buNone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480059" indent="-480059" defTabSz="650240">
              <a:lnSpc>
                <a:spcPct val="95000"/>
              </a:lnSpc>
              <a:spcBef>
                <a:spcPts val="600"/>
              </a:spcBef>
              <a:buClr>
                <a:srgbClr val="000066"/>
              </a:buClr>
              <a:buSzPct val="100000"/>
              <a:buFont typeface="Wingdings"/>
              <a:buChar char="❖"/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Inoltre, allontanandosi dalla Terra (dove ci sono le rocce radioattive), la “radioattività” sembrava aumentare.</a:t>
            </a:r>
          </a:p>
        </p:txBody>
      </p:sp>
      <p:pic>
        <p:nvPicPr>
          <p:cNvPr id="984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2400" y="1496906"/>
            <a:ext cx="6400801" cy="8152837"/>
          </a:xfrm>
          <a:prstGeom prst="rect">
            <a:avLst/>
          </a:prstGeom>
          <a:ln w="63500">
            <a:solidFill>
              <a:srgbClr val="EEECE1"/>
            </a:solidFill>
          </a:ln>
        </p:spPr>
      </p:pic>
      <p:sp>
        <p:nvSpPr>
          <p:cNvPr id="985" name="Shape 985"/>
          <p:cNvSpPr>
            <a:spLocks noGrp="1"/>
          </p:cNvSpPr>
          <p:nvPr>
            <p:ph type="title" idx="4294967295"/>
          </p:nvPr>
        </p:nvSpPr>
        <p:spPr>
          <a:xfrm>
            <a:off x="-1" y="-108374"/>
            <a:ext cx="13004802" cy="1679788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/>
          </a:lstStyle>
          <a:p>
            <a:r>
              <a:t>Scoperta dei raggi cosmici</a:t>
            </a:r>
          </a:p>
        </p:txBody>
      </p:sp>
      <p:sp>
        <p:nvSpPr>
          <p:cNvPr id="986" name="Shape 986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987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Shape 1804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how does the detector work?</a:t>
            </a:r>
          </a:p>
        </p:txBody>
      </p:sp>
      <p:sp>
        <p:nvSpPr>
          <p:cNvPr id="1805" name="Shape 1805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60</a:t>
            </a:fld>
            <a:endParaRPr/>
          </a:p>
        </p:txBody>
      </p:sp>
      <p:sp>
        <p:nvSpPr>
          <p:cNvPr id="1806" name="Shape 1806"/>
          <p:cNvSpPr/>
          <p:nvPr/>
        </p:nvSpPr>
        <p:spPr>
          <a:xfrm>
            <a:off x="112290" y="1110558"/>
            <a:ext cx="1278022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indent="0" algn="just">
              <a:defRPr sz="33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MRPC…a frontier gaseous detector!</a:t>
            </a:r>
          </a:p>
        </p:txBody>
      </p:sp>
      <p:pic>
        <p:nvPicPr>
          <p:cNvPr id="180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361" y="1601943"/>
            <a:ext cx="3008313" cy="30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6939" y="2116259"/>
            <a:ext cx="4204497" cy="2829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2047" y="2487881"/>
            <a:ext cx="2654618" cy="2740252"/>
          </a:xfrm>
          <a:prstGeom prst="rect">
            <a:avLst/>
          </a:prstGeom>
          <a:ln w="12700">
            <a:miter lim="400000"/>
          </a:ln>
        </p:spPr>
      </p:pic>
      <p:sp>
        <p:nvSpPr>
          <p:cNvPr id="1810" name="Shape 1810"/>
          <p:cNvSpPr/>
          <p:nvPr/>
        </p:nvSpPr>
        <p:spPr>
          <a:xfrm>
            <a:off x="4391020" y="1949404"/>
            <a:ext cx="265461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Add Electric field!</a:t>
            </a:r>
          </a:p>
        </p:txBody>
      </p:sp>
      <p:sp>
        <p:nvSpPr>
          <p:cNvPr id="1811" name="Shape 1811"/>
          <p:cNvSpPr/>
          <p:nvPr/>
        </p:nvSpPr>
        <p:spPr>
          <a:xfrm>
            <a:off x="10053698" y="1949404"/>
            <a:ext cx="163131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Add gaps!</a:t>
            </a:r>
          </a:p>
        </p:txBody>
      </p:sp>
      <p:pic>
        <p:nvPicPr>
          <p:cNvPr id="1812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60508" y="5995854"/>
            <a:ext cx="4017696" cy="3390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3" name="figure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5387" y="5665108"/>
            <a:ext cx="7945495" cy="34891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Shape 181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 we got 2 basic ingredients…</a:t>
            </a:r>
          </a:p>
        </p:txBody>
      </p:sp>
      <p:sp>
        <p:nvSpPr>
          <p:cNvPr id="1816" name="Shape 181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61</a:t>
            </a:fld>
            <a:endParaRPr/>
          </a:p>
        </p:txBody>
      </p:sp>
      <p:sp>
        <p:nvSpPr>
          <p:cNvPr id="1817" name="Shape 1817"/>
          <p:cNvSpPr/>
          <p:nvPr/>
        </p:nvSpPr>
        <p:spPr>
          <a:xfrm>
            <a:off x="1094029" y="2758273"/>
            <a:ext cx="10529714" cy="284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just">
              <a:buSzPct val="100000"/>
              <a:buAutoNum type="arabicPeriod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Gas</a:t>
            </a:r>
          </a:p>
          <a:p>
            <a:pPr lvl="2"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we use a mixture of Freon And SF</a:t>
            </a:r>
            <a:r>
              <a:rPr baseline="-5999"/>
              <a:t>6 </a:t>
            </a:r>
            <a:r>
              <a:t>…you may ask why</a:t>
            </a:r>
          </a:p>
          <a:p>
            <a:pPr lvl="2"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lvl="2"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just">
              <a:buSzPct val="100000"/>
              <a:buAutoNum type="arabicPeriod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High Voltage</a:t>
            </a:r>
          </a:p>
          <a:p>
            <a:pPr lvl="2"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we keep the 𝚫V ~ 19 kV…and again you may ask why</a:t>
            </a:r>
          </a:p>
        </p:txBody>
      </p:sp>
      <p:sp>
        <p:nvSpPr>
          <p:cNvPr id="1818" name="Shape 1818"/>
          <p:cNvSpPr/>
          <p:nvPr/>
        </p:nvSpPr>
        <p:spPr>
          <a:xfrm>
            <a:off x="1917771" y="6672574"/>
            <a:ext cx="8606037" cy="1027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To make it work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Shape 1820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To answer your possible questions</a:t>
            </a:r>
          </a:p>
        </p:txBody>
      </p:sp>
      <p:sp>
        <p:nvSpPr>
          <p:cNvPr id="1821" name="Shape 1821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62</a:t>
            </a:fld>
            <a:endParaRPr/>
          </a:p>
        </p:txBody>
      </p:sp>
      <p:pic>
        <p:nvPicPr>
          <p:cNvPr id="1822" name="Screen Shot 2017-12-03 at 22.44.32.png"/>
          <p:cNvPicPr>
            <a:picLocks noChangeAspect="1"/>
          </p:cNvPicPr>
          <p:nvPr/>
        </p:nvPicPr>
        <p:blipFill>
          <a:blip r:embed="rId2">
            <a:extLst/>
          </a:blip>
          <a:srcRect l="1262" t="1110" r="2871" b="1110"/>
          <a:stretch>
            <a:fillRect/>
          </a:stretch>
        </p:blipFill>
        <p:spPr>
          <a:xfrm>
            <a:off x="3642625" y="1459422"/>
            <a:ext cx="7855377" cy="7866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Shape 1824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 defTabSz="543305">
              <a:defRPr sz="372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these are monitored by the elog..</a:t>
            </a:r>
          </a:p>
        </p:txBody>
      </p:sp>
      <p:sp>
        <p:nvSpPr>
          <p:cNvPr id="1825" name="Shape 1825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63</a:t>
            </a:fld>
            <a:endParaRPr/>
          </a:p>
        </p:txBody>
      </p:sp>
      <p:pic>
        <p:nvPicPr>
          <p:cNvPr id="182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3719" y="1568751"/>
            <a:ext cx="10050144" cy="3792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7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t="12447" b="37134"/>
          <a:stretch>
            <a:fillRect/>
          </a:stretch>
        </p:blipFill>
        <p:spPr>
          <a:xfrm>
            <a:off x="425450" y="5996721"/>
            <a:ext cx="12153900" cy="2663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Shape 1829"/>
          <p:cNvSpPr>
            <a:spLocks noGrp="1"/>
          </p:cNvSpPr>
          <p:nvPr>
            <p:ph type="title"/>
          </p:nvPr>
        </p:nvSpPr>
        <p:spPr>
          <a:xfrm>
            <a:off x="2199382" y="3526568"/>
            <a:ext cx="8606036" cy="1027114"/>
          </a:xfrm>
          <a:prstGeom prst="rect">
            <a:avLst/>
          </a:prstGeom>
        </p:spPr>
        <p:txBody>
          <a:bodyPr/>
          <a:lstStyle>
            <a:lvl1pPr defTabSz="508254">
              <a:defRPr sz="435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Let’s quickly recall some details </a:t>
            </a:r>
          </a:p>
        </p:txBody>
      </p:sp>
      <p:sp>
        <p:nvSpPr>
          <p:cNvPr id="1830" name="Shape 183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64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Shape 1832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Detector Details</a:t>
            </a:r>
          </a:p>
        </p:txBody>
      </p:sp>
      <p:sp>
        <p:nvSpPr>
          <p:cNvPr id="1833" name="Shape 1833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65</a:t>
            </a:fld>
            <a:endParaRPr/>
          </a:p>
        </p:txBody>
      </p:sp>
      <p:pic>
        <p:nvPicPr>
          <p:cNvPr id="183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47" y="3747908"/>
            <a:ext cx="6468937" cy="5366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5882" y="2355354"/>
            <a:ext cx="5597695" cy="3969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6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47603" y="619890"/>
            <a:ext cx="5394635" cy="3831177"/>
          </a:xfrm>
          <a:prstGeom prst="rect">
            <a:avLst/>
          </a:prstGeom>
          <a:ln w="12700">
            <a:miter lim="400000"/>
          </a:ln>
        </p:spPr>
      </p:pic>
      <p:sp>
        <p:nvSpPr>
          <p:cNvPr id="1837" name="Shape 1837"/>
          <p:cNvSpPr/>
          <p:nvPr/>
        </p:nvSpPr>
        <p:spPr>
          <a:xfrm>
            <a:off x="6768477" y="6710756"/>
            <a:ext cx="6109918" cy="1244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5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y coord.</a:t>
            </a:r>
            <a:r>
              <a:t> -&gt; channel with signal</a:t>
            </a:r>
          </a:p>
          <a:p>
            <a:pPr algn="just">
              <a:defRPr sz="2500"/>
            </a:pPr>
            <a:endParaRPr/>
          </a:p>
          <a:p>
            <a:pPr algn="just">
              <a:defRPr sz="25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x coord. </a:t>
            </a:r>
            <a:r>
              <a:t>-&gt; Signal arrival time difference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Shape 1839"/>
          <p:cNvSpPr>
            <a:spLocks noGrp="1"/>
          </p:cNvSpPr>
          <p:nvPr>
            <p:ph type="title"/>
          </p:nvPr>
        </p:nvSpPr>
        <p:spPr>
          <a:xfrm>
            <a:off x="2512650" y="-41863"/>
            <a:ext cx="8606037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Available infos</a:t>
            </a:r>
          </a:p>
        </p:txBody>
      </p:sp>
      <p:sp>
        <p:nvSpPr>
          <p:cNvPr id="1840" name="Shape 184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66</a:t>
            </a:fld>
            <a:endParaRPr/>
          </a:p>
        </p:txBody>
      </p:sp>
      <p:grpSp>
        <p:nvGrpSpPr>
          <p:cNvPr id="1860" name="Group 1860"/>
          <p:cNvGrpSpPr/>
          <p:nvPr/>
        </p:nvGrpSpPr>
        <p:grpSpPr>
          <a:xfrm>
            <a:off x="742432" y="1346153"/>
            <a:ext cx="4138306" cy="5132693"/>
            <a:chOff x="0" y="0"/>
            <a:chExt cx="4138305" cy="5132691"/>
          </a:xfrm>
        </p:grpSpPr>
        <p:grpSp>
          <p:nvGrpSpPr>
            <p:cNvPr id="1845" name="Group 1845"/>
            <p:cNvGrpSpPr/>
            <p:nvPr/>
          </p:nvGrpSpPr>
          <p:grpSpPr>
            <a:xfrm>
              <a:off x="82692" y="633717"/>
              <a:ext cx="4055614" cy="1170916"/>
              <a:chOff x="0" y="0"/>
              <a:chExt cx="4055612" cy="1170915"/>
            </a:xfrm>
          </p:grpSpPr>
          <p:sp>
            <p:nvSpPr>
              <p:cNvPr id="1841" name="Shape 1841"/>
              <p:cNvSpPr/>
              <p:nvPr/>
            </p:nvSpPr>
            <p:spPr>
              <a:xfrm flipV="1">
                <a:off x="25785" y="-1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2" name="Shape 1842"/>
              <p:cNvSpPr/>
              <p:nvPr/>
            </p:nvSpPr>
            <p:spPr>
              <a:xfrm flipV="1">
                <a:off x="2856329" y="1694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3" name="Shape 1843"/>
              <p:cNvSpPr/>
              <p:nvPr/>
            </p:nvSpPr>
            <p:spPr>
              <a:xfrm>
                <a:off x="0" y="1166980"/>
                <a:ext cx="2884523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4" name="Shape 1844"/>
              <p:cNvSpPr/>
              <p:nvPr/>
            </p:nvSpPr>
            <p:spPr>
              <a:xfrm>
                <a:off x="1171089" y="6565"/>
                <a:ext cx="2884524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grpSp>
          <p:nvGrpSpPr>
            <p:cNvPr id="1850" name="Group 1850"/>
            <p:cNvGrpSpPr/>
            <p:nvPr/>
          </p:nvGrpSpPr>
          <p:grpSpPr>
            <a:xfrm>
              <a:off x="82692" y="2181160"/>
              <a:ext cx="4055614" cy="1170917"/>
              <a:chOff x="0" y="0"/>
              <a:chExt cx="4055612" cy="1170915"/>
            </a:xfrm>
          </p:grpSpPr>
          <p:sp>
            <p:nvSpPr>
              <p:cNvPr id="1846" name="Shape 1846"/>
              <p:cNvSpPr/>
              <p:nvPr/>
            </p:nvSpPr>
            <p:spPr>
              <a:xfrm flipV="1">
                <a:off x="25785" y="-1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7" name="Shape 1847"/>
              <p:cNvSpPr/>
              <p:nvPr/>
            </p:nvSpPr>
            <p:spPr>
              <a:xfrm flipV="1">
                <a:off x="2856329" y="1694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8" name="Shape 1848"/>
              <p:cNvSpPr/>
              <p:nvPr/>
            </p:nvSpPr>
            <p:spPr>
              <a:xfrm>
                <a:off x="0" y="1166980"/>
                <a:ext cx="2884523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49" name="Shape 1849"/>
              <p:cNvSpPr/>
              <p:nvPr/>
            </p:nvSpPr>
            <p:spPr>
              <a:xfrm>
                <a:off x="1171089" y="6565"/>
                <a:ext cx="2884524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grpSp>
          <p:nvGrpSpPr>
            <p:cNvPr id="1855" name="Group 1855"/>
            <p:cNvGrpSpPr/>
            <p:nvPr/>
          </p:nvGrpSpPr>
          <p:grpSpPr>
            <a:xfrm>
              <a:off x="0" y="3728604"/>
              <a:ext cx="4055613" cy="1170916"/>
              <a:chOff x="0" y="0"/>
              <a:chExt cx="4055612" cy="1170915"/>
            </a:xfrm>
          </p:grpSpPr>
          <p:sp>
            <p:nvSpPr>
              <p:cNvPr id="1851" name="Shape 1851"/>
              <p:cNvSpPr/>
              <p:nvPr/>
            </p:nvSpPr>
            <p:spPr>
              <a:xfrm flipV="1">
                <a:off x="25785" y="-1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52" name="Shape 1852"/>
              <p:cNvSpPr/>
              <p:nvPr/>
            </p:nvSpPr>
            <p:spPr>
              <a:xfrm flipV="1">
                <a:off x="2856329" y="1694"/>
                <a:ext cx="1169222" cy="1169222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53" name="Shape 1853"/>
              <p:cNvSpPr/>
              <p:nvPr/>
            </p:nvSpPr>
            <p:spPr>
              <a:xfrm>
                <a:off x="0" y="1166980"/>
                <a:ext cx="2884523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854" name="Shape 1854"/>
              <p:cNvSpPr/>
              <p:nvPr/>
            </p:nvSpPr>
            <p:spPr>
              <a:xfrm>
                <a:off x="1171089" y="6565"/>
                <a:ext cx="2884524" cy="1"/>
              </a:xfrm>
              <a:prstGeom prst="lin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sp>
          <p:nvSpPr>
            <p:cNvPr id="1856" name="Shape 1856"/>
            <p:cNvSpPr/>
            <p:nvPr/>
          </p:nvSpPr>
          <p:spPr>
            <a:xfrm>
              <a:off x="1515003" y="1059479"/>
              <a:ext cx="380330" cy="31939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7" name="Shape 1857"/>
            <p:cNvSpPr/>
            <p:nvPr/>
          </p:nvSpPr>
          <p:spPr>
            <a:xfrm>
              <a:off x="1920334" y="2731302"/>
              <a:ext cx="380330" cy="31939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8" name="Shape 1858"/>
            <p:cNvSpPr/>
            <p:nvPr/>
          </p:nvSpPr>
          <p:spPr>
            <a:xfrm>
              <a:off x="2275507" y="4154366"/>
              <a:ext cx="380330" cy="319392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blipFill rotWithShape="1">
              <a:blip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59" name="Shape 1859"/>
            <p:cNvSpPr/>
            <p:nvPr/>
          </p:nvSpPr>
          <p:spPr>
            <a:xfrm flipH="1" flipV="1">
              <a:off x="1398383" y="-1"/>
              <a:ext cx="1258846" cy="5132693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1861" name="Shape 1861"/>
          <p:cNvSpPr/>
          <p:nvPr/>
        </p:nvSpPr>
        <p:spPr>
          <a:xfrm>
            <a:off x="6251710" y="7201087"/>
            <a:ext cx="3585487" cy="172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at least…</a:t>
            </a:r>
          </a:p>
          <a:p>
            <a:pPr marL="228600" indent="-228600" algn="just">
              <a:buSzPct val="100000"/>
              <a:buChar char="•"/>
              <a:defRPr sz="2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3 points….</a:t>
            </a:r>
          </a:p>
          <a:p>
            <a:pPr marL="228600" indent="-228600" algn="just">
              <a:buSzPct val="100000"/>
              <a:buChar char="•"/>
              <a:defRPr sz="2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1 line…..</a:t>
            </a:r>
          </a:p>
          <a:p>
            <a:pPr marL="228600" indent="-228600" algn="just">
              <a:buSzPct val="100000"/>
              <a:buChar char="•"/>
              <a:defRPr sz="27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1 time…</a:t>
            </a:r>
          </a:p>
        </p:txBody>
      </p:sp>
      <p:sp>
        <p:nvSpPr>
          <p:cNvPr id="1862" name="Shape 1862"/>
          <p:cNvSpPr/>
          <p:nvPr/>
        </p:nvSpPr>
        <p:spPr>
          <a:xfrm>
            <a:off x="5529205" y="1196176"/>
            <a:ext cx="3843185" cy="65564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Acquisition</a:t>
            </a:r>
          </a:p>
        </p:txBody>
      </p:sp>
      <p:pic>
        <p:nvPicPr>
          <p:cNvPr id="186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l="76873" t="1915" r="2065" b="70146"/>
          <a:stretch>
            <a:fillRect/>
          </a:stretch>
        </p:blipFill>
        <p:spPr>
          <a:xfrm>
            <a:off x="9898518" y="1472805"/>
            <a:ext cx="3161804" cy="2865918"/>
          </a:xfrm>
          <a:prstGeom prst="rect">
            <a:avLst/>
          </a:prstGeom>
          <a:ln w="12700">
            <a:miter lim="400000"/>
          </a:ln>
        </p:spPr>
      </p:pic>
      <p:sp>
        <p:nvSpPr>
          <p:cNvPr id="1864" name="Shape 1864"/>
          <p:cNvSpPr/>
          <p:nvPr/>
        </p:nvSpPr>
        <p:spPr>
          <a:xfrm flipV="1">
            <a:off x="4469557" y="1532153"/>
            <a:ext cx="818083" cy="3058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65" name="Shape 1865"/>
          <p:cNvSpPr/>
          <p:nvPr/>
        </p:nvSpPr>
        <p:spPr>
          <a:xfrm flipH="1" flipV="1">
            <a:off x="9613954" y="1523999"/>
            <a:ext cx="685545" cy="31292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66" name="Shape 1866"/>
          <p:cNvSpPr/>
          <p:nvPr/>
        </p:nvSpPr>
        <p:spPr>
          <a:xfrm rot="5400000">
            <a:off x="6187828" y="4243290"/>
            <a:ext cx="2525938" cy="2696826"/>
          </a:xfrm>
          <a:prstGeom prst="rightArrow">
            <a:avLst>
              <a:gd name="adj1" fmla="val 62444"/>
              <a:gd name="adj2" fmla="val 40181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Data analysis</a:t>
            </a:r>
          </a:p>
        </p:txBody>
      </p:sp>
      <p:sp>
        <p:nvSpPr>
          <p:cNvPr id="1867" name="Shape 1867"/>
          <p:cNvSpPr/>
          <p:nvPr/>
        </p:nvSpPr>
        <p:spPr>
          <a:xfrm>
            <a:off x="5712628" y="2535977"/>
            <a:ext cx="3476339" cy="12700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t>Storage</a:t>
            </a:r>
          </a:p>
        </p:txBody>
      </p:sp>
      <p:sp>
        <p:nvSpPr>
          <p:cNvPr id="1868" name="Shape 1868"/>
          <p:cNvSpPr/>
          <p:nvPr/>
        </p:nvSpPr>
        <p:spPr>
          <a:xfrm>
            <a:off x="153200" y="8645889"/>
            <a:ext cx="490200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>
              <a:defRPr sz="23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NB: this is the minimal set of infos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Shape 1870"/>
          <p:cNvSpPr>
            <a:spLocks noGrp="1"/>
          </p:cNvSpPr>
          <p:nvPr>
            <p:ph type="title"/>
          </p:nvPr>
        </p:nvSpPr>
        <p:spPr>
          <a:xfrm>
            <a:off x="2343475" y="-41863"/>
            <a:ext cx="8606037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do we run EEE Telescopes</a:t>
            </a:r>
          </a:p>
        </p:txBody>
      </p:sp>
      <p:sp>
        <p:nvSpPr>
          <p:cNvPr id="1871" name="Shape 1871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67</a:t>
            </a:fld>
            <a:endParaRPr/>
          </a:p>
        </p:txBody>
      </p:sp>
      <p:pic>
        <p:nvPicPr>
          <p:cNvPr id="187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310" y="1748939"/>
            <a:ext cx="12450301" cy="6547321"/>
          </a:xfrm>
          <a:prstGeom prst="rect">
            <a:avLst/>
          </a:prstGeom>
          <a:ln w="12700">
            <a:miter lim="400000"/>
          </a:ln>
        </p:spPr>
      </p:pic>
      <p:sp>
        <p:nvSpPr>
          <p:cNvPr id="1873" name="Shape 1873"/>
          <p:cNvSpPr/>
          <p:nvPr/>
        </p:nvSpPr>
        <p:spPr>
          <a:xfrm>
            <a:off x="530408" y="2459673"/>
            <a:ext cx="1267390" cy="86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Data folder</a:t>
            </a:r>
          </a:p>
        </p:txBody>
      </p:sp>
      <p:sp>
        <p:nvSpPr>
          <p:cNvPr id="1874" name="Shape 1874"/>
          <p:cNvSpPr/>
          <p:nvPr/>
        </p:nvSpPr>
        <p:spPr>
          <a:xfrm>
            <a:off x="10994666" y="2043284"/>
            <a:ext cx="1671078" cy="1625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Average number of muons in the run</a:t>
            </a:r>
          </a:p>
        </p:txBody>
      </p:sp>
      <p:sp>
        <p:nvSpPr>
          <p:cNvPr id="1875" name="Shape 1875"/>
          <p:cNvSpPr/>
          <p:nvPr/>
        </p:nvSpPr>
        <p:spPr>
          <a:xfrm>
            <a:off x="10994666" y="4305299"/>
            <a:ext cx="1833654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 “online”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number of muons</a:t>
            </a:r>
          </a:p>
        </p:txBody>
      </p:sp>
      <p:sp>
        <p:nvSpPr>
          <p:cNvPr id="1876" name="Shape 1876"/>
          <p:cNvSpPr/>
          <p:nvPr/>
        </p:nvSpPr>
        <p:spPr>
          <a:xfrm>
            <a:off x="10913378" y="6122815"/>
            <a:ext cx="1833654" cy="86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Current 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data file</a:t>
            </a:r>
          </a:p>
        </p:txBody>
      </p:sp>
      <p:sp>
        <p:nvSpPr>
          <p:cNvPr id="1877" name="Shape 1877"/>
          <p:cNvSpPr/>
          <p:nvPr/>
        </p:nvSpPr>
        <p:spPr>
          <a:xfrm>
            <a:off x="503779" y="6919031"/>
            <a:ext cx="1488756" cy="863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Run auto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restart</a:t>
            </a:r>
          </a:p>
        </p:txBody>
      </p:sp>
      <p:sp>
        <p:nvSpPr>
          <p:cNvPr id="1878" name="Shape 1878"/>
          <p:cNvSpPr/>
          <p:nvPr/>
        </p:nvSpPr>
        <p:spPr>
          <a:xfrm>
            <a:off x="503779" y="5583871"/>
            <a:ext cx="1488756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Max Nb.of</a:t>
            </a:r>
          </a:p>
          <a:p>
            <a:pPr algn="l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r>
              <a:t>events per run</a:t>
            </a:r>
          </a:p>
        </p:txBody>
      </p:sp>
      <p:sp>
        <p:nvSpPr>
          <p:cNvPr id="1879" name="Shape 1879"/>
          <p:cNvSpPr/>
          <p:nvPr/>
        </p:nvSpPr>
        <p:spPr>
          <a:xfrm>
            <a:off x="503779" y="3932872"/>
            <a:ext cx="1488756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Weather 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station </a:t>
            </a:r>
          </a:p>
          <a:p>
            <a:pPr algn="l"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data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Shape 1881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So can we measure</a:t>
            </a:r>
          </a:p>
        </p:txBody>
      </p:sp>
      <p:sp>
        <p:nvSpPr>
          <p:cNvPr id="1882" name="Shape 1882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68</a:t>
            </a:fld>
            <a:endParaRPr/>
          </a:p>
        </p:txBody>
      </p:sp>
      <p:sp>
        <p:nvSpPr>
          <p:cNvPr id="1883" name="Shape 1883"/>
          <p:cNvSpPr/>
          <p:nvPr/>
        </p:nvSpPr>
        <p:spPr>
          <a:xfrm>
            <a:off x="822382" y="2198154"/>
            <a:ext cx="11561521" cy="375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just">
              <a:buSzPct val="100000"/>
              <a:buAutoNum type="arabicPeriod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The point of passage of the cosmic ray (i.e. muon)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just">
              <a:buSzPct val="100000"/>
              <a:buAutoNum type="arabicPeriod" startAt="2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The cosmic ray direction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just">
              <a:buSzPct val="100000"/>
              <a:buAutoNum type="arabicPeriod" startAt="3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The time of flight of the cosmic ray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600" indent="-228600" algn="just">
              <a:buSzPct val="100000"/>
              <a:buAutoNum type="arabicPeriod" startAt="4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 We can discover if our cosmic ray is in coincidence with particles  detected by other telescopes</a:t>
            </a:r>
          </a:p>
        </p:txBody>
      </p:sp>
      <p:sp>
        <p:nvSpPr>
          <p:cNvPr id="1884" name="Shape 1884"/>
          <p:cNvSpPr/>
          <p:nvPr/>
        </p:nvSpPr>
        <p:spPr>
          <a:xfrm>
            <a:off x="128072" y="6830273"/>
            <a:ext cx="12748656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Now we know how the telescope works and what we can get from it, so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Shape 1886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the DQM is</a:t>
            </a:r>
          </a:p>
        </p:txBody>
      </p:sp>
      <p:sp>
        <p:nvSpPr>
          <p:cNvPr id="1887" name="Shape 1887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69</a:t>
            </a:fld>
            <a:endParaRPr/>
          </a:p>
        </p:txBody>
      </p:sp>
      <p:sp>
        <p:nvSpPr>
          <p:cNvPr id="1888" name="Shape 1888"/>
          <p:cNvSpPr/>
          <p:nvPr/>
        </p:nvSpPr>
        <p:spPr>
          <a:xfrm>
            <a:off x="128072" y="2311400"/>
            <a:ext cx="12748656" cy="513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Now we know how the telescope works and what we can get from it…</a:t>
            </a:r>
          </a:p>
          <a:p>
            <a:pPr>
              <a:defRPr sz="3000" b="1" i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599" indent="-228599" algn="just">
              <a:buSzPct val="100000"/>
              <a:buAutoNum type="arabicPeriod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we can check if the data we are acquiring are of “good” quality…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28599" indent="-228599" algn="just">
              <a:buSzPct val="100000"/>
              <a:buAutoNum type="arabicPeriod" startAt="2"/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Take action if they are not!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…to do this, we should analyse the data locally or…use a centralised procedure, indeed</a:t>
            </a:r>
          </a:p>
          <a:p>
            <a: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009" y="1738951"/>
            <a:ext cx="6066650" cy="7434864"/>
          </a:xfrm>
          <a:prstGeom prst="rect">
            <a:avLst/>
          </a:prstGeom>
          <a:ln w="63500">
            <a:solidFill>
              <a:srgbClr val="000099"/>
            </a:solidFill>
          </a:ln>
        </p:spPr>
      </p:pic>
      <p:sp>
        <p:nvSpPr>
          <p:cNvPr id="991" name="Shape 991"/>
          <p:cNvSpPr/>
          <p:nvPr/>
        </p:nvSpPr>
        <p:spPr>
          <a:xfrm>
            <a:off x="6856318" y="2276506"/>
            <a:ext cx="5962707" cy="6359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100"/>
              </a:spcBef>
              <a:buSzPct val="100000"/>
              <a:buChar char="•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 Nel 1912, Hess caricò su un pallone aerostatico un elettroscopio per misurare le particelle cariche. </a:t>
            </a:r>
          </a:p>
          <a:p>
            <a:pPr algn="l" defTabSz="650240">
              <a:spcBef>
                <a:spcPts val="1100"/>
              </a:spcBef>
              <a:buSzPct val="100000"/>
              <a:buChar char="•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 Nel volo, si dimostrò che la radiazione aumentava con l’altitudine.</a:t>
            </a:r>
          </a:p>
          <a:p>
            <a:pPr algn="l" defTabSz="650240">
              <a:spcBef>
                <a:spcPts val="1100"/>
              </a:spcBef>
              <a:buSzPct val="100000"/>
              <a:buChar char="•"/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 Questo significava che la radiazione sconosciuta </a:t>
            </a:r>
            <a:r>
              <a:rPr b="1" u="sng"/>
              <a:t>non aveva origine terrestre</a:t>
            </a:r>
            <a:r>
              <a:t> (come la radioattività naturale) ma proveniva dallo spazio esterno, da cui il nome di </a:t>
            </a:r>
            <a:r>
              <a:rPr b="1">
                <a:solidFill>
                  <a:srgbClr val="FF0000"/>
                </a:solidFill>
              </a:rPr>
              <a:t>Raggi Cosmici</a:t>
            </a:r>
            <a:r>
              <a:rPr b="1"/>
              <a:t>.</a:t>
            </a:r>
          </a:p>
        </p:txBody>
      </p:sp>
      <p:pic>
        <p:nvPicPr>
          <p:cNvPr id="992" name="electroscope.jpeg" descr="electroscope"/>
          <p:cNvPicPr>
            <a:picLocks noChangeAspect="1"/>
          </p:cNvPicPr>
          <p:nvPr/>
        </p:nvPicPr>
        <p:blipFill>
          <a:blip r:embed="rId3">
            <a:extLst/>
          </a:blip>
          <a:srcRect l="13880" r="10319" b="26333"/>
          <a:stretch>
            <a:fillRect/>
          </a:stretch>
        </p:blipFill>
        <p:spPr>
          <a:xfrm>
            <a:off x="3659857" y="1384017"/>
            <a:ext cx="2944144" cy="3583094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/>
          <p:nvPr/>
        </p:nvSpPr>
        <p:spPr>
          <a:xfrm>
            <a:off x="-1" y="130950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1" indent="457200"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pPr>
            <a:r>
              <a:t>Il primo esperimento</a:t>
            </a:r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995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6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Shape 1890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</a:t>
            </a:r>
          </a:p>
        </p:txBody>
      </p:sp>
      <p:sp>
        <p:nvSpPr>
          <p:cNvPr id="1891" name="Shape 1891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70</a:t>
            </a:fld>
            <a:endParaRPr/>
          </a:p>
        </p:txBody>
      </p:sp>
      <p:grpSp>
        <p:nvGrpSpPr>
          <p:cNvPr id="1895" name="Group 1895"/>
          <p:cNvGrpSpPr/>
          <p:nvPr/>
        </p:nvGrpSpPr>
        <p:grpSpPr>
          <a:xfrm>
            <a:off x="1489827" y="1219564"/>
            <a:ext cx="10588672" cy="7607392"/>
            <a:chOff x="0" y="0"/>
            <a:chExt cx="10588671" cy="7607391"/>
          </a:xfrm>
        </p:grpSpPr>
        <p:pic>
          <p:nvPicPr>
            <p:cNvPr id="1892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10555794" cy="7607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93" name="Shape 1893"/>
            <p:cNvSpPr/>
            <p:nvPr/>
          </p:nvSpPr>
          <p:spPr>
            <a:xfrm>
              <a:off x="9318671" y="2728675"/>
              <a:ext cx="1270001" cy="808096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94" name="Shape 1894"/>
            <p:cNvSpPr/>
            <p:nvPr/>
          </p:nvSpPr>
          <p:spPr>
            <a:xfrm>
              <a:off x="6530914" y="2573158"/>
              <a:ext cx="1472817" cy="1119130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Shape 1897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</a:t>
            </a:r>
          </a:p>
        </p:txBody>
      </p:sp>
      <p:sp>
        <p:nvSpPr>
          <p:cNvPr id="1898" name="Shape 1898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71</a:t>
            </a:fld>
            <a:endParaRPr/>
          </a:p>
        </p:txBody>
      </p:sp>
      <p:sp>
        <p:nvSpPr>
          <p:cNvPr id="1899" name="Shape 1899"/>
          <p:cNvSpPr/>
          <p:nvPr/>
        </p:nvSpPr>
        <p:spPr>
          <a:xfrm>
            <a:off x="460902" y="2222500"/>
            <a:ext cx="12301679" cy="530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000"/>
            </a:pPr>
            <a:r>
              <a:t>Now at this point of the talk all the people wants to try to look to the monitor…</a:t>
            </a:r>
          </a:p>
          <a:p>
            <a:pPr algn="just">
              <a:defRPr sz="3000"/>
            </a:pPr>
            <a:r>
              <a:t> </a:t>
            </a:r>
          </a:p>
          <a:p>
            <a:pPr algn="just">
              <a:defRPr sz="3000"/>
            </a:pPr>
            <a:endParaRPr/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hlinkClick r:id="rId2"/>
              </a:rPr>
              <a:t>http://eee.centrofermi.it/monitor</a:t>
            </a:r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hlinkClick r:id="rId2"/>
            </a:endParaRPr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hlinkClick r:id="rId2"/>
            </a:endParaRPr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hlinkClick r:id="rId2"/>
            </a:endParaRPr>
          </a:p>
          <a:p>
            <a:pPr algn="l" defTabSz="457200">
              <a:defRPr sz="3200" b="1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hlinkClick r:id="rId2"/>
            </a:endParaRPr>
          </a:p>
          <a:p>
            <a:pPr algn="l" defTabSz="457200">
              <a:defRPr sz="3200" b="1"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before entering the DQM let me introduce you another instrument…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" name="Screen Shot 2018-03-12 at 17.08.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934" y="2325933"/>
            <a:ext cx="13004801" cy="5216498"/>
          </a:xfrm>
          <a:prstGeom prst="rect">
            <a:avLst/>
          </a:prstGeom>
          <a:ln w="12700">
            <a:miter lim="400000"/>
          </a:ln>
        </p:spPr>
      </p:pic>
      <p:sp>
        <p:nvSpPr>
          <p:cNvPr id="1902" name="Shape 1902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Connectivity Report</a:t>
            </a:r>
          </a:p>
        </p:txBody>
      </p:sp>
      <p:sp>
        <p:nvSpPr>
          <p:cNvPr id="1903" name="Shape 1903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72</a:t>
            </a:fld>
            <a:endParaRPr/>
          </a:p>
        </p:txBody>
      </p:sp>
      <p:sp>
        <p:nvSpPr>
          <p:cNvPr id="1904" name="Shape 1904"/>
          <p:cNvSpPr/>
          <p:nvPr/>
        </p:nvSpPr>
        <p:spPr>
          <a:xfrm>
            <a:off x="220249" y="1347715"/>
            <a:ext cx="900867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just"/>
          </a:lstStyle>
          <a:p>
            <a:r>
              <a:t>if you connect to EEE monitor you can find  </a:t>
            </a:r>
          </a:p>
        </p:txBody>
      </p:sp>
      <p:sp>
        <p:nvSpPr>
          <p:cNvPr id="1905" name="Shape 1905"/>
          <p:cNvSpPr/>
          <p:nvPr/>
        </p:nvSpPr>
        <p:spPr>
          <a:xfrm flipH="1">
            <a:off x="5372312" y="2093943"/>
            <a:ext cx="943994" cy="4814795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Shape 1907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How does it work?</a:t>
            </a:r>
          </a:p>
        </p:txBody>
      </p:sp>
      <p:sp>
        <p:nvSpPr>
          <p:cNvPr id="1908" name="Shape 1908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73</a:t>
            </a:fld>
            <a:endParaRPr/>
          </a:p>
        </p:txBody>
      </p:sp>
      <p:pic>
        <p:nvPicPr>
          <p:cNvPr id="1909" name="Screen Shot 2017-12-04 at 17.32.33.png"/>
          <p:cNvPicPr>
            <a:picLocks noChangeAspect="1"/>
          </p:cNvPicPr>
          <p:nvPr/>
        </p:nvPicPr>
        <p:blipFill>
          <a:blip r:embed="rId2">
            <a:extLst/>
          </a:blip>
          <a:srcRect l="5651" r="2628"/>
          <a:stretch>
            <a:fillRect/>
          </a:stretch>
        </p:blipFill>
        <p:spPr>
          <a:xfrm>
            <a:off x="598316" y="1220372"/>
            <a:ext cx="11928062" cy="6318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0" name="Screen Shot 2017-12-04 at 17.33.17.png"/>
          <p:cNvPicPr>
            <a:picLocks noChangeAspect="1"/>
          </p:cNvPicPr>
          <p:nvPr/>
        </p:nvPicPr>
        <p:blipFill>
          <a:blip r:embed="rId3">
            <a:extLst/>
          </a:blip>
          <a:srcRect r="3912"/>
          <a:stretch>
            <a:fillRect/>
          </a:stretch>
        </p:blipFill>
        <p:spPr>
          <a:xfrm>
            <a:off x="314352" y="7694179"/>
            <a:ext cx="12496048" cy="1493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Shape 1912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37463">
              <a:defRPr sz="368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Let’s go back to The EEE Project DQM</a:t>
            </a:r>
          </a:p>
        </p:txBody>
      </p:sp>
      <p:sp>
        <p:nvSpPr>
          <p:cNvPr id="1913" name="Shape 1913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74</a:t>
            </a:fld>
            <a:endParaRPr/>
          </a:p>
        </p:txBody>
      </p:sp>
      <p:pic>
        <p:nvPicPr>
          <p:cNvPr id="1914" name="Screen Shot 2017-12-05 at 13.57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3747" y="1414124"/>
            <a:ext cx="8049348" cy="7533364"/>
          </a:xfrm>
          <a:prstGeom prst="rect">
            <a:avLst/>
          </a:prstGeom>
          <a:ln w="12700">
            <a:miter lim="400000"/>
          </a:ln>
        </p:spPr>
      </p:pic>
      <p:sp>
        <p:nvSpPr>
          <p:cNvPr id="1915" name="Shape 1915"/>
          <p:cNvSpPr/>
          <p:nvPr/>
        </p:nvSpPr>
        <p:spPr>
          <a:xfrm>
            <a:off x="7835638" y="4120211"/>
            <a:ext cx="999326" cy="1119130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6" name="Shape 1916"/>
          <p:cNvSpPr/>
          <p:nvPr/>
        </p:nvSpPr>
        <p:spPr>
          <a:xfrm>
            <a:off x="9213770" y="4275728"/>
            <a:ext cx="1270001" cy="808097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Screen Shot 2017-12-05 at 14.01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949" y="842860"/>
            <a:ext cx="2434170" cy="3619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19" name="Shape 1919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 defTabSz="502412">
              <a:defRPr sz="344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DQM-Report giornaliero</a:t>
            </a:r>
          </a:p>
        </p:txBody>
      </p:sp>
      <p:sp>
        <p:nvSpPr>
          <p:cNvPr id="1920" name="Shape 192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75</a:t>
            </a:fld>
            <a:endParaRPr/>
          </a:p>
        </p:txBody>
      </p:sp>
      <p:sp>
        <p:nvSpPr>
          <p:cNvPr id="1921" name="Shape 1921"/>
          <p:cNvSpPr/>
          <p:nvPr/>
        </p:nvSpPr>
        <p:spPr>
          <a:xfrm>
            <a:off x="5275830" y="1453613"/>
            <a:ext cx="724527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600"/>
            </a:pPr>
            <a:r>
              <a:rPr>
                <a:solidFill>
                  <a:srgbClr val="FF2600"/>
                </a:solidFill>
              </a:rPr>
              <a:t>Once a day</a:t>
            </a:r>
            <a:r>
              <a:t> relevant summary plot are automatically produced</a:t>
            </a:r>
          </a:p>
        </p:txBody>
      </p:sp>
      <p:sp>
        <p:nvSpPr>
          <p:cNvPr id="1922" name="Shape 1922"/>
          <p:cNvSpPr/>
          <p:nvPr/>
        </p:nvSpPr>
        <p:spPr>
          <a:xfrm flipV="1">
            <a:off x="2414619" y="1872403"/>
            <a:ext cx="2806165" cy="221863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23" name="Shape 1923"/>
          <p:cNvSpPr/>
          <p:nvPr/>
        </p:nvSpPr>
        <p:spPr>
          <a:xfrm flipV="1">
            <a:off x="2474202" y="2985103"/>
            <a:ext cx="2684232" cy="130826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24" name="Shape 1924"/>
          <p:cNvSpPr/>
          <p:nvPr/>
        </p:nvSpPr>
        <p:spPr>
          <a:xfrm>
            <a:off x="5275830" y="2558425"/>
            <a:ext cx="724527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600"/>
            </a:pPr>
            <a:r>
              <a:t>And you have some </a:t>
            </a:r>
            <a:r>
              <a:rPr>
                <a:solidFill>
                  <a:srgbClr val="FF2600"/>
                </a:solidFill>
              </a:rPr>
              <a:t>history </a:t>
            </a:r>
            <a:r>
              <a:t>too</a:t>
            </a:r>
          </a:p>
        </p:txBody>
      </p:sp>
      <p:pic>
        <p:nvPicPr>
          <p:cNvPr id="1925" name="Screen Shot 2017-12-03 at 12.49.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0936" y="4907812"/>
            <a:ext cx="8182928" cy="3619644"/>
          </a:xfrm>
          <a:prstGeom prst="rect">
            <a:avLst/>
          </a:prstGeom>
          <a:ln w="12700">
            <a:miter lim="400000"/>
          </a:ln>
        </p:spPr>
      </p:pic>
      <p:sp>
        <p:nvSpPr>
          <p:cNvPr id="1926" name="Shape 1926"/>
          <p:cNvSpPr/>
          <p:nvPr/>
        </p:nvSpPr>
        <p:spPr>
          <a:xfrm rot="5400000">
            <a:off x="7118327" y="3527093"/>
            <a:ext cx="1272271" cy="757160"/>
          </a:xfrm>
          <a:prstGeom prst="rightArrow">
            <a:avLst>
              <a:gd name="adj1" fmla="val 32000"/>
              <a:gd name="adj2" fmla="val 73939"/>
            </a:avLst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7" name="Shape 1927"/>
          <p:cNvSpPr/>
          <p:nvPr/>
        </p:nvSpPr>
        <p:spPr>
          <a:xfrm>
            <a:off x="4632035" y="8729136"/>
            <a:ext cx="7245271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600"/>
            </a:lvl1pPr>
          </a:lstStyle>
          <a:p>
            <a:r>
              <a:t>What if you choose one of them?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Shape 1929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 defTabSz="502412">
              <a:defRPr sz="344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DQM-Report giornaliero</a:t>
            </a:r>
          </a:p>
        </p:txBody>
      </p:sp>
      <p:sp>
        <p:nvSpPr>
          <p:cNvPr id="1930" name="Shape 193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76</a:t>
            </a:fld>
            <a:endParaRPr/>
          </a:p>
        </p:txBody>
      </p:sp>
      <p:pic>
        <p:nvPicPr>
          <p:cNvPr id="1931" name="Screen Shot 2017-12-03 at 12.50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9908" y="1000688"/>
            <a:ext cx="9766583" cy="8116409"/>
          </a:xfrm>
          <a:prstGeom prst="rect">
            <a:avLst/>
          </a:prstGeom>
          <a:ln w="12700">
            <a:miter lim="400000"/>
          </a:ln>
        </p:spPr>
      </p:pic>
      <p:sp>
        <p:nvSpPr>
          <p:cNvPr id="1932" name="Shape 1932"/>
          <p:cNvSpPr/>
          <p:nvPr/>
        </p:nvSpPr>
        <p:spPr>
          <a:xfrm>
            <a:off x="2894877" y="3574402"/>
            <a:ext cx="2707731" cy="1"/>
          </a:xfrm>
          <a:prstGeom prst="line">
            <a:avLst/>
          </a:prstGeom>
          <a:ln w="50800">
            <a:solidFill>
              <a:srgbClr val="1A931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33" name="Shape 1933"/>
          <p:cNvSpPr/>
          <p:nvPr/>
        </p:nvSpPr>
        <p:spPr>
          <a:xfrm>
            <a:off x="3801886" y="3497739"/>
            <a:ext cx="8937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19941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 day</a:t>
            </a:r>
          </a:p>
        </p:txBody>
      </p:sp>
      <p:sp>
        <p:nvSpPr>
          <p:cNvPr id="1934" name="Shape 1934"/>
          <p:cNvSpPr/>
          <p:nvPr/>
        </p:nvSpPr>
        <p:spPr>
          <a:xfrm>
            <a:off x="1683515" y="6004252"/>
            <a:ext cx="2064545" cy="3316407"/>
          </a:xfrm>
          <a:prstGeom prst="ellipse">
            <a:avLst/>
          </a:prstGeom>
          <a:ln w="50800">
            <a:solidFill>
              <a:srgbClr val="FF2600"/>
            </a:solidFill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5" name="Shape 1935"/>
          <p:cNvSpPr/>
          <p:nvPr/>
        </p:nvSpPr>
        <p:spPr>
          <a:xfrm>
            <a:off x="5030664" y="7579338"/>
            <a:ext cx="637016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800"/>
            </a:lvl1pPr>
          </a:lstStyle>
          <a:p>
            <a:r>
              <a:t>Set of trending plots…click and see</a:t>
            </a:r>
          </a:p>
        </p:txBody>
      </p:sp>
      <p:sp>
        <p:nvSpPr>
          <p:cNvPr id="1936" name="Shape 1936"/>
          <p:cNvSpPr/>
          <p:nvPr/>
        </p:nvSpPr>
        <p:spPr>
          <a:xfrm>
            <a:off x="2545652" y="5511800"/>
            <a:ext cx="3406181" cy="482600"/>
          </a:xfrm>
          <a:prstGeom prst="ellipse">
            <a:avLst/>
          </a:prstGeom>
          <a:ln w="50800">
            <a:solidFill>
              <a:srgbClr val="FF2600"/>
            </a:solidFill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7" name="Shape 1937"/>
          <p:cNvSpPr/>
          <p:nvPr/>
        </p:nvSpPr>
        <p:spPr>
          <a:xfrm>
            <a:off x="5627539" y="5029472"/>
            <a:ext cx="637016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800"/>
            </a:lvl1pPr>
          </a:lstStyle>
          <a:p>
            <a:r>
              <a:t>Set of trending files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Shape 1939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Daily Report</a:t>
            </a:r>
          </a:p>
        </p:txBody>
      </p:sp>
      <p:sp>
        <p:nvSpPr>
          <p:cNvPr id="1940" name="Shape 194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77</a:t>
            </a:fld>
            <a:endParaRPr/>
          </a:p>
        </p:txBody>
      </p:sp>
      <p:sp>
        <p:nvSpPr>
          <p:cNvPr id="1941" name="Shape 1941"/>
          <p:cNvSpPr/>
          <p:nvPr/>
        </p:nvSpPr>
        <p:spPr>
          <a:xfrm>
            <a:off x="356765" y="8122425"/>
            <a:ext cx="1229126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Let’s try to understand some plots from the daily report</a:t>
            </a:r>
          </a:p>
          <a:p>
            <a:pPr algn="just">
              <a:defRPr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 use them as exercises</a:t>
            </a:r>
          </a:p>
        </p:txBody>
      </p:sp>
      <p:pic>
        <p:nvPicPr>
          <p:cNvPr id="194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94802"/>
            <a:ext cx="13004801" cy="5447957"/>
          </a:xfrm>
          <a:prstGeom prst="rect">
            <a:avLst/>
          </a:prstGeom>
          <a:ln w="12700">
            <a:miter lim="400000"/>
          </a:ln>
        </p:spPr>
      </p:pic>
      <p:sp>
        <p:nvSpPr>
          <p:cNvPr id="1943" name="Shape 1943"/>
          <p:cNvSpPr/>
          <p:nvPr/>
        </p:nvSpPr>
        <p:spPr>
          <a:xfrm>
            <a:off x="50698" y="6552947"/>
            <a:ext cx="12903403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Each plot provides useful informations…we need to look at them carefully to understand the message, and decide if an action needs to be taken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Shape 194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For example</a:t>
            </a:r>
          </a:p>
        </p:txBody>
      </p:sp>
      <p:sp>
        <p:nvSpPr>
          <p:cNvPr id="1946" name="Shape 194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78</a:t>
            </a:fld>
            <a:endParaRPr/>
          </a:p>
        </p:txBody>
      </p:sp>
      <p:grpSp>
        <p:nvGrpSpPr>
          <p:cNvPr id="1949" name="Group 1949"/>
          <p:cNvGrpSpPr/>
          <p:nvPr/>
        </p:nvGrpSpPr>
        <p:grpSpPr>
          <a:xfrm>
            <a:off x="242057" y="1594425"/>
            <a:ext cx="10436045" cy="4372778"/>
            <a:chOff x="0" y="0"/>
            <a:chExt cx="10436044" cy="4372777"/>
          </a:xfrm>
        </p:grpSpPr>
        <p:pic>
          <p:nvPicPr>
            <p:cNvPr id="1947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023"/>
            <a:stretch>
              <a:fillRect/>
            </a:stretch>
          </p:blipFill>
          <p:spPr>
            <a:xfrm>
              <a:off x="0" y="921"/>
              <a:ext cx="5215531" cy="4371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8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85284"/>
            <a:stretch>
              <a:fillRect/>
            </a:stretch>
          </p:blipFill>
          <p:spPr>
            <a:xfrm>
              <a:off x="0" y="0"/>
              <a:ext cx="10436045" cy="643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50" name="Screen Shot 2017-12-05 at 14.08.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8671" y="2351575"/>
            <a:ext cx="6811089" cy="1565453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</p:pic>
      <p:sp>
        <p:nvSpPr>
          <p:cNvPr id="1951" name="Shape 1951"/>
          <p:cNvSpPr/>
          <p:nvPr/>
        </p:nvSpPr>
        <p:spPr>
          <a:xfrm flipV="1">
            <a:off x="3453392" y="2354752"/>
            <a:ext cx="2583147" cy="4091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52" name="Shape 1952"/>
          <p:cNvSpPr/>
          <p:nvPr/>
        </p:nvSpPr>
        <p:spPr>
          <a:xfrm>
            <a:off x="3545483" y="3265395"/>
            <a:ext cx="2506978" cy="6572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53" name="Shape 1953"/>
          <p:cNvSpPr/>
          <p:nvPr/>
        </p:nvSpPr>
        <p:spPr>
          <a:xfrm>
            <a:off x="244408" y="7079341"/>
            <a:ext cx="9582913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 algn="just">
              <a:buSzPct val="50000"/>
              <a:buChar char="•"/>
              <a:defRPr sz="3000"/>
            </a:pPr>
            <a:r>
              <a:t>first…during this period the telescope works</a:t>
            </a:r>
          </a:p>
          <a:p>
            <a:pPr algn="just">
              <a:defRPr sz="3000"/>
            </a:pPr>
            <a:endParaRPr/>
          </a:p>
          <a:p>
            <a:pPr marL="228600" indent="-228600" algn="just">
              <a:buSzPct val="50000"/>
              <a:buChar char="•"/>
              <a:defRPr sz="3000"/>
            </a:pPr>
            <a:r>
              <a:t>we learn also that there exist three rates…what’s that?</a:t>
            </a:r>
          </a:p>
        </p:txBody>
      </p:sp>
      <p:pic>
        <p:nvPicPr>
          <p:cNvPr id="1954" name="Screen Shot 2017-12-05 at 15.42.06.png"/>
          <p:cNvPicPr>
            <a:picLocks noChangeAspect="1"/>
          </p:cNvPicPr>
          <p:nvPr/>
        </p:nvPicPr>
        <p:blipFill>
          <a:blip r:embed="rId4">
            <a:extLst/>
          </a:blip>
          <a:srcRect r="1307"/>
          <a:stretch>
            <a:fillRect/>
          </a:stretch>
        </p:blipFill>
        <p:spPr>
          <a:xfrm>
            <a:off x="8870531" y="4244181"/>
            <a:ext cx="3350677" cy="3017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6" name="Screen Shot 2017-12-03 at 12.50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7741" y="87557"/>
            <a:ext cx="3456980" cy="287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7" name="Screen Shot 2017-12-03 at 23.11.57.png"/>
          <p:cNvPicPr>
            <a:picLocks noChangeAspect="1"/>
          </p:cNvPicPr>
          <p:nvPr/>
        </p:nvPicPr>
        <p:blipFill>
          <a:blip r:embed="rId3">
            <a:extLst/>
          </a:blip>
          <a:srcRect l="1041" t="531" b="531"/>
          <a:stretch>
            <a:fillRect/>
          </a:stretch>
        </p:blipFill>
        <p:spPr>
          <a:xfrm>
            <a:off x="2790631" y="2709570"/>
            <a:ext cx="10184541" cy="6954144"/>
          </a:xfrm>
          <a:prstGeom prst="rect">
            <a:avLst/>
          </a:prstGeom>
          <a:ln w="12700">
            <a:miter lim="400000"/>
          </a:ln>
        </p:spPr>
      </p:pic>
      <p:sp>
        <p:nvSpPr>
          <p:cNvPr id="1958" name="Shape 1958"/>
          <p:cNvSpPr/>
          <p:nvPr/>
        </p:nvSpPr>
        <p:spPr>
          <a:xfrm>
            <a:off x="192693" y="5170592"/>
            <a:ext cx="3196014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2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First exercise…</a:t>
            </a:r>
          </a:p>
          <a:p>
            <a:pPr algn="just">
              <a:defRPr sz="32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>
              <a:defRPr sz="32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does this plot mean?</a:t>
            </a:r>
          </a:p>
        </p:txBody>
      </p:sp>
      <p:sp>
        <p:nvSpPr>
          <p:cNvPr id="1959" name="Shape 1959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79</a:t>
            </a:fld>
            <a:endParaRPr/>
          </a:p>
        </p:txBody>
      </p:sp>
      <p:pic>
        <p:nvPicPr>
          <p:cNvPr id="1960" name="Screen Shot 2017-12-03 at 12.50.17.png"/>
          <p:cNvPicPr>
            <a:picLocks noChangeAspect="1"/>
          </p:cNvPicPr>
          <p:nvPr/>
        </p:nvPicPr>
        <p:blipFill>
          <a:blip r:embed="rId2">
            <a:extLst/>
          </a:blip>
          <a:srcRect l="7923" t="66780" r="80741" b="31134"/>
          <a:stretch>
            <a:fillRect/>
          </a:stretch>
        </p:blipFill>
        <p:spPr>
          <a:xfrm>
            <a:off x="4147973" y="1715188"/>
            <a:ext cx="3621639" cy="553690"/>
          </a:xfrm>
          <a:prstGeom prst="rect">
            <a:avLst/>
          </a:prstGeom>
          <a:ln w="38100">
            <a:solidFill>
              <a:srgbClr val="0433FF"/>
            </a:solidFill>
            <a:miter lim="400000"/>
          </a:ln>
        </p:spPr>
      </p:pic>
      <p:sp>
        <p:nvSpPr>
          <p:cNvPr id="1961" name="Shape 1961"/>
          <p:cNvSpPr/>
          <p:nvPr/>
        </p:nvSpPr>
        <p:spPr>
          <a:xfrm flipV="1">
            <a:off x="2831496" y="1721720"/>
            <a:ext cx="1309739" cy="286578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62" name="Shape 1962"/>
          <p:cNvSpPr/>
          <p:nvPr/>
        </p:nvSpPr>
        <p:spPr>
          <a:xfrm>
            <a:off x="2829475" y="2072388"/>
            <a:ext cx="1313781" cy="173874"/>
          </a:xfrm>
          <a:prstGeom prst="line">
            <a:avLst/>
          </a:prstGeom>
          <a:ln w="38100">
            <a:solidFill>
              <a:srgbClr val="0433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>
            <a:spLocks noGrp="1"/>
          </p:cNvSpPr>
          <p:nvPr>
            <p:ph type="title" idx="4294967295"/>
          </p:nvPr>
        </p:nvSpPr>
        <p:spPr>
          <a:xfrm>
            <a:off x="650239" y="-3380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/>
          <a:p>
            <a:pPr defTabSz="650240"/>
            <a:r>
              <a:t>L</a:t>
            </a:r>
            <a:r>
              <a:rPr i="1"/>
              <a:t>’</a:t>
            </a:r>
            <a:r>
              <a:t>elettroscopio a foglie</a:t>
            </a:r>
          </a:p>
        </p:txBody>
      </p:sp>
      <p:pic>
        <p:nvPicPr>
          <p:cNvPr id="999" name="elettfog1.jpg" descr="elettfog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1733973"/>
            <a:ext cx="4632961" cy="7369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elettfog2.jpg" descr="elettfog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23857" y="1733973"/>
            <a:ext cx="4630704" cy="7369388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Shape 1001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002" name="banner_CF.jpg"/>
          <p:cNvPicPr>
            <a:picLocks noChangeAspect="1"/>
          </p:cNvPicPr>
          <p:nvPr/>
        </p:nvPicPr>
        <p:blipFill>
          <a:blip r:embed="rId4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banner_CF.jpg"/>
          <p:cNvPicPr>
            <a:picLocks noChangeAspect="1"/>
          </p:cNvPicPr>
          <p:nvPr/>
        </p:nvPicPr>
        <p:blipFill>
          <a:blip r:embed="rId4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Shape 1964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80</a:t>
            </a:fld>
            <a:endParaRPr/>
          </a:p>
        </p:txBody>
      </p:sp>
      <p:sp>
        <p:nvSpPr>
          <p:cNvPr id="1965" name="Shape 196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Again…let’s try to answer</a:t>
            </a:r>
          </a:p>
        </p:txBody>
      </p:sp>
      <p:grpSp>
        <p:nvGrpSpPr>
          <p:cNvPr id="1968" name="Group 1968"/>
          <p:cNvGrpSpPr/>
          <p:nvPr/>
        </p:nvGrpSpPr>
        <p:grpSpPr>
          <a:xfrm>
            <a:off x="142386" y="1039118"/>
            <a:ext cx="10436045" cy="4372778"/>
            <a:chOff x="0" y="0"/>
            <a:chExt cx="10436044" cy="4372777"/>
          </a:xfrm>
        </p:grpSpPr>
        <p:pic>
          <p:nvPicPr>
            <p:cNvPr id="1966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50023"/>
            <a:stretch>
              <a:fillRect/>
            </a:stretch>
          </p:blipFill>
          <p:spPr>
            <a:xfrm>
              <a:off x="0" y="921"/>
              <a:ext cx="5215531" cy="4371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7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85284"/>
            <a:stretch>
              <a:fillRect/>
            </a:stretch>
          </p:blipFill>
          <p:spPr>
            <a:xfrm>
              <a:off x="0" y="0"/>
              <a:ext cx="10436045" cy="643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69" name="Shape 1969"/>
          <p:cNvSpPr/>
          <p:nvPr/>
        </p:nvSpPr>
        <p:spPr>
          <a:xfrm>
            <a:off x="5778005" y="2431586"/>
            <a:ext cx="6108777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800"/>
            </a:pPr>
            <a:r>
              <a:t>During this day the telescope acquired about 47 events/s</a:t>
            </a:r>
          </a:p>
          <a:p>
            <a:pPr algn="just">
              <a:defRPr sz="2800"/>
            </a:pPr>
            <a:r>
              <a:t>And we make 50000 events long run</a:t>
            </a:r>
          </a:p>
        </p:txBody>
      </p:sp>
      <p:sp>
        <p:nvSpPr>
          <p:cNvPr id="1970" name="Shape 1970"/>
          <p:cNvSpPr/>
          <p:nvPr/>
        </p:nvSpPr>
        <p:spPr>
          <a:xfrm>
            <a:off x="387450" y="3066586"/>
            <a:ext cx="5009369" cy="1"/>
          </a:xfrm>
          <a:prstGeom prst="line">
            <a:avLst/>
          </a:prstGeom>
          <a:ln w="63500">
            <a:solidFill>
              <a:srgbClr val="4F8F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971" name="Screen Shot 2017-12-05 at 15.37.17.png"/>
          <p:cNvPicPr>
            <a:picLocks noChangeAspect="1"/>
          </p:cNvPicPr>
          <p:nvPr/>
        </p:nvPicPr>
        <p:blipFill>
          <a:blip r:embed="rId3">
            <a:extLst/>
          </a:blip>
          <a:srcRect l="2419" t="2161" r="2419" b="2161"/>
          <a:stretch>
            <a:fillRect/>
          </a:stretch>
        </p:blipFill>
        <p:spPr>
          <a:xfrm>
            <a:off x="6858107" y="3861194"/>
            <a:ext cx="5686650" cy="4372743"/>
          </a:xfrm>
          <a:prstGeom prst="rect">
            <a:avLst/>
          </a:prstGeom>
          <a:ln w="12700">
            <a:miter lim="400000"/>
          </a:ln>
        </p:spPr>
      </p:pic>
      <p:sp>
        <p:nvSpPr>
          <p:cNvPr id="1972" name="Shape 1972"/>
          <p:cNvSpPr/>
          <p:nvPr/>
        </p:nvSpPr>
        <p:spPr>
          <a:xfrm flipH="1">
            <a:off x="7505490" y="3773143"/>
            <a:ext cx="954512" cy="2922560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73" name="Shape 1973"/>
          <p:cNvSpPr/>
          <p:nvPr/>
        </p:nvSpPr>
        <p:spPr>
          <a:xfrm>
            <a:off x="83122" y="5845248"/>
            <a:ext cx="6349869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Duration of 1 run = 50000/47~1000 s</a:t>
            </a:r>
          </a:p>
          <a:p>
            <a: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Seconds in a day 86400</a:t>
            </a:r>
          </a:p>
          <a:p>
            <a:pPr algn="just">
              <a:defRPr sz="2800" b="1">
                <a:latin typeface="Helvetica"/>
                <a:ea typeface="Helvetica"/>
                <a:cs typeface="Helvetica"/>
                <a:sym typeface="Helvetica"/>
              </a:defRPr>
            </a:pPr>
            <a:r>
              <a:t>Nb. of run in a day = 86400/1000~90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5" name="Screen Shot 2017-12-03 at 23.11.57.png"/>
          <p:cNvPicPr>
            <a:picLocks noChangeAspect="1"/>
          </p:cNvPicPr>
          <p:nvPr/>
        </p:nvPicPr>
        <p:blipFill>
          <a:blip r:embed="rId2">
            <a:extLst/>
          </a:blip>
          <a:srcRect l="1041" t="531" b="531"/>
          <a:stretch>
            <a:fillRect/>
          </a:stretch>
        </p:blipFill>
        <p:spPr>
          <a:xfrm>
            <a:off x="953845" y="1736927"/>
            <a:ext cx="10184541" cy="6954144"/>
          </a:xfrm>
          <a:prstGeom prst="rect">
            <a:avLst/>
          </a:prstGeom>
          <a:ln w="12700">
            <a:miter lim="400000"/>
          </a:ln>
        </p:spPr>
      </p:pic>
      <p:sp>
        <p:nvSpPr>
          <p:cNvPr id="1976" name="Shape 197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81</a:t>
            </a:fld>
            <a:endParaRPr/>
          </a:p>
        </p:txBody>
      </p:sp>
      <p:sp>
        <p:nvSpPr>
          <p:cNvPr id="1977" name="Shape 1977"/>
          <p:cNvSpPr/>
          <p:nvPr/>
        </p:nvSpPr>
        <p:spPr>
          <a:xfrm>
            <a:off x="7656333" y="1167760"/>
            <a:ext cx="2454831" cy="1297063"/>
          </a:xfrm>
          <a:prstGeom prst="line">
            <a:avLst/>
          </a:prstGeom>
          <a:ln w="508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78" name="Shape 1978"/>
          <p:cNvSpPr/>
          <p:nvPr/>
        </p:nvSpPr>
        <p:spPr>
          <a:xfrm flipV="1">
            <a:off x="7784432" y="2971760"/>
            <a:ext cx="2282381" cy="2070132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79" name="Shape 1979"/>
          <p:cNvSpPr/>
          <p:nvPr/>
        </p:nvSpPr>
        <p:spPr>
          <a:xfrm>
            <a:off x="4601098" y="483798"/>
            <a:ext cx="329001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How many runs</a:t>
            </a:r>
          </a:p>
        </p:txBody>
      </p:sp>
      <p:sp>
        <p:nvSpPr>
          <p:cNvPr id="1980" name="Shape 1980"/>
          <p:cNvSpPr/>
          <p:nvPr/>
        </p:nvSpPr>
        <p:spPr>
          <a:xfrm>
            <a:off x="3936848" y="4703062"/>
            <a:ext cx="38496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Mean run duration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2" name="Screen Shot 2017-12-03 at 23.2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0980" y="2915417"/>
            <a:ext cx="9583812" cy="6542242"/>
          </a:xfrm>
          <a:prstGeom prst="rect">
            <a:avLst/>
          </a:prstGeom>
          <a:ln w="12700">
            <a:miter lim="400000"/>
          </a:ln>
        </p:spPr>
      </p:pic>
      <p:sp>
        <p:nvSpPr>
          <p:cNvPr id="1983" name="Shape 1983"/>
          <p:cNvSpPr/>
          <p:nvPr/>
        </p:nvSpPr>
        <p:spPr>
          <a:xfrm>
            <a:off x="78784" y="5430810"/>
            <a:ext cx="3042852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31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so…</a:t>
            </a:r>
          </a:p>
          <a:p>
            <a:pPr algn="just">
              <a:defRPr sz="31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does this plot mean?</a:t>
            </a:r>
          </a:p>
        </p:txBody>
      </p:sp>
      <p:sp>
        <p:nvSpPr>
          <p:cNvPr id="1984" name="Shape 1984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82</a:t>
            </a:fld>
            <a:endParaRPr/>
          </a:p>
        </p:txBody>
      </p:sp>
      <p:grpSp>
        <p:nvGrpSpPr>
          <p:cNvPr id="1991" name="Group 1991"/>
          <p:cNvGrpSpPr/>
          <p:nvPr/>
        </p:nvGrpSpPr>
        <p:grpSpPr>
          <a:xfrm>
            <a:off x="2147741" y="87557"/>
            <a:ext cx="5642652" cy="2872886"/>
            <a:chOff x="0" y="0"/>
            <a:chExt cx="5642651" cy="2872884"/>
          </a:xfrm>
        </p:grpSpPr>
        <p:pic>
          <p:nvPicPr>
            <p:cNvPr id="1985" name="Screen Shot 2017-12-03 at 12.50.1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56980" cy="2872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89" name="Group 1989"/>
            <p:cNvGrpSpPr/>
            <p:nvPr/>
          </p:nvGrpSpPr>
          <p:grpSpPr>
            <a:xfrm>
              <a:off x="702515" y="2147165"/>
              <a:ext cx="4940137" cy="553690"/>
              <a:chOff x="0" y="0"/>
              <a:chExt cx="4940135" cy="553688"/>
            </a:xfrm>
          </p:grpSpPr>
          <p:pic>
            <p:nvPicPr>
              <p:cNvPr id="1986" name="Screen Shot 2017-12-03 at 12.50.1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7923" t="66780" r="80741" b="31134"/>
              <a:stretch>
                <a:fillRect/>
              </a:stretch>
            </p:blipFill>
            <p:spPr>
              <a:xfrm>
                <a:off x="1318497" y="0"/>
                <a:ext cx="3621639" cy="553689"/>
              </a:xfrm>
              <a:prstGeom prst="rect">
                <a:avLst/>
              </a:prstGeom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</p:pic>
          <p:sp>
            <p:nvSpPr>
              <p:cNvPr id="1987" name="Shape 1987"/>
              <p:cNvSpPr/>
              <p:nvPr/>
            </p:nvSpPr>
            <p:spPr>
              <a:xfrm flipV="1">
                <a:off x="2020" y="6532"/>
                <a:ext cx="1309739" cy="286578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88" name="Shape 1988"/>
              <p:cNvSpPr/>
              <p:nvPr/>
            </p:nvSpPr>
            <p:spPr>
              <a:xfrm>
                <a:off x="-1" y="357200"/>
                <a:ext cx="1313782" cy="173873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pic>
          <p:nvPicPr>
            <p:cNvPr id="1990" name="Screen Shot 2017-12-03 at 12.50.17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731" t="84795" r="78336" b="13017"/>
            <a:stretch>
              <a:fillRect/>
            </a:stretch>
          </p:blipFill>
          <p:spPr>
            <a:xfrm>
              <a:off x="2106586" y="2180677"/>
              <a:ext cx="3512521" cy="493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Screen Shot 2017-12-03 at 23.32.54.png"/>
          <p:cNvPicPr>
            <a:picLocks noChangeAspect="1"/>
          </p:cNvPicPr>
          <p:nvPr/>
        </p:nvPicPr>
        <p:blipFill>
          <a:blip r:embed="rId2">
            <a:extLst/>
          </a:blip>
          <a:srcRect t="491" b="491"/>
          <a:stretch>
            <a:fillRect/>
          </a:stretch>
        </p:blipFill>
        <p:spPr>
          <a:xfrm>
            <a:off x="3682450" y="3178005"/>
            <a:ext cx="9275008" cy="6302171"/>
          </a:xfrm>
          <a:prstGeom prst="rect">
            <a:avLst/>
          </a:prstGeom>
          <a:ln w="12700">
            <a:miter lim="400000"/>
          </a:ln>
        </p:spPr>
      </p:pic>
      <p:sp>
        <p:nvSpPr>
          <p:cNvPr id="1994" name="Shape 1994"/>
          <p:cNvSpPr/>
          <p:nvPr/>
        </p:nvSpPr>
        <p:spPr>
          <a:xfrm>
            <a:off x="192693" y="5894492"/>
            <a:ext cx="345698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200" b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this one?</a:t>
            </a:r>
          </a:p>
        </p:txBody>
      </p:sp>
      <p:sp>
        <p:nvSpPr>
          <p:cNvPr id="1995" name="Shape 1995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83</a:t>
            </a:fld>
            <a:endParaRPr/>
          </a:p>
        </p:txBody>
      </p:sp>
      <p:grpSp>
        <p:nvGrpSpPr>
          <p:cNvPr id="2002" name="Group 2002"/>
          <p:cNvGrpSpPr/>
          <p:nvPr/>
        </p:nvGrpSpPr>
        <p:grpSpPr>
          <a:xfrm>
            <a:off x="2147741" y="112957"/>
            <a:ext cx="5642652" cy="2872886"/>
            <a:chOff x="0" y="0"/>
            <a:chExt cx="5642651" cy="2872884"/>
          </a:xfrm>
        </p:grpSpPr>
        <p:pic>
          <p:nvPicPr>
            <p:cNvPr id="1996" name="Screen Shot 2017-12-03 at 12.50.1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456980" cy="2872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0" name="Group 2000"/>
            <p:cNvGrpSpPr/>
            <p:nvPr/>
          </p:nvGrpSpPr>
          <p:grpSpPr>
            <a:xfrm>
              <a:off x="702515" y="2197965"/>
              <a:ext cx="4940137" cy="553690"/>
              <a:chOff x="0" y="0"/>
              <a:chExt cx="4940135" cy="553688"/>
            </a:xfrm>
          </p:grpSpPr>
          <p:pic>
            <p:nvPicPr>
              <p:cNvPr id="1997" name="Screen Shot 2017-12-03 at 12.50.17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7923" t="66780" r="80741" b="31134"/>
              <a:stretch>
                <a:fillRect/>
              </a:stretch>
            </p:blipFill>
            <p:spPr>
              <a:xfrm>
                <a:off x="1318497" y="0"/>
                <a:ext cx="3621639" cy="553689"/>
              </a:xfrm>
              <a:prstGeom prst="rect">
                <a:avLst/>
              </a:prstGeom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</p:pic>
          <p:sp>
            <p:nvSpPr>
              <p:cNvPr id="1998" name="Shape 1998"/>
              <p:cNvSpPr/>
              <p:nvPr/>
            </p:nvSpPr>
            <p:spPr>
              <a:xfrm flipV="1">
                <a:off x="2020" y="6532"/>
                <a:ext cx="1309739" cy="286578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  <p:sp>
            <p:nvSpPr>
              <p:cNvPr id="1999" name="Shape 1999"/>
              <p:cNvSpPr/>
              <p:nvPr/>
            </p:nvSpPr>
            <p:spPr>
              <a:xfrm>
                <a:off x="-1" y="357200"/>
                <a:ext cx="1313782" cy="173873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/>
              </a:p>
            </p:txBody>
          </p:sp>
        </p:grpSp>
        <p:pic>
          <p:nvPicPr>
            <p:cNvPr id="2001" name="Screen Shot 2017-12-03 at 23.27.0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347" t="16949" r="6926" b="16949"/>
            <a:stretch>
              <a:fillRect/>
            </a:stretch>
          </p:blipFill>
          <p:spPr>
            <a:xfrm>
              <a:off x="2058440" y="2231356"/>
              <a:ext cx="3551521" cy="4869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Shape 2004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84</a:t>
            </a:fld>
            <a:endParaRPr/>
          </a:p>
        </p:txBody>
      </p:sp>
      <p:sp>
        <p:nvSpPr>
          <p:cNvPr id="2005" name="Shape 200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 defTabSz="560831">
              <a:defRPr sz="3839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you can compare different days</a:t>
            </a:r>
          </a:p>
        </p:txBody>
      </p:sp>
      <p:pic>
        <p:nvPicPr>
          <p:cNvPr id="2006" name="Screen Shot 2017-12-05 at 15.55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638" y="1468298"/>
            <a:ext cx="9284931" cy="6817004"/>
          </a:xfrm>
          <a:prstGeom prst="rect">
            <a:avLst/>
          </a:prstGeom>
          <a:ln w="12700">
            <a:miter lim="400000"/>
          </a:ln>
        </p:spPr>
      </p:pic>
      <p:sp>
        <p:nvSpPr>
          <p:cNvPr id="2007" name="Shape 2007"/>
          <p:cNvSpPr/>
          <p:nvPr/>
        </p:nvSpPr>
        <p:spPr>
          <a:xfrm>
            <a:off x="6770730" y="5006240"/>
            <a:ext cx="5485882" cy="1027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lnSpcReduction="10000"/>
          </a:bodyPr>
          <a:lstStyle>
            <a:lvl1pPr defTabSz="443991">
              <a:defRPr sz="304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maybe find if something is going 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Shape 2009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The EEE Project DQM </a:t>
            </a:r>
          </a:p>
        </p:txBody>
      </p:sp>
      <p:sp>
        <p:nvSpPr>
          <p:cNvPr id="2010" name="Shape 2010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85</a:t>
            </a:fld>
            <a:endParaRPr/>
          </a:p>
        </p:txBody>
      </p:sp>
      <p:pic>
        <p:nvPicPr>
          <p:cNvPr id="2011" name="Screen Shot 2017-12-03 at 23.55.22.png"/>
          <p:cNvPicPr>
            <a:picLocks noChangeAspect="1"/>
          </p:cNvPicPr>
          <p:nvPr/>
        </p:nvPicPr>
        <p:blipFill>
          <a:blip r:embed="rId2">
            <a:extLst/>
          </a:blip>
          <a:srcRect t="9759" r="15789"/>
          <a:stretch>
            <a:fillRect/>
          </a:stretch>
        </p:blipFill>
        <p:spPr>
          <a:xfrm>
            <a:off x="146679" y="1112288"/>
            <a:ext cx="2518649" cy="3138005"/>
          </a:xfrm>
          <a:prstGeom prst="rect">
            <a:avLst/>
          </a:prstGeom>
          <a:ln w="12700">
            <a:miter lim="400000"/>
          </a:ln>
        </p:spPr>
      </p:pic>
      <p:sp>
        <p:nvSpPr>
          <p:cNvPr id="2012" name="Shape 2012"/>
          <p:cNvSpPr/>
          <p:nvPr/>
        </p:nvSpPr>
        <p:spPr>
          <a:xfrm>
            <a:off x="3095245" y="1480477"/>
            <a:ext cx="4239713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2800"/>
            </a:lvl1pPr>
          </a:lstStyle>
          <a:p>
            <a:r>
              <a:t>Choosing one telescope you can access the list of daily data folders</a:t>
            </a:r>
          </a:p>
        </p:txBody>
      </p:sp>
      <p:pic>
        <p:nvPicPr>
          <p:cNvPr id="2013" name="Screen Shot 2017-12-04 at 00.01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8337" y="919598"/>
            <a:ext cx="5187321" cy="3070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4" name="Screen Shot 2017-12-04 at 00.03.0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35469" y="3430350"/>
            <a:ext cx="5187321" cy="5727834"/>
          </a:xfrm>
          <a:prstGeom prst="rect">
            <a:avLst/>
          </a:prstGeom>
          <a:ln w="12700">
            <a:miter lim="400000"/>
          </a:ln>
        </p:spPr>
      </p:pic>
      <p:sp>
        <p:nvSpPr>
          <p:cNvPr id="2015" name="Shape 2015"/>
          <p:cNvSpPr/>
          <p:nvPr/>
        </p:nvSpPr>
        <p:spPr>
          <a:xfrm>
            <a:off x="6211174" y="6120783"/>
            <a:ext cx="555795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defRPr sz="3000"/>
            </a:lvl1pPr>
          </a:lstStyle>
          <a:p>
            <a:r>
              <a:t>…and finally you can access the single run data quality plots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Shape 2017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Run Report</a:t>
            </a:r>
          </a:p>
        </p:txBody>
      </p:sp>
      <p:sp>
        <p:nvSpPr>
          <p:cNvPr id="2018" name="Shape 2018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86</a:t>
            </a:fld>
            <a:endParaRPr/>
          </a:p>
        </p:txBody>
      </p:sp>
      <p:pic>
        <p:nvPicPr>
          <p:cNvPr id="2019" name="Screen Shot 2017-12-04 at 00.05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24" y="1109630"/>
            <a:ext cx="6461659" cy="6822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0" name="Screen Shot 2017-12-04 at 00.05.49.png"/>
          <p:cNvPicPr>
            <a:picLocks noChangeAspect="1"/>
          </p:cNvPicPr>
          <p:nvPr/>
        </p:nvPicPr>
        <p:blipFill>
          <a:blip r:embed="rId2">
            <a:extLst/>
          </a:blip>
          <a:srcRect l="10595" t="64337" r="6057"/>
          <a:stretch>
            <a:fillRect/>
          </a:stretch>
        </p:blipFill>
        <p:spPr>
          <a:xfrm>
            <a:off x="3083735" y="4871410"/>
            <a:ext cx="9921260" cy="4482091"/>
          </a:xfrm>
          <a:prstGeom prst="rect">
            <a:avLst/>
          </a:prstGeom>
          <a:ln w="12700">
            <a:miter lim="400000"/>
          </a:ln>
        </p:spPr>
      </p:pic>
      <p:sp>
        <p:nvSpPr>
          <p:cNvPr id="2021" name="Shape 2021"/>
          <p:cNvSpPr/>
          <p:nvPr/>
        </p:nvSpPr>
        <p:spPr>
          <a:xfrm>
            <a:off x="2995753" y="3651155"/>
            <a:ext cx="10097046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The analysis code produces automatically</a:t>
            </a:r>
          </a:p>
          <a:p>
            <a:pPr algn="just">
              <a:defRPr sz="26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Automatically produced a set of histograms</a:t>
            </a:r>
          </a:p>
          <a:p>
            <a:pPr lvl="8" algn="just">
              <a:defRPr sz="2600" b="1">
                <a:solidFill>
                  <a:srgbClr val="4F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              Automatically checked for goodness</a:t>
            </a:r>
          </a:p>
        </p:txBody>
      </p:sp>
      <p:sp>
        <p:nvSpPr>
          <p:cNvPr id="2022" name="Shape 2022"/>
          <p:cNvSpPr/>
          <p:nvPr/>
        </p:nvSpPr>
        <p:spPr>
          <a:xfrm>
            <a:off x="4709622" y="4625740"/>
            <a:ext cx="1" cy="705466"/>
          </a:xfrm>
          <a:prstGeom prst="line">
            <a:avLst/>
          </a:prstGeom>
          <a:ln w="635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23" name="Shape 2023"/>
          <p:cNvSpPr/>
          <p:nvPr/>
        </p:nvSpPr>
        <p:spPr>
          <a:xfrm>
            <a:off x="7559034" y="4934677"/>
            <a:ext cx="1" cy="342901"/>
          </a:xfrm>
          <a:prstGeom prst="line">
            <a:avLst/>
          </a:prstGeom>
          <a:ln w="63500">
            <a:solidFill>
              <a:srgbClr val="1A931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Shape 2025"/>
          <p:cNvSpPr>
            <a:spLocks noGrp="1"/>
          </p:cNvSpPr>
          <p:nvPr>
            <p:ph type="title"/>
          </p:nvPr>
        </p:nvSpPr>
        <p:spPr>
          <a:xfrm>
            <a:off x="2199382" y="-41863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</a:t>
            </a:r>
          </a:p>
        </p:txBody>
      </p:sp>
      <p:sp>
        <p:nvSpPr>
          <p:cNvPr id="2026" name="Shape 202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87</a:t>
            </a:fld>
            <a:endParaRPr/>
          </a:p>
        </p:txBody>
      </p:sp>
      <p:sp>
        <p:nvSpPr>
          <p:cNvPr id="2027" name="Shape 2027"/>
          <p:cNvSpPr/>
          <p:nvPr/>
        </p:nvSpPr>
        <p:spPr>
          <a:xfrm>
            <a:off x="1524935" y="5406682"/>
            <a:ext cx="1034282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sz="2900" b="1">
                <a:latin typeface="Helvetica"/>
                <a:ea typeface="Helvetica"/>
                <a:cs typeface="Helvetica"/>
                <a:sym typeface="Helvetica"/>
              </a:defRPr>
            </a:pPr>
            <a:r>
              <a:t>when you choose a run and click…you get these 2 plots</a:t>
            </a:r>
          </a:p>
          <a:p>
            <a:pPr algn="just">
              <a:defRPr sz="2900" b="1">
                <a:latin typeface="Helvetica"/>
                <a:ea typeface="Helvetica"/>
                <a:cs typeface="Helvetica"/>
                <a:sym typeface="Helvetica"/>
              </a:defRPr>
            </a:pPr>
            <a:r>
              <a:t>and below you have the run summary…</a:t>
            </a:r>
          </a:p>
        </p:txBody>
      </p:sp>
      <p:pic>
        <p:nvPicPr>
          <p:cNvPr id="2028" name="Screen Shot 2017-12-04 at 00.05.49.png"/>
          <p:cNvPicPr>
            <a:picLocks noChangeAspect="1"/>
          </p:cNvPicPr>
          <p:nvPr/>
        </p:nvPicPr>
        <p:blipFill>
          <a:blip r:embed="rId2">
            <a:extLst/>
          </a:blip>
          <a:srcRect l="10414" t="1654" r="5769" b="65938"/>
          <a:stretch>
            <a:fillRect/>
          </a:stretch>
        </p:blipFill>
        <p:spPr>
          <a:xfrm>
            <a:off x="1442442" y="1079431"/>
            <a:ext cx="10119968" cy="4131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9" name="Screen Shot 2017-12-04 at 00.05.49.png"/>
          <p:cNvPicPr>
            <a:picLocks noChangeAspect="1"/>
          </p:cNvPicPr>
          <p:nvPr/>
        </p:nvPicPr>
        <p:blipFill>
          <a:blip r:embed="rId2">
            <a:extLst/>
          </a:blip>
          <a:srcRect l="7412" t="34119" r="33040" b="44829"/>
          <a:stretch>
            <a:fillRect/>
          </a:stretch>
        </p:blipFill>
        <p:spPr>
          <a:xfrm>
            <a:off x="3938849" y="6593064"/>
            <a:ext cx="7102605" cy="2651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Shape 2031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Examples…Hit Multiplicity</a:t>
            </a:r>
          </a:p>
        </p:txBody>
      </p:sp>
      <p:sp>
        <p:nvSpPr>
          <p:cNvPr id="2032" name="Shape 2032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88</a:t>
            </a:fld>
            <a:endParaRPr/>
          </a:p>
        </p:txBody>
      </p:sp>
      <p:pic>
        <p:nvPicPr>
          <p:cNvPr id="2033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6155"/>
          <a:stretch>
            <a:fillRect/>
          </a:stretch>
        </p:blipFill>
        <p:spPr>
          <a:xfrm>
            <a:off x="681565" y="1434364"/>
            <a:ext cx="9951735" cy="723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Shape 2035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Examples…Cluster multiplicity</a:t>
            </a:r>
          </a:p>
        </p:txBody>
      </p:sp>
      <p:sp>
        <p:nvSpPr>
          <p:cNvPr id="2036" name="Shape 2036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89</a:t>
            </a:fld>
            <a:endParaRPr/>
          </a:p>
        </p:txBody>
      </p:sp>
      <p:pic>
        <p:nvPicPr>
          <p:cNvPr id="2037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6215"/>
          <a:stretch>
            <a:fillRect/>
          </a:stretch>
        </p:blipFill>
        <p:spPr>
          <a:xfrm>
            <a:off x="331251" y="2041326"/>
            <a:ext cx="8605894" cy="6279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23164" y="3545840"/>
            <a:ext cx="3213735" cy="2988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/>
          <p:nvPr/>
        </p:nvSpPr>
        <p:spPr>
          <a:xfrm>
            <a:off x="-1" y="248807"/>
            <a:ext cx="13004802" cy="739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sz="4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I primi sciami estesi</a:t>
            </a:r>
          </a:p>
        </p:txBody>
      </p:sp>
      <p:pic>
        <p:nvPicPr>
          <p:cNvPr id="1006" name="od4-7.jpg" descr="od4-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4257" y="1874187"/>
            <a:ext cx="5908605" cy="4158827"/>
          </a:xfrm>
          <a:prstGeom prst="rect">
            <a:avLst/>
          </a:prstGeom>
          <a:ln w="25400">
            <a:solidFill>
              <a:srgbClr val="EEECE1"/>
            </a:solidFill>
          </a:ln>
        </p:spPr>
      </p:pic>
      <p:sp>
        <p:nvSpPr>
          <p:cNvPr id="1007" name="Shape 1007"/>
          <p:cNvSpPr/>
          <p:nvPr/>
        </p:nvSpPr>
        <p:spPr>
          <a:xfrm>
            <a:off x="102728" y="2066840"/>
            <a:ext cx="6861388" cy="207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Bruno Rossi a Firenze (1930) inventò per la prima volta dei circuiti di coincidenza elettronici. </a:t>
            </a:r>
          </a:p>
        </p:txBody>
      </p:sp>
      <p:sp>
        <p:nvSpPr>
          <p:cNvPr id="1008" name="Shape 1008"/>
          <p:cNvSpPr/>
          <p:nvPr/>
        </p:nvSpPr>
        <p:spPr>
          <a:xfrm>
            <a:off x="205457" y="3816481"/>
            <a:ext cx="6655930" cy="185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t>Le coincidenze non potevano essere dovute ad una singola particella. Questa fu la prima evidenza </a:t>
            </a:r>
            <a:r>
              <a:rPr>
                <a:solidFill>
                  <a:srgbClr val="FF0000"/>
                </a:solidFill>
              </a:rPr>
              <a:t>dell’esistenza di sciami di particelle secondarie</a:t>
            </a:r>
            <a:r>
              <a:t>.</a:t>
            </a:r>
          </a:p>
        </p:txBody>
      </p:sp>
      <p:grpSp>
        <p:nvGrpSpPr>
          <p:cNvPr id="1019" name="Group 1019"/>
          <p:cNvGrpSpPr/>
          <p:nvPr/>
        </p:nvGrpSpPr>
        <p:grpSpPr>
          <a:xfrm>
            <a:off x="7423573" y="6003431"/>
            <a:ext cx="4199468" cy="3686952"/>
            <a:chOff x="0" y="0"/>
            <a:chExt cx="4199466" cy="3686951"/>
          </a:xfrm>
        </p:grpSpPr>
        <p:sp>
          <p:nvSpPr>
            <p:cNvPr id="1009" name="Shape 1009"/>
            <p:cNvSpPr/>
            <p:nvPr/>
          </p:nvSpPr>
          <p:spPr>
            <a:xfrm>
              <a:off x="0" y="3361831"/>
              <a:ext cx="1192107" cy="325121"/>
            </a:xfrm>
            <a:prstGeom prst="ellipse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0" name="Shape 1010"/>
            <p:cNvSpPr/>
            <p:nvPr/>
          </p:nvSpPr>
          <p:spPr>
            <a:xfrm>
              <a:off x="866986" y="2603217"/>
              <a:ext cx="1192108" cy="325121"/>
            </a:xfrm>
            <a:prstGeom prst="ellipse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1" name="Shape 1011"/>
            <p:cNvSpPr/>
            <p:nvPr/>
          </p:nvSpPr>
          <p:spPr>
            <a:xfrm>
              <a:off x="2275840" y="3253457"/>
              <a:ext cx="1192107" cy="325121"/>
            </a:xfrm>
            <a:prstGeom prst="ellipse">
              <a:avLst/>
            </a:prstGeom>
            <a:solidFill>
              <a:srgbClr val="4F81BD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2" name="Shape 1012"/>
            <p:cNvSpPr/>
            <p:nvPr/>
          </p:nvSpPr>
          <p:spPr>
            <a:xfrm flipH="1">
              <a:off x="410915" y="781191"/>
              <a:ext cx="1079219" cy="2494845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3" name="Shape 1013"/>
            <p:cNvSpPr/>
            <p:nvPr/>
          </p:nvSpPr>
          <p:spPr>
            <a:xfrm flipH="1">
              <a:off x="1584960" y="65475"/>
              <a:ext cx="1079218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4" name="Shape 1014"/>
            <p:cNvSpPr/>
            <p:nvPr/>
          </p:nvSpPr>
          <p:spPr>
            <a:xfrm flipH="1">
              <a:off x="2357120" y="408657"/>
              <a:ext cx="1079218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5" name="Shape 1015"/>
            <p:cNvSpPr/>
            <p:nvPr/>
          </p:nvSpPr>
          <p:spPr>
            <a:xfrm flipH="1">
              <a:off x="3120248" y="614115"/>
              <a:ext cx="1079219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flipH="1">
              <a:off x="2664177" y="679591"/>
              <a:ext cx="1079219" cy="2494845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flipH="1">
              <a:off x="1993617" y="65475"/>
              <a:ext cx="1079219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flipH="1">
              <a:off x="1174044" y="-1"/>
              <a:ext cx="1079219" cy="2494846"/>
            </a:xfrm>
            <a:prstGeom prst="line">
              <a:avLst/>
            </a:prstGeom>
            <a:noFill/>
            <a:ln w="38100" cap="flat">
              <a:solidFill>
                <a:srgbClr val="00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3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020" name="Shape 1020"/>
          <p:cNvSpPr>
            <a:spLocks noGrp="1"/>
          </p:cNvSpPr>
          <p:nvPr>
            <p:ph type="sldNum" sz="quarter" idx="4294967295"/>
          </p:nvPr>
        </p:nvSpPr>
        <p:spPr>
          <a:xfrm>
            <a:off x="12108823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021" name="Shape 1021"/>
          <p:cNvSpPr/>
          <p:nvPr/>
        </p:nvSpPr>
        <p:spPr>
          <a:xfrm>
            <a:off x="205457" y="6045229"/>
            <a:ext cx="7423574" cy="185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spcBef>
                <a:spcPts val="1700"/>
              </a:spcBef>
              <a:defRPr sz="28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Poi Anderson </a:t>
            </a:r>
            <a:r>
              <a:rPr dirty="0" smtClean="0"/>
              <a:t>dim</a:t>
            </a:r>
            <a:r>
              <a:rPr lang="it-IT" dirty="0" smtClean="0"/>
              <a:t>o</a:t>
            </a:r>
            <a:r>
              <a:rPr dirty="0" smtClean="0"/>
              <a:t>strò </a:t>
            </a:r>
            <a:r>
              <a:rPr dirty="0"/>
              <a:t>la presenza di </a:t>
            </a:r>
            <a:r>
              <a:rPr dirty="0">
                <a:solidFill>
                  <a:srgbClr val="FF0000"/>
                </a:solidFill>
              </a:rPr>
              <a:t>tracce positive e negative</a:t>
            </a:r>
            <a:r>
              <a:rPr dirty="0"/>
              <a:t>: scoperta dei </a:t>
            </a:r>
            <a:r>
              <a:rPr dirty="0">
                <a:solidFill>
                  <a:srgbClr val="0000FF"/>
                </a:solidFill>
              </a:rPr>
              <a:t>positroni</a:t>
            </a:r>
            <a:r>
              <a:rPr dirty="0"/>
              <a:t>, primo esempio di particelle nuove osservate nella radiazione cosmica.</a:t>
            </a:r>
          </a:p>
        </p:txBody>
      </p:sp>
      <p:pic>
        <p:nvPicPr>
          <p:cNvPr id="1022" name="banner_CF.jpg"/>
          <p:cNvPicPr>
            <a:picLocks noChangeAspect="1"/>
          </p:cNvPicPr>
          <p:nvPr/>
        </p:nvPicPr>
        <p:blipFill>
          <a:blip r:embed="rId3">
            <a:extLst/>
          </a:blip>
          <a:srcRect r="75954"/>
          <a:stretch>
            <a:fillRect/>
          </a:stretch>
        </p:blipFill>
        <p:spPr>
          <a:xfrm>
            <a:off x="-124080" y="-337699"/>
            <a:ext cx="2844208" cy="1624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3" name="banner_CF.jpg"/>
          <p:cNvPicPr>
            <a:picLocks noChangeAspect="1"/>
          </p:cNvPicPr>
          <p:nvPr/>
        </p:nvPicPr>
        <p:blipFill>
          <a:blip r:embed="rId3">
            <a:extLst/>
          </a:blip>
          <a:srcRect l="78095"/>
          <a:stretch>
            <a:fillRect/>
          </a:stretch>
        </p:blipFill>
        <p:spPr>
          <a:xfrm>
            <a:off x="10755366" y="-376792"/>
            <a:ext cx="2310655" cy="1449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Shape 2040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Examples…Chi square</a:t>
            </a:r>
          </a:p>
        </p:txBody>
      </p:sp>
      <p:sp>
        <p:nvSpPr>
          <p:cNvPr id="2041" name="Shape 2041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90</a:t>
            </a:fld>
            <a:endParaRPr/>
          </a:p>
        </p:txBody>
      </p:sp>
      <p:pic>
        <p:nvPicPr>
          <p:cNvPr id="204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0150" y="1773636"/>
            <a:ext cx="10604500" cy="723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Shape 2044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Examples…</a:t>
            </a:r>
          </a:p>
        </p:txBody>
      </p:sp>
      <p:sp>
        <p:nvSpPr>
          <p:cNvPr id="2045" name="Shape 2045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91</a:t>
            </a:fld>
            <a:endParaRPr/>
          </a:p>
        </p:txBody>
      </p:sp>
      <p:grpSp>
        <p:nvGrpSpPr>
          <p:cNvPr id="2049" name="Group 2049"/>
          <p:cNvGrpSpPr/>
          <p:nvPr/>
        </p:nvGrpSpPr>
        <p:grpSpPr>
          <a:xfrm>
            <a:off x="12699" y="2020501"/>
            <a:ext cx="13004801" cy="6442945"/>
            <a:chOff x="0" y="0"/>
            <a:chExt cx="13004800" cy="6442943"/>
          </a:xfrm>
        </p:grpSpPr>
        <p:pic>
          <p:nvPicPr>
            <p:cNvPr id="2046" name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13004800" cy="6442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7" name="Shape 2047"/>
            <p:cNvSpPr/>
            <p:nvPr/>
          </p:nvSpPr>
          <p:spPr>
            <a:xfrm>
              <a:off x="10011241" y="205955"/>
              <a:ext cx="2398472" cy="838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r>
                <a:t>Distance between MRPC</a:t>
              </a:r>
            </a:p>
          </p:txBody>
        </p:sp>
        <p:sp>
          <p:nvSpPr>
            <p:cNvPr id="2048" name="Shape 2048"/>
            <p:cNvSpPr/>
            <p:nvPr/>
          </p:nvSpPr>
          <p:spPr>
            <a:xfrm>
              <a:off x="1712729" y="5296675"/>
              <a:ext cx="2398472" cy="647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TOF &lt; 3 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hape 2051"/>
          <p:cNvSpPr>
            <a:spLocks noGrp="1"/>
          </p:cNvSpPr>
          <p:nvPr>
            <p:ph type="title"/>
          </p:nvPr>
        </p:nvSpPr>
        <p:spPr>
          <a:xfrm>
            <a:off x="2199382" y="38100"/>
            <a:ext cx="8606036" cy="1027113"/>
          </a:xfrm>
          <a:prstGeom prst="rect">
            <a:avLst/>
          </a:prstGeom>
        </p:spPr>
        <p:txBody>
          <a:bodyPr/>
          <a:lstStyle>
            <a:lvl1pPr>
              <a:defRPr sz="40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And now</a:t>
            </a:r>
          </a:p>
        </p:txBody>
      </p:sp>
      <p:sp>
        <p:nvSpPr>
          <p:cNvPr id="2052" name="Shape 2052"/>
          <p:cNvSpPr>
            <a:spLocks noGrp="1"/>
          </p:cNvSpPr>
          <p:nvPr>
            <p:ph type="sldNum" sz="quarter" idx="4294967295"/>
          </p:nvPr>
        </p:nvSpPr>
        <p:spPr>
          <a:xfrm>
            <a:off x="12675889" y="9296400"/>
            <a:ext cx="340322" cy="3429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1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92</a:t>
            </a:fld>
            <a:endParaRPr/>
          </a:p>
        </p:txBody>
      </p:sp>
      <p:sp>
        <p:nvSpPr>
          <p:cNvPr id="2053" name="Shape 2053"/>
          <p:cNvSpPr/>
          <p:nvPr/>
        </p:nvSpPr>
        <p:spPr>
          <a:xfrm>
            <a:off x="1051721" y="2231805"/>
            <a:ext cx="10157674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/>
            <a:r>
              <a:t>You can download the file with the homework at:</a:t>
            </a:r>
          </a:p>
          <a:p>
            <a:pPr algn="just"/>
            <a:endParaRPr/>
          </a:p>
          <a:p>
            <a:pPr algn="l" defTabSz="457200">
              <a:defRPr sz="3200" u="sng">
                <a:solidFill>
                  <a:srgbClr val="4787FF"/>
                </a:solidFill>
                <a:uFill>
                  <a:solidFill>
                    <a:srgbClr val="4787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>
              <a:defRPr sz="3200"/>
            </a:pPr>
            <a:endParaRPr/>
          </a:p>
        </p:txBody>
      </p:sp>
      <p:sp>
        <p:nvSpPr>
          <p:cNvPr id="2054" name="Shape 2054"/>
          <p:cNvSpPr/>
          <p:nvPr/>
        </p:nvSpPr>
        <p:spPr>
          <a:xfrm>
            <a:off x="2831155" y="6489860"/>
            <a:ext cx="590542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Good luck and have fun!!!!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Shape 2056"/>
          <p:cNvSpPr>
            <a:spLocks noGrp="1"/>
          </p:cNvSpPr>
          <p:nvPr>
            <p:ph type="ctrTitle"/>
          </p:nvPr>
        </p:nvSpPr>
        <p:spPr>
          <a:xfrm>
            <a:off x="1270000" y="1638300"/>
            <a:ext cx="10464801" cy="3302001"/>
          </a:xfrm>
          <a:prstGeom prst="rect">
            <a:avLst/>
          </a:prstGeom>
        </p:spPr>
        <p:txBody>
          <a:bodyPr/>
          <a:lstStyle>
            <a:lvl1pPr>
              <a:defRPr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Grazie!!!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Shape 205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EXTRA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Shape 2060"/>
          <p:cNvSpPr>
            <a:spLocks noGrp="1"/>
          </p:cNvSpPr>
          <p:nvPr>
            <p:ph type="title"/>
          </p:nvPr>
        </p:nvSpPr>
        <p:spPr>
          <a:xfrm>
            <a:off x="650239" y="-108374"/>
            <a:ext cx="11704322" cy="1625601"/>
          </a:xfrm>
          <a:prstGeom prst="rect">
            <a:avLst/>
          </a:prstGeom>
        </p:spPr>
        <p:txBody>
          <a:bodyPr/>
          <a:lstStyle/>
          <a:p>
            <a:r>
              <a:t>La Fisica</a:t>
            </a:r>
          </a:p>
        </p:txBody>
      </p:sp>
      <p:sp>
        <p:nvSpPr>
          <p:cNvPr id="2061" name="Shape 2061"/>
          <p:cNvSpPr>
            <a:spLocks noGrp="1"/>
          </p:cNvSpPr>
          <p:nvPr>
            <p:ph type="body" sz="half" idx="1"/>
          </p:nvPr>
        </p:nvSpPr>
        <p:spPr>
          <a:xfrm>
            <a:off x="216746" y="3142826"/>
            <a:ext cx="8019628" cy="4876801"/>
          </a:xfrm>
          <a:prstGeom prst="rect">
            <a:avLst/>
          </a:prstGeom>
        </p:spPr>
        <p:txBody>
          <a:bodyPr/>
          <a:lstStyle/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I fisici studiano in generale il comportamento e le interazioni della </a:t>
            </a:r>
            <a:r>
              <a:rPr>
                <a:solidFill>
                  <a:srgbClr val="FF0000"/>
                </a:solidFill>
              </a:rPr>
              <a:t>materia </a:t>
            </a:r>
            <a:r>
              <a:t>attraverso lo </a:t>
            </a:r>
            <a:r>
              <a:rPr>
                <a:solidFill>
                  <a:srgbClr val="FF0000"/>
                </a:solidFill>
              </a:rPr>
              <a:t>spazio</a:t>
            </a:r>
            <a:r>
              <a:t> e il</a:t>
            </a:r>
            <a:r>
              <a:rPr>
                <a:solidFill>
                  <a:srgbClr val="FF0000"/>
                </a:solidFill>
              </a:rPr>
              <a:t> tempo</a:t>
            </a:r>
          </a:p>
          <a:p>
            <a:pPr marL="0" indent="0" algn="just">
              <a:buSzTx/>
              <a:buNone/>
              <a:defRPr sz="2800">
                <a:solidFill>
                  <a:srgbClr val="FF0000"/>
                </a:solidFill>
              </a:defRPr>
            </a:pPr>
            <a:endParaRPr>
              <a:solidFill>
                <a:srgbClr val="FF0000"/>
              </a:solidFill>
            </a:endParaRPr>
          </a:p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L'indagine fisica viene condotta seguendo il 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/>
              </a:rPr>
              <a:t>metodo scientifico</a:t>
            </a:r>
            <a:r>
              <a:t>, pietra miliare di tutte le scienze naturali, che garantisce la più alta tendenza all'oggettività dei risultati ottenuti</a:t>
            </a:r>
          </a:p>
        </p:txBody>
      </p:sp>
      <p:pic>
        <p:nvPicPr>
          <p:cNvPr id="2062" name="einstein_cartoo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9866" y="3034453"/>
            <a:ext cx="4183664" cy="5215468"/>
          </a:xfrm>
          <a:prstGeom prst="rect">
            <a:avLst/>
          </a:prstGeom>
          <a:ln w="12700">
            <a:miter lim="400000"/>
          </a:ln>
        </p:spPr>
      </p:pic>
      <p:sp>
        <p:nvSpPr>
          <p:cNvPr id="2063" name="Shape 2063"/>
          <p:cNvSpPr/>
          <p:nvPr/>
        </p:nvSpPr>
        <p:spPr>
          <a:xfrm>
            <a:off x="108373" y="1517226"/>
            <a:ext cx="12679681" cy="161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just"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La </a:t>
            </a:r>
            <a:r>
              <a:rPr b="1"/>
              <a:t>fisica</a:t>
            </a:r>
            <a:r>
              <a:t> (dal neutro plurale 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/>
              </a:rPr>
              <a:t>latino</a:t>
            </a:r>
            <a:r>
              <a:t> physica, a sua volta derivante dal 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/>
              </a:rPr>
              <a:t>greco</a:t>
            </a:r>
            <a:r>
              <a:t>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τα φυσικα</a:t>
            </a:r>
            <a:r>
              <a:t>– ovvero "le cose naturali", da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φυσισ</a:t>
            </a:r>
            <a:r>
              <a:t>, "natura") è la scienza della </a:t>
            </a:r>
            <a:r>
              <a:rPr u="sng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6"/>
              </a:rPr>
              <a:t>Natura</a:t>
            </a:r>
            <a:r>
              <a:t> nel senso più ampio.</a:t>
            </a:r>
          </a:p>
        </p:txBody>
      </p:sp>
      <p:sp>
        <p:nvSpPr>
          <p:cNvPr id="2064" name="Shape 2064"/>
          <p:cNvSpPr/>
          <p:nvPr/>
        </p:nvSpPr>
        <p:spPr>
          <a:xfrm>
            <a:off x="1408853" y="8453120"/>
            <a:ext cx="10855521" cy="726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3400" b="1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Dove siamo arrivati in questo processo conoscitivo?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Shape 2066"/>
          <p:cNvSpPr>
            <a:spLocks noGrp="1"/>
          </p:cNvSpPr>
          <p:nvPr>
            <p:ph type="title"/>
          </p:nvPr>
        </p:nvSpPr>
        <p:spPr>
          <a:xfrm>
            <a:off x="975359" y="-1"/>
            <a:ext cx="11162455" cy="1192108"/>
          </a:xfrm>
          <a:prstGeom prst="rect">
            <a:avLst/>
          </a:prstGeom>
        </p:spPr>
        <p:txBody>
          <a:bodyPr/>
          <a:lstStyle/>
          <a:p>
            <a:r>
              <a:t>Dall’atomo ai quark</a:t>
            </a:r>
          </a:p>
        </p:txBody>
      </p:sp>
      <p:sp>
        <p:nvSpPr>
          <p:cNvPr id="2067" name="Shape 2067"/>
          <p:cNvSpPr>
            <a:spLocks noGrp="1"/>
          </p:cNvSpPr>
          <p:nvPr>
            <p:ph type="body" idx="1"/>
          </p:nvPr>
        </p:nvSpPr>
        <p:spPr>
          <a:xfrm>
            <a:off x="-1" y="1300479"/>
            <a:ext cx="13004802" cy="8019628"/>
          </a:xfrm>
          <a:prstGeom prst="rect">
            <a:avLst/>
          </a:prstGeom>
        </p:spPr>
        <p:txBody>
          <a:bodyPr/>
          <a:lstStyle/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Intorno al 1800 si era arrivati a considerare la materia ordinaria costituita di atomi: l’acqua è composta di atomi di idrogeno e di ossigeno. La scelta del nome era legata alla convinzione di aver trovato l’atomo democriteo, cioè il più piccolo pezzo di materia indivisibile.</a:t>
            </a:r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solidFill>
                  <a:srgbClr val="FF0000"/>
                </a:solidFill>
              </a:defRPr>
            </a:pPr>
            <a:r>
              <a:t>Così non è.</a:t>
            </a:r>
          </a:p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Lo studio delle caratteristiche degli atomi che seguì portò a comprendere che sono in realtà costituiti di particelle e quindi non indivisibili: l’atomo presenta un nucleo centrale costituito da protoni e neutroni e una nuvola di elettroni che ruotano intorno al nucleo stesso: di nuovo si pensava che si fossero trovati i costituenti ultimi della materia ma</a:t>
            </a:r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solidFill>
                  <a:srgbClr val="FF0000"/>
                </a:solidFill>
              </a:defRPr>
            </a:pPr>
            <a:r>
              <a:t>così non è</a:t>
            </a:r>
          </a:p>
          <a:p>
            <a:pPr marL="0" indent="0" algn="just">
              <a:spcBef>
                <a:spcPts val="600"/>
              </a:spcBef>
              <a:buSzTx/>
              <a:buNone/>
              <a:defRPr sz="2800"/>
            </a:pPr>
            <a:r>
              <a:t>In realtà solo gli elettroni ad oggi possono essere considerati indivisibili, al contrario protoni e neutroni sono costituiti da quark, in particolare da 3 quark.</a:t>
            </a:r>
          </a:p>
          <a:p>
            <a:pPr marL="0" indent="0" algn="just">
              <a:buSzTx/>
              <a:buNone/>
              <a:defRPr sz="2800"/>
            </a:pPr>
            <a:endParaRPr/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solidFill>
                  <a:srgbClr val="FF0000"/>
                </a:solidFill>
              </a:defRPr>
            </a:pPr>
            <a:r>
              <a:t>Molti esperimenti sono stati effettuati per scoprire tutto ciò ma non siamo ancora arrivati alla fine della storia o della conoscenza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Focus: Il modello standard</a:t>
            </a:r>
          </a:p>
        </p:txBody>
      </p:sp>
      <p:pic>
        <p:nvPicPr>
          <p:cNvPr id="2070" name="9507017.jpg"/>
          <p:cNvPicPr>
            <a:picLocks noChangeAspect="1"/>
          </p:cNvPicPr>
          <p:nvPr/>
        </p:nvPicPr>
        <p:blipFill>
          <a:blip r:embed="rId2">
            <a:extLst/>
          </a:blip>
          <a:srcRect l="2149"/>
          <a:stretch>
            <a:fillRect/>
          </a:stretch>
        </p:blipFill>
        <p:spPr>
          <a:xfrm>
            <a:off x="3431822" y="1598506"/>
            <a:ext cx="9317850" cy="6351130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2071" name="Shape 2071"/>
          <p:cNvSpPr/>
          <p:nvPr/>
        </p:nvSpPr>
        <p:spPr>
          <a:xfrm>
            <a:off x="512515" y="2930595"/>
            <a:ext cx="3122508" cy="458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2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Modello in cui sono state suddivise le particelle fondamentali  raggruppate secondo caratteristiche comuni</a:t>
            </a:r>
          </a:p>
        </p:txBody>
      </p:sp>
      <p:sp>
        <p:nvSpPr>
          <p:cNvPr id="2072" name="Shape 2072"/>
          <p:cNvSpPr/>
          <p:nvPr/>
        </p:nvSpPr>
        <p:spPr>
          <a:xfrm>
            <a:off x="-1" y="8060266"/>
            <a:ext cx="13004802" cy="180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 particelle si diversificano tra loro attraverso i numeri quantici</a:t>
            </a:r>
          </a:p>
          <a:p>
            <a:pPr defTabSz="1300480">
              <a:buSzPct val="100000"/>
              <a:buChar char="•"/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numero leptonico</a:t>
            </a:r>
          </a:p>
          <a:p>
            <a:pPr defTabSz="1300480">
              <a:buSzPct val="100000"/>
              <a:buChar char="•"/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numero barionico</a:t>
            </a:r>
          </a:p>
          <a:p>
            <a:pPr defTabSz="1300480">
              <a:buSzPct val="100000"/>
              <a:buChar char="•"/>
              <a:defRPr sz="2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numero di stranezza …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Shape 2074"/>
          <p:cNvSpPr/>
          <p:nvPr/>
        </p:nvSpPr>
        <p:spPr>
          <a:xfrm>
            <a:off x="-1" y="400116"/>
            <a:ext cx="13004802" cy="1005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Focus: Il modello standard</a:t>
            </a:r>
          </a:p>
        </p:txBody>
      </p:sp>
      <p:pic>
        <p:nvPicPr>
          <p:cNvPr id="2075" name="modello_standard.jpg"/>
          <p:cNvPicPr>
            <a:picLocks noChangeAspect="1"/>
          </p:cNvPicPr>
          <p:nvPr/>
        </p:nvPicPr>
        <p:blipFill>
          <a:blip r:embed="rId2">
            <a:extLst/>
          </a:blip>
          <a:srcRect l="11563"/>
          <a:stretch>
            <a:fillRect/>
          </a:stretch>
        </p:blipFill>
        <p:spPr>
          <a:xfrm>
            <a:off x="4149795" y="1702364"/>
            <a:ext cx="8498276" cy="7098454"/>
          </a:xfrm>
          <a:prstGeom prst="rect">
            <a:avLst/>
          </a:prstGeom>
          <a:ln w="63500">
            <a:solidFill>
              <a:srgbClr val="808080"/>
            </a:solidFill>
          </a:ln>
        </p:spPr>
      </p:pic>
      <p:sp>
        <p:nvSpPr>
          <p:cNvPr id="2076" name="Shape 2076"/>
          <p:cNvSpPr/>
          <p:nvPr/>
        </p:nvSpPr>
        <p:spPr>
          <a:xfrm>
            <a:off x="-1" y="3237653"/>
            <a:ext cx="4147539" cy="4168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1300480"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Come interagiscono queste particelle?</a:t>
            </a:r>
          </a:p>
          <a:p>
            <a:pPr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defTabSz="1300480">
              <a:buSzPct val="100000"/>
              <a:buChar char="•"/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 Cosa le tiene legate tra loro?</a:t>
            </a:r>
          </a:p>
          <a:p>
            <a:pPr defTabSz="1300480">
              <a:defRPr sz="2800"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  <a:p>
            <a:pPr defTabSz="1300480">
              <a:defRPr sz="30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 BOSONI di INTERAZIONE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Shape 207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Provenienza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4284</Words>
  <Application>Microsoft Macintosh PowerPoint</Application>
  <PresentationFormat>Custom</PresentationFormat>
  <Paragraphs>730</Paragraphs>
  <Slides>107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White</vt:lpstr>
      <vt:lpstr>Il Progetto E.E.E. Raggi Cosmici e il rivelatore</vt:lpstr>
      <vt:lpstr>Il Progetto EEE </vt:lpstr>
      <vt:lpstr>PowerPoint Presentation</vt:lpstr>
      <vt:lpstr>Punto primo: I Raggi Cosmici</vt:lpstr>
      <vt:lpstr>PowerPoint Presentation</vt:lpstr>
      <vt:lpstr>Scoperta dei raggi cosmici</vt:lpstr>
      <vt:lpstr>PowerPoint Presentation</vt:lpstr>
      <vt:lpstr>L’elettroscopio a foglie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Metodi di rivelazione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Progetto EEE</vt:lpstr>
      <vt:lpstr>Gli sciami estesi</vt:lpstr>
      <vt:lpstr>PowerPoint Presentation</vt:lpstr>
      <vt:lpstr>PowerPoint Presentation</vt:lpstr>
      <vt:lpstr>PowerPoint Presentation</vt:lpstr>
      <vt:lpstr>A questo punto sorgono alcune domande…</vt:lpstr>
      <vt:lpstr>Punto Secondo: Rivelatori di Particelle</vt:lpstr>
      <vt:lpstr>La rivelazione di particelle</vt:lpstr>
      <vt:lpstr>PowerPoint Presentation</vt:lpstr>
      <vt:lpstr>PowerPoint Presentation</vt:lpstr>
      <vt:lpstr>PowerPoint Presentation</vt:lpstr>
      <vt:lpstr>PowerPoint Presentation</vt:lpstr>
      <vt:lpstr>I rivelatori del Progetto EEE</vt:lpstr>
      <vt:lpstr>PowerPoint Presentation</vt:lpstr>
      <vt:lpstr>PowerPoint Presentation</vt:lpstr>
      <vt:lpstr>I Rivelatori del Progetto EEE</vt:lpstr>
      <vt:lpstr>PowerPoint Presentation</vt:lpstr>
      <vt:lpstr>PowerPoint Presentation</vt:lpstr>
      <vt:lpstr>Una volta che i rivelatori sono costruiti possiamo installare  il telescopio </vt:lpstr>
      <vt:lpstr>Cioè???</vt:lpstr>
      <vt:lpstr>PowerPoint Presentation</vt:lpstr>
      <vt:lpstr>PowerPoint Presentation</vt:lpstr>
      <vt:lpstr>PowerPoint Presentation</vt:lpstr>
      <vt:lpstr>Un elemento fondamentale dell’elettronica del telescopio è  La scheda di Trigger  che decide se un evento è dovuto al passaggio di un muone  </vt:lpstr>
      <vt:lpstr>PowerPoint Presentation</vt:lpstr>
      <vt:lpstr>Ma perché ci serve il GPS?</vt:lpstr>
      <vt:lpstr>PowerPoint Presentation</vt:lpstr>
      <vt:lpstr>PowerPoint Presentation</vt:lpstr>
      <vt:lpstr>PowerPoint Presentation</vt:lpstr>
      <vt:lpstr>PowerPoint Presentation</vt:lpstr>
      <vt:lpstr>Osservazione di EAS</vt:lpstr>
      <vt:lpstr>Le altre domande</vt:lpstr>
      <vt:lpstr>Monitorare il Telescopio del Progetto EEE</vt:lpstr>
      <vt:lpstr>Switch to English now!</vt:lpstr>
      <vt:lpstr>How do we study cosmic rays…</vt:lpstr>
      <vt:lpstr>And how does the detector work?</vt:lpstr>
      <vt:lpstr>So we got 2 basic ingredients…</vt:lpstr>
      <vt:lpstr>To answer your possible questions</vt:lpstr>
      <vt:lpstr>And these are monitored by the elog..</vt:lpstr>
      <vt:lpstr>Let’s quickly recall some details </vt:lpstr>
      <vt:lpstr>Detector Details</vt:lpstr>
      <vt:lpstr>Available infos</vt:lpstr>
      <vt:lpstr>How do we run EEE Telescopes</vt:lpstr>
      <vt:lpstr>So can we measure</vt:lpstr>
      <vt:lpstr>What the DQM is</vt:lpstr>
      <vt:lpstr>The EEE Project DQM</vt:lpstr>
      <vt:lpstr>The EEE Project DQM</vt:lpstr>
      <vt:lpstr>Connectivity Report</vt:lpstr>
      <vt:lpstr>How does it work?</vt:lpstr>
      <vt:lpstr>Let’s go back to The EEE Project DQM</vt:lpstr>
      <vt:lpstr>The EEE Project DQM-Report giornaliero</vt:lpstr>
      <vt:lpstr>The EEE Project DQM-Report giornaliero</vt:lpstr>
      <vt:lpstr>Daily Report</vt:lpstr>
      <vt:lpstr>For example</vt:lpstr>
      <vt:lpstr>PowerPoint Presentation</vt:lpstr>
      <vt:lpstr>Again…let’s try to answer</vt:lpstr>
      <vt:lpstr>PowerPoint Presentation</vt:lpstr>
      <vt:lpstr>PowerPoint Presentation</vt:lpstr>
      <vt:lpstr>PowerPoint Presentation</vt:lpstr>
      <vt:lpstr>And you can compare different days</vt:lpstr>
      <vt:lpstr>The EEE Project DQM </vt:lpstr>
      <vt:lpstr>Run Report</vt:lpstr>
      <vt:lpstr>Examples…</vt:lpstr>
      <vt:lpstr>Examples…Hit Multiplicity</vt:lpstr>
      <vt:lpstr>Examples…Cluster multiplicity</vt:lpstr>
      <vt:lpstr>Examples…Chi square</vt:lpstr>
      <vt:lpstr>Examples…</vt:lpstr>
      <vt:lpstr>And now</vt:lpstr>
      <vt:lpstr>Grazie!!!</vt:lpstr>
      <vt:lpstr>EXTRA</vt:lpstr>
      <vt:lpstr>La Fisica</vt:lpstr>
      <vt:lpstr>Dall’atomo ai quark</vt:lpstr>
      <vt:lpstr>PowerPoint Presentation</vt:lpstr>
      <vt:lpstr>PowerPoint Presentation</vt:lpstr>
      <vt:lpstr>Provenienza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Progetto E.E.E. Raggi Cosmici e il rivelatore</dc:title>
  <cp:lastModifiedBy>daniele_de_gruttola</cp:lastModifiedBy>
  <cp:revision>6</cp:revision>
  <dcterms:modified xsi:type="dcterms:W3CDTF">2019-02-13T22:09:45Z</dcterms:modified>
</cp:coreProperties>
</file>