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8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A0C82-3BA1-417D-B0ED-359885EB4972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2A365-82C5-49A0-976A-AC31063507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2A365-82C5-49A0-976A-AC31063507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245D-BEEF-4B8C-A412-E246AED02FCD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EE74-18C8-4A00-951C-8B4712984571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CDB7-6806-4DBF-BD3F-3ADE364A7253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FE50-4999-4EB2-8D3F-0DEB3CC4DC6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1FF1-66FA-4AEA-8E8D-EF7D0E2C06DB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217-6A42-4478-8698-1DC254C0E219}" type="datetime1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5E01-59F8-43F7-BB6E-9AC30EF4D9B4}" type="datetime1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654-A980-4336-8326-E52EC72D8433}" type="datetime1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8B9-583C-4FFE-A0D2-9D067088840A}" type="datetime1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3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EB34-41B2-4246-8B65-B7161E4B591C}" type="datetime1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4B8C-4C0A-4AA0-B5AB-5EA40BB6E553}" type="datetime1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62F8-0375-408F-B539-5DB483D18377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D5D8-F584-4658-AEB1-EA38B66A4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4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Update on </a:t>
            </a:r>
            <a:r>
              <a:rPr lang="en-US" b="1" dirty="0" err="1"/>
              <a:t>PolarquEEEst</a:t>
            </a:r>
            <a:r>
              <a:rPr lang="en-US" b="1" dirty="0"/>
              <a:t> analysis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Noferini</a:t>
            </a:r>
          </a:p>
          <a:p>
            <a:r>
              <a:rPr lang="en-US" dirty="0" smtClean="0"/>
              <a:t>INFN Bologna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1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r="763"/>
          <a:stretch/>
        </p:blipFill>
        <p:spPr>
          <a:xfrm>
            <a:off x="0" y="5617684"/>
            <a:ext cx="2714625" cy="10272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97" y="154385"/>
            <a:ext cx="1767703" cy="9810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6"/>
          <a:stretch/>
        </p:blipFill>
        <p:spPr>
          <a:xfrm>
            <a:off x="105800" y="91371"/>
            <a:ext cx="2712970" cy="1147113"/>
          </a:xfrm>
          <a:prstGeom prst="rect">
            <a:avLst/>
          </a:prstGeom>
        </p:spPr>
      </p:pic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7294995" y="5077979"/>
            <a:ext cx="1849005" cy="1674928"/>
            <a:chOff x="7181385" y="0"/>
            <a:chExt cx="1962615" cy="1758175"/>
          </a:xfrm>
        </p:grpSpPr>
        <p:sp>
          <p:nvSpPr>
            <p:cNvPr id="11" name="Rettangolo 10"/>
            <p:cNvSpPr/>
            <p:nvPr/>
          </p:nvSpPr>
          <p:spPr>
            <a:xfrm>
              <a:off x="7701772" y="498090"/>
              <a:ext cx="884663" cy="89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="" xmlns:a16="http://schemas.microsoft.com/office/drawing/2014/main" id="{3E2E0C41-01E3-4566-9BD5-F47FB6455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385" y="0"/>
              <a:ext cx="1962615" cy="175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8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previous results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88" y="2389082"/>
            <a:ext cx="3911587" cy="255439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-35311" y="1685925"/>
            <a:ext cx="4816862" cy="4774117"/>
            <a:chOff x="-195215" y="0"/>
            <a:chExt cx="7154247" cy="6507678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BF9"/>
                </a:clrFrom>
                <a:clrTo>
                  <a:srgbClr val="FDFB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95215" y="0"/>
              <a:ext cx="7154247" cy="6507678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2434534" y="5320145"/>
              <a:ext cx="4524498" cy="1187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1639817" y="5577607"/>
            <a:ext cx="36665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PolarQuEEEst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latitude coverage</a:t>
            </a:r>
          </a:p>
          <a:p>
            <a:endParaRPr lang="en-US" sz="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latitude coverage (36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– 26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POLA-01 next measurements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also collected data for other kinds of analysis:</a:t>
            </a:r>
          </a:p>
          <a:p>
            <a:r>
              <a:rPr lang="en-US" dirty="0" smtClean="0"/>
              <a:t>Rate vs altitude: </a:t>
            </a:r>
            <a:r>
              <a:rPr lang="en-US" dirty="0" err="1" smtClean="0"/>
              <a:t>Erice</a:t>
            </a:r>
            <a:r>
              <a:rPr lang="en-US" dirty="0" smtClean="0"/>
              <a:t> (700 m), Etna (2 km)</a:t>
            </a:r>
          </a:p>
          <a:p>
            <a:r>
              <a:rPr lang="en-US" dirty="0" smtClean="0"/>
              <a:t>East-West effect: 4 hours of outdoor data acquisition in Lampedusa with 4 different telescope orientations (North, East, South, West)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espected</a:t>
            </a:r>
            <a:r>
              <a:rPr lang="en-US" dirty="0" smtClean="0">
                <a:sym typeface="Wingdings" panose="05000000000000000000" pitchFamily="2" charset="2"/>
              </a:rPr>
              <a:t> sensitivity 0.5%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will report on the “very preliminary” results of two bachelor theses on </a:t>
            </a:r>
            <a:r>
              <a:rPr lang="en-US" dirty="0" err="1" smtClean="0"/>
              <a:t>PolarquEEEst</a:t>
            </a:r>
            <a:r>
              <a:rPr lang="en-US" dirty="0" smtClean="0"/>
              <a:t> data in Bologna</a:t>
            </a:r>
          </a:p>
          <a:p>
            <a:r>
              <a:rPr lang="en-US" dirty="0">
                <a:sym typeface="Wingdings" panose="05000000000000000000" pitchFamily="2" charset="2"/>
              </a:rPr>
              <a:t>Flavio </a:t>
            </a:r>
            <a:r>
              <a:rPr lang="en-US" dirty="0" err="1">
                <a:sym typeface="Wingdings" panose="05000000000000000000" pitchFamily="2" charset="2"/>
              </a:rPr>
              <a:t>Cacciari</a:t>
            </a:r>
            <a:r>
              <a:rPr lang="en-US" dirty="0">
                <a:sym typeface="Wingdings" panose="05000000000000000000" pitchFamily="2" charset="2"/>
              </a:rPr>
              <a:t>  seasonal variation of rates</a:t>
            </a:r>
            <a:endParaRPr lang="en-US" dirty="0"/>
          </a:p>
          <a:p>
            <a:r>
              <a:rPr lang="en-US" dirty="0" smtClean="0"/>
              <a:t>Greta </a:t>
            </a:r>
            <a:r>
              <a:rPr lang="en-US" dirty="0" err="1" smtClean="0"/>
              <a:t>Bellagamba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rate vs latitude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Results are reported for POLA-02 (Norway) and POLA-03 (Bra) data from July 18 to March 19.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Data were corrected for:</a:t>
            </a:r>
          </a:p>
          <a:p>
            <a:r>
              <a:rPr lang="en-US" dirty="0" smtClean="0"/>
              <a:t>Efficiency equalization </a:t>
            </a:r>
            <a:r>
              <a:rPr lang="en-US" dirty="0" err="1" smtClean="0"/>
              <a:t>wrt</a:t>
            </a:r>
            <a:r>
              <a:rPr lang="en-US" dirty="0" smtClean="0"/>
              <a:t> POLA-01 performed at CERN when the three telescopes collected data in identical conditions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Building material for POLA-03 (by a comparison of indoor/outdoor rates)… waiting for a similar study for POLA-02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Equalization at CERN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28" y="1338263"/>
            <a:ext cx="3483534" cy="17287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3033712"/>
            <a:ext cx="3409950" cy="6000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086600" y="1562100"/>
            <a:ext cx="1038225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7515225" y="2619375"/>
            <a:ext cx="1038225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/>
          <p:nvPr/>
        </p:nvCxnSpPr>
        <p:spPr>
          <a:xfrm>
            <a:off x="7629525" y="1828800"/>
            <a:ext cx="390525" cy="952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15200" y="1200150"/>
            <a:ext cx="71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Pair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81725" y="3638550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Equalization performed for all 16 pairs of scintillators</a:t>
            </a:r>
            <a:endParaRPr lang="en-US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1" y="1385174"/>
            <a:ext cx="3593144" cy="242967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4" y="3981450"/>
            <a:ext cx="3638551" cy="2457203"/>
          </a:xfrm>
          <a:prstGeom prst="rect">
            <a:avLst/>
          </a:prstGeom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corrections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2562225"/>
            <a:ext cx="4367140" cy="31765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14975" y="2209800"/>
            <a:ext cx="272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POLA-03 indoor vs outdoor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612622"/>
            <a:ext cx="3876675" cy="2649940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352550"/>
            <a:ext cx="3838009" cy="2809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696" y="2952750"/>
            <a:ext cx="4842004" cy="29575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57900" y="2524125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Combined</a:t>
            </a:r>
            <a:endParaRPr lang="en-US" sz="2400" dirty="0"/>
          </a:p>
        </p:txBody>
      </p:sp>
      <p:sp>
        <p:nvSpPr>
          <p:cNvPr id="7" name="Rettangolo 6"/>
          <p:cNvSpPr/>
          <p:nvPr/>
        </p:nvSpPr>
        <p:spPr>
          <a:xfrm>
            <a:off x="5372100" y="3562350"/>
            <a:ext cx="1266825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048000" y="5857875"/>
            <a:ext cx="633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with</a:t>
            </a:r>
          </a:p>
          <a:p>
            <a:r>
              <a:rPr lang="en-US" dirty="0"/>
              <a:t>R. R. S. de </a:t>
            </a:r>
            <a:r>
              <a:rPr lang="en-US" dirty="0" err="1" smtClean="0"/>
              <a:t>Mendonca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dirty="0"/>
              <a:t>The Astrophysical Journal, 830:88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POLA-01 data vs latitude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Correction applied:</a:t>
            </a:r>
          </a:p>
          <a:p>
            <a:r>
              <a:rPr lang="en-US" dirty="0" smtClean="0"/>
              <a:t>Pressure</a:t>
            </a:r>
            <a:endParaRPr lang="en-US" dirty="0"/>
          </a:p>
          <a:p>
            <a:r>
              <a:rPr lang="en-US" dirty="0" smtClean="0"/>
              <a:t>Orientation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9639"/>
            <a:ext cx="9144000" cy="1824621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vs time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42774"/>
            <a:ext cx="8015440" cy="4962776"/>
          </a:xfrm>
          <a:prstGeom prst="rect">
            <a:avLst/>
          </a:prstGeom>
        </p:spPr>
      </p:pic>
      <p:sp>
        <p:nvSpPr>
          <p:cNvPr id="5" name="Parentesi graffa chiusa 4"/>
          <p:cNvSpPr/>
          <p:nvPr/>
        </p:nvSpPr>
        <p:spPr>
          <a:xfrm rot="16200000">
            <a:off x="6648451" y="-66675"/>
            <a:ext cx="495300" cy="25050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715000" y="542925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 on the road (Italy)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8</a:t>
            </a:fld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23825" y="200025"/>
            <a:ext cx="372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pressure used = 1024 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vs latitude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845"/>
          <a:stretch/>
        </p:blipFill>
        <p:spPr>
          <a:xfrm>
            <a:off x="1219200" y="1773904"/>
            <a:ext cx="5934075" cy="38428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66900" y="5895975"/>
            <a:ext cx="636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POLA-01 rate divided by POLA-02 rate to remove seasonal effects!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 meeting 13/03/19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D5D8-F584-4658-AEB1-EA38B66A4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309</Words>
  <Application>Microsoft Office PowerPoint</Application>
  <PresentationFormat>Presentazione su schermo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Update on PolarquEEEst analysis</vt:lpstr>
      <vt:lpstr>Outline</vt:lpstr>
      <vt:lpstr>Seasonal variation</vt:lpstr>
      <vt:lpstr>Equalization at CERN</vt:lpstr>
      <vt:lpstr>Other corrections</vt:lpstr>
      <vt:lpstr>Seasonal variation</vt:lpstr>
      <vt:lpstr>POLA-01 data vs latitude</vt:lpstr>
      <vt:lpstr>Rate vs time</vt:lpstr>
      <vt:lpstr>Rate vs latitude</vt:lpstr>
      <vt:lpstr>Comparison with previous results</vt:lpstr>
      <vt:lpstr>Other info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noferini</dc:creator>
  <cp:lastModifiedBy>francesco noferini</cp:lastModifiedBy>
  <cp:revision>11</cp:revision>
  <dcterms:created xsi:type="dcterms:W3CDTF">2019-03-12T15:58:10Z</dcterms:created>
  <dcterms:modified xsi:type="dcterms:W3CDTF">2019-03-13T10:55:01Z</dcterms:modified>
</cp:coreProperties>
</file>