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4"/>
  </p:notesMasterIdLst>
  <p:sldIdLst>
    <p:sldId id="256" r:id="rId2"/>
    <p:sldId id="264" r:id="rId3"/>
    <p:sldId id="302" r:id="rId4"/>
    <p:sldId id="286" r:id="rId5"/>
    <p:sldId id="287" r:id="rId6"/>
    <p:sldId id="266" r:id="rId7"/>
    <p:sldId id="263" r:id="rId8"/>
    <p:sldId id="267" r:id="rId9"/>
    <p:sldId id="303" r:id="rId10"/>
    <p:sldId id="304" r:id="rId11"/>
    <p:sldId id="29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EA0BC-DF6A-4F9B-92D4-A923EB046BC4}" type="datetimeFigureOut">
              <a:rPr lang="it-IT" smtClean="0"/>
              <a:t>12/03/2019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3C7B-AA72-4875-9513-B96B18AEB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3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95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787D14B7-0652-4841-8182-E8D66BE58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545" y="3580252"/>
            <a:ext cx="6533572" cy="1388165"/>
          </a:xfrm>
        </p:spPr>
        <p:txBody>
          <a:bodyPr/>
          <a:lstStyle/>
          <a:p>
            <a:endParaRPr lang="it-IT" dirty="0"/>
          </a:p>
          <a:p>
            <a:r>
              <a:rPr lang="it-IT" dirty="0" err="1" smtClean="0"/>
              <a:t>F.Riggi</a:t>
            </a:r>
            <a:endParaRPr lang="it-IT" dirty="0"/>
          </a:p>
          <a:p>
            <a:r>
              <a:rPr lang="it-IT" dirty="0" smtClean="0"/>
              <a:t>In </a:t>
            </a:r>
            <a:r>
              <a:rPr lang="it-IT" dirty="0" err="1" smtClean="0"/>
              <a:t>collaboration</a:t>
            </a:r>
            <a:r>
              <a:rPr lang="it-IT" dirty="0" smtClean="0"/>
              <a:t> with  P. </a:t>
            </a:r>
            <a:r>
              <a:rPr lang="it-IT" dirty="0"/>
              <a:t>La </a:t>
            </a:r>
            <a:r>
              <a:rPr lang="it-IT" dirty="0" smtClean="0"/>
              <a:t>Rocca and </a:t>
            </a:r>
            <a:r>
              <a:rPr lang="it-IT" dirty="0" err="1" smtClean="0"/>
              <a:t>C.Pinto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96941D-6CE3-431F-B1C9-FCDD36C6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59" y="581488"/>
            <a:ext cx="7785325" cy="3055423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/>
              <a:t>Status report on CATA-01/POLA-01 </a:t>
            </a:r>
            <a:r>
              <a:rPr lang="it-IT" sz="3200" dirty="0" err="1" smtClean="0"/>
              <a:t>coincidence</a:t>
            </a:r>
            <a:r>
              <a:rPr lang="it-IT" sz="3200" dirty="0" smtClean="0"/>
              <a:t> </a:t>
            </a:r>
            <a:r>
              <a:rPr lang="it-IT" sz="3200" dirty="0" err="1" smtClean="0"/>
              <a:t>measurements</a:t>
            </a:r>
            <a:endParaRPr lang="it-IT" sz="32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xmlns="" id="{787D14B7-0652-4841-8182-E8D66BE58E8E}"/>
              </a:ext>
            </a:extLst>
          </p:cNvPr>
          <p:cNvSpPr txBox="1">
            <a:spLocks/>
          </p:cNvSpPr>
          <p:nvPr/>
        </p:nvSpPr>
        <p:spPr>
          <a:xfrm>
            <a:off x="452766" y="6096000"/>
            <a:ext cx="6533572" cy="548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EEE Meeting, Torino, March 06, 2019</a:t>
            </a:r>
          </a:p>
        </p:txBody>
      </p:sp>
    </p:spTree>
    <p:extLst>
      <p:ext uri="{BB962C8B-B14F-4D97-AF65-F5344CB8AC3E}">
        <p14:creationId xmlns:p14="http://schemas.microsoft.com/office/powerpoint/2010/main" val="159002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of acceptance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B7668DDB-6FAE-4BFA-9948-9379F7952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29" y="1870265"/>
            <a:ext cx="3802686" cy="438564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E614820E-5191-4006-A79C-10E189C391F0}"/>
              </a:ext>
            </a:extLst>
          </p:cNvPr>
          <p:cNvSpPr/>
          <p:nvPr/>
        </p:nvSpPr>
        <p:spPr>
          <a:xfrm>
            <a:off x="7409302" y="1859751"/>
            <a:ext cx="3883843" cy="44965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9CB8360D-518E-4770-9C64-65A589D7065E}"/>
              </a:ext>
            </a:extLst>
          </p:cNvPr>
          <p:cNvSpPr/>
          <p:nvPr/>
        </p:nvSpPr>
        <p:spPr>
          <a:xfrm>
            <a:off x="11217732" y="2321665"/>
            <a:ext cx="75414" cy="358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49D927DF-CC3D-4DE4-A309-1BCC6B975276}"/>
              </a:ext>
            </a:extLst>
          </p:cNvPr>
          <p:cNvSpPr/>
          <p:nvPr/>
        </p:nvSpPr>
        <p:spPr>
          <a:xfrm>
            <a:off x="8521666" y="4108044"/>
            <a:ext cx="716437" cy="1051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5F87DE57-5990-4045-ABD8-4A1F919B9E7C}"/>
              </a:ext>
            </a:extLst>
          </p:cNvPr>
          <p:cNvSpPr/>
          <p:nvPr/>
        </p:nvSpPr>
        <p:spPr>
          <a:xfrm>
            <a:off x="9278988" y="4491099"/>
            <a:ext cx="263951" cy="3110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19">
            <a:extLst>
              <a:ext uri="{FF2B5EF4-FFF2-40B4-BE49-F238E27FC236}">
                <a16:creationId xmlns:a16="http://schemas.microsoft.com/office/drawing/2014/main" xmlns="" id="{0172E848-1F00-4FFF-8EE2-A50CE07336CE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7409303" y="2500773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26">
            <a:extLst>
              <a:ext uri="{FF2B5EF4-FFF2-40B4-BE49-F238E27FC236}">
                <a16:creationId xmlns:a16="http://schemas.microsoft.com/office/drawing/2014/main" xmlns="" id="{D86F2B2C-37C9-4FF8-9975-89D34408A249}"/>
              </a:ext>
            </a:extLst>
          </p:cNvPr>
          <p:cNvCxnSpPr>
            <a:cxnSpLocks/>
          </p:cNvCxnSpPr>
          <p:nvPr/>
        </p:nvCxnSpPr>
        <p:spPr>
          <a:xfrm>
            <a:off x="7399876" y="4640658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32">
            <a:extLst>
              <a:ext uri="{FF2B5EF4-FFF2-40B4-BE49-F238E27FC236}">
                <a16:creationId xmlns:a16="http://schemas.microsoft.com/office/drawing/2014/main" xmlns="" id="{9866CD1E-7575-4441-BC1B-B872FCE881C4}"/>
              </a:ext>
            </a:extLst>
          </p:cNvPr>
          <p:cNvCxnSpPr/>
          <p:nvPr/>
        </p:nvCxnSpPr>
        <p:spPr>
          <a:xfrm>
            <a:off x="8879884" y="1848630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36">
            <a:extLst>
              <a:ext uri="{FF2B5EF4-FFF2-40B4-BE49-F238E27FC236}">
                <a16:creationId xmlns:a16="http://schemas.microsoft.com/office/drawing/2014/main" xmlns="" id="{9253B8A0-F5B1-432E-B1CC-4CB953B9C9BF}"/>
              </a:ext>
            </a:extLst>
          </p:cNvPr>
          <p:cNvCxnSpPr/>
          <p:nvPr/>
        </p:nvCxnSpPr>
        <p:spPr>
          <a:xfrm>
            <a:off x="9407781" y="1859751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90AD35C4-8C9A-4EC9-BFE2-ACFA919798AE}"/>
              </a:ext>
            </a:extLst>
          </p:cNvPr>
          <p:cNvSpPr txBox="1"/>
          <p:nvPr/>
        </p:nvSpPr>
        <p:spPr>
          <a:xfrm>
            <a:off x="9198662" y="4121316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C271D5F5-4B0E-4832-B613-5A9D70B664BE}"/>
              </a:ext>
            </a:extLst>
          </p:cNvPr>
          <p:cNvSpPr txBox="1"/>
          <p:nvPr/>
        </p:nvSpPr>
        <p:spPr>
          <a:xfrm>
            <a:off x="8427430" y="5166027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xmlns="" id="{D6516129-5C3C-4660-AB7C-22009AEC97F4}"/>
              </a:ext>
            </a:extLst>
          </p:cNvPr>
          <p:cNvCxnSpPr/>
          <p:nvPr/>
        </p:nvCxnSpPr>
        <p:spPr>
          <a:xfrm>
            <a:off x="8879884" y="3401558"/>
            <a:ext cx="527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xmlns="" id="{A6A30C6B-23D3-4EDF-A260-4CD47E7AFC3F}"/>
              </a:ext>
            </a:extLst>
          </p:cNvPr>
          <p:cNvCxnSpPr/>
          <p:nvPr/>
        </p:nvCxnSpPr>
        <p:spPr>
          <a:xfrm flipH="1">
            <a:off x="8879884" y="3402291"/>
            <a:ext cx="527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3ACE52FD-3572-467B-8D72-0CFDC1E53677}"/>
              </a:ext>
            </a:extLst>
          </p:cNvPr>
          <p:cNvSpPr txBox="1"/>
          <p:nvPr/>
        </p:nvSpPr>
        <p:spPr>
          <a:xfrm>
            <a:off x="8794406" y="2980326"/>
            <a:ext cx="92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2,5 m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91324041-019B-4E1D-AC51-DF06F3BE0C98}"/>
              </a:ext>
            </a:extLst>
          </p:cNvPr>
          <p:cNvSpPr txBox="1"/>
          <p:nvPr/>
        </p:nvSpPr>
        <p:spPr>
          <a:xfrm>
            <a:off x="4509717" y="2580216"/>
            <a:ext cx="2773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Closer to the vertical…</a:t>
            </a:r>
            <a:endParaRPr lang="it-IT" dirty="0"/>
          </a:p>
        </p:txBody>
      </p:sp>
      <p:sp>
        <p:nvSpPr>
          <p:cNvPr id="3" name="Freccia a destra 2"/>
          <p:cNvSpPr/>
          <p:nvPr/>
        </p:nvSpPr>
        <p:spPr>
          <a:xfrm>
            <a:off x="4973995" y="3349658"/>
            <a:ext cx="1844842" cy="784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8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FC59A02B-8FE7-4A96-BCC1-BF93E0C95BB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3079004"/>
              </p:ext>
            </p:extLst>
          </p:nvPr>
        </p:nvGraphicFramePr>
        <p:xfrm>
          <a:off x="669302" y="2139883"/>
          <a:ext cx="5797485" cy="203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495">
                  <a:extLst>
                    <a:ext uri="{9D8B030D-6E8A-4147-A177-3AD203B41FA5}">
                      <a16:colId xmlns:a16="http://schemas.microsoft.com/office/drawing/2014/main" xmlns="" val="2454271510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xmlns="" val="3400558972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xmlns="" val="506246373"/>
                    </a:ext>
                  </a:extLst>
                </a:gridCol>
              </a:tblGrid>
              <a:tr h="115504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</a:t>
                      </a:r>
                      <a:r>
                        <a:rPr lang="it-IT" dirty="0" err="1"/>
                        <a:t>horizontal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distance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between</a:t>
                      </a:r>
                      <a:r>
                        <a:rPr lang="it-IT" dirty="0"/>
                        <a:t> detectors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Acquisition</a:t>
                      </a:r>
                      <a:r>
                        <a:rPr lang="it-IT" dirty="0"/>
                        <a:t>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# events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16458919"/>
                  </a:ext>
                </a:extLst>
              </a:tr>
              <a:tr h="42172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7030A0"/>
                          </a:solidFill>
                        </a:rPr>
                        <a:t>9,3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</a:t>
                      </a: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2720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92192196"/>
                  </a:ext>
                </a:extLst>
              </a:tr>
              <a:tr h="42172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2,5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6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4030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82142581"/>
                  </a:ext>
                </a:extLst>
              </a:tr>
            </a:tbl>
          </a:graphicData>
        </a:graphic>
      </p:graphicFrame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0BD1AA5-E51E-4C7D-82E4-37E11F58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641" y="4311901"/>
            <a:ext cx="5797485" cy="1040064"/>
          </a:xfrm>
        </p:spPr>
        <p:txBody>
          <a:bodyPr/>
          <a:lstStyle/>
          <a:p>
            <a:r>
              <a:rPr lang="it-IT" sz="2000" dirty="0" err="1"/>
              <a:t>Statistics</a:t>
            </a:r>
            <a:r>
              <a:rPr lang="it-IT" sz="2000" dirty="0"/>
              <a:t> </a:t>
            </a:r>
            <a:r>
              <a:rPr lang="it-IT" sz="2000" dirty="0" err="1"/>
              <a:t>increased</a:t>
            </a:r>
            <a:r>
              <a:rPr lang="it-IT" sz="2000" dirty="0"/>
              <a:t> of a </a:t>
            </a:r>
            <a:r>
              <a:rPr lang="it-IT" sz="2000" dirty="0" err="1"/>
              <a:t>factor</a:t>
            </a:r>
            <a:r>
              <a:rPr lang="it-IT" sz="2000" dirty="0"/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~8</a:t>
            </a:r>
            <a:r>
              <a:rPr lang="it-IT" sz="2000" dirty="0" smtClean="0"/>
              <a:t>, </a:t>
            </a:r>
            <a:r>
              <a:rPr lang="it-IT" sz="2000" dirty="0"/>
              <a:t>in agreement with MC </a:t>
            </a:r>
            <a:r>
              <a:rPr lang="it-IT" sz="2000" dirty="0" err="1"/>
              <a:t>simulations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707BF5-71BC-49FC-96CC-D793D168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Optimization</a:t>
            </a:r>
            <a:r>
              <a:rPr lang="it-IT" dirty="0" smtClean="0"/>
              <a:t> of </a:t>
            </a:r>
            <a:r>
              <a:rPr lang="it-IT" dirty="0" err="1" smtClean="0"/>
              <a:t>acceptance</a:t>
            </a:r>
            <a:endParaRPr lang="it-IT" dirty="0"/>
          </a:p>
        </p:txBody>
      </p:sp>
      <p:sp>
        <p:nvSpPr>
          <p:cNvPr id="13" name="Segnaposto contenuto 3">
            <a:extLst>
              <a:ext uri="{FF2B5EF4-FFF2-40B4-BE49-F238E27FC236}">
                <a16:creationId xmlns:a16="http://schemas.microsoft.com/office/drawing/2014/main" xmlns="" id="{00BD1AA5-E51E-4C7D-82E4-37E11F583C02}"/>
              </a:ext>
            </a:extLst>
          </p:cNvPr>
          <p:cNvSpPr txBox="1">
            <a:spLocks/>
          </p:cNvSpPr>
          <p:nvPr/>
        </p:nvSpPr>
        <p:spPr>
          <a:xfrm>
            <a:off x="6802686" y="1930662"/>
            <a:ext cx="5243329" cy="855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err="1" smtClean="0"/>
              <a:t>Geometrical</a:t>
            </a:r>
            <a:r>
              <a:rPr lang="it-IT" sz="2000" dirty="0" smtClean="0"/>
              <a:t> Monte Carlo </a:t>
            </a:r>
            <a:r>
              <a:rPr lang="it-IT" sz="2000" dirty="0" err="1" smtClean="0"/>
              <a:t>simulation</a:t>
            </a:r>
            <a:r>
              <a:rPr lang="it-IT" sz="2000" dirty="0" smtClean="0"/>
              <a:t> </a:t>
            </a:r>
          </a:p>
          <a:p>
            <a:pPr marL="45720" indent="0">
              <a:buNone/>
            </a:pPr>
            <a:r>
              <a:rPr lang="it-IT" sz="2000" dirty="0" smtClean="0"/>
              <a:t>of the </a:t>
            </a:r>
            <a:r>
              <a:rPr lang="it-IT" sz="2000" dirty="0" err="1" smtClean="0"/>
              <a:t>acceptance</a:t>
            </a:r>
            <a:endParaRPr lang="it-IT" sz="2000" dirty="0"/>
          </a:p>
        </p:txBody>
      </p:sp>
      <p:pic>
        <p:nvPicPr>
          <p:cNvPr id="14" name="Immagine 13" descr="C:\Users\Riggi\Documents\inprogress\Cosmici\Building_stability\Paper_proposal\Acceptance_vs_distanc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389" y="3080084"/>
            <a:ext cx="5277669" cy="35036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ttore 2 5"/>
          <p:cNvCxnSpPr/>
          <p:nvPr/>
        </p:nvCxnSpPr>
        <p:spPr>
          <a:xfrm>
            <a:off x="6384758" y="3561347"/>
            <a:ext cx="3593431" cy="2326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6144126" y="3994484"/>
            <a:ext cx="866274" cy="513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8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F6489BF-AE8D-4D51-AB5E-80CE8520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9875520" cy="402336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ensitivity </a:t>
            </a:r>
            <a:r>
              <a:rPr lang="en-US" dirty="0"/>
              <a:t>of the </a:t>
            </a:r>
            <a:r>
              <a:rPr lang="en-US" dirty="0" smtClean="0"/>
              <a:t>method: a few cm in 1 week data-taking in non-optimal conditions (i.e. far from the vertical and &gt;15 m vertical distance)</a:t>
            </a:r>
            <a:endParaRPr lang="en-US" dirty="0"/>
          </a:p>
          <a:p>
            <a:r>
              <a:rPr lang="en-US" dirty="0"/>
              <a:t>Proper optimization of relative </a:t>
            </a:r>
            <a:r>
              <a:rPr lang="en-US" dirty="0" smtClean="0"/>
              <a:t>positions </a:t>
            </a:r>
            <a:r>
              <a:rPr lang="en-US" dirty="0"/>
              <a:t>can increase </a:t>
            </a:r>
            <a:r>
              <a:rPr lang="en-US" dirty="0" smtClean="0"/>
              <a:t>statistics by at least a factor 10 and improve sensitivity of </a:t>
            </a:r>
            <a:r>
              <a:rPr lang="en-US" smtClean="0"/>
              <a:t>the method (a </a:t>
            </a:r>
            <a:r>
              <a:rPr lang="en-US" dirty="0" smtClean="0"/>
              <a:t>few cm in 1 day data-taking, hence a few mm for periods of ~months)</a:t>
            </a: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65E717-C6D8-48BD-8547-6E1C9132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7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77D7-ECF2-48D4-9839-CADBAA27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53" y="1965960"/>
            <a:ext cx="10169013" cy="4038600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 smtClean="0"/>
              <a:t>(Off-line) </a:t>
            </a:r>
            <a:r>
              <a:rPr lang="it-IT" b="1" dirty="0" err="1"/>
              <a:t>c</a:t>
            </a:r>
            <a:r>
              <a:rPr lang="it-IT" b="1" dirty="0" err="1" smtClean="0"/>
              <a:t>oincidence</a:t>
            </a:r>
            <a:r>
              <a:rPr lang="it-IT" b="1" dirty="0" smtClean="0"/>
              <a:t> </a:t>
            </a:r>
            <a:r>
              <a:rPr lang="it-IT" b="1" dirty="0" err="1" smtClean="0"/>
              <a:t>measurements</a:t>
            </a:r>
            <a:r>
              <a:rPr lang="it-IT" b="1" dirty="0" smtClean="0"/>
              <a:t> POLA-01 </a:t>
            </a:r>
            <a:r>
              <a:rPr lang="it-IT" b="1" dirty="0"/>
              <a:t>– </a:t>
            </a:r>
            <a:r>
              <a:rPr lang="it-IT" b="1" dirty="0" smtClean="0"/>
              <a:t>CATA-01</a:t>
            </a:r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</a:t>
            </a:r>
            <a:r>
              <a:rPr lang="it-IT" b="1" dirty="0" err="1" smtClean="0"/>
              <a:t>About</a:t>
            </a:r>
            <a:r>
              <a:rPr lang="it-IT" b="1" dirty="0" smtClean="0"/>
              <a:t> 60 </a:t>
            </a:r>
            <a:r>
              <a:rPr lang="it-IT" b="1" dirty="0" err="1" smtClean="0"/>
              <a:t>days</a:t>
            </a:r>
            <a:r>
              <a:rPr lang="it-IT" b="1" dirty="0" smtClean="0"/>
              <a:t> data </a:t>
            </a:r>
            <a:r>
              <a:rPr lang="it-IT" b="1" dirty="0" err="1" smtClean="0"/>
              <a:t>taking</a:t>
            </a:r>
            <a:endParaRPr lang="it-IT" b="1" dirty="0" smtClean="0"/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</a:t>
            </a:r>
            <a:r>
              <a:rPr lang="it-IT" b="1" dirty="0" err="1" smtClean="0"/>
              <a:t>Various</a:t>
            </a:r>
            <a:r>
              <a:rPr lang="it-IT" b="1" dirty="0" smtClean="0"/>
              <a:t> relative positions </a:t>
            </a:r>
            <a:r>
              <a:rPr lang="it-IT" b="1" dirty="0" err="1" smtClean="0"/>
              <a:t>between</a:t>
            </a:r>
            <a:r>
              <a:rPr lang="it-IT" b="1" dirty="0" smtClean="0"/>
              <a:t> the detectors</a:t>
            </a:r>
          </a:p>
          <a:p>
            <a:pPr marL="45720" indent="0">
              <a:buNone/>
            </a:pPr>
            <a:endParaRPr lang="it-IT" b="1" dirty="0" smtClean="0"/>
          </a:p>
          <a:p>
            <a:r>
              <a:rPr lang="it-IT" b="1" dirty="0" err="1" smtClean="0"/>
              <a:t>Possible</a:t>
            </a:r>
            <a:r>
              <a:rPr lang="it-IT" b="1" dirty="0" smtClean="0"/>
              <a:t> </a:t>
            </a:r>
            <a:r>
              <a:rPr lang="it-IT" b="1" dirty="0"/>
              <a:t>use of </a:t>
            </a:r>
            <a:r>
              <a:rPr lang="it-IT" b="1" dirty="0" err="1"/>
              <a:t>these</a:t>
            </a:r>
            <a:r>
              <a:rPr lang="it-IT" b="1" dirty="0"/>
              <a:t> </a:t>
            </a:r>
            <a:r>
              <a:rPr lang="it-IT" b="1" dirty="0" err="1"/>
              <a:t>measurements</a:t>
            </a:r>
            <a:r>
              <a:rPr lang="it-IT" b="1" dirty="0"/>
              <a:t> to monitor </a:t>
            </a:r>
            <a:r>
              <a:rPr lang="it-IT" b="1" dirty="0" err="1"/>
              <a:t>civil</a:t>
            </a:r>
            <a:r>
              <a:rPr lang="it-IT" b="1" dirty="0"/>
              <a:t> </a:t>
            </a:r>
            <a:r>
              <a:rPr lang="it-IT" b="1" dirty="0" err="1"/>
              <a:t>structures</a:t>
            </a:r>
            <a:r>
              <a:rPr lang="it-IT" b="1" dirty="0"/>
              <a:t> </a:t>
            </a:r>
            <a:r>
              <a:rPr lang="it-IT" b="1" dirty="0" err="1" smtClean="0"/>
              <a:t>stability</a:t>
            </a:r>
            <a:endParaRPr lang="it-IT" b="1" dirty="0" smtClean="0"/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Analysis of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b="1" dirty="0" err="1" smtClean="0"/>
              <a:t>already</a:t>
            </a:r>
            <a:r>
              <a:rPr lang="it-IT" b="1" dirty="0" smtClean="0"/>
              <a:t> </a:t>
            </a:r>
            <a:r>
              <a:rPr lang="it-IT" b="1" dirty="0" err="1" smtClean="0"/>
              <a:t>carried</a:t>
            </a:r>
            <a:r>
              <a:rPr lang="it-IT" b="1" dirty="0" smtClean="0"/>
              <a:t> out </a:t>
            </a:r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Evaluation of </a:t>
            </a:r>
            <a:r>
              <a:rPr lang="it-IT" b="1" dirty="0" err="1" smtClean="0"/>
              <a:t>sensitivity</a:t>
            </a:r>
            <a:r>
              <a:rPr lang="it-IT" b="1" dirty="0" smtClean="0"/>
              <a:t> of the </a:t>
            </a:r>
            <a:r>
              <a:rPr lang="it-IT" b="1" dirty="0" err="1" smtClean="0"/>
              <a:t>method</a:t>
            </a:r>
            <a:r>
              <a:rPr lang="it-IT" b="1" dirty="0" smtClean="0"/>
              <a:t> under </a:t>
            </a:r>
            <a:r>
              <a:rPr lang="it-IT" b="1" dirty="0" err="1" smtClean="0"/>
              <a:t>different</a:t>
            </a:r>
            <a:r>
              <a:rPr lang="it-IT" b="1" dirty="0" smtClean="0"/>
              <a:t> </a:t>
            </a:r>
            <a:r>
              <a:rPr lang="it-IT" b="1" dirty="0" err="1" smtClean="0"/>
              <a:t>scenarios</a:t>
            </a:r>
            <a:endParaRPr lang="it-IT" b="1" dirty="0" smtClean="0"/>
          </a:p>
          <a:p>
            <a:pPr marL="45720" indent="0">
              <a:buNone/>
            </a:pPr>
            <a:endParaRPr lang="it-IT" b="1" dirty="0"/>
          </a:p>
          <a:p>
            <a:r>
              <a:rPr lang="it-IT" b="1" dirty="0"/>
              <a:t>MC </a:t>
            </a:r>
            <a:r>
              <a:rPr lang="it-IT" b="1" dirty="0" err="1"/>
              <a:t>simulations</a:t>
            </a:r>
            <a:r>
              <a:rPr lang="it-IT" b="1" dirty="0"/>
              <a:t> and </a:t>
            </a:r>
            <a:r>
              <a:rPr lang="it-IT" b="1" dirty="0" err="1"/>
              <a:t>optimization</a:t>
            </a:r>
            <a:r>
              <a:rPr lang="it-IT" b="1" dirty="0"/>
              <a:t> of relative position </a:t>
            </a:r>
            <a:r>
              <a:rPr lang="it-IT" b="1" dirty="0" err="1"/>
              <a:t>between</a:t>
            </a:r>
            <a:r>
              <a:rPr lang="it-IT" b="1" dirty="0"/>
              <a:t> </a:t>
            </a:r>
            <a:r>
              <a:rPr lang="it-IT" b="1" dirty="0" smtClean="0"/>
              <a:t>detectors</a:t>
            </a:r>
          </a:p>
          <a:p>
            <a:pPr marL="45720" indent="0">
              <a:buNone/>
            </a:pPr>
            <a:endParaRPr lang="it-IT" b="1" dirty="0" smtClean="0"/>
          </a:p>
          <a:p>
            <a:r>
              <a:rPr lang="it-IT" b="1" dirty="0" err="1" smtClean="0"/>
              <a:t>Results</a:t>
            </a:r>
            <a:r>
              <a:rPr lang="it-IT" b="1" dirty="0" smtClean="0"/>
              <a:t> and </a:t>
            </a:r>
            <a:r>
              <a:rPr lang="it-IT" b="1" dirty="0" err="1" smtClean="0"/>
              <a:t>analysis</a:t>
            </a:r>
            <a:r>
              <a:rPr lang="it-IT" b="1" dirty="0" smtClean="0"/>
              <a:t> </a:t>
            </a:r>
            <a:r>
              <a:rPr lang="it-IT" b="1" dirty="0" err="1" smtClean="0"/>
              <a:t>presented</a:t>
            </a:r>
            <a:r>
              <a:rPr lang="it-IT" b="1" dirty="0" smtClean="0"/>
              <a:t> in </a:t>
            </a:r>
            <a:r>
              <a:rPr lang="it-IT" b="1" dirty="0" err="1" smtClean="0"/>
              <a:t>various</a:t>
            </a:r>
            <a:r>
              <a:rPr lang="it-IT" b="1" dirty="0" smtClean="0"/>
              <a:t> EEE </a:t>
            </a:r>
            <a:r>
              <a:rPr lang="it-IT" b="1" dirty="0" err="1" smtClean="0"/>
              <a:t>meetings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err="1" smtClean="0"/>
              <a:t>Paper</a:t>
            </a:r>
            <a:r>
              <a:rPr lang="it-IT" b="1" dirty="0" smtClean="0"/>
              <a:t> with the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b="1" dirty="0" err="1" smtClean="0"/>
              <a:t>progressing</a:t>
            </a:r>
            <a:r>
              <a:rPr lang="it-IT" b="1" dirty="0" smtClean="0"/>
              <a:t> (ready in a </a:t>
            </a:r>
            <a:r>
              <a:rPr lang="it-IT" b="1" dirty="0" err="1" smtClean="0"/>
              <a:t>few</a:t>
            </a:r>
            <a:r>
              <a:rPr lang="it-IT" b="1" dirty="0" smtClean="0"/>
              <a:t> weeks from </a:t>
            </a:r>
            <a:r>
              <a:rPr lang="it-IT" b="1" dirty="0" err="1" smtClean="0"/>
              <a:t>now</a:t>
            </a:r>
            <a:r>
              <a:rPr lang="it-IT" b="1" dirty="0" smtClean="0"/>
              <a:t>?) </a:t>
            </a:r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 </a:t>
            </a:r>
            <a:r>
              <a:rPr lang="it-IT" b="1" dirty="0" err="1" smtClean="0"/>
              <a:t>Possible</a:t>
            </a:r>
            <a:r>
              <a:rPr lang="it-IT" b="1" dirty="0" smtClean="0"/>
              <a:t> target: JINST</a:t>
            </a:r>
            <a:endParaRPr lang="it-IT" b="1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BCE0556-AA91-4881-8A1D-2AE088AD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SUMMARY OF ACTIVITY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mbo 2">
            <a:extLst>
              <a:ext uri="{FF2B5EF4-FFF2-40B4-BE49-F238E27FC236}">
                <a16:creationId xmlns="" xmlns:a16="http://schemas.microsoft.com/office/drawing/2014/main" id="{76037ADE-2FAF-45F8-A1E5-B0D1B83C88CE}"/>
              </a:ext>
            </a:extLst>
          </p:cNvPr>
          <p:cNvSpPr/>
          <p:nvPr/>
        </p:nvSpPr>
        <p:spPr>
          <a:xfrm>
            <a:off x="6479539" y="491835"/>
            <a:ext cx="1620982" cy="3325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ombo 3">
            <a:extLst>
              <a:ext uri="{FF2B5EF4-FFF2-40B4-BE49-F238E27FC236}">
                <a16:creationId xmlns="" xmlns:a16="http://schemas.microsoft.com/office/drawing/2014/main" id="{E4FBC323-17D0-4E5A-87D1-4E0035075697}"/>
              </a:ext>
            </a:extLst>
          </p:cNvPr>
          <p:cNvSpPr/>
          <p:nvPr/>
        </p:nvSpPr>
        <p:spPr>
          <a:xfrm>
            <a:off x="6096000" y="5174674"/>
            <a:ext cx="5258753" cy="1191491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ombo 6">
            <a:extLst>
              <a:ext uri="{FF2B5EF4-FFF2-40B4-BE49-F238E27FC236}">
                <a16:creationId xmlns="" xmlns:a16="http://schemas.microsoft.com/office/drawing/2014/main" id="{C87329D9-EE55-46B0-A76D-8E33CBFBA351}"/>
              </a:ext>
            </a:extLst>
          </p:cNvPr>
          <p:cNvSpPr/>
          <p:nvPr/>
        </p:nvSpPr>
        <p:spPr>
          <a:xfrm>
            <a:off x="6096000" y="4481945"/>
            <a:ext cx="5342572" cy="123998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ombo 7">
            <a:extLst>
              <a:ext uri="{FF2B5EF4-FFF2-40B4-BE49-F238E27FC236}">
                <a16:creationId xmlns="" xmlns:a16="http://schemas.microsoft.com/office/drawing/2014/main" id="{C1A33391-5461-48CF-A471-52B467D158CD}"/>
              </a:ext>
            </a:extLst>
          </p:cNvPr>
          <p:cNvSpPr/>
          <p:nvPr/>
        </p:nvSpPr>
        <p:spPr>
          <a:xfrm>
            <a:off x="6096000" y="3886200"/>
            <a:ext cx="5258758" cy="1191491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CF043DC5-A150-49C7-B5E3-54872BE94992}"/>
              </a:ext>
            </a:extLst>
          </p:cNvPr>
          <p:cNvCxnSpPr>
            <a:cxnSpLocks/>
          </p:cNvCxnSpPr>
          <p:nvPr/>
        </p:nvCxnSpPr>
        <p:spPr>
          <a:xfrm>
            <a:off x="5859780" y="5126183"/>
            <a:ext cx="0" cy="64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="" xmlns:a16="http://schemas.microsoft.com/office/drawing/2014/main" id="{87DA317A-E3EC-413F-A298-0C294B3A2A40}"/>
              </a:ext>
            </a:extLst>
          </p:cNvPr>
          <p:cNvCxnSpPr>
            <a:cxnSpLocks/>
          </p:cNvCxnSpPr>
          <p:nvPr/>
        </p:nvCxnSpPr>
        <p:spPr>
          <a:xfrm>
            <a:off x="6012180" y="4483871"/>
            <a:ext cx="0" cy="64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="" xmlns:a16="http://schemas.microsoft.com/office/drawing/2014/main" id="{355068B1-D981-4BC7-AD48-F8E9CA3E3174}"/>
              </a:ext>
            </a:extLst>
          </p:cNvPr>
          <p:cNvCxnSpPr>
            <a:cxnSpLocks/>
          </p:cNvCxnSpPr>
          <p:nvPr/>
        </p:nvCxnSpPr>
        <p:spPr>
          <a:xfrm>
            <a:off x="5859780" y="4481945"/>
            <a:ext cx="0" cy="128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="" xmlns:a16="http://schemas.microsoft.com/office/drawing/2014/main" id="{A7CCBC27-2ED8-4252-A247-4317BA4854B0}"/>
              </a:ext>
            </a:extLst>
          </p:cNvPr>
          <p:cNvCxnSpPr>
            <a:cxnSpLocks/>
          </p:cNvCxnSpPr>
          <p:nvPr/>
        </p:nvCxnSpPr>
        <p:spPr>
          <a:xfrm>
            <a:off x="6984311" y="130476"/>
            <a:ext cx="191993" cy="471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="" xmlns:a16="http://schemas.microsoft.com/office/drawing/2014/main" id="{C94F5804-6542-4127-9BE1-4B0950E392A6}"/>
              </a:ext>
            </a:extLst>
          </p:cNvPr>
          <p:cNvCxnSpPr/>
          <p:nvPr/>
        </p:nvCxnSpPr>
        <p:spPr>
          <a:xfrm>
            <a:off x="7290030" y="658089"/>
            <a:ext cx="810491" cy="387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="" xmlns:a16="http://schemas.microsoft.com/office/drawing/2014/main" id="{D2D33C9C-9EC0-4716-9003-00FE0B47DCD8}"/>
              </a:ext>
            </a:extLst>
          </p:cNvPr>
          <p:cNvCxnSpPr>
            <a:cxnSpLocks/>
          </p:cNvCxnSpPr>
          <p:nvPr/>
        </p:nvCxnSpPr>
        <p:spPr>
          <a:xfrm flipH="1">
            <a:off x="7523545" y="155596"/>
            <a:ext cx="219353" cy="50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="" xmlns:a16="http://schemas.microsoft.com/office/drawing/2014/main" id="{A64C8B20-27CC-4BD0-8836-FF09D0E0E95A}"/>
              </a:ext>
            </a:extLst>
          </p:cNvPr>
          <p:cNvCxnSpPr>
            <a:cxnSpLocks/>
          </p:cNvCxnSpPr>
          <p:nvPr/>
        </p:nvCxnSpPr>
        <p:spPr>
          <a:xfrm flipH="1">
            <a:off x="7103887" y="658089"/>
            <a:ext cx="303910" cy="387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="" xmlns:a16="http://schemas.microsoft.com/office/drawing/2014/main" id="{930383AD-7DBD-4901-B373-A232E5E3B2CE}"/>
              </a:ext>
            </a:extLst>
          </p:cNvPr>
          <p:cNvCxnSpPr>
            <a:cxnSpLocks/>
          </p:cNvCxnSpPr>
          <p:nvPr/>
        </p:nvCxnSpPr>
        <p:spPr>
          <a:xfrm>
            <a:off x="7491616" y="658089"/>
            <a:ext cx="1587572" cy="4098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="" xmlns:a16="http://schemas.microsoft.com/office/drawing/2014/main" id="{F4D44764-656E-4001-92CA-B513FD1194B3}"/>
              </a:ext>
            </a:extLst>
          </p:cNvPr>
          <p:cNvCxnSpPr>
            <a:cxnSpLocks/>
          </p:cNvCxnSpPr>
          <p:nvPr/>
        </p:nvCxnSpPr>
        <p:spPr>
          <a:xfrm flipH="1">
            <a:off x="7407797" y="80540"/>
            <a:ext cx="12794" cy="491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="" xmlns:a16="http://schemas.microsoft.com/office/drawing/2014/main" id="{4C75186C-9345-470D-8AAE-36371FF0654B}"/>
              </a:ext>
            </a:extLst>
          </p:cNvPr>
          <p:cNvCxnSpPr>
            <a:cxnSpLocks/>
          </p:cNvCxnSpPr>
          <p:nvPr/>
        </p:nvCxnSpPr>
        <p:spPr>
          <a:xfrm>
            <a:off x="11445605" y="658090"/>
            <a:ext cx="9476" cy="3823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="" xmlns:a16="http://schemas.microsoft.com/office/drawing/2014/main" id="{9A336B52-FB8D-4256-A245-ED66342F327B}"/>
              </a:ext>
            </a:extLst>
          </p:cNvPr>
          <p:cNvCxnSpPr/>
          <p:nvPr/>
        </p:nvCxnSpPr>
        <p:spPr>
          <a:xfrm flipV="1">
            <a:off x="10129421" y="142402"/>
            <a:ext cx="0" cy="681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="" xmlns:a16="http://schemas.microsoft.com/office/drawing/2014/main" id="{99C6DBD5-61F4-49D0-B798-C63F14556518}"/>
              </a:ext>
            </a:extLst>
          </p:cNvPr>
          <p:cNvCxnSpPr/>
          <p:nvPr/>
        </p:nvCxnSpPr>
        <p:spPr>
          <a:xfrm>
            <a:off x="10138299" y="824344"/>
            <a:ext cx="7723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="" xmlns:a16="http://schemas.microsoft.com/office/drawing/2014/main" id="{9BF23A8D-47E6-4516-9205-FC7517FA297B}"/>
              </a:ext>
            </a:extLst>
          </p:cNvPr>
          <p:cNvCxnSpPr/>
          <p:nvPr/>
        </p:nvCxnSpPr>
        <p:spPr>
          <a:xfrm flipV="1">
            <a:off x="10129421" y="572375"/>
            <a:ext cx="585927" cy="251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>
            <a:extLst>
              <a:ext uri="{FF2B5EF4-FFF2-40B4-BE49-F238E27FC236}">
                <a16:creationId xmlns="" xmlns:a16="http://schemas.microsoft.com/office/drawing/2014/main" id="{E623683F-0BED-4A10-BC9C-24273FD9268C}"/>
              </a:ext>
            </a:extLst>
          </p:cNvPr>
          <p:cNvSpPr txBox="1"/>
          <p:nvPr/>
        </p:nvSpPr>
        <p:spPr>
          <a:xfrm>
            <a:off x="10634891" y="803207"/>
            <a:ext cx="20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x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="" xmlns:a16="http://schemas.microsoft.com/office/drawing/2014/main" id="{C1F4C551-870B-407B-A223-9B2AC688B474}"/>
              </a:ext>
            </a:extLst>
          </p:cNvPr>
          <p:cNvSpPr txBox="1"/>
          <p:nvPr/>
        </p:nvSpPr>
        <p:spPr>
          <a:xfrm>
            <a:off x="10380734" y="385384"/>
            <a:ext cx="20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y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="" xmlns:a16="http://schemas.microsoft.com/office/drawing/2014/main" id="{39C6053C-346D-4574-B9B4-347B41B4E135}"/>
              </a:ext>
            </a:extLst>
          </p:cNvPr>
          <p:cNvSpPr txBox="1"/>
          <p:nvPr/>
        </p:nvSpPr>
        <p:spPr>
          <a:xfrm>
            <a:off x="9878109" y="155596"/>
            <a:ext cx="20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z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="" xmlns:a16="http://schemas.microsoft.com/office/drawing/2014/main" id="{E21C12B4-6CD0-4276-AF2A-1FB6EB72E31F}"/>
              </a:ext>
            </a:extLst>
          </p:cNvPr>
          <p:cNvSpPr txBox="1"/>
          <p:nvPr/>
        </p:nvSpPr>
        <p:spPr>
          <a:xfrm>
            <a:off x="6857381" y="2049954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it-IT" dirty="0"/>
          </a:p>
        </p:txBody>
      </p:sp>
      <p:sp>
        <p:nvSpPr>
          <p:cNvPr id="73" name="CasellaDiTesto 72">
            <a:extLst>
              <a:ext uri="{FF2B5EF4-FFF2-40B4-BE49-F238E27FC236}">
                <a16:creationId xmlns="" xmlns:a16="http://schemas.microsoft.com/office/drawing/2014/main" id="{39E23832-3662-42D6-8F3D-3915CF0288E9}"/>
              </a:ext>
            </a:extLst>
          </p:cNvPr>
          <p:cNvSpPr txBox="1"/>
          <p:nvPr/>
        </p:nvSpPr>
        <p:spPr>
          <a:xfrm>
            <a:off x="7473791" y="2729636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it-IT" dirty="0"/>
          </a:p>
        </p:txBody>
      </p:sp>
      <p:sp>
        <p:nvSpPr>
          <p:cNvPr id="74" name="CasellaDiTesto 73">
            <a:extLst>
              <a:ext uri="{FF2B5EF4-FFF2-40B4-BE49-F238E27FC236}">
                <a16:creationId xmlns="" xmlns:a16="http://schemas.microsoft.com/office/drawing/2014/main" id="{3621516E-DDBA-495F-B7EC-00229C05D55C}"/>
              </a:ext>
            </a:extLst>
          </p:cNvPr>
          <p:cNvSpPr txBox="1"/>
          <p:nvPr/>
        </p:nvSpPr>
        <p:spPr>
          <a:xfrm>
            <a:off x="7990352" y="1684657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it-IT" dirty="0"/>
          </a:p>
        </p:txBody>
      </p:sp>
      <p:sp>
        <p:nvSpPr>
          <p:cNvPr id="75" name="CasellaDiTesto 74">
            <a:extLst>
              <a:ext uri="{FF2B5EF4-FFF2-40B4-BE49-F238E27FC236}">
                <a16:creationId xmlns="" xmlns:a16="http://schemas.microsoft.com/office/drawing/2014/main" id="{A2646CA2-66F5-456C-90C2-F6E1CBB1BBA1}"/>
              </a:ext>
            </a:extLst>
          </p:cNvPr>
          <p:cNvSpPr txBox="1"/>
          <p:nvPr/>
        </p:nvSpPr>
        <p:spPr>
          <a:xfrm>
            <a:off x="5440106" y="5186687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2d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="" xmlns:a16="http://schemas.microsoft.com/office/drawing/2014/main" id="{6BDD608C-CCEA-4777-ADCE-2803D87E8E4D}"/>
              </a:ext>
            </a:extLst>
          </p:cNvPr>
          <p:cNvSpPr txBox="1"/>
          <p:nvPr/>
        </p:nvSpPr>
        <p:spPr>
          <a:xfrm>
            <a:off x="6033867" y="4572185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="" xmlns:a16="http://schemas.microsoft.com/office/drawing/2014/main" id="{32473E58-BD8D-4CD6-B91F-9F8879A494A6}"/>
              </a:ext>
            </a:extLst>
          </p:cNvPr>
          <p:cNvSpPr txBox="1"/>
          <p:nvPr/>
        </p:nvSpPr>
        <p:spPr>
          <a:xfrm>
            <a:off x="11068313" y="2356666"/>
            <a:ext cx="74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="" xmlns:a16="http://schemas.microsoft.com/office/drawing/2014/main" id="{848954BA-1766-4540-851E-2E8F769BFCF4}"/>
              </a:ext>
            </a:extLst>
          </p:cNvPr>
          <p:cNvCxnSpPr/>
          <p:nvPr/>
        </p:nvCxnSpPr>
        <p:spPr>
          <a:xfrm>
            <a:off x="9200311" y="4971519"/>
            <a:ext cx="319863" cy="370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="" xmlns:a16="http://schemas.microsoft.com/office/drawing/2014/main" id="{265D389F-10BA-440B-BA7E-BBC0619B3BE3}"/>
              </a:ext>
            </a:extLst>
          </p:cNvPr>
          <p:cNvCxnSpPr>
            <a:cxnSpLocks/>
          </p:cNvCxnSpPr>
          <p:nvPr/>
        </p:nvCxnSpPr>
        <p:spPr>
          <a:xfrm>
            <a:off x="9620855" y="5531635"/>
            <a:ext cx="234216" cy="439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="" xmlns:a16="http://schemas.microsoft.com/office/drawing/2014/main" id="{332E86E1-23A1-4A1A-BBBA-80CDD25DDE42}"/>
              </a:ext>
            </a:extLst>
          </p:cNvPr>
          <p:cNvCxnSpPr>
            <a:cxnSpLocks/>
          </p:cNvCxnSpPr>
          <p:nvPr/>
        </p:nvCxnSpPr>
        <p:spPr>
          <a:xfrm>
            <a:off x="7113914" y="4716780"/>
            <a:ext cx="293883" cy="409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="" xmlns:a16="http://schemas.microsoft.com/office/drawing/2014/main" id="{20B6DCC2-9418-4299-A334-890A8479D9D3}"/>
              </a:ext>
            </a:extLst>
          </p:cNvPr>
          <p:cNvCxnSpPr>
            <a:cxnSpLocks/>
          </p:cNvCxnSpPr>
          <p:nvPr/>
        </p:nvCxnSpPr>
        <p:spPr>
          <a:xfrm>
            <a:off x="7550214" y="5448301"/>
            <a:ext cx="192684" cy="416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magine 32">
            <a:extLst>
              <a:ext uri="{FF2B5EF4-FFF2-40B4-BE49-F238E27FC236}">
                <a16:creationId xmlns:a16="http://schemas.microsoft.com/office/drawing/2014/main" xmlns="" id="{C92464F6-2759-49BA-8477-16017A90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01" y="1318440"/>
            <a:ext cx="3930426" cy="2076452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xmlns="" id="{24997FB3-EAC6-4B53-AD74-09952C22D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69" y="4544515"/>
            <a:ext cx="3976057" cy="2079178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83539" y="2366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Outside</a:t>
            </a:r>
            <a:r>
              <a:rPr lang="it-IT" dirty="0"/>
              <a:t> the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: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 </a:t>
            </a:r>
            <a:r>
              <a:rPr lang="it-IT" dirty="0" err="1"/>
              <a:t>muons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 from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shower</a:t>
            </a:r>
            <a:r>
              <a:rPr lang="it-IT" dirty="0"/>
              <a:t>. </a:t>
            </a:r>
            <a:br>
              <a:rPr lang="it-IT" dirty="0"/>
            </a:br>
            <a:r>
              <a:rPr lang="it-IT" b="1" dirty="0"/>
              <a:t>13 </a:t>
            </a:r>
            <a:r>
              <a:rPr lang="it-IT" b="1" dirty="0" err="1"/>
              <a:t>days</a:t>
            </a: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acquisition</a:t>
            </a:r>
            <a:r>
              <a:rPr lang="it-IT" dirty="0" smtClean="0"/>
              <a:t> time</a:t>
            </a:r>
            <a:endParaRPr lang="it-IT" dirty="0"/>
          </a:p>
        </p:txBody>
      </p:sp>
      <p:sp>
        <p:nvSpPr>
          <p:cNvPr id="36" name="Rettangolo 35"/>
          <p:cNvSpPr/>
          <p:nvPr/>
        </p:nvSpPr>
        <p:spPr>
          <a:xfrm>
            <a:off x="383539" y="35586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Inside </a:t>
            </a:r>
            <a:r>
              <a:rPr lang="it-IT" dirty="0"/>
              <a:t>the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: </a:t>
            </a:r>
            <a:r>
              <a:rPr lang="it-IT" dirty="0" smtClean="0"/>
              <a:t>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muon</a:t>
            </a:r>
            <a:r>
              <a:rPr lang="it-IT" dirty="0" smtClean="0"/>
              <a:t> </a:t>
            </a:r>
            <a:r>
              <a:rPr lang="it-IT" dirty="0" err="1" smtClean="0"/>
              <a:t>passing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both</a:t>
            </a:r>
            <a:r>
              <a:rPr lang="it-IT" dirty="0" smtClean="0"/>
              <a:t> detectors</a:t>
            </a:r>
            <a:r>
              <a:rPr lang="it-IT" dirty="0"/>
              <a:t>.</a:t>
            </a:r>
            <a:br>
              <a:rPr lang="it-IT" dirty="0"/>
            </a:br>
            <a:r>
              <a:rPr lang="it-IT" b="1" dirty="0" smtClean="0"/>
              <a:t>47 </a:t>
            </a:r>
            <a:r>
              <a:rPr lang="it-IT" b="1" dirty="0" err="1"/>
              <a:t>days</a:t>
            </a: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acquisition</a:t>
            </a:r>
            <a:r>
              <a:rPr lang="it-IT" dirty="0" smtClean="0"/>
              <a:t> 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99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xmlns="" id="{AF7F054E-8C74-4EA9-9FA6-3D66148D6A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54919" y="2129827"/>
            <a:ext cx="5548642" cy="3767989"/>
          </a:xfrm>
        </p:spPr>
      </p:pic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xmlns="" id="{2A151B2C-B390-485A-B45E-90899239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4172" y="2161912"/>
            <a:ext cx="5548640" cy="3767987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8D7C5D-AA48-49A7-8103-8818EEC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ZENITHAL ANGLE </a:t>
            </a:r>
            <a:r>
              <a:rPr lang="it-IT" dirty="0" err="1"/>
              <a:t>distribution</a:t>
            </a: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137932EC-1DFB-4A9E-AFB7-E8922F6BF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19654"/>
              </p:ext>
            </p:extLst>
          </p:nvPr>
        </p:nvGraphicFramePr>
        <p:xfrm>
          <a:off x="7988967" y="5951622"/>
          <a:ext cx="37417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899">
                  <a:extLst>
                    <a:ext uri="{9D8B030D-6E8A-4147-A177-3AD203B41FA5}">
                      <a16:colId xmlns:a16="http://schemas.microsoft.com/office/drawing/2014/main" xmlns="" val="3623861039"/>
                    </a:ext>
                  </a:extLst>
                </a:gridCol>
                <a:gridCol w="1870899">
                  <a:extLst>
                    <a:ext uri="{9D8B030D-6E8A-4147-A177-3AD203B41FA5}">
                      <a16:colId xmlns:a16="http://schemas.microsoft.com/office/drawing/2014/main" xmlns="" val="1190327894"/>
                    </a:ext>
                  </a:extLst>
                </a:gridCol>
              </a:tblGrid>
              <a:tr h="2935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747425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31.03°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0.05°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6276200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3B0757CB-D87A-4F8F-98BA-7CD2D2399511}"/>
              </a:ext>
            </a:extLst>
          </p:cNvPr>
          <p:cNvSpPr txBox="1"/>
          <p:nvPr/>
        </p:nvSpPr>
        <p:spPr>
          <a:xfrm>
            <a:off x="1610407" y="169023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</a:t>
            </a:r>
            <a:r>
              <a:rPr lang="it-IT" dirty="0" err="1"/>
              <a:t>outside</a:t>
            </a:r>
            <a:r>
              <a:rPr lang="it-IT" dirty="0"/>
              <a:t>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5910C911-2D22-461C-B211-A668438F064B}"/>
              </a:ext>
            </a:extLst>
          </p:cNvPr>
          <p:cNvSpPr txBox="1"/>
          <p:nvPr/>
        </p:nvSpPr>
        <p:spPr>
          <a:xfrm>
            <a:off x="7089383" y="166590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06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xmlns="" id="{AF7F054E-8C74-4EA9-9FA6-3D66148D6A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63956" y="2064436"/>
            <a:ext cx="5584100" cy="3792067"/>
          </a:xfrm>
        </p:spPr>
      </p:pic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xmlns="" id="{2A151B2C-B390-485A-B45E-90899239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3856" y="2096519"/>
            <a:ext cx="5584100" cy="3792068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8D7C5D-AA48-49A7-8103-8818EEC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AZIMUTHAL ANGLE </a:t>
            </a:r>
            <a:r>
              <a:rPr lang="it-IT" dirty="0" err="1" smtClean="0"/>
              <a:t>distribution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xmlns="" id="{02B81575-7F81-4019-B9F7-A838606A9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96665"/>
              </p:ext>
            </p:extLst>
          </p:nvPr>
        </p:nvGraphicFramePr>
        <p:xfrm>
          <a:off x="7762873" y="5916057"/>
          <a:ext cx="39760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008">
                  <a:extLst>
                    <a:ext uri="{9D8B030D-6E8A-4147-A177-3AD203B41FA5}">
                      <a16:colId xmlns:a16="http://schemas.microsoft.com/office/drawing/2014/main" xmlns="" val="3623861039"/>
                    </a:ext>
                  </a:extLst>
                </a:gridCol>
                <a:gridCol w="1988008">
                  <a:extLst>
                    <a:ext uri="{9D8B030D-6E8A-4147-A177-3AD203B41FA5}">
                      <a16:colId xmlns:a16="http://schemas.microsoft.com/office/drawing/2014/main" xmlns="" val="1190327894"/>
                    </a:ext>
                  </a:extLst>
                </a:gridCol>
              </a:tblGrid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747425"/>
                  </a:ext>
                </a:extLst>
              </a:tr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216.43°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6276200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8EB90995-D4FF-4953-903F-EEECCB3F43DD}"/>
              </a:ext>
            </a:extLst>
          </p:cNvPr>
          <p:cNvSpPr txBox="1"/>
          <p:nvPr/>
        </p:nvSpPr>
        <p:spPr>
          <a:xfrm>
            <a:off x="1610407" y="169023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</a:t>
            </a:r>
            <a:r>
              <a:rPr lang="it-IT" dirty="0" err="1"/>
              <a:t>outside</a:t>
            </a:r>
            <a:r>
              <a:rPr lang="it-IT" dirty="0"/>
              <a:t>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8852758F-31B8-475F-B716-3BFC46BFCE03}"/>
              </a:ext>
            </a:extLst>
          </p:cNvPr>
          <p:cNvSpPr txBox="1"/>
          <p:nvPr/>
        </p:nvSpPr>
        <p:spPr>
          <a:xfrm>
            <a:off x="7269492" y="166590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2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BE276FB-FE11-481D-B776-22B6F3FAA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0850" y="5779100"/>
            <a:ext cx="4754880" cy="42905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[cm]			      20  10  5  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8388002-A833-40CF-97FE-33BBE42E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Measurements</a:t>
            </a: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31CE455B-2855-4E68-BB5B-62757C499B5E}"/>
              </a:ext>
            </a:extLst>
          </p:cNvPr>
          <p:cNvSpPr/>
          <p:nvPr/>
        </p:nvSpPr>
        <p:spPr>
          <a:xfrm>
            <a:off x="8683152" y="4544432"/>
            <a:ext cx="2317335" cy="100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xmlns="" id="{587D6BE4-4B9A-46F4-B73C-AA3C9173F84C}"/>
              </a:ext>
            </a:extLst>
          </p:cNvPr>
          <p:cNvCxnSpPr/>
          <p:nvPr/>
        </p:nvCxnSpPr>
        <p:spPr>
          <a:xfrm flipH="1">
            <a:off x="6680954" y="5758872"/>
            <a:ext cx="46005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DA7E50BE-183D-4FB6-AB42-C4ED51776D3B}"/>
              </a:ext>
            </a:extLst>
          </p:cNvPr>
          <p:cNvCxnSpPr/>
          <p:nvPr/>
        </p:nvCxnSpPr>
        <p:spPr>
          <a:xfrm>
            <a:off x="10183216" y="5619291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29940888-2FF5-4A53-BE45-AA6132D76947}"/>
              </a:ext>
            </a:extLst>
          </p:cNvPr>
          <p:cNvCxnSpPr/>
          <p:nvPr/>
        </p:nvCxnSpPr>
        <p:spPr>
          <a:xfrm>
            <a:off x="10591852" y="5619290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5D4FED9E-EAB3-46D4-8ECA-DB577D1552B7}"/>
              </a:ext>
            </a:extLst>
          </p:cNvPr>
          <p:cNvCxnSpPr/>
          <p:nvPr/>
        </p:nvCxnSpPr>
        <p:spPr>
          <a:xfrm>
            <a:off x="11018520" y="5625829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magine 24">
            <a:extLst>
              <a:ext uri="{FF2B5EF4-FFF2-40B4-BE49-F238E27FC236}">
                <a16:creationId xmlns:a16="http://schemas.microsoft.com/office/drawing/2014/main" xmlns="" id="{B7668DDB-6FAE-4BFA-9948-9379F7952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093" y="1988015"/>
            <a:ext cx="3175702" cy="3662543"/>
          </a:xfrm>
          <a:prstGeom prst="rect">
            <a:avLst/>
          </a:prstGeom>
        </p:spPr>
      </p:pic>
      <p:sp>
        <p:nvSpPr>
          <p:cNvPr id="26" name="Freccia in giù 25">
            <a:extLst>
              <a:ext uri="{FF2B5EF4-FFF2-40B4-BE49-F238E27FC236}">
                <a16:creationId xmlns:a16="http://schemas.microsoft.com/office/drawing/2014/main" xmlns="" id="{3028AC75-796B-4CE6-81DC-997F765D6CC8}"/>
              </a:ext>
            </a:extLst>
          </p:cNvPr>
          <p:cNvSpPr/>
          <p:nvPr/>
        </p:nvSpPr>
        <p:spPr>
          <a:xfrm>
            <a:off x="1766550" y="4717644"/>
            <a:ext cx="184547" cy="658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xmlns="" id="{A48D405A-2C50-4A17-99C3-5587D1920E65}"/>
              </a:ext>
            </a:extLst>
          </p:cNvPr>
          <p:cNvSpPr/>
          <p:nvPr/>
        </p:nvSpPr>
        <p:spPr>
          <a:xfrm>
            <a:off x="8425025" y="4544424"/>
            <a:ext cx="2403948" cy="1005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F3DC8829-B50F-4989-AE5E-7460F335217F}"/>
              </a:ext>
            </a:extLst>
          </p:cNvPr>
          <p:cNvSpPr/>
          <p:nvPr/>
        </p:nvSpPr>
        <p:spPr>
          <a:xfrm>
            <a:off x="8187904" y="4544434"/>
            <a:ext cx="2403948" cy="10053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1399FC42-173B-47CC-8F29-4851ED4D9895}"/>
              </a:ext>
            </a:extLst>
          </p:cNvPr>
          <p:cNvSpPr/>
          <p:nvPr/>
        </p:nvSpPr>
        <p:spPr>
          <a:xfrm>
            <a:off x="7779268" y="4544427"/>
            <a:ext cx="2403948" cy="10053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2CA6B1BB-DB1C-4425-A510-DD45B38A1B96}"/>
              </a:ext>
            </a:extLst>
          </p:cNvPr>
          <p:cNvSpPr txBox="1"/>
          <p:nvPr/>
        </p:nvSpPr>
        <p:spPr>
          <a:xfrm>
            <a:off x="8482965" y="4843607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POLA-01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8B931B73-ECE7-4454-B816-1669AB26C609}"/>
              </a:ext>
            </a:extLst>
          </p:cNvPr>
          <p:cNvCxnSpPr/>
          <p:nvPr/>
        </p:nvCxnSpPr>
        <p:spPr>
          <a:xfrm>
            <a:off x="10812699" y="5617970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8EB90995-D4FF-4953-903F-EEECCB3F43DD}"/>
              </a:ext>
            </a:extLst>
          </p:cNvPr>
          <p:cNvSpPr txBox="1"/>
          <p:nvPr/>
        </p:nvSpPr>
        <p:spPr>
          <a:xfrm>
            <a:off x="6230660" y="1874899"/>
            <a:ext cx="5415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Coincidence</a:t>
            </a:r>
            <a:r>
              <a:rPr lang="it-IT" dirty="0" smtClean="0"/>
              <a:t> </a:t>
            </a:r>
            <a:r>
              <a:rPr lang="it-IT" dirty="0" err="1" smtClean="0"/>
              <a:t>measurements</a:t>
            </a:r>
            <a:r>
              <a:rPr lang="it-IT" dirty="0" smtClean="0"/>
              <a:t> with POLA-01 </a:t>
            </a:r>
            <a:r>
              <a:rPr lang="it-IT" dirty="0" err="1" smtClean="0"/>
              <a:t>at</a:t>
            </a:r>
            <a:r>
              <a:rPr lang="it-IT" dirty="0" smtClean="0"/>
              <a:t> 0,</a:t>
            </a:r>
            <a:r>
              <a:rPr lang="it-IT" dirty="0"/>
              <a:t> </a:t>
            </a:r>
            <a:r>
              <a:rPr lang="it-IT" dirty="0" smtClean="0"/>
              <a:t>5, 10 and 20 cm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reference</a:t>
            </a:r>
            <a:r>
              <a:rPr lang="it-IT" dirty="0" smtClean="0"/>
              <a:t> position</a:t>
            </a:r>
          </a:p>
          <a:p>
            <a:endParaRPr lang="it-IT" dirty="0"/>
          </a:p>
          <a:p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days</a:t>
            </a:r>
            <a:r>
              <a:rPr lang="it-IT" dirty="0" smtClean="0"/>
              <a:t> data </a:t>
            </a:r>
            <a:r>
              <a:rPr lang="it-IT" dirty="0" err="1" smtClean="0"/>
              <a:t>taking</a:t>
            </a:r>
            <a:r>
              <a:rPr lang="it-IT" dirty="0" smtClean="0"/>
              <a:t> in </a:t>
            </a:r>
            <a:r>
              <a:rPr lang="it-IT" dirty="0" err="1" smtClean="0"/>
              <a:t>each</a:t>
            </a:r>
            <a:r>
              <a:rPr lang="it-IT" dirty="0" smtClean="0"/>
              <a:t> location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37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D8EA9CE-555F-4EB2-9D07-B05D5C86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72" y="342359"/>
            <a:ext cx="9875520" cy="1356360"/>
          </a:xfrm>
        </p:spPr>
        <p:txBody>
          <a:bodyPr/>
          <a:lstStyle/>
          <a:p>
            <a:r>
              <a:rPr lang="it-IT" dirty="0" smtClean="0"/>
              <a:t>OBSERVED SHIFT IN Theta 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9A621187-F1A9-4C8C-AC81-1FAEBEB19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96" y="1698719"/>
            <a:ext cx="11630804" cy="37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shift in theta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xmlns="" id="{1E40D816-A4F2-4724-9C15-BD43E5780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34019"/>
              </p:ext>
            </p:extLst>
          </p:nvPr>
        </p:nvGraphicFramePr>
        <p:xfrm>
          <a:off x="2468085" y="2312123"/>
          <a:ext cx="7542189" cy="352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063">
                  <a:extLst>
                    <a:ext uri="{9D8B030D-6E8A-4147-A177-3AD203B41FA5}">
                      <a16:colId xmlns:a16="http://schemas.microsoft.com/office/drawing/2014/main" xmlns="" val="3212596370"/>
                    </a:ext>
                  </a:extLst>
                </a:gridCol>
                <a:gridCol w="2514063">
                  <a:extLst>
                    <a:ext uri="{9D8B030D-6E8A-4147-A177-3AD203B41FA5}">
                      <a16:colId xmlns:a16="http://schemas.microsoft.com/office/drawing/2014/main" xmlns="" val="3623861039"/>
                    </a:ext>
                  </a:extLst>
                </a:gridCol>
                <a:gridCol w="2514063">
                  <a:extLst>
                    <a:ext uri="{9D8B030D-6E8A-4147-A177-3AD203B41FA5}">
                      <a16:colId xmlns:a16="http://schemas.microsoft.com/office/drawing/2014/main" xmlns="" val="1190327894"/>
                    </a:ext>
                  </a:extLst>
                </a:gridCol>
              </a:tblGrid>
              <a:tr h="46609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/>
                        <a:t>Gaussian</a:t>
                      </a:r>
                      <a:r>
                        <a:rPr lang="it-IT" i="1" dirty="0"/>
                        <a:t> </a:t>
                      </a:r>
                      <a:r>
                        <a:rPr lang="it-IT" i="1" dirty="0" err="1"/>
                        <a:t>fit</a:t>
                      </a:r>
                      <a:endParaRPr lang="it-IT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223345"/>
                  </a:ext>
                </a:extLst>
              </a:tr>
              <a:tr h="466097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x [cm]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47425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31.03° ± 0.05°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216.39° ± 0.16°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6276200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31.18° ± 0.07°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215.88° ± 0.33°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8112841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31.36° ± 0.08°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215.98° ± 0.30°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8435722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31.45° ± 0.06°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215.67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 ± 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0629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D5C8A50-3FC7-4C2E-B6B0-F3758417E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550" y="1850236"/>
            <a:ext cx="6320590" cy="1512771"/>
          </a:xfrm>
        </p:spPr>
        <p:txBody>
          <a:bodyPr>
            <a:normAutofit fontScale="85000" lnSpcReduction="20000"/>
          </a:bodyPr>
          <a:lstStyle/>
          <a:p>
            <a:r>
              <a:rPr lang="it-IT" sz="2400" dirty="0" err="1"/>
              <a:t>A</a:t>
            </a:r>
            <a:r>
              <a:rPr lang="it-IT" sz="2400" dirty="0" err="1" smtClean="0"/>
              <a:t>verage</a:t>
            </a:r>
            <a:r>
              <a:rPr lang="it-IT" sz="2400" dirty="0" smtClean="0"/>
              <a:t> </a:t>
            </a:r>
            <a:r>
              <a:rPr lang="it-IT" sz="2400" dirty="0" err="1"/>
              <a:t>direction</a:t>
            </a:r>
            <a:r>
              <a:rPr lang="it-IT" sz="2400" dirty="0"/>
              <a:t> in </a:t>
            </a:r>
            <a:r>
              <a:rPr lang="it-IT" sz="2400" dirty="0" err="1" smtClean="0"/>
              <a:t>space</a:t>
            </a:r>
            <a:r>
              <a:rPr lang="it-IT" sz="2400" dirty="0"/>
              <a:t> </a:t>
            </a:r>
            <a:r>
              <a:rPr lang="it-IT" sz="2400" dirty="0" err="1" smtClean="0"/>
              <a:t>reconstructed</a:t>
            </a:r>
            <a:r>
              <a:rPr lang="it-IT" sz="2400" dirty="0" smtClean="0"/>
              <a:t> from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tracks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err="1" smtClean="0"/>
              <a:t>Error</a:t>
            </a:r>
            <a:r>
              <a:rPr lang="it-IT" sz="2400" dirty="0" smtClean="0"/>
              <a:t> estimate by </a:t>
            </a:r>
            <a:r>
              <a:rPr lang="it-IT" sz="2400" dirty="0" err="1" smtClean="0"/>
              <a:t>splitting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dataset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</a:t>
            </a:r>
            <a:r>
              <a:rPr lang="it-IT" sz="2400" dirty="0" err="1" smtClean="0"/>
              <a:t>many</a:t>
            </a:r>
            <a:r>
              <a:rPr lang="it-IT" sz="2400" dirty="0" smtClean="0"/>
              <a:t> </a:t>
            </a:r>
            <a:r>
              <a:rPr lang="it-IT" sz="2400" dirty="0" err="1" smtClean="0"/>
              <a:t>combinations</a:t>
            </a:r>
            <a:r>
              <a:rPr lang="it-IT" sz="2400" dirty="0" smtClean="0"/>
              <a:t> of 2 </a:t>
            </a:r>
            <a:r>
              <a:rPr lang="it-IT" sz="2400" dirty="0" err="1" smtClean="0"/>
              <a:t>equal</a:t>
            </a:r>
            <a:r>
              <a:rPr lang="it-IT" sz="2400" dirty="0" smtClean="0"/>
              <a:t> </a:t>
            </a:r>
            <a:r>
              <a:rPr lang="it-IT" sz="2400" dirty="0" err="1" smtClean="0"/>
              <a:t>subsets</a:t>
            </a:r>
            <a:r>
              <a:rPr lang="it-IT" sz="2400" dirty="0" smtClean="0"/>
              <a:t> and </a:t>
            </a:r>
            <a:r>
              <a:rPr lang="it-IT" sz="2400" dirty="0" err="1" smtClean="0"/>
              <a:t>evaluating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distribution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differences</a:t>
            </a:r>
            <a:endParaRPr lang="it-IT" sz="240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of </a:t>
            </a:r>
            <a:r>
              <a:rPr lang="en-US" dirty="0"/>
              <a:t>average direction in space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F44C9987-7AF5-4F0B-A24C-79FC0A9B6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02404"/>
              </p:ext>
            </p:extLst>
          </p:nvPr>
        </p:nvGraphicFramePr>
        <p:xfrm>
          <a:off x="892851" y="3928713"/>
          <a:ext cx="4416722" cy="151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361">
                  <a:extLst>
                    <a:ext uri="{9D8B030D-6E8A-4147-A177-3AD203B41FA5}">
                      <a16:colId xmlns:a16="http://schemas.microsoft.com/office/drawing/2014/main" xmlns="" val="142613681"/>
                    </a:ext>
                  </a:extLst>
                </a:gridCol>
                <a:gridCol w="2208361">
                  <a:extLst>
                    <a:ext uri="{9D8B030D-6E8A-4147-A177-3AD203B41FA5}">
                      <a16:colId xmlns:a16="http://schemas.microsoft.com/office/drawing/2014/main" xmlns="" val="1077978753"/>
                    </a:ext>
                  </a:extLst>
                </a:gridCol>
              </a:tblGrid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</a:t>
                      </a:r>
                      <a:r>
                        <a:rPr lang="it-IT" dirty="0" err="1"/>
                        <a:t>distance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angle shift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834681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0.44</a:t>
                      </a:r>
                      <a:r>
                        <a:rPr lang="it-IT" dirty="0" smtClean="0"/>
                        <a:t>° ± </a:t>
                      </a:r>
                      <a:r>
                        <a:rPr lang="it-IT" dirty="0" smtClean="0"/>
                        <a:t>0.12°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582452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0.24</a:t>
                      </a:r>
                      <a:r>
                        <a:rPr lang="it-IT" dirty="0" smtClean="0"/>
                        <a:t>° ± </a:t>
                      </a:r>
                      <a:r>
                        <a:rPr lang="it-IT" dirty="0" smtClean="0"/>
                        <a:t>0.12°</a:t>
                      </a: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8213798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0.31</a:t>
                      </a:r>
                      <a:r>
                        <a:rPr lang="it-IT" dirty="0" smtClean="0"/>
                        <a:t>° ± </a:t>
                      </a:r>
                      <a:r>
                        <a:rPr lang="it-IT" dirty="0" smtClean="0"/>
                        <a:t>0.16°</a:t>
                      </a: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970079"/>
                  </a:ext>
                </a:extLst>
              </a:tr>
            </a:tbl>
          </a:graphicData>
        </a:graphic>
      </p:graphicFrame>
      <p:pic>
        <p:nvPicPr>
          <p:cNvPr id="1026" name="Picture 2" descr="C:\Users\Riggi\Documents\inprogress\Cosmici\Building_stability\Paper_proposal\splitting_ev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69" y="2871537"/>
            <a:ext cx="5332072" cy="362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xmlns="" id="{CD5C8A50-3FC7-4C2E-B6B0-F3758417E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528" y="5729067"/>
            <a:ext cx="6039852" cy="763389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Only</a:t>
            </a:r>
            <a:r>
              <a:rPr lang="it-IT" sz="2000" dirty="0" smtClean="0"/>
              <a:t> </a:t>
            </a:r>
            <a:r>
              <a:rPr lang="it-IT" sz="2000" dirty="0" err="1" smtClean="0"/>
              <a:t>limited</a:t>
            </a:r>
            <a:r>
              <a:rPr lang="it-IT" sz="2000" dirty="0" smtClean="0"/>
              <a:t> </a:t>
            </a:r>
            <a:r>
              <a:rPr lang="it-IT" sz="2000" dirty="0" err="1" smtClean="0"/>
              <a:t>statistics</a:t>
            </a:r>
            <a:r>
              <a:rPr lang="it-IT" sz="2000" dirty="0" smtClean="0"/>
              <a:t> (4 </a:t>
            </a:r>
            <a:r>
              <a:rPr lang="it-IT" sz="2000" dirty="0" err="1" smtClean="0"/>
              <a:t>useful</a:t>
            </a:r>
            <a:r>
              <a:rPr lang="it-IT" sz="2000" dirty="0" smtClean="0"/>
              <a:t> </a:t>
            </a:r>
            <a:r>
              <a:rPr lang="it-IT" sz="2000" dirty="0" err="1" smtClean="0"/>
              <a:t>days</a:t>
            </a:r>
            <a:r>
              <a:rPr lang="it-IT" sz="2000" dirty="0" smtClean="0"/>
              <a:t>) </a:t>
            </a:r>
            <a:r>
              <a:rPr lang="it-IT" sz="2000" dirty="0" err="1" smtClean="0"/>
              <a:t>at</a:t>
            </a:r>
            <a:r>
              <a:rPr lang="it-IT" sz="2000" dirty="0" smtClean="0"/>
              <a:t> 5 cm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343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gli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14825</TotalTime>
  <Words>499</Words>
  <Application>Microsoft Office PowerPoint</Application>
  <PresentationFormat>Personalizzato</PresentationFormat>
  <Paragraphs>108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Griglia</vt:lpstr>
      <vt:lpstr>Status report on CATA-01/POLA-01 coincidence measurements</vt:lpstr>
      <vt:lpstr>SUMMARY OF ACTIVITY </vt:lpstr>
      <vt:lpstr>Presentazione standard di PowerPoint</vt:lpstr>
      <vt:lpstr>ZENITHAL ANGLE distribution</vt:lpstr>
      <vt:lpstr>AZIMUTHAL ANGLE distribution</vt:lpstr>
      <vt:lpstr>Measurements</vt:lpstr>
      <vt:lpstr>OBSERVED SHIFT IN Theta </vt:lpstr>
      <vt:lpstr>Observed shift in theta</vt:lpstr>
      <vt:lpstr>SHIFT of average direction in space</vt:lpstr>
      <vt:lpstr>Optimization of acceptance</vt:lpstr>
      <vt:lpstr>Optimization of acceptance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and</dc:title>
  <dc:creator>Chiara Pinto</dc:creator>
  <cp:lastModifiedBy>Riggi</cp:lastModifiedBy>
  <cp:revision>189</cp:revision>
  <dcterms:created xsi:type="dcterms:W3CDTF">2018-12-18T14:28:36Z</dcterms:created>
  <dcterms:modified xsi:type="dcterms:W3CDTF">2019-03-12T16:23:30Z</dcterms:modified>
</cp:coreProperties>
</file>