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88" r:id="rId6"/>
    <p:sldId id="291" r:id="rId7"/>
    <p:sldId id="292" r:id="rId8"/>
    <p:sldId id="289" r:id="rId9"/>
    <p:sldId id="290" r:id="rId10"/>
    <p:sldId id="293" r:id="rId11"/>
    <p:sldId id="294" r:id="rId12"/>
    <p:sldId id="295" r:id="rId13"/>
    <p:sldId id="298" r:id="rId14"/>
    <p:sldId id="297" r:id="rId15"/>
    <p:sldId id="296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92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94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46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5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32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5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0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43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36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6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5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C28B5-D77C-4684-A2C7-3EBBD566A109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19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339752" y="216235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Search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for 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anomalous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EEE </a:t>
            </a:r>
          </a:p>
          <a:p>
            <a:r>
              <a:rPr lang="it-IT" sz="2400" dirty="0">
                <a:solidFill>
                  <a:schemeClr val="accent2"/>
                </a:solidFill>
                <a:latin typeface="Arial Black" pitchFamily="34" charset="0"/>
              </a:rPr>
              <a:t>m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ulti-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telescope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events</a:t>
            </a:r>
            <a:endParaRPr lang="it-IT" sz="2400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endParaRPr lang="it-IT" sz="2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339752" y="1124176"/>
            <a:ext cx="648072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988840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smtClean="0">
                <a:solidFill>
                  <a:srgbClr val="C00000"/>
                </a:solidFill>
              </a:rPr>
              <a:t>F.Riggi</a:t>
            </a:r>
            <a:endParaRPr lang="it-IT" sz="2400" b="1" dirty="0" smtClean="0">
              <a:solidFill>
                <a:srgbClr val="C00000"/>
              </a:solidFill>
            </a:endParaRPr>
          </a:p>
          <a:p>
            <a:r>
              <a:rPr lang="it-IT" sz="2400" b="1" dirty="0">
                <a:solidFill>
                  <a:srgbClr val="C00000"/>
                </a:solidFill>
              </a:rPr>
              <a:t>i</a:t>
            </a:r>
            <a:r>
              <a:rPr lang="it-IT" sz="2400" b="1" dirty="0" smtClean="0">
                <a:solidFill>
                  <a:srgbClr val="C00000"/>
                </a:solidFill>
              </a:rPr>
              <a:t>n </a:t>
            </a:r>
            <a:r>
              <a:rPr lang="it-IT" sz="2400" b="1" dirty="0" err="1" smtClean="0">
                <a:solidFill>
                  <a:srgbClr val="C00000"/>
                </a:solidFill>
              </a:rPr>
              <a:t>collaboration</a:t>
            </a:r>
            <a:r>
              <a:rPr lang="it-IT" sz="2400" b="1" dirty="0" smtClean="0">
                <a:solidFill>
                  <a:srgbClr val="C00000"/>
                </a:solidFill>
              </a:rPr>
              <a:t> with</a:t>
            </a:r>
          </a:p>
          <a:p>
            <a:r>
              <a:rPr lang="it-IT" sz="2400" b="1" dirty="0" err="1" smtClean="0">
                <a:solidFill>
                  <a:srgbClr val="C00000"/>
                </a:solidFill>
              </a:rPr>
              <a:t>P.La</a:t>
            </a:r>
            <a:r>
              <a:rPr lang="it-IT" sz="2400" b="1" dirty="0" smtClean="0">
                <a:solidFill>
                  <a:srgbClr val="C00000"/>
                </a:solidFill>
              </a:rPr>
              <a:t> Rocca, </a:t>
            </a:r>
            <a:r>
              <a:rPr lang="it-IT" sz="2400" b="1" dirty="0" err="1" smtClean="0">
                <a:solidFill>
                  <a:srgbClr val="C00000"/>
                </a:solidFill>
              </a:rPr>
              <a:t>C.Pinto</a:t>
            </a:r>
            <a:r>
              <a:rPr lang="it-IT" sz="2400" b="1" dirty="0" smtClean="0">
                <a:solidFill>
                  <a:srgbClr val="C00000"/>
                </a:solidFill>
              </a:rPr>
              <a:t>, </a:t>
            </a:r>
            <a:r>
              <a:rPr lang="it-IT" sz="2400" b="1" dirty="0" err="1" smtClean="0">
                <a:solidFill>
                  <a:srgbClr val="C00000"/>
                </a:solidFill>
              </a:rPr>
              <a:t>F.Noferini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355976" y="598193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EEE Meeting, </a:t>
            </a:r>
            <a:r>
              <a:rPr lang="it-IT" sz="2400" b="1" dirty="0" smtClean="0">
                <a:solidFill>
                  <a:srgbClr val="C00000"/>
                </a:solidFill>
              </a:rPr>
              <a:t>March 6</a:t>
            </a:r>
            <a:r>
              <a:rPr lang="it-IT" sz="2400" b="1" dirty="0" smtClean="0">
                <a:solidFill>
                  <a:srgbClr val="C00000"/>
                </a:solidFill>
              </a:rPr>
              <a:t>, </a:t>
            </a:r>
            <a:r>
              <a:rPr lang="it-IT" sz="2400" b="1" dirty="0" smtClean="0">
                <a:solidFill>
                  <a:srgbClr val="C00000"/>
                </a:solidFill>
              </a:rPr>
              <a:t>2019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1520" y="1268760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 for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k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~ N (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R_single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t-IT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 ∆t </a:t>
            </a:r>
            <a:r>
              <a:rPr lang="it-IT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k-1</a:t>
            </a:r>
            <a:endParaRPr lang="it-IT" b="1" baseline="30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should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multiplied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by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 k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out of 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Estimate of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spurious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rates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318" y="3212976"/>
            <a:ext cx="5751364" cy="1137127"/>
          </a:xfrm>
          <a:prstGeom prst="rect">
            <a:avLst/>
          </a:prstGeom>
          <a:noFill/>
          <a:ln w="635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out of 30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working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46" name="Picture 2" descr="C:\Users\Riggi\Documents\inprogress\Cosmici\EEE_multicoincidences\Number_combin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6970620" cy="473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Estimate of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spurious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rates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901489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Assumed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30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single rate from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29 Hz (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estimated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on  March 2nd)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Estimate of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spurious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rates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Riggi\Documents\inprogress\Cosmici\EEE_multicoincidences\Overall_spurious_r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5295"/>
            <a:ext cx="6624736" cy="449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901489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Calculated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4 10</a:t>
            </a:r>
            <a:r>
              <a:rPr lang="it-IT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Hz for 12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agreement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Estimate of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spurious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rates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122" name="Picture 2" descr="C:\Users\Riggi\Documents\inprogress\Cosmici\EEE_multicoincidences\Overall_spurious_rate_29Hz_30telescopes_b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29693"/>
            <a:ext cx="6818404" cy="46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ttore 1 2"/>
          <p:cNvCxnSpPr/>
          <p:nvPr/>
        </p:nvCxnSpPr>
        <p:spPr>
          <a:xfrm>
            <a:off x="2843808" y="4740910"/>
            <a:ext cx="5544616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6788482" y="4869160"/>
            <a:ext cx="0" cy="5040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2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ggi\Documents\inprogress\Cosmici\EEE_multicoincidences\October2018-February2019_multicoincidences_b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88" y="1196752"/>
            <a:ext cx="8011930" cy="544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What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we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(un)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expect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……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9" name="Connettore 2 8"/>
          <p:cNvCxnSpPr/>
          <p:nvPr/>
        </p:nvCxnSpPr>
        <p:spPr>
          <a:xfrm flipH="1">
            <a:off x="6988940" y="4221088"/>
            <a:ext cx="216024" cy="151216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5652120" y="3429000"/>
            <a:ext cx="3362020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Observing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one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or more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events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in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this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area (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where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the background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is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&lt;0.01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events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)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would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be an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unusual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it-IT" b="1" dirty="0" err="1" smtClean="0">
                <a:solidFill>
                  <a:schemeClr val="accent1"/>
                </a:solidFill>
                <a:latin typeface="Arial Black" pitchFamily="34" charset="0"/>
              </a:rPr>
              <a:t>signature</a:t>
            </a:r>
            <a:r>
              <a:rPr lang="it-IT" b="1" dirty="0" smtClean="0">
                <a:solidFill>
                  <a:schemeClr val="accent1"/>
                </a:solidFill>
                <a:latin typeface="Arial Black" pitchFamily="34" charset="0"/>
              </a:rPr>
              <a:t>!</a:t>
            </a:r>
            <a:endParaRPr lang="it-IT" b="1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68683" y="1050451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estimation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running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day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estimation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single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rates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Estimate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distribution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function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N) and 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comparison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experimental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Scan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additional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statistics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previous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Put an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upper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limit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topology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events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Work in progress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359781" y="289159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5676" y="1196752"/>
            <a:ext cx="8496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EEE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extended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network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has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capability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for long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distance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through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Calibri"/>
                <a:cs typeface="Calibri"/>
              </a:rPr>
              <a:t>●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local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extensive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air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showers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detected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telescope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pairs</a:t>
            </a:r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already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performed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few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candidate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found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Conference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contributions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EPJPlus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published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accent2"/>
                </a:solidFill>
                <a:cs typeface="Calibri"/>
              </a:rPr>
              <a:t>●</a:t>
            </a:r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multi-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track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detected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two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Analysis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partially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in progress..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Conference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contribution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CRIS2018,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additional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be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prepared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accent2"/>
                </a:solidFill>
                <a:cs typeface="Calibri"/>
              </a:rPr>
              <a:t>●</a:t>
            </a:r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it-IT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single-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track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detected</a:t>
            </a:r>
            <a:r>
              <a:rPr lang="it-IT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in MANY </a:t>
            </a:r>
            <a:r>
              <a:rPr lang="it-IT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Analysis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from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contribution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sz="2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Current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strategies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to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search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for long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distance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correlations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65676" y="1052736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Calibri"/>
                <a:cs typeface="Calibri"/>
              </a:rPr>
              <a:t>●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physical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mechanism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already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known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explain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existence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 multi-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particle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over 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huge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area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Underlying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idea: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unexpected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Strategy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Consider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2, 3, … N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among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look 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outside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spurious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rate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Compare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rate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trivial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Integrate over long data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periods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(&gt;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Correlation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between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MANY EEE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telescopes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italia vista dal satell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89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2 4"/>
          <p:cNvCxnSpPr/>
          <p:nvPr/>
        </p:nvCxnSpPr>
        <p:spPr>
          <a:xfrm>
            <a:off x="2051720" y="260648"/>
            <a:ext cx="1728192" cy="23042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563888" y="-528615"/>
            <a:ext cx="965828" cy="25649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051720" y="2036289"/>
            <a:ext cx="1020286" cy="280548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5436096" y="1282452"/>
            <a:ext cx="1584176" cy="25649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3563888" y="994420"/>
            <a:ext cx="1368152" cy="25649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148064" y="3140968"/>
            <a:ext cx="1059617" cy="25649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833671" y="404664"/>
            <a:ext cx="1728192" cy="137097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88346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Analysis of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EEE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dataset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October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2018 –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February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2019)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Computing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Process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reconstructed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data on 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-by-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basis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(.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dst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build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daily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spectra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Assumed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reasonable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1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check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coincidences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</a:t>
            </a:r>
            <a:r>
              <a:rPr lang="it-IT" b="1" dirty="0" smtClean="0">
                <a:solidFill>
                  <a:srgbClr val="002060"/>
                </a:solidFill>
                <a:cs typeface="Calibri"/>
              </a:rPr>
              <a:t> 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Consider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-by-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cs typeface="Calibri"/>
              </a:rPr>
              <a:t>● 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Minimum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bias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requirement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selection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-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Reliable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GPS information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Nsatellites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&gt;3)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- At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least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reconstructed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track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A first look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at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EEE data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Distribution of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operating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over 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~ 5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~ 30 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Operating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telescopes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Riggi\Documents\inprogress\Cosmici\EEE_multicoincidences\October2018-February2019_workingtelescopes_distribu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function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time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Operating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telescopes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Riggi\Documents\inprogress\Cosmici\EEE_multicoincidences\October2018-February2019_workingtelescop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988840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9512" y="102972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Distribution of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EEE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a time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interval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86400*1000  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ms-bins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One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day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data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taking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Riggi\Documents\inprogress\Cosmici\EEE_multicoincidences\Multicoincidences_one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7123330" cy="483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516216" y="3923184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Events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with up to 10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coincident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telescopes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observed</a:t>
            </a:r>
            <a:endParaRPr lang="it-IT" sz="1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 flipH="1">
            <a:off x="6804248" y="5000402"/>
            <a:ext cx="720080" cy="948878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iggi\Documents\inprogress\Cosmici\EEE_multicoincidences\October2018-February2019_multicoinciden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690" y="2032769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79512" y="10297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months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5676" y="18864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Statistics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analyzed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so far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012160" y="3212976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Events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with up to 12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coincident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telescopes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observed</a:t>
            </a:r>
            <a:endParaRPr lang="it-IT" sz="1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9" name="Connettore 2 8"/>
          <p:cNvCxnSpPr/>
          <p:nvPr/>
        </p:nvCxnSpPr>
        <p:spPr>
          <a:xfrm flipH="1">
            <a:off x="6300192" y="4437112"/>
            <a:ext cx="504056" cy="108012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79512" y="3566919"/>
            <a:ext cx="2186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for 12-fold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~(3-5) x 10 </a:t>
            </a:r>
            <a:r>
              <a:rPr lang="it-IT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610</Words>
  <Application>Microsoft Office PowerPoint</Application>
  <PresentationFormat>Presentazione su schermo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Riggi</dc:creator>
  <cp:lastModifiedBy>Riggi</cp:lastModifiedBy>
  <cp:revision>117</cp:revision>
  <dcterms:created xsi:type="dcterms:W3CDTF">2018-08-16T07:45:48Z</dcterms:created>
  <dcterms:modified xsi:type="dcterms:W3CDTF">2019-03-04T08:06:39Z</dcterms:modified>
</cp:coreProperties>
</file>