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20" r:id="rId1"/>
  </p:sldMasterIdLst>
  <p:notesMasterIdLst>
    <p:notesMasterId r:id="rId14"/>
  </p:notesMasterIdLst>
  <p:sldIdLst>
    <p:sldId id="256" r:id="rId2"/>
    <p:sldId id="264" r:id="rId3"/>
    <p:sldId id="302" r:id="rId4"/>
    <p:sldId id="286" r:id="rId5"/>
    <p:sldId id="287" r:id="rId6"/>
    <p:sldId id="266" r:id="rId7"/>
    <p:sldId id="263" r:id="rId8"/>
    <p:sldId id="267" r:id="rId9"/>
    <p:sldId id="303" r:id="rId10"/>
    <p:sldId id="304" r:id="rId11"/>
    <p:sldId id="299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ile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59" d="100"/>
          <a:sy n="59" d="100"/>
        </p:scale>
        <p:origin x="-90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464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05EA0BC-DF6A-4F9B-92D4-A923EB046BC4}" type="datetimeFigureOut">
              <a:rPr lang="it-IT" smtClean="0"/>
              <a:t>04/03/2019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2073C7B-AA72-4875-9513-B96B18AEB748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53319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73C7B-AA72-4875-9513-B96B18AEB748}" type="slidenum">
              <a:rPr lang="it-IT" smtClean="0"/>
              <a:t>7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709551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73C7B-AA72-4875-9513-B96B18AEB748}" type="slidenum">
              <a:rPr lang="it-IT" smtClean="0"/>
              <a:t>8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2162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73C7B-AA72-4875-9513-B96B18AEB748}" type="slidenum">
              <a:rPr lang="it-IT" smtClean="0"/>
              <a:t>9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2162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73C7B-AA72-4875-9513-B96B18AEB748}" type="slidenum">
              <a:rPr lang="it-IT" smtClean="0"/>
              <a:t>10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192162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2073C7B-AA72-4875-9513-B96B18AEB748}" type="slidenum">
              <a:rPr lang="it-IT" smtClean="0"/>
              <a:t>11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640000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347200" y="2052960"/>
            <a:ext cx="26416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609600" y="2052960"/>
            <a:ext cx="84328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03200" y="147319"/>
            <a:ext cx="89408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47200" y="147319"/>
            <a:ext cx="2608061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50400" y="274639"/>
            <a:ext cx="22352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347200" y="152399"/>
            <a:ext cx="26416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3200" y="153923"/>
            <a:ext cx="89408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550400" y="2892277"/>
            <a:ext cx="21336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508000" y="2892277"/>
            <a:ext cx="84328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719072"/>
            <a:ext cx="53848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722438"/>
            <a:ext cx="5386917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438400"/>
            <a:ext cx="5386917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722438"/>
            <a:ext cx="5389033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438400"/>
            <a:ext cx="5389033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03200" y="150919"/>
            <a:ext cx="11775736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to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203200" y="152400"/>
            <a:ext cx="89408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2800" y="304801"/>
            <a:ext cx="7823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46336" y="2130552"/>
            <a:ext cx="2231136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9546336" y="457200"/>
            <a:ext cx="2234213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9347200" y="150876"/>
            <a:ext cx="26416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03200" y="152400"/>
            <a:ext cx="89408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 smtClean="0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550400" y="2133600"/>
            <a:ext cx="22352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DFF08F-DC6B-4601-B491-B0F83F6DD2DA}" type="datetimeFigureOut">
              <a:rPr lang="en-US" smtClean="0"/>
              <a:t>3/4/2019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9550400" y="460248"/>
            <a:ext cx="22352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203200" y="1634971"/>
            <a:ext cx="11775736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203199" y="152401"/>
            <a:ext cx="11752063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08000" y="355847"/>
            <a:ext cx="11175013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it-IT" smtClean="0"/>
              <a:t>Fare clic per modificare lo stile del titolo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999" y="1719071"/>
            <a:ext cx="11210524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4517" y="6356350"/>
            <a:ext cx="2844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96DFF08F-DC6B-4601-B491-B0F83F6DD2DA}" type="datetimeFigureOut">
              <a:rPr lang="en-US" smtClean="0"/>
              <a:pPr/>
              <a:t>3/4/2019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64000" y="6356350"/>
            <a:ext cx="4470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979573" y="6355080"/>
            <a:ext cx="777288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‹N›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ttotitolo 2">
            <a:extLst>
              <a:ext uri="{FF2B5EF4-FFF2-40B4-BE49-F238E27FC236}">
                <a16:creationId xmlns="" xmlns:a16="http://schemas.microsoft.com/office/drawing/2014/main" id="{787D14B7-0652-4841-8182-E8D66BE58E8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49545" y="3580252"/>
            <a:ext cx="6533572" cy="1388165"/>
          </a:xfrm>
        </p:spPr>
        <p:txBody>
          <a:bodyPr/>
          <a:lstStyle/>
          <a:p>
            <a:endParaRPr lang="it-IT" dirty="0"/>
          </a:p>
          <a:p>
            <a:r>
              <a:rPr lang="it-IT" dirty="0" err="1" smtClean="0"/>
              <a:t>F.Riggi</a:t>
            </a:r>
            <a:endParaRPr lang="it-IT" dirty="0"/>
          </a:p>
          <a:p>
            <a:r>
              <a:rPr lang="it-IT" dirty="0" smtClean="0"/>
              <a:t>In </a:t>
            </a:r>
            <a:r>
              <a:rPr lang="it-IT" dirty="0" err="1" smtClean="0"/>
              <a:t>collaboration</a:t>
            </a:r>
            <a:r>
              <a:rPr lang="it-IT" dirty="0" smtClean="0"/>
              <a:t> with  P. </a:t>
            </a:r>
            <a:r>
              <a:rPr lang="it-IT" dirty="0"/>
              <a:t>La </a:t>
            </a:r>
            <a:r>
              <a:rPr lang="it-IT" dirty="0" smtClean="0"/>
              <a:t>Rocca and </a:t>
            </a:r>
            <a:r>
              <a:rPr lang="it-IT" dirty="0" err="1" smtClean="0"/>
              <a:t>C.Pinto</a:t>
            </a:r>
            <a:endParaRPr lang="it-IT" dirty="0" smtClean="0"/>
          </a:p>
          <a:p>
            <a:endParaRPr lang="it-IT" dirty="0"/>
          </a:p>
          <a:p>
            <a:endParaRPr lang="it-IT" dirty="0" smtClean="0"/>
          </a:p>
          <a:p>
            <a:endParaRPr lang="it-IT" dirty="0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D96941D-6CE3-431F-B1C9-FCDD36C6E5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85959" y="581488"/>
            <a:ext cx="7785325" cy="3055423"/>
          </a:xfrm>
        </p:spPr>
        <p:txBody>
          <a:bodyPr>
            <a:noAutofit/>
          </a:bodyPr>
          <a:lstStyle/>
          <a:p>
            <a:pPr algn="l"/>
            <a:r>
              <a:rPr lang="it-IT" sz="3200" dirty="0" smtClean="0"/>
              <a:t>Status report on CATA-01/POLA-01 </a:t>
            </a:r>
            <a:r>
              <a:rPr lang="it-IT" sz="3200" dirty="0" err="1" smtClean="0"/>
              <a:t>coincidence</a:t>
            </a:r>
            <a:r>
              <a:rPr lang="it-IT" sz="3200" dirty="0" smtClean="0"/>
              <a:t> </a:t>
            </a:r>
            <a:r>
              <a:rPr lang="it-IT" sz="3200" dirty="0" err="1" smtClean="0"/>
              <a:t>measurements</a:t>
            </a:r>
            <a:endParaRPr lang="it-IT" sz="3200" dirty="0"/>
          </a:p>
        </p:txBody>
      </p:sp>
      <p:sp>
        <p:nvSpPr>
          <p:cNvPr id="4" name="Sottotitolo 2">
            <a:extLst>
              <a:ext uri="{FF2B5EF4-FFF2-40B4-BE49-F238E27FC236}">
                <a16:creationId xmlns="" xmlns:a16="http://schemas.microsoft.com/office/drawing/2014/main" id="{787D14B7-0652-4841-8182-E8D66BE58E8E}"/>
              </a:ext>
            </a:extLst>
          </p:cNvPr>
          <p:cNvSpPr txBox="1">
            <a:spLocks/>
          </p:cNvSpPr>
          <p:nvPr/>
        </p:nvSpPr>
        <p:spPr>
          <a:xfrm>
            <a:off x="452766" y="6096000"/>
            <a:ext cx="6533572" cy="54881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None/>
              <a:defRPr sz="1900" kern="1200" spc="15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8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6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None/>
              <a:defRPr sz="1300" kern="1200" spc="100" baseline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dirty="0" smtClean="0"/>
              <a:t>EEE Meeting, Torino, March 06, 2019</a:t>
            </a:r>
          </a:p>
        </p:txBody>
      </p:sp>
    </p:spTree>
    <p:extLst>
      <p:ext uri="{BB962C8B-B14F-4D97-AF65-F5344CB8AC3E}">
        <p14:creationId xmlns:p14="http://schemas.microsoft.com/office/powerpoint/2010/main" val="1590022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08C85A5-DCC7-416A-91DF-13D3368F2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Optimization of acceptance</a:t>
            </a:r>
            <a:endParaRPr lang="it-IT" dirty="0"/>
          </a:p>
        </p:txBody>
      </p:sp>
      <p:pic>
        <p:nvPicPr>
          <p:cNvPr id="4" name="Immagine 3">
            <a:extLst>
              <a:ext uri="{FF2B5EF4-FFF2-40B4-BE49-F238E27FC236}">
                <a16:creationId xmlns="" xmlns:a16="http://schemas.microsoft.com/office/drawing/2014/main" id="{B7668DDB-6FAE-4BFA-9948-9379F795217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1629" y="1870265"/>
            <a:ext cx="3802686" cy="4385645"/>
          </a:xfrm>
          <a:prstGeom prst="rect">
            <a:avLst/>
          </a:prstGeom>
        </p:spPr>
      </p:pic>
      <p:sp>
        <p:nvSpPr>
          <p:cNvPr id="5" name="Rettangolo 4">
            <a:extLst>
              <a:ext uri="{FF2B5EF4-FFF2-40B4-BE49-F238E27FC236}">
                <a16:creationId xmlns="" xmlns:a16="http://schemas.microsoft.com/office/drawing/2014/main" id="{E614820E-5191-4006-A79C-10E189C391F0}"/>
              </a:ext>
            </a:extLst>
          </p:cNvPr>
          <p:cNvSpPr/>
          <p:nvPr/>
        </p:nvSpPr>
        <p:spPr>
          <a:xfrm>
            <a:off x="7409302" y="1859751"/>
            <a:ext cx="3883843" cy="4496585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="" xmlns:a16="http://schemas.microsoft.com/office/drawing/2014/main" id="{9CB8360D-518E-4770-9C64-65A589D7065E}"/>
              </a:ext>
            </a:extLst>
          </p:cNvPr>
          <p:cNvSpPr/>
          <p:nvPr/>
        </p:nvSpPr>
        <p:spPr>
          <a:xfrm>
            <a:off x="11217732" y="2321665"/>
            <a:ext cx="75414" cy="358219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49D927DF-CC3D-4DE4-A309-1BCC6B975276}"/>
              </a:ext>
            </a:extLst>
          </p:cNvPr>
          <p:cNvSpPr/>
          <p:nvPr/>
        </p:nvSpPr>
        <p:spPr>
          <a:xfrm>
            <a:off x="8521666" y="4108044"/>
            <a:ext cx="716437" cy="10510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ettangolo 7">
            <a:extLst>
              <a:ext uri="{FF2B5EF4-FFF2-40B4-BE49-F238E27FC236}">
                <a16:creationId xmlns="" xmlns:a16="http://schemas.microsoft.com/office/drawing/2014/main" id="{5F87DE57-5990-4045-ABD8-4A1F919B9E7C}"/>
              </a:ext>
            </a:extLst>
          </p:cNvPr>
          <p:cNvSpPr/>
          <p:nvPr/>
        </p:nvSpPr>
        <p:spPr>
          <a:xfrm>
            <a:off x="9278988" y="4491099"/>
            <a:ext cx="263951" cy="31108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0" name="Connettore diritto 19">
            <a:extLst>
              <a:ext uri="{FF2B5EF4-FFF2-40B4-BE49-F238E27FC236}">
                <a16:creationId xmlns="" xmlns:a16="http://schemas.microsoft.com/office/drawing/2014/main" id="{0172E848-1F00-4FFF-8EE2-A50CE07336CE}"/>
              </a:ext>
            </a:extLst>
          </p:cNvPr>
          <p:cNvCxnSpPr>
            <a:cxnSpLocks/>
            <a:endCxn id="6" idx="3"/>
          </p:cNvCxnSpPr>
          <p:nvPr/>
        </p:nvCxnSpPr>
        <p:spPr>
          <a:xfrm>
            <a:off x="7409303" y="2500773"/>
            <a:ext cx="3883843" cy="2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Connettore diritto 26">
            <a:extLst>
              <a:ext uri="{FF2B5EF4-FFF2-40B4-BE49-F238E27FC236}">
                <a16:creationId xmlns="" xmlns:a16="http://schemas.microsoft.com/office/drawing/2014/main" id="{D86F2B2C-37C9-4FF8-9975-89D34408A249}"/>
              </a:ext>
            </a:extLst>
          </p:cNvPr>
          <p:cNvCxnSpPr>
            <a:cxnSpLocks/>
          </p:cNvCxnSpPr>
          <p:nvPr/>
        </p:nvCxnSpPr>
        <p:spPr>
          <a:xfrm>
            <a:off x="7399876" y="4640658"/>
            <a:ext cx="3883843" cy="2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onnettore diritto 32">
            <a:extLst>
              <a:ext uri="{FF2B5EF4-FFF2-40B4-BE49-F238E27FC236}">
                <a16:creationId xmlns="" xmlns:a16="http://schemas.microsoft.com/office/drawing/2014/main" id="{9866CD1E-7575-4441-BC1B-B872FCE881C4}"/>
              </a:ext>
            </a:extLst>
          </p:cNvPr>
          <p:cNvCxnSpPr/>
          <p:nvPr/>
        </p:nvCxnSpPr>
        <p:spPr>
          <a:xfrm>
            <a:off x="8879884" y="1848630"/>
            <a:ext cx="0" cy="4507706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ttore diritto 36">
            <a:extLst>
              <a:ext uri="{FF2B5EF4-FFF2-40B4-BE49-F238E27FC236}">
                <a16:creationId xmlns="" xmlns:a16="http://schemas.microsoft.com/office/drawing/2014/main" id="{9253B8A0-F5B1-432E-B1CC-4CB953B9C9BF}"/>
              </a:ext>
            </a:extLst>
          </p:cNvPr>
          <p:cNvCxnSpPr/>
          <p:nvPr/>
        </p:nvCxnSpPr>
        <p:spPr>
          <a:xfrm>
            <a:off x="9407781" y="1859751"/>
            <a:ext cx="0" cy="4507706"/>
          </a:xfrm>
          <a:prstGeom prst="line">
            <a:avLst/>
          </a:prstGeom>
          <a:ln>
            <a:prstDash val="lgDash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CasellaDiTesto 13">
            <a:extLst>
              <a:ext uri="{FF2B5EF4-FFF2-40B4-BE49-F238E27FC236}">
                <a16:creationId xmlns="" xmlns:a16="http://schemas.microsoft.com/office/drawing/2014/main" id="{90AD35C4-8C9A-4EC9-BFE2-ACFA919798AE}"/>
              </a:ext>
            </a:extLst>
          </p:cNvPr>
          <p:cNvSpPr txBox="1"/>
          <p:nvPr/>
        </p:nvSpPr>
        <p:spPr>
          <a:xfrm>
            <a:off x="9198662" y="4121316"/>
            <a:ext cx="1159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</a:t>
            </a:r>
          </a:p>
        </p:txBody>
      </p:sp>
      <p:sp>
        <p:nvSpPr>
          <p:cNvPr id="15" name="CasellaDiTesto 14">
            <a:extLst>
              <a:ext uri="{FF2B5EF4-FFF2-40B4-BE49-F238E27FC236}">
                <a16:creationId xmlns="" xmlns:a16="http://schemas.microsoft.com/office/drawing/2014/main" id="{C271D5F5-4B0E-4832-B613-5A9D70B664BE}"/>
              </a:ext>
            </a:extLst>
          </p:cNvPr>
          <p:cNvSpPr txBox="1"/>
          <p:nvPr/>
        </p:nvSpPr>
        <p:spPr>
          <a:xfrm>
            <a:off x="8427430" y="5166027"/>
            <a:ext cx="11594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CATA-01</a:t>
            </a:r>
          </a:p>
        </p:txBody>
      </p:sp>
      <p:cxnSp>
        <p:nvCxnSpPr>
          <p:cNvPr id="16" name="Connettore 2 15">
            <a:extLst>
              <a:ext uri="{FF2B5EF4-FFF2-40B4-BE49-F238E27FC236}">
                <a16:creationId xmlns="" xmlns:a16="http://schemas.microsoft.com/office/drawing/2014/main" id="{D6516129-5C3C-4660-AB7C-22009AEC97F4}"/>
              </a:ext>
            </a:extLst>
          </p:cNvPr>
          <p:cNvCxnSpPr/>
          <p:nvPr/>
        </p:nvCxnSpPr>
        <p:spPr>
          <a:xfrm>
            <a:off x="8879884" y="3401558"/>
            <a:ext cx="5278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ttore 2 16">
            <a:extLst>
              <a:ext uri="{FF2B5EF4-FFF2-40B4-BE49-F238E27FC236}">
                <a16:creationId xmlns="" xmlns:a16="http://schemas.microsoft.com/office/drawing/2014/main" id="{A6A30C6B-23D3-4EDF-A260-4CD47E7AFC3F}"/>
              </a:ext>
            </a:extLst>
          </p:cNvPr>
          <p:cNvCxnSpPr/>
          <p:nvPr/>
        </p:nvCxnSpPr>
        <p:spPr>
          <a:xfrm flipH="1">
            <a:off x="8879884" y="3402291"/>
            <a:ext cx="52789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CasellaDiTesto 17">
            <a:extLst>
              <a:ext uri="{FF2B5EF4-FFF2-40B4-BE49-F238E27FC236}">
                <a16:creationId xmlns="" xmlns:a16="http://schemas.microsoft.com/office/drawing/2014/main" id="{3ACE52FD-3572-467B-8D72-0CFDC1E53677}"/>
              </a:ext>
            </a:extLst>
          </p:cNvPr>
          <p:cNvSpPr txBox="1"/>
          <p:nvPr/>
        </p:nvSpPr>
        <p:spPr>
          <a:xfrm>
            <a:off x="8794406" y="2980326"/>
            <a:ext cx="9285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2,5 m</a:t>
            </a:r>
          </a:p>
        </p:txBody>
      </p:sp>
      <p:sp>
        <p:nvSpPr>
          <p:cNvPr id="19" name="CasellaDiTesto 18">
            <a:extLst>
              <a:ext uri="{FF2B5EF4-FFF2-40B4-BE49-F238E27FC236}">
                <a16:creationId xmlns="" xmlns:a16="http://schemas.microsoft.com/office/drawing/2014/main" id="{91324041-019B-4E1D-AC51-DF06F3BE0C98}"/>
              </a:ext>
            </a:extLst>
          </p:cNvPr>
          <p:cNvSpPr txBox="1"/>
          <p:nvPr/>
        </p:nvSpPr>
        <p:spPr>
          <a:xfrm>
            <a:off x="4509717" y="2580216"/>
            <a:ext cx="277339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accent1"/>
                </a:solidFill>
              </a:rPr>
              <a:t>Closer to the vertical…</a:t>
            </a:r>
            <a:endParaRPr lang="it-IT" dirty="0"/>
          </a:p>
        </p:txBody>
      </p:sp>
      <p:sp>
        <p:nvSpPr>
          <p:cNvPr id="3" name="Freccia a destra 2"/>
          <p:cNvSpPr/>
          <p:nvPr/>
        </p:nvSpPr>
        <p:spPr>
          <a:xfrm>
            <a:off x="4973995" y="3349658"/>
            <a:ext cx="1844842" cy="78492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532823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Segnaposto contenuto 4">
            <a:extLst>
              <a:ext uri="{FF2B5EF4-FFF2-40B4-BE49-F238E27FC236}">
                <a16:creationId xmlns="" xmlns:a16="http://schemas.microsoft.com/office/drawing/2014/main" id="{FC59A02B-8FE7-4A96-BCC1-BF93E0C95BBB}"/>
              </a:ext>
            </a:extLst>
          </p:cNvPr>
          <p:cNvGraphicFramePr>
            <a:graphicFrameLocks noGrp="1"/>
          </p:cNvGraphicFramePr>
          <p:nvPr>
            <p:ph sz="half" idx="1"/>
            <p:extLst>
              <p:ext uri="{D42A27DB-BD31-4B8C-83A1-F6EECF244321}">
                <p14:modId xmlns:p14="http://schemas.microsoft.com/office/powerpoint/2010/main" val="3246577868"/>
              </p:ext>
            </p:extLst>
          </p:nvPr>
        </p:nvGraphicFramePr>
        <p:xfrm>
          <a:off x="669302" y="2139883"/>
          <a:ext cx="5797485" cy="203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32495">
                  <a:extLst>
                    <a:ext uri="{9D8B030D-6E8A-4147-A177-3AD203B41FA5}">
                      <a16:colId xmlns="" xmlns:a16="http://schemas.microsoft.com/office/drawing/2014/main" val="2454271510"/>
                    </a:ext>
                  </a:extLst>
                </a:gridCol>
                <a:gridCol w="1932495">
                  <a:extLst>
                    <a:ext uri="{9D8B030D-6E8A-4147-A177-3AD203B41FA5}">
                      <a16:colId xmlns="" xmlns:a16="http://schemas.microsoft.com/office/drawing/2014/main" val="3400558972"/>
                    </a:ext>
                  </a:extLst>
                </a:gridCol>
                <a:gridCol w="1932495">
                  <a:extLst>
                    <a:ext uri="{9D8B030D-6E8A-4147-A177-3AD203B41FA5}">
                      <a16:colId xmlns="" xmlns:a16="http://schemas.microsoft.com/office/drawing/2014/main" val="506246373"/>
                    </a:ext>
                  </a:extLst>
                </a:gridCol>
              </a:tblGrid>
              <a:tr h="1155044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Relative </a:t>
                      </a:r>
                      <a:r>
                        <a:rPr lang="it-IT" dirty="0" err="1"/>
                        <a:t>horizontal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distance</a:t>
                      </a:r>
                      <a:r>
                        <a:rPr lang="it-IT" dirty="0"/>
                        <a:t> </a:t>
                      </a:r>
                      <a:r>
                        <a:rPr lang="it-IT" dirty="0" err="1"/>
                        <a:t>between</a:t>
                      </a:r>
                      <a:r>
                        <a:rPr lang="it-IT" dirty="0"/>
                        <a:t> detectors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 err="1"/>
                        <a:t>Acquisition</a:t>
                      </a:r>
                      <a:r>
                        <a:rPr lang="it-IT" dirty="0"/>
                        <a:t> time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# events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2316458919"/>
                  </a:ext>
                </a:extLst>
              </a:tr>
              <a:tr h="42172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rgbClr val="7030A0"/>
                          </a:solidFill>
                        </a:rPr>
                        <a:t>9,3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 7 </a:t>
                      </a:r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∙ </a:t>
                      </a:r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it-IT" sz="18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 s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757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692192196"/>
                  </a:ext>
                </a:extLst>
              </a:tr>
              <a:tr h="421720"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solidFill>
                            <a:schemeClr val="accent2">
                              <a:lumMod val="75000"/>
                            </a:schemeClr>
                          </a:solidFill>
                        </a:rPr>
                        <a:t>2,5 m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~ 6 </a:t>
                      </a:r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Calibri" panose="020F0502020204030204" pitchFamily="34" charset="0"/>
                        </a:rPr>
                        <a:t>∙ </a:t>
                      </a:r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r>
                        <a:rPr lang="it-IT" sz="1800" b="0" i="0" kern="1200" baseline="300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s</a:t>
                      </a:r>
                      <a:endParaRPr lang="it-IT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4305</a:t>
                      </a:r>
                      <a:endParaRPr lang="it-IT" dirty="0"/>
                    </a:p>
                  </a:txBody>
                  <a:tcPr anchor="ctr"/>
                </a:tc>
                <a:extLst>
                  <a:ext uri="{0D108BD9-81ED-4DB2-BD59-A6C34878D82A}">
                    <a16:rowId xmlns="" xmlns:a16="http://schemas.microsoft.com/office/drawing/2014/main" val="1582142581"/>
                  </a:ext>
                </a:extLst>
              </a:tr>
            </a:tbl>
          </a:graphicData>
        </a:graphic>
      </p:graphicFrame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00BD1AA5-E51E-4C7D-82E4-37E11F583C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316376" y="4375040"/>
            <a:ext cx="5797485" cy="1040064"/>
          </a:xfrm>
        </p:spPr>
        <p:txBody>
          <a:bodyPr/>
          <a:lstStyle/>
          <a:p>
            <a:r>
              <a:rPr lang="it-IT" sz="2000" dirty="0" err="1"/>
              <a:t>Statistics</a:t>
            </a:r>
            <a:r>
              <a:rPr lang="it-IT" sz="2000" dirty="0"/>
              <a:t> </a:t>
            </a:r>
            <a:r>
              <a:rPr lang="it-IT" sz="2000" dirty="0" err="1"/>
              <a:t>increased</a:t>
            </a:r>
            <a:r>
              <a:rPr lang="it-IT" sz="2000" dirty="0"/>
              <a:t> of a </a:t>
            </a:r>
            <a:r>
              <a:rPr lang="it-IT" sz="2000" dirty="0" err="1"/>
              <a:t>factor</a:t>
            </a:r>
            <a:r>
              <a:rPr lang="it-IT" sz="2000" dirty="0"/>
              <a:t> </a:t>
            </a:r>
            <a:r>
              <a:rPr lang="it-IT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~7</a:t>
            </a:r>
            <a:r>
              <a:rPr lang="it-IT" sz="2000" dirty="0"/>
              <a:t>, in agreement with MC </a:t>
            </a:r>
            <a:r>
              <a:rPr lang="it-IT" sz="2000" dirty="0" err="1"/>
              <a:t>simulations</a:t>
            </a:r>
            <a:r>
              <a:rPr lang="it-IT" sz="2000" dirty="0" smtClean="0"/>
              <a:t>.</a:t>
            </a:r>
            <a:endParaRPr lang="it-IT" sz="2000" dirty="0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6B707BF5-71BC-49FC-96CC-D793D168F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Optimization</a:t>
            </a:r>
            <a:r>
              <a:rPr lang="it-IT" dirty="0" smtClean="0"/>
              <a:t> of </a:t>
            </a:r>
            <a:r>
              <a:rPr lang="it-IT" dirty="0" err="1" smtClean="0"/>
              <a:t>acceptance</a:t>
            </a:r>
            <a:endParaRPr lang="it-IT" dirty="0"/>
          </a:p>
        </p:txBody>
      </p:sp>
      <p:pic>
        <p:nvPicPr>
          <p:cNvPr id="7" name="Picture 2" descr="C:\Users\Riggi\Documents\inprogress\Cosmici\Building_stability\Paper_proposal\Acceptance_vs_distance.png">
            <a:extLst>
              <a:ext uri="{FF2B5EF4-FFF2-40B4-BE49-F238E27FC236}">
                <a16:creationId xmlns="" xmlns:a16="http://schemas.microsoft.com/office/drawing/2014/main" id="{16744A80-A30F-4A4A-9BA1-F68B814D662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80357" y="3232365"/>
            <a:ext cx="4887990" cy="33193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Freccia in giù 8">
            <a:extLst>
              <a:ext uri="{FF2B5EF4-FFF2-40B4-BE49-F238E27FC236}">
                <a16:creationId xmlns="" xmlns:a16="http://schemas.microsoft.com/office/drawing/2014/main" id="{754FF6A7-6D2B-46A6-B03B-06F0E4113588}"/>
              </a:ext>
            </a:extLst>
          </p:cNvPr>
          <p:cNvSpPr/>
          <p:nvPr/>
        </p:nvSpPr>
        <p:spPr>
          <a:xfrm>
            <a:off x="10064496" y="5687568"/>
            <a:ext cx="140208" cy="262128"/>
          </a:xfrm>
          <a:prstGeom prst="downArrow">
            <a:avLst/>
          </a:prstGeom>
          <a:solidFill>
            <a:srgbClr val="7030A0"/>
          </a:solidFill>
          <a:ln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0" name="Freccia a destra 9">
            <a:extLst>
              <a:ext uri="{FF2B5EF4-FFF2-40B4-BE49-F238E27FC236}">
                <a16:creationId xmlns="" xmlns:a16="http://schemas.microsoft.com/office/drawing/2014/main" id="{54B35DD6-5321-4438-A00D-910CEFB9FBE4}"/>
              </a:ext>
            </a:extLst>
          </p:cNvPr>
          <p:cNvSpPr/>
          <p:nvPr/>
        </p:nvSpPr>
        <p:spPr>
          <a:xfrm rot="10800000">
            <a:off x="7542195" y="4552676"/>
            <a:ext cx="295634" cy="144281"/>
          </a:xfrm>
          <a:prstGeom prst="rightArrow">
            <a:avLst>
              <a:gd name="adj1" fmla="val 50000"/>
              <a:gd name="adj2" fmla="val 61836"/>
            </a:avLst>
          </a:prstGeom>
          <a:solidFill>
            <a:schemeClr val="accent2"/>
          </a:solidFill>
          <a:ln>
            <a:solidFill>
              <a:schemeClr val="accent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E4B8AECE-1AA1-4EB7-8B4C-2CC41A817DA9}"/>
              </a:ext>
            </a:extLst>
          </p:cNvPr>
          <p:cNvSpPr txBox="1"/>
          <p:nvPr/>
        </p:nvSpPr>
        <p:spPr>
          <a:xfrm>
            <a:off x="7859755" y="4419375"/>
            <a:ext cx="802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chemeClr val="accent2">
                    <a:lumMod val="75000"/>
                  </a:schemeClr>
                </a:solidFill>
              </a:rPr>
              <a:t>2,5 m</a:t>
            </a:r>
          </a:p>
          <a:p>
            <a:endParaRPr lang="it-IT" dirty="0"/>
          </a:p>
        </p:txBody>
      </p:sp>
      <p:sp>
        <p:nvSpPr>
          <p:cNvPr id="12" name="CasellaDiTesto 11">
            <a:extLst>
              <a:ext uri="{FF2B5EF4-FFF2-40B4-BE49-F238E27FC236}">
                <a16:creationId xmlns="" xmlns:a16="http://schemas.microsoft.com/office/drawing/2014/main" id="{9B36E871-72F7-4620-B605-929468ED82D4}"/>
              </a:ext>
            </a:extLst>
          </p:cNvPr>
          <p:cNvSpPr txBox="1"/>
          <p:nvPr/>
        </p:nvSpPr>
        <p:spPr>
          <a:xfrm>
            <a:off x="9348699" y="5415104"/>
            <a:ext cx="8026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dirty="0">
                <a:solidFill>
                  <a:srgbClr val="7030A0"/>
                </a:solidFill>
              </a:rPr>
              <a:t>9,3 m</a:t>
            </a:r>
          </a:p>
          <a:p>
            <a:endParaRPr lang="it-IT" dirty="0"/>
          </a:p>
        </p:txBody>
      </p:sp>
      <p:sp>
        <p:nvSpPr>
          <p:cNvPr id="13" name="Segnaposto contenuto 3">
            <a:extLst>
              <a:ext uri="{FF2B5EF4-FFF2-40B4-BE49-F238E27FC236}">
                <a16:creationId xmlns="" xmlns:a16="http://schemas.microsoft.com/office/drawing/2014/main" id="{00BD1AA5-E51E-4C7D-82E4-37E11F583C02}"/>
              </a:ext>
            </a:extLst>
          </p:cNvPr>
          <p:cNvSpPr txBox="1">
            <a:spLocks/>
          </p:cNvSpPr>
          <p:nvPr/>
        </p:nvSpPr>
        <p:spPr>
          <a:xfrm>
            <a:off x="6802687" y="2476093"/>
            <a:ext cx="5243329" cy="85505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274320" indent="-22860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 2" pitchFamily="18" charset="2"/>
              <a:buChar char=""/>
              <a:defRPr sz="2800" kern="1200" spc="15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54864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24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82296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20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097280" indent="-182880" algn="l" defTabSz="914400" rtl="0" eaLnBrk="1" latinLnBrk="0" hangingPunct="1">
              <a:spcBef>
                <a:spcPct val="20000"/>
              </a:spcBef>
              <a:buClr>
                <a:schemeClr val="accent4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spcBef>
                <a:spcPct val="20000"/>
              </a:spcBef>
              <a:buClr>
                <a:schemeClr val="accent6"/>
              </a:buClr>
              <a:buFont typeface="Wingdings" pitchFamily="2" charset="2"/>
              <a:buChar char="§"/>
              <a:defRPr sz="1800" kern="1200" spc="1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1554480" indent="-182880" algn="l" defTabSz="914400" rtl="0" eaLnBrk="1" latinLnBrk="0" hangingPunct="1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1828800" indent="-182880" algn="l" defTabSz="914400" rtl="0" eaLnBrk="1" latinLnBrk="0" hangingPunct="1">
              <a:spcBef>
                <a:spcPct val="20000"/>
              </a:spcBef>
              <a:buClr>
                <a:schemeClr val="accent2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103120" indent="-182880" algn="l" defTabSz="914400" rtl="0" eaLnBrk="1" latinLnBrk="0" hangingPunct="1">
              <a:spcBef>
                <a:spcPct val="20000"/>
              </a:spcBef>
              <a:buClr>
                <a:schemeClr val="accent3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377440" indent="-182880" algn="l" defTabSz="914400" rtl="0" eaLnBrk="1" latinLnBrk="0" hangingPunct="1">
              <a:spcBef>
                <a:spcPct val="20000"/>
              </a:spcBef>
              <a:buClr>
                <a:schemeClr val="accent5"/>
              </a:buClr>
              <a:buFont typeface="Wingdings" pitchFamily="2" charset="2"/>
              <a:buChar char="§"/>
              <a:defRPr sz="18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it-IT" sz="2000" dirty="0" err="1" smtClean="0"/>
              <a:t>Geometrical</a:t>
            </a:r>
            <a:r>
              <a:rPr lang="it-IT" sz="2000" dirty="0" smtClean="0"/>
              <a:t> Monte Carlo </a:t>
            </a:r>
            <a:r>
              <a:rPr lang="it-IT" sz="2000" dirty="0" err="1" smtClean="0"/>
              <a:t>simulation</a:t>
            </a:r>
            <a:r>
              <a:rPr lang="it-IT" sz="2000" dirty="0" smtClean="0"/>
              <a:t> </a:t>
            </a:r>
          </a:p>
          <a:p>
            <a:pPr marL="45720" indent="0">
              <a:buNone/>
            </a:pPr>
            <a:r>
              <a:rPr lang="it-IT" sz="2000" dirty="0" smtClean="0"/>
              <a:t>of the </a:t>
            </a:r>
            <a:r>
              <a:rPr lang="it-IT" sz="2000" dirty="0" err="1" smtClean="0"/>
              <a:t>acceptance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550842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F6489BF-AE8D-4D51-AB5E-80CE8520232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9875520" cy="4023360"/>
          </a:xfrm>
        </p:spPr>
        <p:txBody>
          <a:bodyPr>
            <a:normAutofit/>
          </a:bodyPr>
          <a:lstStyle/>
          <a:p>
            <a:r>
              <a:rPr lang="en-US" dirty="0"/>
              <a:t>S</a:t>
            </a:r>
            <a:r>
              <a:rPr lang="en-US" dirty="0" smtClean="0"/>
              <a:t>ensitivity </a:t>
            </a:r>
            <a:r>
              <a:rPr lang="en-US" dirty="0"/>
              <a:t>of the </a:t>
            </a:r>
            <a:r>
              <a:rPr lang="en-US" dirty="0" smtClean="0"/>
              <a:t>method: a few cm in 1 week data-taking in non-optimal </a:t>
            </a:r>
            <a:r>
              <a:rPr lang="en-US" dirty="0" smtClean="0"/>
              <a:t>conditions (i.e. far from the vertical and &gt;15 m vertical distance)</a:t>
            </a:r>
            <a:endParaRPr lang="en-US" dirty="0"/>
          </a:p>
          <a:p>
            <a:r>
              <a:rPr lang="en-US" dirty="0"/>
              <a:t>Proper optimization of relative </a:t>
            </a:r>
            <a:r>
              <a:rPr lang="en-US" dirty="0" smtClean="0"/>
              <a:t>positions </a:t>
            </a:r>
            <a:r>
              <a:rPr lang="en-US" dirty="0"/>
              <a:t>can increase </a:t>
            </a:r>
            <a:r>
              <a:rPr lang="en-US" dirty="0" smtClean="0"/>
              <a:t>statistics by at least a factor 10 </a:t>
            </a:r>
            <a:r>
              <a:rPr lang="en-US" dirty="0" smtClean="0"/>
              <a:t>and improve sensitivity of </a:t>
            </a:r>
            <a:r>
              <a:rPr lang="en-US" smtClean="0"/>
              <a:t>the method (a </a:t>
            </a:r>
            <a:r>
              <a:rPr lang="en-US" dirty="0" smtClean="0"/>
              <a:t>few cm in 1 day data-taking, hence a few mm for periods of ~months)</a:t>
            </a:r>
            <a:endParaRPr lang="en-US" dirty="0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F165E717-C6D8-48BD-8547-6E1C91329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Conclusions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858774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2DAF77D7-ECF2-48D4-9839-CADBAA27AC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96253" y="1965960"/>
            <a:ext cx="10169013" cy="4038600"/>
          </a:xfrm>
        </p:spPr>
        <p:txBody>
          <a:bodyPr>
            <a:normAutofit fontScale="85000" lnSpcReduction="10000"/>
          </a:bodyPr>
          <a:lstStyle/>
          <a:p>
            <a:r>
              <a:rPr lang="it-IT" b="1" dirty="0" smtClean="0"/>
              <a:t>(Off-line) </a:t>
            </a:r>
            <a:r>
              <a:rPr lang="it-IT" b="1" dirty="0" err="1"/>
              <a:t>c</a:t>
            </a:r>
            <a:r>
              <a:rPr lang="it-IT" b="1" dirty="0" err="1" smtClean="0"/>
              <a:t>oincidence</a:t>
            </a:r>
            <a:r>
              <a:rPr lang="it-IT" b="1" dirty="0" smtClean="0"/>
              <a:t> </a:t>
            </a:r>
            <a:r>
              <a:rPr lang="it-IT" b="1" dirty="0" err="1" smtClean="0"/>
              <a:t>measurements</a:t>
            </a:r>
            <a:r>
              <a:rPr lang="it-IT" b="1" dirty="0" smtClean="0"/>
              <a:t> POLA-01 </a:t>
            </a:r>
            <a:r>
              <a:rPr lang="it-IT" b="1" dirty="0"/>
              <a:t>– </a:t>
            </a:r>
            <a:r>
              <a:rPr lang="it-IT" b="1" dirty="0" smtClean="0"/>
              <a:t>CATA-01</a:t>
            </a:r>
          </a:p>
          <a:p>
            <a:pPr marL="45720" indent="0">
              <a:buNone/>
            </a:pPr>
            <a:r>
              <a:rPr lang="it-IT" b="1" dirty="0"/>
              <a:t> </a:t>
            </a:r>
            <a:r>
              <a:rPr lang="it-IT" b="1" dirty="0" smtClean="0"/>
              <a:t>       </a:t>
            </a:r>
            <a:r>
              <a:rPr lang="it-IT" b="1" dirty="0" err="1" smtClean="0"/>
              <a:t>About</a:t>
            </a:r>
            <a:r>
              <a:rPr lang="it-IT" b="1" dirty="0" smtClean="0"/>
              <a:t> 60 </a:t>
            </a:r>
            <a:r>
              <a:rPr lang="it-IT" b="1" dirty="0" err="1" smtClean="0"/>
              <a:t>days</a:t>
            </a:r>
            <a:r>
              <a:rPr lang="it-IT" b="1" dirty="0" smtClean="0"/>
              <a:t> data </a:t>
            </a:r>
            <a:r>
              <a:rPr lang="it-IT" b="1" dirty="0" err="1" smtClean="0"/>
              <a:t>taking</a:t>
            </a:r>
            <a:endParaRPr lang="it-IT" b="1" dirty="0" smtClean="0"/>
          </a:p>
          <a:p>
            <a:pPr marL="45720" indent="0">
              <a:buNone/>
            </a:pPr>
            <a:r>
              <a:rPr lang="it-IT" b="1" dirty="0"/>
              <a:t> </a:t>
            </a:r>
            <a:r>
              <a:rPr lang="it-IT" b="1" dirty="0" smtClean="0"/>
              <a:t>       </a:t>
            </a:r>
            <a:r>
              <a:rPr lang="it-IT" b="1" dirty="0" err="1" smtClean="0"/>
              <a:t>Various</a:t>
            </a:r>
            <a:r>
              <a:rPr lang="it-IT" b="1" dirty="0" smtClean="0"/>
              <a:t> relative positions </a:t>
            </a:r>
            <a:r>
              <a:rPr lang="it-IT" b="1" dirty="0" err="1" smtClean="0"/>
              <a:t>between</a:t>
            </a:r>
            <a:r>
              <a:rPr lang="it-IT" b="1" dirty="0" smtClean="0"/>
              <a:t> the detectors</a:t>
            </a:r>
          </a:p>
          <a:p>
            <a:pPr marL="45720" indent="0">
              <a:buNone/>
            </a:pPr>
            <a:endParaRPr lang="it-IT" b="1" dirty="0" smtClean="0"/>
          </a:p>
          <a:p>
            <a:r>
              <a:rPr lang="it-IT" b="1" dirty="0" err="1" smtClean="0"/>
              <a:t>Possible</a:t>
            </a:r>
            <a:r>
              <a:rPr lang="it-IT" b="1" dirty="0" smtClean="0"/>
              <a:t> </a:t>
            </a:r>
            <a:r>
              <a:rPr lang="it-IT" b="1" dirty="0"/>
              <a:t>use of </a:t>
            </a:r>
            <a:r>
              <a:rPr lang="it-IT" b="1" dirty="0" err="1"/>
              <a:t>these</a:t>
            </a:r>
            <a:r>
              <a:rPr lang="it-IT" b="1" dirty="0"/>
              <a:t> </a:t>
            </a:r>
            <a:r>
              <a:rPr lang="it-IT" b="1" dirty="0" err="1"/>
              <a:t>measurements</a:t>
            </a:r>
            <a:r>
              <a:rPr lang="it-IT" b="1" dirty="0"/>
              <a:t> to monitor </a:t>
            </a:r>
            <a:r>
              <a:rPr lang="it-IT" b="1" dirty="0" err="1"/>
              <a:t>civil</a:t>
            </a:r>
            <a:r>
              <a:rPr lang="it-IT" b="1" dirty="0"/>
              <a:t> </a:t>
            </a:r>
            <a:r>
              <a:rPr lang="it-IT" b="1" dirty="0" err="1"/>
              <a:t>structures</a:t>
            </a:r>
            <a:r>
              <a:rPr lang="it-IT" b="1" dirty="0"/>
              <a:t> </a:t>
            </a:r>
            <a:r>
              <a:rPr lang="it-IT" b="1" dirty="0" err="1" smtClean="0"/>
              <a:t>stability</a:t>
            </a:r>
            <a:endParaRPr lang="it-IT" b="1" dirty="0" smtClean="0"/>
          </a:p>
          <a:p>
            <a:pPr marL="45720" indent="0">
              <a:buNone/>
            </a:pPr>
            <a:r>
              <a:rPr lang="it-IT" b="1" dirty="0"/>
              <a:t> </a:t>
            </a:r>
            <a:r>
              <a:rPr lang="it-IT" b="1" dirty="0" smtClean="0"/>
              <a:t>       Analysis of </a:t>
            </a:r>
            <a:r>
              <a:rPr lang="it-IT" b="1" dirty="0" err="1" smtClean="0"/>
              <a:t>results</a:t>
            </a:r>
            <a:r>
              <a:rPr lang="it-IT" b="1" dirty="0" smtClean="0"/>
              <a:t> </a:t>
            </a:r>
            <a:r>
              <a:rPr lang="it-IT" b="1" dirty="0" err="1" smtClean="0"/>
              <a:t>already</a:t>
            </a:r>
            <a:r>
              <a:rPr lang="it-IT" b="1" dirty="0" smtClean="0"/>
              <a:t> </a:t>
            </a:r>
            <a:r>
              <a:rPr lang="it-IT" b="1" dirty="0" err="1" smtClean="0"/>
              <a:t>carried</a:t>
            </a:r>
            <a:r>
              <a:rPr lang="it-IT" b="1" dirty="0" smtClean="0"/>
              <a:t> out </a:t>
            </a:r>
          </a:p>
          <a:p>
            <a:pPr marL="45720" indent="0">
              <a:buNone/>
            </a:pPr>
            <a:r>
              <a:rPr lang="it-IT" b="1" dirty="0"/>
              <a:t> </a:t>
            </a:r>
            <a:r>
              <a:rPr lang="it-IT" b="1" dirty="0" smtClean="0"/>
              <a:t>       Evaluation of </a:t>
            </a:r>
            <a:r>
              <a:rPr lang="it-IT" b="1" dirty="0" err="1" smtClean="0"/>
              <a:t>sensitivity</a:t>
            </a:r>
            <a:r>
              <a:rPr lang="it-IT" b="1" dirty="0" smtClean="0"/>
              <a:t> of the </a:t>
            </a:r>
            <a:r>
              <a:rPr lang="it-IT" b="1" dirty="0" err="1" smtClean="0"/>
              <a:t>method</a:t>
            </a:r>
            <a:r>
              <a:rPr lang="it-IT" b="1" dirty="0" smtClean="0"/>
              <a:t> under </a:t>
            </a:r>
            <a:r>
              <a:rPr lang="it-IT" b="1" dirty="0" err="1" smtClean="0"/>
              <a:t>different</a:t>
            </a:r>
            <a:r>
              <a:rPr lang="it-IT" b="1" dirty="0" smtClean="0"/>
              <a:t> </a:t>
            </a:r>
            <a:r>
              <a:rPr lang="it-IT" b="1" dirty="0" err="1" smtClean="0"/>
              <a:t>scenarios</a:t>
            </a:r>
            <a:endParaRPr lang="it-IT" b="1" dirty="0" smtClean="0"/>
          </a:p>
          <a:p>
            <a:pPr marL="45720" indent="0">
              <a:buNone/>
            </a:pPr>
            <a:endParaRPr lang="it-IT" b="1" dirty="0"/>
          </a:p>
          <a:p>
            <a:r>
              <a:rPr lang="it-IT" b="1" dirty="0"/>
              <a:t>MC </a:t>
            </a:r>
            <a:r>
              <a:rPr lang="it-IT" b="1" dirty="0" err="1"/>
              <a:t>simulations</a:t>
            </a:r>
            <a:r>
              <a:rPr lang="it-IT" b="1" dirty="0"/>
              <a:t> and </a:t>
            </a:r>
            <a:r>
              <a:rPr lang="it-IT" b="1" dirty="0" err="1"/>
              <a:t>optimization</a:t>
            </a:r>
            <a:r>
              <a:rPr lang="it-IT" b="1" dirty="0"/>
              <a:t> of relative position </a:t>
            </a:r>
            <a:r>
              <a:rPr lang="it-IT" b="1" dirty="0" err="1"/>
              <a:t>between</a:t>
            </a:r>
            <a:r>
              <a:rPr lang="it-IT" b="1" dirty="0"/>
              <a:t> </a:t>
            </a:r>
            <a:r>
              <a:rPr lang="it-IT" b="1" dirty="0" smtClean="0"/>
              <a:t>detectors</a:t>
            </a:r>
          </a:p>
          <a:p>
            <a:pPr marL="45720" indent="0">
              <a:buNone/>
            </a:pPr>
            <a:endParaRPr lang="it-IT" b="1" dirty="0" smtClean="0"/>
          </a:p>
          <a:p>
            <a:r>
              <a:rPr lang="it-IT" b="1" dirty="0" err="1" smtClean="0"/>
              <a:t>Results</a:t>
            </a:r>
            <a:r>
              <a:rPr lang="it-IT" b="1" dirty="0" smtClean="0"/>
              <a:t> and </a:t>
            </a:r>
            <a:r>
              <a:rPr lang="it-IT" b="1" dirty="0" err="1" smtClean="0"/>
              <a:t>analysis</a:t>
            </a:r>
            <a:r>
              <a:rPr lang="it-IT" b="1" dirty="0" smtClean="0"/>
              <a:t> </a:t>
            </a:r>
            <a:r>
              <a:rPr lang="it-IT" b="1" dirty="0" err="1" smtClean="0"/>
              <a:t>presented</a:t>
            </a:r>
            <a:r>
              <a:rPr lang="it-IT" b="1" dirty="0" smtClean="0"/>
              <a:t> in </a:t>
            </a:r>
            <a:r>
              <a:rPr lang="it-IT" b="1" dirty="0" err="1" smtClean="0"/>
              <a:t>various</a:t>
            </a:r>
            <a:r>
              <a:rPr lang="it-IT" b="1" dirty="0" smtClean="0"/>
              <a:t> EEE </a:t>
            </a:r>
            <a:r>
              <a:rPr lang="it-IT" b="1" dirty="0" err="1" smtClean="0"/>
              <a:t>meetings</a:t>
            </a:r>
            <a:endParaRPr lang="it-IT" b="1" dirty="0" smtClean="0"/>
          </a:p>
          <a:p>
            <a:endParaRPr lang="it-IT" b="1" dirty="0"/>
          </a:p>
          <a:p>
            <a:r>
              <a:rPr lang="it-IT" b="1" dirty="0" err="1" smtClean="0"/>
              <a:t>Paper</a:t>
            </a:r>
            <a:r>
              <a:rPr lang="it-IT" b="1" dirty="0" smtClean="0"/>
              <a:t> with the </a:t>
            </a:r>
            <a:r>
              <a:rPr lang="it-IT" b="1" dirty="0" err="1" smtClean="0"/>
              <a:t>results</a:t>
            </a:r>
            <a:r>
              <a:rPr lang="it-IT" b="1" dirty="0" smtClean="0"/>
              <a:t> </a:t>
            </a:r>
            <a:r>
              <a:rPr lang="it-IT" b="1" dirty="0" err="1" smtClean="0"/>
              <a:t>progressing</a:t>
            </a:r>
            <a:r>
              <a:rPr lang="it-IT" b="1" dirty="0" smtClean="0"/>
              <a:t> </a:t>
            </a:r>
            <a:r>
              <a:rPr lang="it-IT" b="1" dirty="0" smtClean="0"/>
              <a:t>(ready </a:t>
            </a:r>
            <a:r>
              <a:rPr lang="it-IT" b="1" dirty="0" smtClean="0"/>
              <a:t>in a </a:t>
            </a:r>
            <a:r>
              <a:rPr lang="it-IT" b="1" dirty="0" err="1" smtClean="0"/>
              <a:t>few</a:t>
            </a:r>
            <a:r>
              <a:rPr lang="it-IT" b="1" dirty="0" smtClean="0"/>
              <a:t> </a:t>
            </a:r>
            <a:r>
              <a:rPr lang="it-IT" b="1" dirty="0" smtClean="0"/>
              <a:t>weeks from </a:t>
            </a:r>
            <a:r>
              <a:rPr lang="it-IT" b="1" dirty="0" err="1" smtClean="0"/>
              <a:t>now</a:t>
            </a:r>
            <a:r>
              <a:rPr lang="it-IT" b="1" dirty="0" smtClean="0"/>
              <a:t>?) </a:t>
            </a:r>
          </a:p>
          <a:p>
            <a:pPr marL="45720" indent="0">
              <a:buNone/>
            </a:pPr>
            <a:r>
              <a:rPr lang="it-IT" b="1" dirty="0"/>
              <a:t> </a:t>
            </a:r>
            <a:r>
              <a:rPr lang="it-IT" b="1" dirty="0" smtClean="0"/>
              <a:t>        </a:t>
            </a:r>
            <a:r>
              <a:rPr lang="it-IT" b="1" dirty="0" err="1" smtClean="0"/>
              <a:t>Possible</a:t>
            </a:r>
            <a:r>
              <a:rPr lang="it-IT" b="1" dirty="0" smtClean="0"/>
              <a:t> target: JINST</a:t>
            </a:r>
            <a:endParaRPr lang="it-IT" b="1" dirty="0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2BCE0556-AA91-4881-8A1D-2AE088AD66A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SUMMARY OF ACTIVITY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9769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ombo 2">
            <a:extLst>
              <a:ext uri="{FF2B5EF4-FFF2-40B4-BE49-F238E27FC236}">
                <a16:creationId xmlns:a16="http://schemas.microsoft.com/office/drawing/2014/main" xmlns="" id="{76037ADE-2FAF-45F8-A1E5-B0D1B83C88CE}"/>
              </a:ext>
            </a:extLst>
          </p:cNvPr>
          <p:cNvSpPr/>
          <p:nvPr/>
        </p:nvSpPr>
        <p:spPr>
          <a:xfrm>
            <a:off x="6479539" y="491835"/>
            <a:ext cx="1620982" cy="332509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4" name="Rombo 3">
            <a:extLst>
              <a:ext uri="{FF2B5EF4-FFF2-40B4-BE49-F238E27FC236}">
                <a16:creationId xmlns:a16="http://schemas.microsoft.com/office/drawing/2014/main" xmlns="" id="{E4FBC323-17D0-4E5A-87D1-4E0035075697}"/>
              </a:ext>
            </a:extLst>
          </p:cNvPr>
          <p:cNvSpPr/>
          <p:nvPr/>
        </p:nvSpPr>
        <p:spPr>
          <a:xfrm>
            <a:off x="6096000" y="5174674"/>
            <a:ext cx="5258753" cy="1191491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ombo 6">
            <a:extLst>
              <a:ext uri="{FF2B5EF4-FFF2-40B4-BE49-F238E27FC236}">
                <a16:creationId xmlns:a16="http://schemas.microsoft.com/office/drawing/2014/main" xmlns="" id="{C87329D9-EE55-46B0-A76D-8E33CBFBA351}"/>
              </a:ext>
            </a:extLst>
          </p:cNvPr>
          <p:cNvSpPr/>
          <p:nvPr/>
        </p:nvSpPr>
        <p:spPr>
          <a:xfrm>
            <a:off x="6096000" y="4481945"/>
            <a:ext cx="5342572" cy="1239983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Rombo 7">
            <a:extLst>
              <a:ext uri="{FF2B5EF4-FFF2-40B4-BE49-F238E27FC236}">
                <a16:creationId xmlns:a16="http://schemas.microsoft.com/office/drawing/2014/main" xmlns="" id="{C1A33391-5461-48CF-A471-52B467D158CD}"/>
              </a:ext>
            </a:extLst>
          </p:cNvPr>
          <p:cNvSpPr/>
          <p:nvPr/>
        </p:nvSpPr>
        <p:spPr>
          <a:xfrm>
            <a:off x="6096000" y="3886200"/>
            <a:ext cx="5258758" cy="1191491"/>
          </a:xfrm>
          <a:prstGeom prst="diamond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1" name="Connettore 2 10">
            <a:extLst>
              <a:ext uri="{FF2B5EF4-FFF2-40B4-BE49-F238E27FC236}">
                <a16:creationId xmlns:a16="http://schemas.microsoft.com/office/drawing/2014/main" xmlns="" id="{CF043DC5-A150-49C7-B5E3-54872BE94992}"/>
              </a:ext>
            </a:extLst>
          </p:cNvPr>
          <p:cNvCxnSpPr>
            <a:cxnSpLocks/>
          </p:cNvCxnSpPr>
          <p:nvPr/>
        </p:nvCxnSpPr>
        <p:spPr>
          <a:xfrm>
            <a:off x="5859780" y="5126183"/>
            <a:ext cx="0" cy="644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Connettore 2 13">
            <a:extLst>
              <a:ext uri="{FF2B5EF4-FFF2-40B4-BE49-F238E27FC236}">
                <a16:creationId xmlns:a16="http://schemas.microsoft.com/office/drawing/2014/main" xmlns="" id="{87DA317A-E3EC-413F-A298-0C294B3A2A40}"/>
              </a:ext>
            </a:extLst>
          </p:cNvPr>
          <p:cNvCxnSpPr>
            <a:cxnSpLocks/>
          </p:cNvCxnSpPr>
          <p:nvPr/>
        </p:nvCxnSpPr>
        <p:spPr>
          <a:xfrm>
            <a:off x="6012180" y="4483871"/>
            <a:ext cx="0" cy="64423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ttore 2 14">
            <a:extLst>
              <a:ext uri="{FF2B5EF4-FFF2-40B4-BE49-F238E27FC236}">
                <a16:creationId xmlns:a16="http://schemas.microsoft.com/office/drawing/2014/main" xmlns="" id="{355068B1-D981-4BC7-AD48-F8E9CA3E3174}"/>
              </a:ext>
            </a:extLst>
          </p:cNvPr>
          <p:cNvCxnSpPr>
            <a:cxnSpLocks/>
          </p:cNvCxnSpPr>
          <p:nvPr/>
        </p:nvCxnSpPr>
        <p:spPr>
          <a:xfrm>
            <a:off x="5859780" y="4481945"/>
            <a:ext cx="0" cy="128847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:a16="http://schemas.microsoft.com/office/drawing/2014/main" xmlns="" id="{A7CCBC27-2ED8-4252-A247-4317BA4854B0}"/>
              </a:ext>
            </a:extLst>
          </p:cNvPr>
          <p:cNvCxnSpPr>
            <a:cxnSpLocks/>
          </p:cNvCxnSpPr>
          <p:nvPr/>
        </p:nvCxnSpPr>
        <p:spPr>
          <a:xfrm>
            <a:off x="6984311" y="130476"/>
            <a:ext cx="191993" cy="47140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onnettore diritto 22">
            <a:extLst>
              <a:ext uri="{FF2B5EF4-FFF2-40B4-BE49-F238E27FC236}">
                <a16:creationId xmlns:a16="http://schemas.microsoft.com/office/drawing/2014/main" xmlns="" id="{C94F5804-6542-4127-9BE1-4B0950E392A6}"/>
              </a:ext>
            </a:extLst>
          </p:cNvPr>
          <p:cNvCxnSpPr/>
          <p:nvPr/>
        </p:nvCxnSpPr>
        <p:spPr>
          <a:xfrm>
            <a:off x="7290030" y="658089"/>
            <a:ext cx="810491" cy="3872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Connettore diritto 29">
            <a:extLst>
              <a:ext uri="{FF2B5EF4-FFF2-40B4-BE49-F238E27FC236}">
                <a16:creationId xmlns:a16="http://schemas.microsoft.com/office/drawing/2014/main" xmlns="" id="{D2D33C9C-9EC0-4716-9003-00FE0B47DCD8}"/>
              </a:ext>
            </a:extLst>
          </p:cNvPr>
          <p:cNvCxnSpPr>
            <a:cxnSpLocks/>
          </p:cNvCxnSpPr>
          <p:nvPr/>
        </p:nvCxnSpPr>
        <p:spPr>
          <a:xfrm flipH="1">
            <a:off x="7523545" y="155596"/>
            <a:ext cx="219353" cy="50249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Connettore diritto 31">
            <a:extLst>
              <a:ext uri="{FF2B5EF4-FFF2-40B4-BE49-F238E27FC236}">
                <a16:creationId xmlns:a16="http://schemas.microsoft.com/office/drawing/2014/main" xmlns="" id="{A64C8B20-27CC-4BD0-8836-FF09D0E0E95A}"/>
              </a:ext>
            </a:extLst>
          </p:cNvPr>
          <p:cNvCxnSpPr>
            <a:cxnSpLocks/>
          </p:cNvCxnSpPr>
          <p:nvPr/>
        </p:nvCxnSpPr>
        <p:spPr>
          <a:xfrm flipH="1">
            <a:off x="7103887" y="658089"/>
            <a:ext cx="303910" cy="387234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onnettore diritto 33">
            <a:extLst>
              <a:ext uri="{FF2B5EF4-FFF2-40B4-BE49-F238E27FC236}">
                <a16:creationId xmlns:a16="http://schemas.microsoft.com/office/drawing/2014/main" xmlns="" id="{930383AD-7DBD-4901-B373-A232E5E3B2CE}"/>
              </a:ext>
            </a:extLst>
          </p:cNvPr>
          <p:cNvCxnSpPr>
            <a:cxnSpLocks/>
          </p:cNvCxnSpPr>
          <p:nvPr/>
        </p:nvCxnSpPr>
        <p:spPr>
          <a:xfrm>
            <a:off x="7491616" y="658089"/>
            <a:ext cx="1587572" cy="409876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onnettore diritto 36">
            <a:extLst>
              <a:ext uri="{FF2B5EF4-FFF2-40B4-BE49-F238E27FC236}">
                <a16:creationId xmlns:a16="http://schemas.microsoft.com/office/drawing/2014/main" xmlns="" id="{F4D44764-656E-4001-92CA-B513FD1194B3}"/>
              </a:ext>
            </a:extLst>
          </p:cNvPr>
          <p:cNvCxnSpPr>
            <a:cxnSpLocks/>
          </p:cNvCxnSpPr>
          <p:nvPr/>
        </p:nvCxnSpPr>
        <p:spPr>
          <a:xfrm flipH="1">
            <a:off x="7407797" y="80540"/>
            <a:ext cx="12794" cy="491835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Connettore 2 40">
            <a:extLst>
              <a:ext uri="{FF2B5EF4-FFF2-40B4-BE49-F238E27FC236}">
                <a16:creationId xmlns:a16="http://schemas.microsoft.com/office/drawing/2014/main" xmlns="" id="{4C75186C-9345-470D-8AAE-36371FF0654B}"/>
              </a:ext>
            </a:extLst>
          </p:cNvPr>
          <p:cNvCxnSpPr>
            <a:cxnSpLocks/>
          </p:cNvCxnSpPr>
          <p:nvPr/>
        </p:nvCxnSpPr>
        <p:spPr>
          <a:xfrm>
            <a:off x="11445605" y="658090"/>
            <a:ext cx="9476" cy="382385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onnettore 2 63">
            <a:extLst>
              <a:ext uri="{FF2B5EF4-FFF2-40B4-BE49-F238E27FC236}">
                <a16:creationId xmlns:a16="http://schemas.microsoft.com/office/drawing/2014/main" xmlns="" id="{9A336B52-FB8D-4256-A245-ED66342F327B}"/>
              </a:ext>
            </a:extLst>
          </p:cNvPr>
          <p:cNvCxnSpPr/>
          <p:nvPr/>
        </p:nvCxnSpPr>
        <p:spPr>
          <a:xfrm flipV="1">
            <a:off x="10129421" y="142402"/>
            <a:ext cx="0" cy="68194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Connettore 2 65">
            <a:extLst>
              <a:ext uri="{FF2B5EF4-FFF2-40B4-BE49-F238E27FC236}">
                <a16:creationId xmlns:a16="http://schemas.microsoft.com/office/drawing/2014/main" xmlns="" id="{99C6DBD5-61F4-49D0-B798-C63F14556518}"/>
              </a:ext>
            </a:extLst>
          </p:cNvPr>
          <p:cNvCxnSpPr/>
          <p:nvPr/>
        </p:nvCxnSpPr>
        <p:spPr>
          <a:xfrm>
            <a:off x="10138299" y="824344"/>
            <a:ext cx="772357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Connettore 2 67">
            <a:extLst>
              <a:ext uri="{FF2B5EF4-FFF2-40B4-BE49-F238E27FC236}">
                <a16:creationId xmlns:a16="http://schemas.microsoft.com/office/drawing/2014/main" xmlns="" id="{9BF23A8D-47E6-4516-9205-FC7517FA297B}"/>
              </a:ext>
            </a:extLst>
          </p:cNvPr>
          <p:cNvCxnSpPr/>
          <p:nvPr/>
        </p:nvCxnSpPr>
        <p:spPr>
          <a:xfrm flipV="1">
            <a:off x="10129421" y="572375"/>
            <a:ext cx="585927" cy="25196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CasellaDiTesto 68">
            <a:extLst>
              <a:ext uri="{FF2B5EF4-FFF2-40B4-BE49-F238E27FC236}">
                <a16:creationId xmlns:a16="http://schemas.microsoft.com/office/drawing/2014/main" xmlns="" id="{E623683F-0BED-4A10-BC9C-24273FD9268C}"/>
              </a:ext>
            </a:extLst>
          </p:cNvPr>
          <p:cNvSpPr txBox="1"/>
          <p:nvPr/>
        </p:nvSpPr>
        <p:spPr>
          <a:xfrm>
            <a:off x="10634891" y="803207"/>
            <a:ext cx="2029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x</a:t>
            </a:r>
          </a:p>
        </p:txBody>
      </p:sp>
      <p:sp>
        <p:nvSpPr>
          <p:cNvPr id="70" name="CasellaDiTesto 69">
            <a:extLst>
              <a:ext uri="{FF2B5EF4-FFF2-40B4-BE49-F238E27FC236}">
                <a16:creationId xmlns:a16="http://schemas.microsoft.com/office/drawing/2014/main" xmlns="" id="{C1F4C551-870B-407B-A223-9B2AC688B474}"/>
              </a:ext>
            </a:extLst>
          </p:cNvPr>
          <p:cNvSpPr txBox="1"/>
          <p:nvPr/>
        </p:nvSpPr>
        <p:spPr>
          <a:xfrm>
            <a:off x="10380734" y="385384"/>
            <a:ext cx="2029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y</a:t>
            </a:r>
          </a:p>
        </p:txBody>
      </p:sp>
      <p:sp>
        <p:nvSpPr>
          <p:cNvPr id="71" name="CasellaDiTesto 70">
            <a:extLst>
              <a:ext uri="{FF2B5EF4-FFF2-40B4-BE49-F238E27FC236}">
                <a16:creationId xmlns:a16="http://schemas.microsoft.com/office/drawing/2014/main" xmlns="" id="{39C6053C-346D-4574-B9B4-347B41B4E135}"/>
              </a:ext>
            </a:extLst>
          </p:cNvPr>
          <p:cNvSpPr txBox="1"/>
          <p:nvPr/>
        </p:nvSpPr>
        <p:spPr>
          <a:xfrm>
            <a:off x="9878109" y="155596"/>
            <a:ext cx="20298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200" dirty="0"/>
              <a:t>z</a:t>
            </a:r>
          </a:p>
        </p:txBody>
      </p:sp>
      <p:sp>
        <p:nvSpPr>
          <p:cNvPr id="72" name="CasellaDiTesto 71">
            <a:extLst>
              <a:ext uri="{FF2B5EF4-FFF2-40B4-BE49-F238E27FC236}">
                <a16:creationId xmlns:a16="http://schemas.microsoft.com/office/drawing/2014/main" xmlns="" id="{E21C12B4-6CD0-4276-AF2A-1FB6EB72E31F}"/>
              </a:ext>
            </a:extLst>
          </p:cNvPr>
          <p:cNvSpPr txBox="1"/>
          <p:nvPr/>
        </p:nvSpPr>
        <p:spPr>
          <a:xfrm>
            <a:off x="6857381" y="2049954"/>
            <a:ext cx="53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endParaRPr lang="it-IT" dirty="0"/>
          </a:p>
        </p:txBody>
      </p:sp>
      <p:sp>
        <p:nvSpPr>
          <p:cNvPr id="73" name="CasellaDiTesto 72">
            <a:extLst>
              <a:ext uri="{FF2B5EF4-FFF2-40B4-BE49-F238E27FC236}">
                <a16:creationId xmlns:a16="http://schemas.microsoft.com/office/drawing/2014/main" xmlns="" id="{39E23832-3662-42D6-8F3D-3915CF0288E9}"/>
              </a:ext>
            </a:extLst>
          </p:cNvPr>
          <p:cNvSpPr txBox="1"/>
          <p:nvPr/>
        </p:nvSpPr>
        <p:spPr>
          <a:xfrm>
            <a:off x="7473791" y="2729636"/>
            <a:ext cx="53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endParaRPr lang="it-IT" dirty="0"/>
          </a:p>
        </p:txBody>
      </p:sp>
      <p:sp>
        <p:nvSpPr>
          <p:cNvPr id="74" name="CasellaDiTesto 73">
            <a:extLst>
              <a:ext uri="{FF2B5EF4-FFF2-40B4-BE49-F238E27FC236}">
                <a16:creationId xmlns:a16="http://schemas.microsoft.com/office/drawing/2014/main" xmlns="" id="{3621516E-DDBA-495F-B7EC-00229C05D55C}"/>
              </a:ext>
            </a:extLst>
          </p:cNvPr>
          <p:cNvSpPr txBox="1"/>
          <p:nvPr/>
        </p:nvSpPr>
        <p:spPr>
          <a:xfrm>
            <a:off x="7990352" y="1684657"/>
            <a:ext cx="53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>
                <a:latin typeface="Times New Roman" panose="02020603050405020304" pitchFamily="18" charset="0"/>
                <a:cs typeface="Times New Roman" panose="02020603050405020304" pitchFamily="18" charset="0"/>
              </a:rPr>
              <a:t>μ</a:t>
            </a:r>
            <a:endParaRPr lang="it-IT" dirty="0"/>
          </a:p>
        </p:txBody>
      </p:sp>
      <p:sp>
        <p:nvSpPr>
          <p:cNvPr id="75" name="CasellaDiTesto 74">
            <a:extLst>
              <a:ext uri="{FF2B5EF4-FFF2-40B4-BE49-F238E27FC236}">
                <a16:creationId xmlns:a16="http://schemas.microsoft.com/office/drawing/2014/main" xmlns="" id="{A2646CA2-66F5-456C-90C2-F6E1CBB1BBA1}"/>
              </a:ext>
            </a:extLst>
          </p:cNvPr>
          <p:cNvSpPr txBox="1"/>
          <p:nvPr/>
        </p:nvSpPr>
        <p:spPr>
          <a:xfrm>
            <a:off x="5440106" y="5186687"/>
            <a:ext cx="53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2d</a:t>
            </a:r>
          </a:p>
        </p:txBody>
      </p:sp>
      <p:sp>
        <p:nvSpPr>
          <p:cNvPr id="76" name="CasellaDiTesto 75">
            <a:extLst>
              <a:ext uri="{FF2B5EF4-FFF2-40B4-BE49-F238E27FC236}">
                <a16:creationId xmlns:a16="http://schemas.microsoft.com/office/drawing/2014/main" xmlns="" id="{6BDD608C-CCEA-4777-ADCE-2803D87E8E4D}"/>
              </a:ext>
            </a:extLst>
          </p:cNvPr>
          <p:cNvSpPr txBox="1"/>
          <p:nvPr/>
        </p:nvSpPr>
        <p:spPr>
          <a:xfrm>
            <a:off x="6033867" y="4572185"/>
            <a:ext cx="5382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</a:t>
            </a:r>
          </a:p>
        </p:txBody>
      </p:sp>
      <p:sp>
        <p:nvSpPr>
          <p:cNvPr id="77" name="CasellaDiTesto 76">
            <a:extLst>
              <a:ext uri="{FF2B5EF4-FFF2-40B4-BE49-F238E27FC236}">
                <a16:creationId xmlns:a16="http://schemas.microsoft.com/office/drawing/2014/main" xmlns="" id="{32473E58-BD8D-4CD6-B91F-9F8879A494A6}"/>
              </a:ext>
            </a:extLst>
          </p:cNvPr>
          <p:cNvSpPr txBox="1"/>
          <p:nvPr/>
        </p:nvSpPr>
        <p:spPr>
          <a:xfrm>
            <a:off x="11068313" y="2356666"/>
            <a:ext cx="74051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D</a:t>
            </a:r>
          </a:p>
        </p:txBody>
      </p:sp>
      <p:cxnSp>
        <p:nvCxnSpPr>
          <p:cNvPr id="80" name="Connettore diritto 79">
            <a:extLst>
              <a:ext uri="{FF2B5EF4-FFF2-40B4-BE49-F238E27FC236}">
                <a16:creationId xmlns:a16="http://schemas.microsoft.com/office/drawing/2014/main" xmlns="" id="{848954BA-1766-4540-851E-2E8F769BFCF4}"/>
              </a:ext>
            </a:extLst>
          </p:cNvPr>
          <p:cNvCxnSpPr/>
          <p:nvPr/>
        </p:nvCxnSpPr>
        <p:spPr>
          <a:xfrm>
            <a:off x="9200311" y="4971519"/>
            <a:ext cx="319863" cy="37061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Connettore diritto 80">
            <a:extLst>
              <a:ext uri="{FF2B5EF4-FFF2-40B4-BE49-F238E27FC236}">
                <a16:creationId xmlns:a16="http://schemas.microsoft.com/office/drawing/2014/main" xmlns="" id="{265D389F-10BA-440B-BA7E-BBC0619B3BE3}"/>
              </a:ext>
            </a:extLst>
          </p:cNvPr>
          <p:cNvCxnSpPr>
            <a:cxnSpLocks/>
          </p:cNvCxnSpPr>
          <p:nvPr/>
        </p:nvCxnSpPr>
        <p:spPr>
          <a:xfrm>
            <a:off x="9620855" y="5531635"/>
            <a:ext cx="234216" cy="43966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Connettore diritto 85">
            <a:extLst>
              <a:ext uri="{FF2B5EF4-FFF2-40B4-BE49-F238E27FC236}">
                <a16:creationId xmlns:a16="http://schemas.microsoft.com/office/drawing/2014/main" xmlns="" id="{332E86E1-23A1-4A1A-BBBA-80CDD25DDE42}"/>
              </a:ext>
            </a:extLst>
          </p:cNvPr>
          <p:cNvCxnSpPr>
            <a:cxnSpLocks/>
          </p:cNvCxnSpPr>
          <p:nvPr/>
        </p:nvCxnSpPr>
        <p:spPr>
          <a:xfrm>
            <a:off x="7113914" y="4716780"/>
            <a:ext cx="293883" cy="40940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8" name="Connettore diritto 87">
            <a:extLst>
              <a:ext uri="{FF2B5EF4-FFF2-40B4-BE49-F238E27FC236}">
                <a16:creationId xmlns:a16="http://schemas.microsoft.com/office/drawing/2014/main" xmlns="" id="{20B6DCC2-9418-4299-A334-890A8479D9D3}"/>
              </a:ext>
            </a:extLst>
          </p:cNvPr>
          <p:cNvCxnSpPr>
            <a:cxnSpLocks/>
          </p:cNvCxnSpPr>
          <p:nvPr/>
        </p:nvCxnSpPr>
        <p:spPr>
          <a:xfrm>
            <a:off x="7550214" y="5448301"/>
            <a:ext cx="192684" cy="41662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3" name="Immagine 32">
            <a:extLst>
              <a:ext uri="{FF2B5EF4-FFF2-40B4-BE49-F238E27FC236}">
                <a16:creationId xmlns="" xmlns:a16="http://schemas.microsoft.com/office/drawing/2014/main" id="{C92464F6-2759-49BA-8477-16017A900D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9701" y="1318440"/>
            <a:ext cx="3930426" cy="2076452"/>
          </a:xfrm>
          <a:prstGeom prst="rect">
            <a:avLst/>
          </a:prstGeom>
        </p:spPr>
      </p:pic>
      <p:pic>
        <p:nvPicPr>
          <p:cNvPr id="35" name="Immagine 34">
            <a:extLst>
              <a:ext uri="{FF2B5EF4-FFF2-40B4-BE49-F238E27FC236}">
                <a16:creationId xmlns="" xmlns:a16="http://schemas.microsoft.com/office/drawing/2014/main" id="{24997FB3-EAC6-4B53-AD74-09952C22D64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4069" y="4544515"/>
            <a:ext cx="3976057" cy="2079178"/>
          </a:xfrm>
          <a:prstGeom prst="rect">
            <a:avLst/>
          </a:prstGeom>
        </p:spPr>
      </p:pic>
      <p:sp>
        <p:nvSpPr>
          <p:cNvPr id="2" name="Rettangolo 1"/>
          <p:cNvSpPr/>
          <p:nvPr/>
        </p:nvSpPr>
        <p:spPr>
          <a:xfrm>
            <a:off x="383539" y="236694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err="1"/>
              <a:t>Outside</a:t>
            </a:r>
            <a:r>
              <a:rPr lang="it-IT" dirty="0"/>
              <a:t> the </a:t>
            </a:r>
            <a:r>
              <a:rPr lang="it-IT" dirty="0" err="1"/>
              <a:t>acceptance</a:t>
            </a:r>
            <a:r>
              <a:rPr lang="it-IT" dirty="0"/>
              <a:t> </a:t>
            </a:r>
            <a:r>
              <a:rPr lang="it-IT" dirty="0" err="1"/>
              <a:t>cone</a:t>
            </a:r>
            <a:r>
              <a:rPr lang="it-IT" dirty="0"/>
              <a:t>: </a:t>
            </a:r>
            <a:r>
              <a:rPr lang="it-IT" dirty="0" err="1"/>
              <a:t>two</a:t>
            </a:r>
            <a:r>
              <a:rPr lang="it-IT" dirty="0"/>
              <a:t> </a:t>
            </a:r>
            <a:r>
              <a:rPr lang="it-IT" dirty="0" err="1"/>
              <a:t>independent</a:t>
            </a:r>
            <a:r>
              <a:rPr lang="it-IT" dirty="0"/>
              <a:t> </a:t>
            </a:r>
            <a:r>
              <a:rPr lang="it-IT" dirty="0" err="1"/>
              <a:t>muons</a:t>
            </a:r>
            <a:r>
              <a:rPr lang="it-IT" dirty="0"/>
              <a:t> </a:t>
            </a:r>
            <a:r>
              <a:rPr lang="it-IT" dirty="0" err="1"/>
              <a:t>coming</a:t>
            </a:r>
            <a:r>
              <a:rPr lang="it-IT" dirty="0"/>
              <a:t> from the </a:t>
            </a:r>
            <a:r>
              <a:rPr lang="it-IT" dirty="0" err="1"/>
              <a:t>same</a:t>
            </a:r>
            <a:r>
              <a:rPr lang="it-IT" dirty="0"/>
              <a:t> </a:t>
            </a:r>
            <a:r>
              <a:rPr lang="it-IT" dirty="0" err="1"/>
              <a:t>shower</a:t>
            </a:r>
            <a:r>
              <a:rPr lang="it-IT" dirty="0"/>
              <a:t>. </a:t>
            </a:r>
            <a:br>
              <a:rPr lang="it-IT" dirty="0"/>
            </a:br>
            <a:r>
              <a:rPr lang="it-IT" b="1" dirty="0"/>
              <a:t>13 </a:t>
            </a:r>
            <a:r>
              <a:rPr lang="it-IT" b="1" dirty="0" err="1"/>
              <a:t>days</a:t>
            </a:r>
            <a:r>
              <a:rPr lang="it-IT" dirty="0"/>
              <a:t> </a:t>
            </a:r>
            <a:r>
              <a:rPr lang="it-IT" dirty="0" smtClean="0"/>
              <a:t>   </a:t>
            </a:r>
            <a:r>
              <a:rPr lang="it-IT" dirty="0" err="1" smtClean="0"/>
              <a:t>acquisition</a:t>
            </a:r>
            <a:r>
              <a:rPr lang="it-IT" dirty="0" smtClean="0"/>
              <a:t> time</a:t>
            </a:r>
            <a:endParaRPr lang="it-IT" dirty="0"/>
          </a:p>
        </p:txBody>
      </p:sp>
      <p:sp>
        <p:nvSpPr>
          <p:cNvPr id="36" name="Rettangolo 35"/>
          <p:cNvSpPr/>
          <p:nvPr/>
        </p:nvSpPr>
        <p:spPr>
          <a:xfrm>
            <a:off x="383539" y="3558615"/>
            <a:ext cx="6096000" cy="92333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dirty="0" smtClean="0"/>
              <a:t>Inside </a:t>
            </a:r>
            <a:r>
              <a:rPr lang="it-IT" dirty="0"/>
              <a:t>the </a:t>
            </a:r>
            <a:r>
              <a:rPr lang="it-IT" dirty="0" err="1"/>
              <a:t>acceptance</a:t>
            </a:r>
            <a:r>
              <a:rPr lang="it-IT" dirty="0"/>
              <a:t> </a:t>
            </a:r>
            <a:r>
              <a:rPr lang="it-IT" dirty="0" err="1"/>
              <a:t>cone</a:t>
            </a:r>
            <a:r>
              <a:rPr lang="it-IT" dirty="0"/>
              <a:t>: </a:t>
            </a:r>
            <a:r>
              <a:rPr lang="it-IT" dirty="0" smtClean="0"/>
              <a:t>the </a:t>
            </a:r>
            <a:r>
              <a:rPr lang="it-IT" dirty="0" err="1" smtClean="0"/>
              <a:t>same</a:t>
            </a:r>
            <a:r>
              <a:rPr lang="it-IT" dirty="0" smtClean="0"/>
              <a:t> </a:t>
            </a:r>
            <a:r>
              <a:rPr lang="it-IT" dirty="0" err="1" smtClean="0"/>
              <a:t>muon</a:t>
            </a:r>
            <a:r>
              <a:rPr lang="it-IT" dirty="0" smtClean="0"/>
              <a:t> </a:t>
            </a:r>
            <a:r>
              <a:rPr lang="it-IT" dirty="0" err="1" smtClean="0"/>
              <a:t>passing</a:t>
            </a:r>
            <a:r>
              <a:rPr lang="it-IT" dirty="0" smtClean="0"/>
              <a:t> </a:t>
            </a:r>
            <a:r>
              <a:rPr lang="it-IT" dirty="0" err="1" smtClean="0"/>
              <a:t>through</a:t>
            </a:r>
            <a:r>
              <a:rPr lang="it-IT" dirty="0" smtClean="0"/>
              <a:t> </a:t>
            </a:r>
            <a:r>
              <a:rPr lang="it-IT" dirty="0" err="1" smtClean="0"/>
              <a:t>both</a:t>
            </a:r>
            <a:r>
              <a:rPr lang="it-IT" dirty="0" smtClean="0"/>
              <a:t> </a:t>
            </a:r>
            <a:r>
              <a:rPr lang="it-IT" dirty="0" smtClean="0"/>
              <a:t>detectors</a:t>
            </a:r>
            <a:r>
              <a:rPr lang="it-IT" dirty="0"/>
              <a:t>.</a:t>
            </a:r>
            <a:r>
              <a:rPr lang="it-IT" dirty="0"/>
              <a:t/>
            </a:r>
            <a:br>
              <a:rPr lang="it-IT" dirty="0"/>
            </a:br>
            <a:r>
              <a:rPr lang="it-IT" b="1" dirty="0" smtClean="0"/>
              <a:t>47 </a:t>
            </a:r>
            <a:r>
              <a:rPr lang="it-IT" b="1" dirty="0" err="1"/>
              <a:t>days</a:t>
            </a:r>
            <a:r>
              <a:rPr lang="it-IT" dirty="0"/>
              <a:t> </a:t>
            </a:r>
            <a:r>
              <a:rPr lang="it-IT" dirty="0" smtClean="0"/>
              <a:t>   </a:t>
            </a:r>
            <a:r>
              <a:rPr lang="it-IT" dirty="0" err="1" smtClean="0"/>
              <a:t>acquisition</a:t>
            </a:r>
            <a:r>
              <a:rPr lang="it-IT" dirty="0" smtClean="0"/>
              <a:t> time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29977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>
            <a:extLst>
              <a:ext uri="{FF2B5EF4-FFF2-40B4-BE49-F238E27FC236}">
                <a16:creationId xmlns="" xmlns:a16="http://schemas.microsoft.com/office/drawing/2014/main" id="{AF7F054E-8C74-4EA9-9FA6-3D66148D6AB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54919" y="2129827"/>
            <a:ext cx="5548642" cy="3767989"/>
          </a:xfrm>
        </p:spPr>
      </p:pic>
      <p:pic>
        <p:nvPicPr>
          <p:cNvPr id="8" name="Segnaposto contenuto 7">
            <a:extLst>
              <a:ext uri="{FF2B5EF4-FFF2-40B4-BE49-F238E27FC236}">
                <a16:creationId xmlns="" xmlns:a16="http://schemas.microsoft.com/office/drawing/2014/main" id="{2A151B2C-B390-485A-B45E-9089923930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04172" y="2161912"/>
            <a:ext cx="5548640" cy="3767987"/>
          </a:xfrm>
        </p:spPr>
      </p:pic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28D7C5D-AA48-49A7-8103-8818EEC31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ZENITHAL ANGLE </a:t>
            </a:r>
            <a:r>
              <a:rPr lang="it-IT" dirty="0" err="1"/>
              <a:t>distribution</a:t>
            </a:r>
            <a:endParaRPr lang="it-IT" dirty="0"/>
          </a:p>
        </p:txBody>
      </p:sp>
      <p:graphicFrame>
        <p:nvGraphicFramePr>
          <p:cNvPr id="3" name="Tabella 2">
            <a:extLst>
              <a:ext uri="{FF2B5EF4-FFF2-40B4-BE49-F238E27FC236}">
                <a16:creationId xmlns="" xmlns:a16="http://schemas.microsoft.com/office/drawing/2014/main" id="{137932EC-1DFB-4A9E-AFB7-E8922F6BF21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72319654"/>
              </p:ext>
            </p:extLst>
          </p:nvPr>
        </p:nvGraphicFramePr>
        <p:xfrm>
          <a:off x="7988967" y="5951622"/>
          <a:ext cx="3741798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870899">
                  <a:extLst>
                    <a:ext uri="{9D8B030D-6E8A-4147-A177-3AD203B41FA5}">
                      <a16:colId xmlns="" xmlns:a16="http://schemas.microsoft.com/office/drawing/2014/main" val="3623861039"/>
                    </a:ext>
                  </a:extLst>
                </a:gridCol>
                <a:gridCol w="1870899">
                  <a:extLst>
                    <a:ext uri="{9D8B030D-6E8A-4147-A177-3AD203B41FA5}">
                      <a16:colId xmlns="" xmlns:a16="http://schemas.microsoft.com/office/drawing/2014/main" val="1190327894"/>
                    </a:ext>
                  </a:extLst>
                </a:gridCol>
              </a:tblGrid>
              <a:tr h="29357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θ </a:t>
                      </a:r>
                      <a:r>
                        <a:rPr lang="it-IT" dirty="0"/>
                        <a:t>&gt;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Δ&lt;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θ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6747425"/>
                  </a:ext>
                </a:extLst>
              </a:tr>
              <a:tr h="293570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31.03°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0.05°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6276200"/>
                  </a:ext>
                </a:extLst>
              </a:tr>
            </a:tbl>
          </a:graphicData>
        </a:graphic>
      </p:graphicFrame>
      <p:sp>
        <p:nvSpPr>
          <p:cNvPr id="7" name="CasellaDiTesto 6">
            <a:extLst>
              <a:ext uri="{FF2B5EF4-FFF2-40B4-BE49-F238E27FC236}">
                <a16:creationId xmlns="" xmlns:a16="http://schemas.microsoft.com/office/drawing/2014/main" id="{3B0757CB-D87A-4F8F-98BA-7CD2D2399511}"/>
              </a:ext>
            </a:extLst>
          </p:cNvPr>
          <p:cNvSpPr txBox="1"/>
          <p:nvPr/>
        </p:nvSpPr>
        <p:spPr>
          <a:xfrm>
            <a:off x="1610407" y="1690233"/>
            <a:ext cx="39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 </a:t>
            </a:r>
            <a:r>
              <a:rPr lang="it-IT" dirty="0" err="1"/>
              <a:t>outside</a:t>
            </a:r>
            <a:r>
              <a:rPr lang="it-IT" dirty="0"/>
              <a:t> CATA-01 </a:t>
            </a:r>
            <a:r>
              <a:rPr lang="it-IT" dirty="0" err="1"/>
              <a:t>acceptance</a:t>
            </a:r>
            <a:endParaRPr lang="it-IT" dirty="0"/>
          </a:p>
        </p:txBody>
      </p:sp>
      <p:sp>
        <p:nvSpPr>
          <p:cNvPr id="9" name="CasellaDiTesto 8">
            <a:extLst>
              <a:ext uri="{FF2B5EF4-FFF2-40B4-BE49-F238E27FC236}">
                <a16:creationId xmlns="" xmlns:a16="http://schemas.microsoft.com/office/drawing/2014/main" id="{5910C911-2D22-461C-B211-A668438F064B}"/>
              </a:ext>
            </a:extLst>
          </p:cNvPr>
          <p:cNvSpPr txBox="1"/>
          <p:nvPr/>
        </p:nvSpPr>
        <p:spPr>
          <a:xfrm>
            <a:off x="7089383" y="1665903"/>
            <a:ext cx="39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 inside CATA-01 </a:t>
            </a:r>
            <a:r>
              <a:rPr lang="it-IT" dirty="0" err="1"/>
              <a:t>acceptance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90691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Segnaposto contenuto 5">
            <a:extLst>
              <a:ext uri="{FF2B5EF4-FFF2-40B4-BE49-F238E27FC236}">
                <a16:creationId xmlns="" xmlns:a16="http://schemas.microsoft.com/office/drawing/2014/main" id="{AF7F054E-8C74-4EA9-9FA6-3D66148D6ABD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263956" y="2064436"/>
            <a:ext cx="5584100" cy="3792067"/>
          </a:xfrm>
        </p:spPr>
      </p:pic>
      <p:pic>
        <p:nvPicPr>
          <p:cNvPr id="8" name="Segnaposto contenuto 7">
            <a:extLst>
              <a:ext uri="{FF2B5EF4-FFF2-40B4-BE49-F238E27FC236}">
                <a16:creationId xmlns="" xmlns:a16="http://schemas.microsoft.com/office/drawing/2014/main" id="{2A151B2C-B390-485A-B45E-908992393062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3"/>
          <a:stretch>
            <a:fillRect/>
          </a:stretch>
        </p:blipFill>
        <p:spPr>
          <a:xfrm>
            <a:off x="443856" y="2096519"/>
            <a:ext cx="5584100" cy="3792068"/>
          </a:xfrm>
        </p:spPr>
      </p:pic>
      <p:sp>
        <p:nvSpPr>
          <p:cNvPr id="2" name="Titolo 1">
            <a:extLst>
              <a:ext uri="{FF2B5EF4-FFF2-40B4-BE49-F238E27FC236}">
                <a16:creationId xmlns="" xmlns:a16="http://schemas.microsoft.com/office/drawing/2014/main" id="{128D7C5D-AA48-49A7-8103-8818EEC314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AZIMUTHAL ANGLE </a:t>
            </a:r>
            <a:r>
              <a:rPr lang="it-IT" dirty="0" err="1" smtClean="0"/>
              <a:t>distribution</a:t>
            </a:r>
            <a:endParaRPr lang="it-IT" dirty="0"/>
          </a:p>
        </p:txBody>
      </p:sp>
      <p:graphicFrame>
        <p:nvGraphicFramePr>
          <p:cNvPr id="9" name="Tabella 8">
            <a:extLst>
              <a:ext uri="{FF2B5EF4-FFF2-40B4-BE49-F238E27FC236}">
                <a16:creationId xmlns="" xmlns:a16="http://schemas.microsoft.com/office/drawing/2014/main" id="{02B81575-7F81-4019-B9F7-A838606A95D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6496665"/>
              </p:ext>
            </p:extLst>
          </p:nvPr>
        </p:nvGraphicFramePr>
        <p:xfrm>
          <a:off x="7762873" y="5916057"/>
          <a:ext cx="3976016" cy="731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8008">
                  <a:extLst>
                    <a:ext uri="{9D8B030D-6E8A-4147-A177-3AD203B41FA5}">
                      <a16:colId xmlns="" xmlns:a16="http://schemas.microsoft.com/office/drawing/2014/main" val="3623861039"/>
                    </a:ext>
                  </a:extLst>
                </a:gridCol>
                <a:gridCol w="1988008">
                  <a:extLst>
                    <a:ext uri="{9D8B030D-6E8A-4147-A177-3AD203B41FA5}">
                      <a16:colId xmlns="" xmlns:a16="http://schemas.microsoft.com/office/drawing/2014/main" val="1190327894"/>
                    </a:ext>
                  </a:extLst>
                </a:gridCol>
              </a:tblGrid>
              <a:tr h="343184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φ </a:t>
                      </a:r>
                      <a:r>
                        <a:rPr lang="it-IT" dirty="0"/>
                        <a:t>&gt;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Δ&lt;</a:t>
                      </a:r>
                      <a:r>
                        <a:rPr lang="el-GR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φ</a:t>
                      </a:r>
                      <a:r>
                        <a:rPr lang="it-IT" dirty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6747425"/>
                  </a:ext>
                </a:extLst>
              </a:tr>
              <a:tr h="343184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216.43°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0.20°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6276200"/>
                  </a:ext>
                </a:extLst>
              </a:tr>
            </a:tbl>
          </a:graphicData>
        </a:graphic>
      </p:graphicFrame>
      <p:sp>
        <p:nvSpPr>
          <p:cNvPr id="10" name="CasellaDiTesto 9">
            <a:extLst>
              <a:ext uri="{FF2B5EF4-FFF2-40B4-BE49-F238E27FC236}">
                <a16:creationId xmlns="" xmlns:a16="http://schemas.microsoft.com/office/drawing/2014/main" id="{8EB90995-D4FF-4953-903F-EEECCB3F43DD}"/>
              </a:ext>
            </a:extLst>
          </p:cNvPr>
          <p:cNvSpPr txBox="1"/>
          <p:nvPr/>
        </p:nvSpPr>
        <p:spPr>
          <a:xfrm>
            <a:off x="1610407" y="1690233"/>
            <a:ext cx="39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 </a:t>
            </a:r>
            <a:r>
              <a:rPr lang="it-IT" dirty="0" err="1"/>
              <a:t>outside</a:t>
            </a:r>
            <a:r>
              <a:rPr lang="it-IT" dirty="0"/>
              <a:t> CATA-01 </a:t>
            </a:r>
            <a:r>
              <a:rPr lang="it-IT" dirty="0" err="1"/>
              <a:t>acceptance</a:t>
            </a:r>
            <a:endParaRPr lang="it-IT" dirty="0"/>
          </a:p>
        </p:txBody>
      </p:sp>
      <p:sp>
        <p:nvSpPr>
          <p:cNvPr id="11" name="CasellaDiTesto 10">
            <a:extLst>
              <a:ext uri="{FF2B5EF4-FFF2-40B4-BE49-F238E27FC236}">
                <a16:creationId xmlns="" xmlns:a16="http://schemas.microsoft.com/office/drawing/2014/main" id="{8852758F-31B8-475F-B716-3BFC46BFCE03}"/>
              </a:ext>
            </a:extLst>
          </p:cNvPr>
          <p:cNvSpPr txBox="1"/>
          <p:nvPr/>
        </p:nvSpPr>
        <p:spPr>
          <a:xfrm>
            <a:off x="7269492" y="1665903"/>
            <a:ext cx="3914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/>
              <a:t>POLA-01 inside CATA-01 </a:t>
            </a:r>
            <a:r>
              <a:rPr lang="it-IT" dirty="0" err="1"/>
              <a:t>acceptance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12545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egnaposto contenuto 3">
            <a:extLst>
              <a:ext uri="{FF2B5EF4-FFF2-40B4-BE49-F238E27FC236}">
                <a16:creationId xmlns="" xmlns:a16="http://schemas.microsoft.com/office/drawing/2014/main" id="{FBE276FB-FE11-481D-B776-22B6F3FAA60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800850" y="5779100"/>
            <a:ext cx="4754880" cy="429054"/>
          </a:xfrm>
        </p:spPr>
        <p:txBody>
          <a:bodyPr>
            <a:normAutofit fontScale="92500"/>
          </a:bodyPr>
          <a:lstStyle/>
          <a:p>
            <a:pPr marL="45720" indent="0">
              <a:buNone/>
            </a:pPr>
            <a:r>
              <a:rPr lang="it-IT" sz="1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 [cm]			      20  10  5  0</a:t>
            </a:r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98388002-A833-40CF-97FE-33BBE42E68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/>
              <a:t>Measurements</a:t>
            </a:r>
            <a:endParaRPr lang="it-IT" dirty="0"/>
          </a:p>
        </p:txBody>
      </p:sp>
      <p:sp>
        <p:nvSpPr>
          <p:cNvPr id="5" name="Rettangolo 4">
            <a:extLst>
              <a:ext uri="{FF2B5EF4-FFF2-40B4-BE49-F238E27FC236}">
                <a16:creationId xmlns="" xmlns:a16="http://schemas.microsoft.com/office/drawing/2014/main" id="{31CE455B-2855-4E68-BB5B-62757C499B5E}"/>
              </a:ext>
            </a:extLst>
          </p:cNvPr>
          <p:cNvSpPr/>
          <p:nvPr/>
        </p:nvSpPr>
        <p:spPr>
          <a:xfrm>
            <a:off x="8683152" y="4544432"/>
            <a:ext cx="2317335" cy="100539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cxnSp>
        <p:nvCxnSpPr>
          <p:cNvPr id="16" name="Connettore 2 15">
            <a:extLst>
              <a:ext uri="{FF2B5EF4-FFF2-40B4-BE49-F238E27FC236}">
                <a16:creationId xmlns="" xmlns:a16="http://schemas.microsoft.com/office/drawing/2014/main" id="{587D6BE4-4B9A-46F4-B73C-AA3C9173F84C}"/>
              </a:ext>
            </a:extLst>
          </p:cNvPr>
          <p:cNvCxnSpPr/>
          <p:nvPr/>
        </p:nvCxnSpPr>
        <p:spPr>
          <a:xfrm flipH="1">
            <a:off x="6680954" y="5758872"/>
            <a:ext cx="4600575" cy="0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Connettore diritto 18">
            <a:extLst>
              <a:ext uri="{FF2B5EF4-FFF2-40B4-BE49-F238E27FC236}">
                <a16:creationId xmlns="" xmlns:a16="http://schemas.microsoft.com/office/drawing/2014/main" id="{DA7E50BE-183D-4FB6-AB42-C4ED51776D3B}"/>
              </a:ext>
            </a:extLst>
          </p:cNvPr>
          <p:cNvCxnSpPr/>
          <p:nvPr/>
        </p:nvCxnSpPr>
        <p:spPr>
          <a:xfrm>
            <a:off x="10183216" y="5619291"/>
            <a:ext cx="0" cy="1391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Connettore diritto 19">
            <a:extLst>
              <a:ext uri="{FF2B5EF4-FFF2-40B4-BE49-F238E27FC236}">
                <a16:creationId xmlns="" xmlns:a16="http://schemas.microsoft.com/office/drawing/2014/main" id="{29940888-2FF5-4A53-BE45-AA6132D76947}"/>
              </a:ext>
            </a:extLst>
          </p:cNvPr>
          <p:cNvCxnSpPr/>
          <p:nvPr/>
        </p:nvCxnSpPr>
        <p:spPr>
          <a:xfrm>
            <a:off x="10591852" y="5619290"/>
            <a:ext cx="0" cy="1391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Connettore diritto 20">
            <a:extLst>
              <a:ext uri="{FF2B5EF4-FFF2-40B4-BE49-F238E27FC236}">
                <a16:creationId xmlns="" xmlns:a16="http://schemas.microsoft.com/office/drawing/2014/main" id="{5D4FED9E-EAB3-46D4-8ECA-DB577D1552B7}"/>
              </a:ext>
            </a:extLst>
          </p:cNvPr>
          <p:cNvCxnSpPr/>
          <p:nvPr/>
        </p:nvCxnSpPr>
        <p:spPr>
          <a:xfrm>
            <a:off x="11018520" y="5625829"/>
            <a:ext cx="0" cy="1391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5" name="Immagine 24">
            <a:extLst>
              <a:ext uri="{FF2B5EF4-FFF2-40B4-BE49-F238E27FC236}">
                <a16:creationId xmlns="" xmlns:a16="http://schemas.microsoft.com/office/drawing/2014/main" id="{B7668DDB-6FAE-4BFA-9948-9379F795217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12093" y="1988015"/>
            <a:ext cx="3175702" cy="3662543"/>
          </a:xfrm>
          <a:prstGeom prst="rect">
            <a:avLst/>
          </a:prstGeom>
        </p:spPr>
      </p:pic>
      <p:sp>
        <p:nvSpPr>
          <p:cNvPr id="26" name="Freccia in giù 25">
            <a:extLst>
              <a:ext uri="{FF2B5EF4-FFF2-40B4-BE49-F238E27FC236}">
                <a16:creationId xmlns="" xmlns:a16="http://schemas.microsoft.com/office/drawing/2014/main" id="{3028AC75-796B-4CE6-81DC-997F765D6CC8}"/>
              </a:ext>
            </a:extLst>
          </p:cNvPr>
          <p:cNvSpPr/>
          <p:nvPr/>
        </p:nvSpPr>
        <p:spPr>
          <a:xfrm>
            <a:off x="1766550" y="4717644"/>
            <a:ext cx="184547" cy="65895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sp>
        <p:nvSpPr>
          <p:cNvPr id="27" name="Rettangolo 26">
            <a:extLst>
              <a:ext uri="{FF2B5EF4-FFF2-40B4-BE49-F238E27FC236}">
                <a16:creationId xmlns="" xmlns:a16="http://schemas.microsoft.com/office/drawing/2014/main" id="{A48D405A-2C50-4A17-99C3-5587D1920E65}"/>
              </a:ext>
            </a:extLst>
          </p:cNvPr>
          <p:cNvSpPr/>
          <p:nvPr/>
        </p:nvSpPr>
        <p:spPr>
          <a:xfrm>
            <a:off x="8425025" y="4544424"/>
            <a:ext cx="2403948" cy="100539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Rettangolo 5">
            <a:extLst>
              <a:ext uri="{FF2B5EF4-FFF2-40B4-BE49-F238E27FC236}">
                <a16:creationId xmlns="" xmlns:a16="http://schemas.microsoft.com/office/drawing/2014/main" id="{F3DC8829-B50F-4989-AE5E-7460F335217F}"/>
              </a:ext>
            </a:extLst>
          </p:cNvPr>
          <p:cNvSpPr/>
          <p:nvPr/>
        </p:nvSpPr>
        <p:spPr>
          <a:xfrm>
            <a:off x="8187904" y="4544434"/>
            <a:ext cx="2403948" cy="1005397"/>
          </a:xfrm>
          <a:prstGeom prst="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Rettangolo 6">
            <a:extLst>
              <a:ext uri="{FF2B5EF4-FFF2-40B4-BE49-F238E27FC236}">
                <a16:creationId xmlns="" xmlns:a16="http://schemas.microsoft.com/office/drawing/2014/main" id="{1399FC42-173B-47CC-8F29-4851ED4D9895}"/>
              </a:ext>
            </a:extLst>
          </p:cNvPr>
          <p:cNvSpPr/>
          <p:nvPr/>
        </p:nvSpPr>
        <p:spPr>
          <a:xfrm>
            <a:off x="7779268" y="4544427"/>
            <a:ext cx="2403948" cy="100539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3" name="CasellaDiTesto 22">
            <a:extLst>
              <a:ext uri="{FF2B5EF4-FFF2-40B4-BE49-F238E27FC236}">
                <a16:creationId xmlns="" xmlns:a16="http://schemas.microsoft.com/office/drawing/2014/main" id="{2CA6B1BB-DB1C-4425-A510-DD45B38A1B96}"/>
              </a:ext>
            </a:extLst>
          </p:cNvPr>
          <p:cNvSpPr txBox="1"/>
          <p:nvPr/>
        </p:nvSpPr>
        <p:spPr>
          <a:xfrm>
            <a:off x="8482965" y="4843607"/>
            <a:ext cx="139065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>
                <a:solidFill>
                  <a:srgbClr val="C00000"/>
                </a:solidFill>
              </a:rPr>
              <a:t>POLA-01</a:t>
            </a:r>
          </a:p>
        </p:txBody>
      </p:sp>
      <p:cxnSp>
        <p:nvCxnSpPr>
          <p:cNvPr id="28" name="Connettore diritto 27">
            <a:extLst>
              <a:ext uri="{FF2B5EF4-FFF2-40B4-BE49-F238E27FC236}">
                <a16:creationId xmlns="" xmlns:a16="http://schemas.microsoft.com/office/drawing/2014/main" id="{8B931B73-ECE7-4454-B816-1669AB26C609}"/>
              </a:ext>
            </a:extLst>
          </p:cNvPr>
          <p:cNvCxnSpPr/>
          <p:nvPr/>
        </p:nvCxnSpPr>
        <p:spPr>
          <a:xfrm>
            <a:off x="10812699" y="5617970"/>
            <a:ext cx="0" cy="13911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CasellaDiTesto 28">
            <a:extLst>
              <a:ext uri="{FF2B5EF4-FFF2-40B4-BE49-F238E27FC236}">
                <a16:creationId xmlns="" xmlns:a16="http://schemas.microsoft.com/office/drawing/2014/main" id="{8EB90995-D4FF-4953-903F-EEECCB3F43DD}"/>
              </a:ext>
            </a:extLst>
          </p:cNvPr>
          <p:cNvSpPr txBox="1"/>
          <p:nvPr/>
        </p:nvSpPr>
        <p:spPr>
          <a:xfrm>
            <a:off x="6230660" y="1874899"/>
            <a:ext cx="541590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err="1" smtClean="0"/>
              <a:t>Coincidence</a:t>
            </a:r>
            <a:r>
              <a:rPr lang="it-IT" dirty="0" smtClean="0"/>
              <a:t> </a:t>
            </a:r>
            <a:r>
              <a:rPr lang="it-IT" dirty="0" err="1" smtClean="0"/>
              <a:t>measurements</a:t>
            </a:r>
            <a:r>
              <a:rPr lang="it-IT" dirty="0" smtClean="0"/>
              <a:t> with POLA-01 </a:t>
            </a:r>
            <a:r>
              <a:rPr lang="it-IT" dirty="0" err="1" smtClean="0"/>
              <a:t>at</a:t>
            </a:r>
            <a:r>
              <a:rPr lang="it-IT" dirty="0" smtClean="0"/>
              <a:t> 0,</a:t>
            </a:r>
            <a:r>
              <a:rPr lang="it-IT" dirty="0"/>
              <a:t> </a:t>
            </a:r>
            <a:r>
              <a:rPr lang="it-IT" dirty="0" smtClean="0"/>
              <a:t>5, 10 and 20 cm with </a:t>
            </a:r>
            <a:r>
              <a:rPr lang="it-IT" dirty="0" err="1" smtClean="0"/>
              <a:t>respect</a:t>
            </a:r>
            <a:r>
              <a:rPr lang="it-IT" dirty="0" smtClean="0"/>
              <a:t> to </a:t>
            </a:r>
            <a:r>
              <a:rPr lang="it-IT" dirty="0" err="1" smtClean="0"/>
              <a:t>reference</a:t>
            </a:r>
            <a:r>
              <a:rPr lang="it-IT" dirty="0" smtClean="0"/>
              <a:t> position</a:t>
            </a:r>
          </a:p>
          <a:p>
            <a:endParaRPr lang="it-IT" dirty="0"/>
          </a:p>
          <a:p>
            <a:r>
              <a:rPr lang="it-IT" dirty="0" err="1" smtClean="0"/>
              <a:t>Several</a:t>
            </a:r>
            <a:r>
              <a:rPr lang="it-IT" dirty="0" smtClean="0"/>
              <a:t> </a:t>
            </a:r>
            <a:r>
              <a:rPr lang="it-IT" dirty="0" err="1" smtClean="0"/>
              <a:t>days</a:t>
            </a:r>
            <a:r>
              <a:rPr lang="it-IT" dirty="0" smtClean="0"/>
              <a:t> </a:t>
            </a:r>
            <a:r>
              <a:rPr lang="it-IT" dirty="0" smtClean="0"/>
              <a:t>data </a:t>
            </a:r>
            <a:r>
              <a:rPr lang="it-IT" dirty="0" err="1" smtClean="0"/>
              <a:t>taking</a:t>
            </a:r>
            <a:r>
              <a:rPr lang="it-IT" dirty="0" smtClean="0"/>
              <a:t> in </a:t>
            </a:r>
            <a:r>
              <a:rPr lang="it-IT" dirty="0" err="1" smtClean="0"/>
              <a:t>each</a:t>
            </a:r>
            <a:r>
              <a:rPr lang="it-IT" dirty="0" smtClean="0"/>
              <a:t> location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65374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D8EA9CE-555F-4EB2-9D07-B05D5C864E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6772" y="342359"/>
            <a:ext cx="9875520" cy="1356360"/>
          </a:xfrm>
        </p:spPr>
        <p:txBody>
          <a:bodyPr/>
          <a:lstStyle/>
          <a:p>
            <a:r>
              <a:rPr lang="it-IT" dirty="0" smtClean="0"/>
              <a:t>OBSERVED SHIFT IN Theta </a:t>
            </a:r>
            <a:endParaRPr lang="it-IT" dirty="0"/>
          </a:p>
        </p:txBody>
      </p:sp>
      <p:pic>
        <p:nvPicPr>
          <p:cNvPr id="5" name="Immagine 4">
            <a:extLst>
              <a:ext uri="{FF2B5EF4-FFF2-40B4-BE49-F238E27FC236}">
                <a16:creationId xmlns="" xmlns:a16="http://schemas.microsoft.com/office/drawing/2014/main" id="{9A621187-F1A9-4C8C-AC81-1FAEBEB191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07196" y="1698719"/>
            <a:ext cx="11630804" cy="37723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9820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08C85A5-DCC7-416A-91DF-13D3368F2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Observed shift in theta</a:t>
            </a:r>
            <a:endParaRPr lang="it-IT" dirty="0"/>
          </a:p>
        </p:txBody>
      </p:sp>
      <p:graphicFrame>
        <p:nvGraphicFramePr>
          <p:cNvPr id="9" name="Tabella 8">
            <a:extLst>
              <a:ext uri="{FF2B5EF4-FFF2-40B4-BE49-F238E27FC236}">
                <a16:creationId xmlns="" xmlns:a16="http://schemas.microsoft.com/office/drawing/2014/main" id="{1E40D816-A4F2-4724-9C15-BD43E5780EE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61034019"/>
              </p:ext>
            </p:extLst>
          </p:nvPr>
        </p:nvGraphicFramePr>
        <p:xfrm>
          <a:off x="2468085" y="2312123"/>
          <a:ext cx="7542189" cy="352720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14063">
                  <a:extLst>
                    <a:ext uri="{9D8B030D-6E8A-4147-A177-3AD203B41FA5}">
                      <a16:colId xmlns="" xmlns:a16="http://schemas.microsoft.com/office/drawing/2014/main" val="3212596370"/>
                    </a:ext>
                  </a:extLst>
                </a:gridCol>
                <a:gridCol w="2514063">
                  <a:extLst>
                    <a:ext uri="{9D8B030D-6E8A-4147-A177-3AD203B41FA5}">
                      <a16:colId xmlns="" xmlns:a16="http://schemas.microsoft.com/office/drawing/2014/main" val="3623861039"/>
                    </a:ext>
                  </a:extLst>
                </a:gridCol>
                <a:gridCol w="2514063">
                  <a:extLst>
                    <a:ext uri="{9D8B030D-6E8A-4147-A177-3AD203B41FA5}">
                      <a16:colId xmlns="" xmlns:a16="http://schemas.microsoft.com/office/drawing/2014/main" val="1190327894"/>
                    </a:ext>
                  </a:extLst>
                </a:gridCol>
              </a:tblGrid>
              <a:tr h="466097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i="1" dirty="0" err="1"/>
                        <a:t>Gaussian</a:t>
                      </a:r>
                      <a:r>
                        <a:rPr lang="it-IT" i="1" dirty="0"/>
                        <a:t> </a:t>
                      </a:r>
                      <a:r>
                        <a:rPr lang="it-IT" i="1" dirty="0" err="1"/>
                        <a:t>fit</a:t>
                      </a:r>
                      <a:endParaRPr lang="it-IT" i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it-IT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843223345"/>
                  </a:ext>
                </a:extLst>
              </a:tr>
              <a:tr h="466097"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x [cm]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&lt;</a:t>
                      </a:r>
                      <a:r>
                        <a:rPr lang="el-GR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θ 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&gt; 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Δ&lt;</a:t>
                      </a:r>
                      <a:r>
                        <a:rPr lang="el-GR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θ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&gt;</a:t>
                      </a:r>
                      <a:endParaRPr lang="it-IT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&lt;</a:t>
                      </a:r>
                      <a:r>
                        <a:rPr lang="el-GR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φ 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&gt; 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± Δ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&lt;</a:t>
                      </a:r>
                      <a:r>
                        <a:rPr lang="el-GR" b="1" dirty="0">
                          <a:solidFill>
                            <a:schemeClr val="bg1"/>
                          </a:solidFill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φ</a:t>
                      </a:r>
                      <a:r>
                        <a:rPr lang="it-IT" b="1" dirty="0">
                          <a:solidFill>
                            <a:schemeClr val="bg1"/>
                          </a:solidFill>
                        </a:rPr>
                        <a:t>&gt;</a:t>
                      </a:r>
                    </a:p>
                  </a:txBody>
                  <a:tcPr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16747425"/>
                  </a:ext>
                </a:extLst>
              </a:tr>
              <a:tr h="648752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31.03° ± 0.05°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914400" rtl="0" eaLnBrk="1" latinLnBrk="0" hangingPunct="1"/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216.39° ± 0.16°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16276200"/>
                  </a:ext>
                </a:extLst>
              </a:tr>
              <a:tr h="648752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5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31.18° ± 0.07°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215.88° ± 0.33°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08112841"/>
                  </a:ext>
                </a:extLst>
              </a:tr>
              <a:tr h="648752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10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31.36° ± 0.08°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215.98° ± 0.30°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08435722"/>
                  </a:ext>
                </a:extLst>
              </a:tr>
              <a:tr h="648752">
                <a:tc>
                  <a:txBody>
                    <a:bodyPr/>
                    <a:lstStyle/>
                    <a:p>
                      <a:pPr algn="ctr"/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endParaRPr lang="it-IT" sz="18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31.45° ± 0.06°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sz="18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215.67</a:t>
                      </a:r>
                      <a:r>
                        <a:rPr lang="it-IT" sz="18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° ± 0.20°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38062965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866332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="" xmlns:a16="http://schemas.microsoft.com/office/drawing/2014/main" id="{CD5C8A50-3FC7-4C2E-B6B0-F3758417E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550" y="1850236"/>
            <a:ext cx="6320590" cy="1512771"/>
          </a:xfrm>
        </p:spPr>
        <p:txBody>
          <a:bodyPr>
            <a:normAutofit fontScale="85000" lnSpcReduction="20000"/>
          </a:bodyPr>
          <a:lstStyle/>
          <a:p>
            <a:r>
              <a:rPr lang="it-IT" sz="2400" dirty="0" err="1"/>
              <a:t>A</a:t>
            </a:r>
            <a:r>
              <a:rPr lang="it-IT" sz="2400" dirty="0" err="1" smtClean="0"/>
              <a:t>verage</a:t>
            </a:r>
            <a:r>
              <a:rPr lang="it-IT" sz="2400" dirty="0" smtClean="0"/>
              <a:t> </a:t>
            </a:r>
            <a:r>
              <a:rPr lang="it-IT" sz="2400" dirty="0" err="1"/>
              <a:t>direction</a:t>
            </a:r>
            <a:r>
              <a:rPr lang="it-IT" sz="2400" dirty="0"/>
              <a:t> in </a:t>
            </a:r>
            <a:r>
              <a:rPr lang="it-IT" sz="2400" dirty="0" err="1" smtClean="0"/>
              <a:t>space</a:t>
            </a:r>
            <a:r>
              <a:rPr lang="it-IT" sz="2400" dirty="0"/>
              <a:t> </a:t>
            </a:r>
            <a:r>
              <a:rPr lang="it-IT" sz="2400" dirty="0" err="1" smtClean="0"/>
              <a:t>reconstructed</a:t>
            </a:r>
            <a:r>
              <a:rPr lang="it-IT" sz="2400" dirty="0" smtClean="0"/>
              <a:t> from </a:t>
            </a:r>
            <a:r>
              <a:rPr lang="it-IT" sz="2400" dirty="0" err="1" smtClean="0"/>
              <a:t>all</a:t>
            </a:r>
            <a:r>
              <a:rPr lang="it-IT" sz="2400" dirty="0" smtClean="0"/>
              <a:t> </a:t>
            </a:r>
            <a:r>
              <a:rPr lang="it-IT" sz="2400" dirty="0" err="1" smtClean="0"/>
              <a:t>tracks</a:t>
            </a:r>
            <a:endParaRPr lang="it-IT" sz="2400" dirty="0" smtClean="0"/>
          </a:p>
          <a:p>
            <a:r>
              <a:rPr lang="it-IT" sz="2400" dirty="0"/>
              <a:t> </a:t>
            </a:r>
            <a:r>
              <a:rPr lang="it-IT" sz="2400" dirty="0" err="1" smtClean="0"/>
              <a:t>Error</a:t>
            </a:r>
            <a:r>
              <a:rPr lang="it-IT" sz="2400" dirty="0" smtClean="0"/>
              <a:t> estimate by </a:t>
            </a:r>
            <a:r>
              <a:rPr lang="it-IT" sz="2400" dirty="0" err="1" smtClean="0"/>
              <a:t>splitting</a:t>
            </a:r>
            <a:r>
              <a:rPr lang="it-IT" sz="2400" dirty="0" smtClean="0"/>
              <a:t> the </a:t>
            </a:r>
            <a:r>
              <a:rPr lang="it-IT" sz="2400" dirty="0" err="1" smtClean="0"/>
              <a:t>dataset</a:t>
            </a:r>
            <a:r>
              <a:rPr lang="it-IT" sz="2400" dirty="0" smtClean="0"/>
              <a:t> </a:t>
            </a:r>
            <a:r>
              <a:rPr lang="it-IT" sz="2400" dirty="0" err="1" smtClean="0"/>
              <a:t>into</a:t>
            </a:r>
            <a:r>
              <a:rPr lang="it-IT" sz="2400" dirty="0" smtClean="0"/>
              <a:t> </a:t>
            </a:r>
            <a:r>
              <a:rPr lang="it-IT" sz="2400" dirty="0" err="1" smtClean="0"/>
              <a:t>many</a:t>
            </a:r>
            <a:r>
              <a:rPr lang="it-IT" sz="2400" dirty="0" smtClean="0"/>
              <a:t> </a:t>
            </a:r>
            <a:r>
              <a:rPr lang="it-IT" sz="2400" dirty="0" err="1" smtClean="0"/>
              <a:t>combinations</a:t>
            </a:r>
            <a:r>
              <a:rPr lang="it-IT" sz="2400" dirty="0" smtClean="0"/>
              <a:t> of 2 </a:t>
            </a:r>
            <a:r>
              <a:rPr lang="it-IT" sz="2400" dirty="0" err="1" smtClean="0"/>
              <a:t>equal</a:t>
            </a:r>
            <a:r>
              <a:rPr lang="it-IT" sz="2400" dirty="0" smtClean="0"/>
              <a:t> </a:t>
            </a:r>
            <a:r>
              <a:rPr lang="it-IT" sz="2400" dirty="0" err="1" smtClean="0"/>
              <a:t>subsets</a:t>
            </a:r>
            <a:r>
              <a:rPr lang="it-IT" sz="2400" dirty="0" smtClean="0"/>
              <a:t> </a:t>
            </a:r>
            <a:r>
              <a:rPr lang="it-IT" sz="2400" dirty="0" smtClean="0"/>
              <a:t>and </a:t>
            </a:r>
            <a:r>
              <a:rPr lang="it-IT" sz="2400" dirty="0" err="1" smtClean="0"/>
              <a:t>evaluating</a:t>
            </a:r>
            <a:r>
              <a:rPr lang="it-IT" sz="2400" dirty="0" smtClean="0"/>
              <a:t> the </a:t>
            </a:r>
            <a:r>
              <a:rPr lang="it-IT" sz="2400" dirty="0" err="1" smtClean="0"/>
              <a:t>distribution</a:t>
            </a:r>
            <a:r>
              <a:rPr lang="it-IT" sz="2400" dirty="0" smtClean="0"/>
              <a:t> of the </a:t>
            </a:r>
            <a:r>
              <a:rPr lang="it-IT" sz="2400" dirty="0" err="1" smtClean="0"/>
              <a:t>differences</a:t>
            </a:r>
            <a:endParaRPr lang="it-IT" sz="2400" dirty="0"/>
          </a:p>
        </p:txBody>
      </p:sp>
      <p:sp>
        <p:nvSpPr>
          <p:cNvPr id="2" name="Titolo 1">
            <a:extLst>
              <a:ext uri="{FF2B5EF4-FFF2-40B4-BE49-F238E27FC236}">
                <a16:creationId xmlns="" xmlns:a16="http://schemas.microsoft.com/office/drawing/2014/main" id="{808C85A5-DCC7-416A-91DF-13D3368F2D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SHIFT of </a:t>
            </a:r>
            <a:r>
              <a:rPr lang="en-US" dirty="0"/>
              <a:t>average direction in space</a:t>
            </a:r>
            <a:endParaRPr lang="it-IT" dirty="0"/>
          </a:p>
        </p:txBody>
      </p:sp>
      <p:graphicFrame>
        <p:nvGraphicFramePr>
          <p:cNvPr id="5" name="Tabella 4">
            <a:extLst>
              <a:ext uri="{FF2B5EF4-FFF2-40B4-BE49-F238E27FC236}">
                <a16:creationId xmlns="" xmlns:a16="http://schemas.microsoft.com/office/drawing/2014/main" id="{F44C9987-7AF5-4F0B-A24C-79FC0A9B655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325635"/>
              </p:ext>
            </p:extLst>
          </p:nvPr>
        </p:nvGraphicFramePr>
        <p:xfrm>
          <a:off x="892851" y="3928713"/>
          <a:ext cx="4416722" cy="15193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08361">
                  <a:extLst>
                    <a:ext uri="{9D8B030D-6E8A-4147-A177-3AD203B41FA5}">
                      <a16:colId xmlns="" xmlns:a16="http://schemas.microsoft.com/office/drawing/2014/main" val="142613681"/>
                    </a:ext>
                  </a:extLst>
                </a:gridCol>
                <a:gridCol w="2208361">
                  <a:extLst>
                    <a:ext uri="{9D8B030D-6E8A-4147-A177-3AD203B41FA5}">
                      <a16:colId xmlns="" xmlns:a16="http://schemas.microsoft.com/office/drawing/2014/main" val="1077978753"/>
                    </a:ext>
                  </a:extLst>
                </a:gridCol>
              </a:tblGrid>
              <a:tr h="379833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Relative </a:t>
                      </a:r>
                      <a:r>
                        <a:rPr lang="it-IT" dirty="0" err="1"/>
                        <a:t>distance</a:t>
                      </a:r>
                      <a:endParaRPr lang="it-I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Relative angle shift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81834681"/>
                  </a:ext>
                </a:extLst>
              </a:tr>
              <a:tr h="379833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20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0.44</a:t>
                      </a:r>
                      <a:r>
                        <a:rPr lang="it-IT" dirty="0" smtClean="0"/>
                        <a:t>° ± 0.07°</a:t>
                      </a:r>
                      <a:endParaRPr lang="it-IT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66582452"/>
                  </a:ext>
                </a:extLst>
              </a:tr>
              <a:tr h="379833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10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0.24</a:t>
                      </a:r>
                      <a:r>
                        <a:rPr lang="it-IT" dirty="0" smtClean="0"/>
                        <a:t>° ± 0.07°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858213798"/>
                  </a:ext>
                </a:extLst>
              </a:tr>
              <a:tr h="379833">
                <a:tc>
                  <a:txBody>
                    <a:bodyPr/>
                    <a:lstStyle/>
                    <a:p>
                      <a:pPr algn="ctr"/>
                      <a:r>
                        <a:rPr lang="it-IT" dirty="0"/>
                        <a:t>5 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t-IT" dirty="0"/>
                        <a:t>0.31</a:t>
                      </a:r>
                      <a:r>
                        <a:rPr lang="it-IT" dirty="0" smtClean="0"/>
                        <a:t>° ± 0.07°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33970079"/>
                  </a:ext>
                </a:extLst>
              </a:tr>
            </a:tbl>
          </a:graphicData>
        </a:graphic>
      </p:graphicFrame>
      <p:pic>
        <p:nvPicPr>
          <p:cNvPr id="1026" name="Picture 2" descr="C:\Users\Riggi\Documents\inprogress\Cosmici\Building_stability\Paper_proposal\splitting_event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8969" y="2871537"/>
            <a:ext cx="5332072" cy="36209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egnaposto contenuto 2">
            <a:extLst>
              <a:ext uri="{FF2B5EF4-FFF2-40B4-BE49-F238E27FC236}">
                <a16:creationId xmlns="" xmlns:a16="http://schemas.microsoft.com/office/drawing/2014/main" id="{CD5C8A50-3FC7-4C2E-B6B0-F3758417EB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0528" y="5729067"/>
            <a:ext cx="6039852" cy="763389"/>
          </a:xfrm>
        </p:spPr>
        <p:txBody>
          <a:bodyPr>
            <a:normAutofit/>
          </a:bodyPr>
          <a:lstStyle/>
          <a:p>
            <a:r>
              <a:rPr lang="it-IT" sz="2000" dirty="0" err="1" smtClean="0"/>
              <a:t>Only</a:t>
            </a:r>
            <a:r>
              <a:rPr lang="it-IT" sz="2000" dirty="0" smtClean="0"/>
              <a:t> </a:t>
            </a:r>
            <a:r>
              <a:rPr lang="it-IT" sz="2000" dirty="0" err="1" smtClean="0"/>
              <a:t>limited</a:t>
            </a:r>
            <a:r>
              <a:rPr lang="it-IT" sz="2000" dirty="0" smtClean="0"/>
              <a:t> </a:t>
            </a:r>
            <a:r>
              <a:rPr lang="it-IT" sz="2000" dirty="0" err="1" smtClean="0"/>
              <a:t>statistics</a:t>
            </a:r>
            <a:r>
              <a:rPr lang="it-IT" sz="2000" dirty="0" smtClean="0"/>
              <a:t> (4 </a:t>
            </a:r>
            <a:r>
              <a:rPr lang="it-IT" sz="2000" dirty="0" err="1" smtClean="0"/>
              <a:t>useful</a:t>
            </a:r>
            <a:r>
              <a:rPr lang="it-IT" sz="2000" dirty="0" smtClean="0"/>
              <a:t> </a:t>
            </a:r>
            <a:r>
              <a:rPr lang="it-IT" sz="2000" dirty="0" err="1" smtClean="0"/>
              <a:t>days</a:t>
            </a:r>
            <a:r>
              <a:rPr lang="it-IT" sz="2000" dirty="0" smtClean="0"/>
              <a:t>) </a:t>
            </a:r>
            <a:r>
              <a:rPr lang="it-IT" sz="2000" dirty="0" err="1" smtClean="0"/>
              <a:t>at</a:t>
            </a:r>
            <a:r>
              <a:rPr lang="it-IT" sz="2000" dirty="0" smtClean="0"/>
              <a:t> 5 cm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12343063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riglia">
  <a:themeElements>
    <a:clrScheme name="Griglia">
      <a:dk1>
        <a:sysClr val="windowText" lastClr="000000"/>
      </a:dk1>
      <a:lt1>
        <a:sysClr val="window" lastClr="FFFFFF"/>
      </a:lt1>
      <a:dk2>
        <a:srgbClr val="534949"/>
      </a:dk2>
      <a:lt2>
        <a:srgbClr val="CCD1B9"/>
      </a:lt2>
      <a:accent1>
        <a:srgbClr val="C66951"/>
      </a:accent1>
      <a:accent2>
        <a:srgbClr val="BF974D"/>
      </a:accent2>
      <a:accent3>
        <a:srgbClr val="928B70"/>
      </a:accent3>
      <a:accent4>
        <a:srgbClr val="87706B"/>
      </a:accent4>
      <a:accent5>
        <a:srgbClr val="94734E"/>
      </a:accent5>
      <a:accent6>
        <a:srgbClr val="6F777D"/>
      </a:accent6>
      <a:hlink>
        <a:srgbClr val="CC9900"/>
      </a:hlink>
      <a:folHlink>
        <a:srgbClr val="C0C0C0"/>
      </a:folHlink>
    </a:clrScheme>
    <a:fontScheme name="Grigli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Grigli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14820</TotalTime>
  <Words>503</Words>
  <Application>Microsoft Office PowerPoint</Application>
  <PresentationFormat>Personalizzato</PresentationFormat>
  <Paragraphs>110</Paragraphs>
  <Slides>12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3" baseType="lpstr">
      <vt:lpstr>Griglia</vt:lpstr>
      <vt:lpstr>Status report on CATA-01/POLA-01 coincidence measurements</vt:lpstr>
      <vt:lpstr>SUMMARY OF ACTIVITY </vt:lpstr>
      <vt:lpstr>Presentazione standard di PowerPoint</vt:lpstr>
      <vt:lpstr>ZENITHAL ANGLE distribution</vt:lpstr>
      <vt:lpstr>AZIMUTHAL ANGLE distribution</vt:lpstr>
      <vt:lpstr>Measurements</vt:lpstr>
      <vt:lpstr>OBSERVED SHIFT IN Theta </vt:lpstr>
      <vt:lpstr>Observed shift in theta</vt:lpstr>
      <vt:lpstr>SHIFT of average direction in space</vt:lpstr>
      <vt:lpstr>Optimization of acceptance</vt:lpstr>
      <vt:lpstr>Optimization of acceptance</vt:lpstr>
      <vt:lpstr>Conclusions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Installation and</dc:title>
  <dc:creator>Chiara Pinto</dc:creator>
  <cp:lastModifiedBy>Riggi</cp:lastModifiedBy>
  <cp:revision>188</cp:revision>
  <dcterms:created xsi:type="dcterms:W3CDTF">2018-12-18T14:28:36Z</dcterms:created>
  <dcterms:modified xsi:type="dcterms:W3CDTF">2019-03-04T07:49:17Z</dcterms:modified>
</cp:coreProperties>
</file>