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5" r:id="rId10"/>
    <p:sldId id="262" r:id="rId11"/>
    <p:sldId id="264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75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DEB8B-1D2A-4670-9516-8526B822FB5B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3E5D-AB14-4B0E-B56E-66377670D9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709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266E-57DD-41CA-A4F2-2A03482F4783}" type="datetime1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6F6-AB8C-4756-B3C6-259844719E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5FAD5-184E-4126-B04B-A860AD57C06F}" type="datetime1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6F6-AB8C-4756-B3C6-259844719E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6A42-992A-4151-98EA-6D7B2CAC19A5}" type="datetime1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6F6-AB8C-4756-B3C6-259844719E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D89C-883F-4C8A-9C85-958DAC87A8C5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3F13-A84B-4CA2-8981-EF2023A56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565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D89C-883F-4C8A-9C85-958DAC87A8C5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3F13-A84B-4CA2-8981-EF2023A56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496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D89C-883F-4C8A-9C85-958DAC87A8C5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3F13-A84B-4CA2-8981-EF2023A56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386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D89C-883F-4C8A-9C85-958DAC87A8C5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3F13-A84B-4CA2-8981-EF2023A56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3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D89C-883F-4C8A-9C85-958DAC87A8C5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3F13-A84B-4CA2-8981-EF2023A56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60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D89C-883F-4C8A-9C85-958DAC87A8C5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3F13-A84B-4CA2-8981-EF2023A56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6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D89C-883F-4C8A-9C85-958DAC87A8C5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3F13-A84B-4CA2-8981-EF2023A56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584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D89C-883F-4C8A-9C85-958DAC87A8C5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3F13-A84B-4CA2-8981-EF2023A56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71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391C1-2DB1-4942-A50A-1E3D27A63C8B}" type="datetime1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6F6-AB8C-4756-B3C6-259844719E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D89C-883F-4C8A-9C85-958DAC87A8C5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3F13-A84B-4CA2-8981-EF2023A56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270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D89C-883F-4C8A-9C85-958DAC87A8C5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3F13-A84B-4CA2-8981-EF2023A56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570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D89C-883F-4C8A-9C85-958DAC87A8C5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B3F13-A84B-4CA2-8981-EF2023A56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758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D3EB-431F-4E2F-B1F8-AD413A178844}" type="datetime1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6F6-AB8C-4756-B3C6-259844719E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15FB9-3142-449C-BC38-037AC0F6D303}" type="datetime1">
              <a:rPr lang="it-IT" smtClean="0"/>
              <a:t>07/03/2019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6F6-AB8C-4756-B3C6-259844719E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0952-C3B0-4946-8166-461BCF319DEA}" type="datetime1">
              <a:rPr lang="it-IT" smtClean="0"/>
              <a:t>07/03/2019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6F6-AB8C-4756-B3C6-259844719E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4DCE-4041-42BE-89CA-26ED3561DE10}" type="datetime1">
              <a:rPr lang="it-IT" smtClean="0"/>
              <a:t>07/03/2019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6F6-AB8C-4756-B3C6-259844719E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B4B8-87C6-44F1-92BC-E9B68FD3EABF}" type="datetime1">
              <a:rPr lang="it-IT" smtClean="0"/>
              <a:t>07/03/2019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6F6-AB8C-4756-B3C6-259844719E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46DDA-3488-424B-A703-5C3E2EEB4EAE}" type="datetime1">
              <a:rPr lang="it-IT" smtClean="0"/>
              <a:t>07/03/2019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6F6-AB8C-4756-B3C6-259844719E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58BA-B832-49EE-8B7D-913149D47B07}" type="datetime1">
              <a:rPr lang="it-IT" smtClean="0"/>
              <a:t>07/03/2019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96F6-AB8C-4756-B3C6-259844719E6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95FFB-A723-446E-8053-0B168AAB9E3C}" type="datetime1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696F6-AB8C-4756-B3C6-259844719E6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1D89C-883F-4C8A-9C85-958DAC87A8C5}" type="datetimeFigureOut">
              <a:rPr lang="it-IT" smtClean="0"/>
              <a:t>07/03/2019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B3F13-A84B-4CA2-8981-EF2023A561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94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450C362-CF5B-45CA-9D66-C7B6FD61C0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5" y="0"/>
            <a:ext cx="6756613" cy="1277768"/>
          </a:xfrm>
          <a:prstGeom prst="rect">
            <a:avLst/>
          </a:prstGeom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41B4154-C5D4-4AB3-92CD-1AF8727ABA98}"/>
              </a:ext>
            </a:extLst>
          </p:cNvPr>
          <p:cNvSpPr txBox="1">
            <a:spLocks/>
          </p:cNvSpPr>
          <p:nvPr/>
        </p:nvSpPr>
        <p:spPr bwMode="auto">
          <a:xfrm>
            <a:off x="107507" y="1268760"/>
            <a:ext cx="892968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ts val="3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4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18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18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4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it-IT" altLang="it-IT" kern="0" dirty="0">
                <a:latin typeface="Arial"/>
                <a:cs typeface="Arial"/>
              </a:rPr>
              <a:t>Liceo “Cagnazzi” ALTA - 01</a:t>
            </a:r>
          </a:p>
          <a:p>
            <a:pPr algn="ctr">
              <a:buNone/>
              <a:defRPr/>
            </a:pPr>
            <a:r>
              <a:rPr lang="it-IT" altLang="it-IT" b="1" kern="0" dirty="0">
                <a:latin typeface="Arial"/>
                <a:cs typeface="Arial"/>
              </a:rPr>
              <a:t>   </a:t>
            </a:r>
            <a:r>
              <a:rPr lang="it-IT" altLang="it-IT" kern="0" dirty="0">
                <a:latin typeface="Arial"/>
                <a:cs typeface="Arial"/>
              </a:rPr>
              <a:t>Piazza G. Zanardelli, 30, 70022 Altamura (BA)</a:t>
            </a:r>
          </a:p>
          <a:p>
            <a:pPr>
              <a:buNone/>
              <a:defRPr/>
            </a:pPr>
            <a:endParaRPr lang="it-IT" altLang="it-IT" kern="0" dirty="0">
              <a:latin typeface="Arial"/>
              <a:cs typeface="Arial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AA3AB514-1541-4241-BC6D-B4195EAEC87D}"/>
              </a:ext>
            </a:extLst>
          </p:cNvPr>
          <p:cNvSpPr txBox="1">
            <a:spLocks/>
          </p:cNvSpPr>
          <p:nvPr/>
        </p:nvSpPr>
        <p:spPr bwMode="auto">
          <a:xfrm>
            <a:off x="0" y="2276875"/>
            <a:ext cx="9144000" cy="75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C62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C62000"/>
                </a:solidFill>
                <a:latin typeface="Arial" charset="0"/>
                <a:cs typeface="Arial" charset="0"/>
              </a:defRPr>
            </a:lvl2pPr>
            <a:lvl3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C62000"/>
                </a:solidFill>
                <a:latin typeface="Arial" charset="0"/>
                <a:cs typeface="Arial" charset="0"/>
              </a:defRPr>
            </a:lvl3pPr>
            <a:lvl4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C62000"/>
                </a:solidFill>
                <a:latin typeface="Arial" charset="0"/>
                <a:cs typeface="Arial" charset="0"/>
              </a:defRPr>
            </a:lvl4pPr>
            <a:lvl5pPr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C62000"/>
                </a:solidFill>
                <a:latin typeface="Arial" charset="0"/>
                <a:cs typeface="Arial" charset="0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C62000"/>
                </a:solidFill>
                <a:latin typeface="Arial" charset="0"/>
                <a:cs typeface="Arial" charset="0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C62000"/>
                </a:solidFill>
                <a:latin typeface="Arial" charset="0"/>
                <a:cs typeface="Arial" charset="0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C62000"/>
                </a:solidFill>
                <a:latin typeface="Arial" charset="0"/>
                <a:cs typeface="Arial" charset="0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>
                <a:solidFill>
                  <a:srgbClr val="C62000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it-IT" altLang="it-IT" b="1" kern="0" dirty="0" err="1">
                <a:solidFill>
                  <a:srgbClr val="FF0000"/>
                </a:solidFill>
                <a:latin typeface="Arial"/>
                <a:cs typeface="Arial"/>
              </a:rPr>
              <a:t>Turin</a:t>
            </a:r>
            <a:r>
              <a:rPr lang="it-IT" altLang="it-IT" b="1" kern="0" dirty="0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it-IT" altLang="it-IT" b="1" kern="0" dirty="0" smtClean="0">
                <a:solidFill>
                  <a:srgbClr val="FF0000"/>
                </a:solidFill>
                <a:latin typeface="Arial"/>
                <a:cs typeface="Arial"/>
              </a:rPr>
              <a:t>March 6th-7th-8th  </a:t>
            </a:r>
            <a:r>
              <a:rPr lang="it-IT" altLang="it-IT" b="1" kern="0" dirty="0">
                <a:solidFill>
                  <a:srgbClr val="FF0000"/>
                </a:solidFill>
                <a:latin typeface="Arial"/>
                <a:cs typeface="Arial"/>
              </a:rPr>
              <a:t>2019 </a:t>
            </a:r>
            <a:endParaRPr lang="it-IT" altLang="it-IT" b="1" kern="0" dirty="0">
              <a:latin typeface="Arial"/>
              <a:cs typeface="Arial"/>
            </a:endParaRPr>
          </a:p>
        </p:txBody>
      </p:sp>
      <p:pic>
        <p:nvPicPr>
          <p:cNvPr id="8" name="Picture 8" descr="Immagine 102">
            <a:extLst>
              <a:ext uri="{FF2B5EF4-FFF2-40B4-BE49-F238E27FC236}">
                <a16:creationId xmlns:a16="http://schemas.microsoft.com/office/drawing/2014/main" id="{3908A665-DDE0-4C64-ADF3-9CAE2C5AD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7" y="2817972"/>
            <a:ext cx="5383439" cy="404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83F9BAC-E608-4C77-BE8F-D408186143D9}"/>
              </a:ext>
            </a:extLst>
          </p:cNvPr>
          <p:cNvSpPr txBox="1"/>
          <p:nvPr/>
        </p:nvSpPr>
        <p:spPr>
          <a:xfrm>
            <a:off x="695738" y="836712"/>
            <a:ext cx="41642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FF0000"/>
                </a:solidFill>
              </a:rPr>
              <a:t>Realized</a:t>
            </a:r>
            <a:r>
              <a:rPr lang="it-IT" sz="2000" b="1" dirty="0">
                <a:solidFill>
                  <a:srgbClr val="FF0000"/>
                </a:solidFill>
              </a:rPr>
              <a:t> by:</a:t>
            </a:r>
          </a:p>
          <a:p>
            <a:r>
              <a:rPr lang="it-IT" sz="2000" dirty="0"/>
              <a:t>Stefano Colonna</a:t>
            </a:r>
          </a:p>
          <a:p>
            <a:r>
              <a:rPr lang="it-IT" sz="2000" dirty="0"/>
              <a:t>Teresa </a:t>
            </a:r>
            <a:r>
              <a:rPr lang="it-IT" sz="2000" dirty="0" err="1"/>
              <a:t>Vicenti</a:t>
            </a:r>
            <a:endParaRPr lang="it-IT" sz="2000" dirty="0"/>
          </a:p>
          <a:p>
            <a:endParaRPr lang="it-IT" sz="2000" dirty="0"/>
          </a:p>
          <a:p>
            <a:r>
              <a:rPr lang="it-IT" sz="2000" b="1" dirty="0">
                <a:solidFill>
                  <a:srgbClr val="FF0000"/>
                </a:solidFill>
              </a:rPr>
              <a:t>Tutors:</a:t>
            </a:r>
          </a:p>
          <a:p>
            <a:r>
              <a:rPr lang="it-IT" sz="2000" dirty="0"/>
              <a:t>Prof. Donato </a:t>
            </a:r>
            <a:r>
              <a:rPr lang="it-IT" sz="2000" dirty="0" err="1"/>
              <a:t>Dileo</a:t>
            </a:r>
            <a:endParaRPr lang="it-IT" sz="2000" dirty="0"/>
          </a:p>
          <a:p>
            <a:r>
              <a:rPr lang="it-IT" sz="2000" dirty="0"/>
              <a:t>Prof.ssa Maria Rosaria Cornacchia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BD4BFA-6AA2-42A6-97CC-B6AF13840567}"/>
              </a:ext>
            </a:extLst>
          </p:cNvPr>
          <p:cNvSpPr txBox="1"/>
          <p:nvPr/>
        </p:nvSpPr>
        <p:spPr>
          <a:xfrm>
            <a:off x="467544" y="3861048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847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2652713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6" descr="Immagine 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8" y="3"/>
            <a:ext cx="2555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contenuto 3"/>
          <p:cNvSpPr>
            <a:spLocks noGrp="1"/>
          </p:cNvSpPr>
          <p:nvPr>
            <p:ph sz="half" idx="1"/>
          </p:nvPr>
        </p:nvSpPr>
        <p:spPr>
          <a:xfrm flipH="1">
            <a:off x="323530" y="2132857"/>
            <a:ext cx="8501063" cy="40005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342891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</a:pPr>
            <a:r>
              <a:rPr lang="en-US" dirty="0"/>
              <a:t>Following the official communication of </a:t>
            </a:r>
            <a:r>
              <a:rPr lang="en-US" dirty="0" err="1"/>
              <a:t>prof</a:t>
            </a:r>
            <a:r>
              <a:rPr lang="en-US" dirty="0"/>
              <a:t>. </a:t>
            </a:r>
            <a:r>
              <a:rPr lang="en-US" dirty="0" err="1"/>
              <a:t>Zichichi</a:t>
            </a:r>
            <a:r>
              <a:rPr lang="en-US" dirty="0"/>
              <a:t>, our school </a:t>
            </a:r>
            <a:r>
              <a:rPr lang="en-US" dirty="0" smtClean="0"/>
              <a:t>joins the EEE </a:t>
            </a:r>
            <a:r>
              <a:rPr lang="en-US" dirty="0"/>
              <a:t>project in October 2005.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342891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</a:pPr>
            <a:r>
              <a:rPr lang="en-US" dirty="0"/>
              <a:t>A preparatory phase opens </a:t>
            </a:r>
            <a:r>
              <a:rPr lang="en-US" dirty="0" smtClean="0"/>
              <a:t>with </a:t>
            </a:r>
            <a:r>
              <a:rPr lang="en-US" dirty="0"/>
              <a:t>the selection of teachers and </a:t>
            </a:r>
            <a:r>
              <a:rPr lang="en-US" dirty="0" smtClean="0"/>
              <a:t>students </a:t>
            </a:r>
            <a:r>
              <a:rPr lang="en-US" dirty="0"/>
              <a:t>to be involved in the project.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342891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</a:pPr>
            <a:r>
              <a:rPr lang="en-US" dirty="0"/>
              <a:t>In June 2008 the system started to be operational.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342891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</a:pPr>
            <a:r>
              <a:rPr lang="en-US" dirty="0"/>
              <a:t>  </a:t>
            </a:r>
            <a:r>
              <a:rPr lang="en-US" dirty="0" smtClean="0"/>
              <a:t>Today  </a:t>
            </a:r>
            <a:r>
              <a:rPr lang="en-US" dirty="0"/>
              <a:t>there is the sharing of RUN files of all participating schools in the project through monthly video conferences.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D81A64-3D0C-42AC-AF23-9F3A043F2158}"/>
              </a:ext>
            </a:extLst>
          </p:cNvPr>
          <p:cNvSpPr txBox="1"/>
          <p:nvPr/>
        </p:nvSpPr>
        <p:spPr>
          <a:xfrm>
            <a:off x="539553" y="260651"/>
            <a:ext cx="799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TELESCOPE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ORIENTATION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</a:rPr>
              <a:t>MEASUREMENT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6DC60F-2469-4A8D-AAF7-3F566E07028B}"/>
              </a:ext>
            </a:extLst>
          </p:cNvPr>
          <p:cNvSpPr txBox="1"/>
          <p:nvPr/>
        </p:nvSpPr>
        <p:spPr>
          <a:xfrm>
            <a:off x="0" y="67169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 err="1"/>
              <a:t>Geometric</a:t>
            </a:r>
            <a:r>
              <a:rPr lang="it-IT" sz="2400" dirty="0"/>
              <a:t> </a:t>
            </a:r>
            <a:r>
              <a:rPr lang="it-IT" sz="2400" dirty="0" smtClean="0"/>
              <a:t>information:</a:t>
            </a:r>
            <a:endParaRPr lang="it-IT" sz="24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400" dirty="0" err="1"/>
              <a:t>Distance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highest</a:t>
            </a:r>
            <a:r>
              <a:rPr lang="it-IT" sz="2400" dirty="0"/>
              <a:t> </a:t>
            </a:r>
            <a:r>
              <a:rPr lang="it-IT" sz="2400" dirty="0" err="1"/>
              <a:t>chamber</a:t>
            </a:r>
            <a:r>
              <a:rPr lang="it-IT" sz="2400" dirty="0"/>
              <a:t> and </a:t>
            </a:r>
            <a:r>
              <a:rPr lang="it-IT" sz="2400" dirty="0" err="1"/>
              <a:t>lowest</a:t>
            </a:r>
            <a:r>
              <a:rPr lang="it-IT" sz="2400" dirty="0"/>
              <a:t> </a:t>
            </a:r>
            <a:r>
              <a:rPr lang="it-IT" sz="2400" dirty="0" err="1"/>
              <a:t>chamber</a:t>
            </a:r>
            <a:r>
              <a:rPr lang="it-IT" sz="2400" dirty="0"/>
              <a:t> 100 cm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400" dirty="0" err="1"/>
              <a:t>Distance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highest</a:t>
            </a:r>
            <a:r>
              <a:rPr lang="it-IT" sz="2400" dirty="0"/>
              <a:t> </a:t>
            </a:r>
            <a:r>
              <a:rPr lang="it-IT" sz="2400" dirty="0" err="1"/>
              <a:t>chamber</a:t>
            </a:r>
            <a:r>
              <a:rPr lang="it-IT" sz="2400" dirty="0"/>
              <a:t> and </a:t>
            </a:r>
            <a:r>
              <a:rPr lang="it-IT" sz="2400" dirty="0" err="1"/>
              <a:t>ceiling</a:t>
            </a:r>
            <a:r>
              <a:rPr lang="it-IT" sz="2400" dirty="0"/>
              <a:t> 210 cm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2400" dirty="0" err="1"/>
              <a:t>Distance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lowest</a:t>
            </a:r>
            <a:r>
              <a:rPr lang="it-IT" sz="2400" dirty="0"/>
              <a:t> </a:t>
            </a:r>
            <a:r>
              <a:rPr lang="it-IT" sz="2400" dirty="0" err="1"/>
              <a:t>chamber</a:t>
            </a:r>
            <a:r>
              <a:rPr lang="it-IT" sz="2400" dirty="0"/>
              <a:t> and </a:t>
            </a:r>
            <a:r>
              <a:rPr lang="it-IT" sz="2400" dirty="0" err="1"/>
              <a:t>floor</a:t>
            </a:r>
            <a:r>
              <a:rPr lang="it-IT" sz="2400" dirty="0"/>
              <a:t> 36 cm</a:t>
            </a:r>
          </a:p>
          <a:p>
            <a:pPr>
              <a:lnSpc>
                <a:spcPct val="150000"/>
              </a:lnSpc>
            </a:pPr>
            <a:r>
              <a:rPr lang="it-IT" sz="2400" dirty="0" err="1"/>
              <a:t>Telescope’s</a:t>
            </a:r>
            <a:r>
              <a:rPr lang="it-IT" sz="2400" dirty="0"/>
              <a:t> </a:t>
            </a:r>
            <a:r>
              <a:rPr lang="it-IT" sz="2400" dirty="0" err="1"/>
              <a:t>altitude</a:t>
            </a:r>
            <a:r>
              <a:rPr lang="it-IT" sz="2400" dirty="0"/>
              <a:t>: 475 m </a:t>
            </a:r>
          </a:p>
          <a:p>
            <a:pPr>
              <a:lnSpc>
                <a:spcPct val="150000"/>
              </a:lnSpc>
            </a:pPr>
            <a:endParaRPr lang="it-IT" sz="2400" dirty="0"/>
          </a:p>
          <a:p>
            <a:pPr>
              <a:lnSpc>
                <a:spcPct val="150000"/>
              </a:lnSpc>
            </a:pPr>
            <a:endParaRPr lang="it-IT" sz="2400" dirty="0"/>
          </a:p>
          <a:p>
            <a:pPr>
              <a:lnSpc>
                <a:spcPct val="150000"/>
              </a:lnSpc>
            </a:pPr>
            <a:r>
              <a:rPr lang="it-IT" sz="2400" dirty="0"/>
              <a:t>In </a:t>
            </a:r>
            <a:r>
              <a:rPr lang="it-IT" sz="2400" dirty="0" err="1"/>
              <a:t>EEE</a:t>
            </a:r>
            <a:r>
              <a:rPr lang="it-IT" sz="2400" dirty="0"/>
              <a:t> </a:t>
            </a:r>
            <a:r>
              <a:rPr lang="it-IT" sz="2400" dirty="0" err="1"/>
              <a:t>project</a:t>
            </a:r>
            <a:r>
              <a:rPr lang="it-IT" sz="2400" dirty="0"/>
              <a:t>’s scope, </a:t>
            </a:r>
            <a:r>
              <a:rPr lang="it-IT" sz="2400" dirty="0" err="1"/>
              <a:t>telescope</a:t>
            </a:r>
            <a:r>
              <a:rPr lang="it-IT" sz="2400" dirty="0"/>
              <a:t>’s data </a:t>
            </a:r>
            <a:r>
              <a:rPr lang="it-IT" sz="2400" dirty="0" err="1"/>
              <a:t>analysis</a:t>
            </a:r>
            <a:r>
              <a:rPr lang="it-IT" sz="2400" dirty="0"/>
              <a:t> </a:t>
            </a:r>
            <a:r>
              <a:rPr lang="it-IT" sz="2400" dirty="0" err="1"/>
              <a:t>needs</a:t>
            </a:r>
            <a:r>
              <a:rPr lang="it-IT" sz="2400" dirty="0"/>
              <a:t> </a:t>
            </a:r>
            <a:r>
              <a:rPr lang="it-IT" sz="2400" dirty="0" err="1"/>
              <a:t>coordinates</a:t>
            </a:r>
            <a:r>
              <a:rPr lang="it-IT" sz="2400" dirty="0"/>
              <a:t>’ common system. </a:t>
            </a:r>
            <a:r>
              <a:rPr lang="it-IT" sz="2400" dirty="0" err="1"/>
              <a:t>It’s</a:t>
            </a:r>
            <a:r>
              <a:rPr lang="it-IT" sz="2400" dirty="0"/>
              <a:t> </a:t>
            </a:r>
            <a:r>
              <a:rPr lang="it-IT" sz="2400" dirty="0" err="1"/>
              <a:t>necessary</a:t>
            </a:r>
            <a:r>
              <a:rPr lang="it-IT" sz="2400" dirty="0"/>
              <a:t> to </a:t>
            </a:r>
            <a:r>
              <a:rPr lang="it-IT" sz="2400" dirty="0" err="1"/>
              <a:t>know</a:t>
            </a:r>
            <a:r>
              <a:rPr lang="it-IT" sz="2400" dirty="0"/>
              <a:t> </a:t>
            </a:r>
            <a:r>
              <a:rPr lang="it-IT" sz="2400" dirty="0" err="1"/>
              <a:t>exactly</a:t>
            </a:r>
            <a:r>
              <a:rPr lang="it-IT" sz="2400" dirty="0"/>
              <a:t> the </a:t>
            </a:r>
            <a:r>
              <a:rPr lang="it-IT" sz="2400" dirty="0" err="1"/>
              <a:t>orientation</a:t>
            </a:r>
            <a:r>
              <a:rPr lang="it-IT" sz="2400" dirty="0"/>
              <a:t> of </a:t>
            </a:r>
            <a:r>
              <a:rPr lang="it-IT" sz="2400" dirty="0" err="1"/>
              <a:t>each</a:t>
            </a:r>
            <a:r>
              <a:rPr lang="it-IT" sz="2400" dirty="0"/>
              <a:t> </a:t>
            </a:r>
            <a:r>
              <a:rPr lang="it-IT" sz="2400" dirty="0" err="1"/>
              <a:t>telescope</a:t>
            </a:r>
            <a:r>
              <a:rPr lang="it-IT" sz="2400" dirty="0"/>
              <a:t> </a:t>
            </a:r>
            <a:r>
              <a:rPr lang="it-IT" sz="2400" dirty="0" err="1"/>
              <a:t>compared</a:t>
            </a:r>
            <a:r>
              <a:rPr lang="it-IT" sz="2400" dirty="0"/>
              <a:t> to </a:t>
            </a:r>
            <a:r>
              <a:rPr lang="it-IT" sz="2400" dirty="0" smtClean="0"/>
              <a:t>the True North</a:t>
            </a:r>
            <a:endParaRPr lang="it-IT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sz="quarter" idx="1"/>
          </p:nvPr>
        </p:nvSpPr>
        <p:spPr>
          <a:xfrm>
            <a:off x="0" y="692698"/>
            <a:ext cx="9144000" cy="4857751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z="2800" dirty="0"/>
              <a:t>The </a:t>
            </a:r>
            <a:r>
              <a:rPr lang="en-US" sz="2800" dirty="0" smtClean="0"/>
              <a:t>True North is </a:t>
            </a:r>
            <a:r>
              <a:rPr lang="en-US" sz="2800" dirty="0"/>
              <a:t>placed at an angular distance of 180° with respect to the Sun's position when this is at the maximum height on the horizon; This happens at  </a:t>
            </a:r>
            <a:r>
              <a:rPr lang="en-US" sz="2800" dirty="0" smtClean="0"/>
              <a:t>"solar“ noon, </a:t>
            </a:r>
            <a:r>
              <a:rPr lang="en-US" sz="2800" dirty="0"/>
              <a:t>which does not necessarily correspond to </a:t>
            </a:r>
            <a:r>
              <a:rPr lang="en-US" sz="2800" dirty="0" smtClean="0"/>
              <a:t>midday </a:t>
            </a:r>
            <a:r>
              <a:rPr lang="en-US" sz="2800" dirty="0"/>
              <a:t>of local time. In the other hours, the plan that passes from the Sun </a:t>
            </a:r>
            <a:r>
              <a:rPr lang="en-US" sz="2800" dirty="0" smtClean="0"/>
              <a:t>and from </a:t>
            </a:r>
            <a:r>
              <a:rPr lang="en-US" sz="2800" dirty="0"/>
              <a:t>the observer to the earth forms a different angle with the meridian plan of the observation site (moving from the </a:t>
            </a:r>
            <a:r>
              <a:rPr lang="en-US" sz="2800" dirty="0" smtClean="0"/>
              <a:t> </a:t>
            </a:r>
            <a:r>
              <a:rPr lang="en-US" sz="2800" dirty="0"/>
              <a:t>T</a:t>
            </a:r>
            <a:r>
              <a:rPr lang="en-US" sz="2800" dirty="0" smtClean="0"/>
              <a:t>rue North). </a:t>
            </a:r>
            <a:r>
              <a:rPr lang="en-US" sz="2800" dirty="0"/>
              <a:t>This angle, measured from the north to the east, is known as the azimuth of the Sun.</a:t>
            </a:r>
            <a:endParaRPr lang="it-IT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3265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Since the sun's azimuth value for a given local time </a:t>
            </a:r>
            <a:r>
              <a:rPr lang="en-US" dirty="0" smtClean="0"/>
              <a:t> and coordinate </a:t>
            </a:r>
            <a:r>
              <a:rPr lang="en-US" dirty="0"/>
              <a:t>can be obtained accurately using online databases (www.sunearthtools.com), exploiting the direction of a shadow projected by a rod planted perpendicular to </a:t>
            </a:r>
            <a:r>
              <a:rPr lang="en-US" dirty="0" smtClean="0"/>
              <a:t>the ground level, </a:t>
            </a:r>
            <a:r>
              <a:rPr lang="en-US" dirty="0"/>
              <a:t>it is always </a:t>
            </a:r>
            <a:r>
              <a:rPr lang="en-US" dirty="0" smtClean="0"/>
              <a:t>possible, </a:t>
            </a:r>
            <a:r>
              <a:rPr lang="en-US" dirty="0"/>
              <a:t>at any time of the </a:t>
            </a:r>
            <a:r>
              <a:rPr lang="en-US" dirty="0" smtClean="0"/>
              <a:t>day, </a:t>
            </a:r>
            <a:r>
              <a:rPr lang="en-US" dirty="0"/>
              <a:t>to determine the location of the </a:t>
            </a:r>
            <a:r>
              <a:rPr lang="en-US" dirty="0" smtClean="0"/>
              <a:t>True North. </a:t>
            </a:r>
            <a:r>
              <a:rPr lang="en-US" dirty="0"/>
              <a:t>Located in the North </a:t>
            </a:r>
            <a:r>
              <a:rPr lang="en-US" dirty="0" smtClean="0"/>
              <a:t>, </a:t>
            </a:r>
            <a:r>
              <a:rPr lang="en-US" dirty="0"/>
              <a:t>then </a:t>
            </a:r>
            <a:r>
              <a:rPr lang="en-US" dirty="0" smtClean="0"/>
              <a:t>the </a:t>
            </a:r>
            <a:r>
              <a:rPr lang="en-US" dirty="0"/>
              <a:t>angle formed with the reference vector of the </a:t>
            </a:r>
            <a:r>
              <a:rPr lang="en-US" dirty="0" smtClean="0"/>
              <a:t>telescope is easily measurable.</a:t>
            </a:r>
            <a:endParaRPr lang="en-US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617223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it-IT" b="1" dirty="0">
                <a:solidFill>
                  <a:srgbClr val="5B9BD5"/>
                </a:solidFill>
                <a:latin typeface="Calibri" panose="020F0502020204030204"/>
              </a:rPr>
              <a:t>PROCEDURE TO MEASURE THE TELESCOPE’S ORIENTATION IN RELATION TO THE </a:t>
            </a:r>
            <a:r>
              <a:rPr lang="it-IT" b="1" dirty="0" smtClean="0">
                <a:solidFill>
                  <a:srgbClr val="5B9BD5"/>
                </a:solidFill>
                <a:latin typeface="Calibri" panose="020F0502020204030204"/>
              </a:rPr>
              <a:t>TRUE NORTH</a:t>
            </a:r>
            <a:endParaRPr lang="it-IT" b="1" dirty="0">
              <a:solidFill>
                <a:srgbClr val="5B9BD5"/>
              </a:solidFill>
              <a:latin typeface="Calibri" panose="020F0502020204030204"/>
            </a:endParaRPr>
          </a:p>
          <a:p>
            <a:pPr defTabSz="685783"/>
            <a:r>
              <a:rPr lang="it-IT" sz="1500" dirty="0">
                <a:solidFill>
                  <a:prstClr val="black"/>
                </a:solidFill>
                <a:latin typeface="Calibri" panose="020F0502020204030204"/>
              </a:rPr>
              <a:t>Tools </a:t>
            </a:r>
            <a:r>
              <a:rPr lang="it-IT" sz="1500" dirty="0" err="1">
                <a:solidFill>
                  <a:prstClr val="black"/>
                </a:solidFill>
                <a:latin typeface="Calibri" panose="020F0502020204030204"/>
              </a:rPr>
              <a:t>used</a:t>
            </a:r>
            <a:r>
              <a:rPr lang="it-IT" sz="15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257168" indent="-257168" defTabSz="685783">
              <a:buFontTx/>
              <a:buChar char="-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a goniometer 0 ° -180 °; </a:t>
            </a:r>
          </a:p>
          <a:p>
            <a:pPr defTabSz="685783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-    a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spirit level; </a:t>
            </a:r>
          </a:p>
          <a:p>
            <a:pPr marL="257168" indent="-257168" defTabSz="685783">
              <a:buFontTx/>
              <a:buChar char="-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a radio controlled computer clock;</a:t>
            </a:r>
          </a:p>
          <a:p>
            <a:pPr marL="257168" indent="-257168" defTabSz="685783">
              <a:buFontTx/>
              <a:buChar char="-"/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A plumb line connected to a support made of wood.</a:t>
            </a:r>
          </a:p>
          <a:p>
            <a:pPr defTabSz="685783"/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 defTabSz="685783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We 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</a:rPr>
              <a:t> have controlled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that 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</a:rPr>
              <a:t> the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three chambers MPRC (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</a:rPr>
              <a:t>multi gap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resistive plate chambers) of the telescope were perfectly aligned. Then we 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</a:rPr>
              <a:t> have centered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the bubble using a spirit level. 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</a:rPr>
              <a:t>We have 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put a plumb line connected to a </a:t>
            </a:r>
            <a:r>
              <a:rPr lang="en-US" sz="1500" dirty="0" smtClean="0">
                <a:solidFill>
                  <a:prstClr val="black"/>
                </a:solidFill>
                <a:latin typeface="Calibri" panose="020F0502020204030204"/>
              </a:rPr>
              <a:t>support 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made of wood on a table, that was parallel in relation to the direction left-right.  </a:t>
            </a:r>
            <a:br>
              <a:rPr lang="en-US" sz="1500" dirty="0">
                <a:solidFill>
                  <a:prstClr val="black"/>
                </a:solidFill>
                <a:latin typeface="Calibri" panose="020F0502020204030204"/>
              </a:rPr>
            </a:br>
            <a:endParaRPr lang="it-IT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571878"/>
            <a:ext cx="4314776" cy="24288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665" y="3322966"/>
            <a:ext cx="2008339" cy="267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0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A8A7E4E-206B-4069-9A62-A9177AA96D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39730" y="2429572"/>
          <a:ext cx="7064540" cy="3441137"/>
        </p:xfrm>
        <a:graphic>
          <a:graphicData uri="http://schemas.openxmlformats.org/drawingml/2006/table">
            <a:tbl>
              <a:tblPr/>
              <a:tblGrid>
                <a:gridCol w="113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7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2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2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ora(h min s)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alfa azimut (°)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(ricavato online)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γ (°)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(angolo dell’ombra letto sul goniometro)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Betasecondo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=beta-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betaprimo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26/02/2019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09:54:00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140,49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81,7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42,19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26/02/2019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10:10:00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144,65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77,4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42,05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26/02/2019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10:25:00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148,72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73,3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42,02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26/02/2019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10:35:00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151,53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70,7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42,23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26/02/2019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10:40:00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152,96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41,96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26/02/2019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11:30:00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168,17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53,5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41,67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26/02/2019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11:46:00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173,29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48,4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41,69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26/02/2019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12:00:00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177,82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44,18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26/02/2019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12:07:00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180,09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41,5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41,59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it-IT" sz="1400" dirty="0">
                        <a:latin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it-IT" sz="1400">
                        <a:latin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it-IT" sz="1400" dirty="0">
                        <a:latin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it-IT" sz="1400" dirty="0">
                        <a:latin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latin typeface="Calibri"/>
                          <a:ea typeface="Calibri"/>
                          <a:cs typeface="Times New Roman"/>
                        </a:rPr>
                        <a:t>media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it-IT" sz="1400" dirty="0">
                        <a:latin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it-IT" sz="1400">
                        <a:latin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it-IT" sz="1400" dirty="0">
                        <a:latin typeface="Calibri"/>
                        <a:cs typeface="Times New Roman"/>
                      </a:endParaRP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latin typeface="Calibri"/>
                          <a:ea typeface="Calibri"/>
                          <a:cs typeface="Times New Roman"/>
                        </a:rPr>
                        <a:t>41,93</a:t>
                      </a:r>
                    </a:p>
                  </a:txBody>
                  <a:tcPr marL="51431" marR="514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EFA9706B-381D-4562-AC64-78AF62193CE5}"/>
              </a:ext>
            </a:extLst>
          </p:cNvPr>
          <p:cNvSpPr txBox="1"/>
          <p:nvPr/>
        </p:nvSpPr>
        <p:spPr>
          <a:xfrm>
            <a:off x="1039730" y="997660"/>
            <a:ext cx="7064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RILEVAZIONE DEI DATI PER LA DETERMINAZIONE DEL NORD GEOGRAFICO</a:t>
            </a:r>
          </a:p>
          <a:p>
            <a:r>
              <a:rPr lang="it-IT" sz="1350" dirty="0"/>
              <a:t>Coordinate geografiche del luogo</a:t>
            </a:r>
          </a:p>
          <a:p>
            <a:r>
              <a:rPr lang="it-IT" sz="1350" dirty="0"/>
              <a:t>Latitudine N : 40° 49’ 24’’      / 40,823</a:t>
            </a:r>
          </a:p>
          <a:p>
            <a:r>
              <a:rPr lang="it-IT" sz="1350" dirty="0"/>
              <a:t>Longitudine E : 16° 33’ 14’’   / 16,554</a:t>
            </a:r>
          </a:p>
        </p:txBody>
      </p:sp>
    </p:spTree>
    <p:extLst>
      <p:ext uri="{BB962C8B-B14F-4D97-AF65-F5344CB8AC3E}">
        <p14:creationId xmlns:p14="http://schemas.microsoft.com/office/powerpoint/2010/main" val="90792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0A6451-E547-4BBB-8642-25D5D90CD75F}"/>
              </a:ext>
            </a:extLst>
          </p:cNvPr>
          <p:cNvSpPr txBox="1"/>
          <p:nvPr/>
        </p:nvSpPr>
        <p:spPr>
          <a:xfrm>
            <a:off x="0" y="1120676"/>
            <a:ext cx="8912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noticed</a:t>
            </a:r>
            <a:r>
              <a:rPr lang="it-IT" dirty="0"/>
              <a:t> on a </a:t>
            </a:r>
            <a:r>
              <a:rPr lang="it-IT" dirty="0" err="1"/>
              <a:t>table</a:t>
            </a:r>
            <a:r>
              <a:rPr lang="it-IT" dirty="0"/>
              <a:t> the </a:t>
            </a:r>
            <a:r>
              <a:rPr lang="it-IT" dirty="0" err="1"/>
              <a:t>values</a:t>
            </a:r>
            <a:r>
              <a:rPr lang="it-IT" dirty="0"/>
              <a:t> of the angle </a:t>
            </a:r>
            <a:r>
              <a:rPr lang="it-IT" dirty="0" err="1"/>
              <a:t>formed</a:t>
            </a:r>
            <a:r>
              <a:rPr lang="it-IT" dirty="0"/>
              <a:t> by the </a:t>
            </a:r>
            <a:r>
              <a:rPr lang="it-IT" dirty="0" err="1"/>
              <a:t>plumb</a:t>
            </a:r>
            <a:r>
              <a:rPr lang="it-IT" dirty="0"/>
              <a:t> </a:t>
            </a:r>
            <a:r>
              <a:rPr lang="it-IT" dirty="0" err="1"/>
              <a:t>line’s</a:t>
            </a:r>
            <a:r>
              <a:rPr lang="it-IT" dirty="0"/>
              <a:t> </a:t>
            </a:r>
            <a:r>
              <a:rPr lang="it-IT" dirty="0" err="1"/>
              <a:t>shadow</a:t>
            </a:r>
            <a:r>
              <a:rPr lang="it-IT" dirty="0"/>
              <a:t>, (</a:t>
            </a:r>
            <a:r>
              <a:rPr lang="it-IT" dirty="0" err="1"/>
              <a:t>plumb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perpendicular</a:t>
            </a:r>
            <a:r>
              <a:rPr lang="it-IT" dirty="0"/>
              <a:t> </a:t>
            </a:r>
            <a:r>
              <a:rPr lang="it-IT" dirty="0" smtClean="0"/>
              <a:t>to </a:t>
            </a:r>
            <a:r>
              <a:rPr lang="it-IT" dirty="0"/>
              <a:t>the centre of the </a:t>
            </a:r>
            <a:r>
              <a:rPr lang="it-IT" dirty="0" err="1"/>
              <a:t>goniometer</a:t>
            </a:r>
            <a:r>
              <a:rPr lang="it-IT" dirty="0"/>
              <a:t>) and </a:t>
            </a:r>
            <a:r>
              <a:rPr lang="it-IT" dirty="0" err="1"/>
              <a:t>azimut’s</a:t>
            </a:r>
            <a:r>
              <a:rPr lang="it-IT" dirty="0"/>
              <a:t> </a:t>
            </a:r>
            <a:r>
              <a:rPr lang="it-IT" dirty="0" err="1"/>
              <a:t>values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obtained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the online database of </a:t>
            </a:r>
            <a:r>
              <a:rPr lang="it-IT" dirty="0" smtClean="0"/>
              <a:t>the </a:t>
            </a:r>
            <a:r>
              <a:rPr lang="it-IT" dirty="0"/>
              <a:t>site </a:t>
            </a:r>
            <a:r>
              <a:rPr lang="it-IT" dirty="0" err="1"/>
              <a:t>SunEarthTools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To </a:t>
            </a:r>
            <a:r>
              <a:rPr lang="it-IT" dirty="0" err="1"/>
              <a:t>determine</a:t>
            </a:r>
            <a:r>
              <a:rPr lang="it-IT" dirty="0"/>
              <a:t> the </a:t>
            </a:r>
            <a:r>
              <a:rPr lang="it-IT" dirty="0" err="1"/>
              <a:t>direction</a:t>
            </a:r>
            <a:r>
              <a:rPr lang="it-IT" dirty="0"/>
              <a:t> of </a:t>
            </a:r>
            <a:r>
              <a:rPr lang="it-IT" dirty="0" smtClean="0"/>
              <a:t>the True </a:t>
            </a:r>
            <a:r>
              <a:rPr lang="it-IT" dirty="0"/>
              <a:t>North </a:t>
            </a:r>
            <a:r>
              <a:rPr lang="it-IT" dirty="0" smtClean="0"/>
              <a:t>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calculated</a:t>
            </a:r>
            <a:r>
              <a:rPr lang="it-IT" dirty="0"/>
              <a:t> the </a:t>
            </a:r>
            <a:r>
              <a:rPr lang="it-IT" dirty="0" err="1"/>
              <a:t>average</a:t>
            </a:r>
            <a:r>
              <a:rPr lang="it-IT" dirty="0"/>
              <a:t> of </a:t>
            </a:r>
            <a:r>
              <a:rPr lang="it-IT" dirty="0" smtClean="0"/>
              <a:t>the </a:t>
            </a:r>
            <a:r>
              <a:rPr lang="it-IT" dirty="0" err="1" smtClean="0"/>
              <a:t>obtained</a:t>
            </a:r>
            <a:r>
              <a:rPr lang="it-IT" dirty="0" smtClean="0"/>
              <a:t> </a:t>
            </a:r>
            <a:r>
              <a:rPr lang="it-IT" dirty="0" err="1" smtClean="0"/>
              <a:t>values</a:t>
            </a:r>
            <a:r>
              <a:rPr lang="it-IT" dirty="0" smtClean="0"/>
              <a:t>, </a:t>
            </a:r>
            <a:r>
              <a:rPr lang="it-IT" dirty="0" err="1"/>
              <a:t>subtracting</a:t>
            </a:r>
            <a:r>
              <a:rPr lang="it-IT" dirty="0"/>
              <a:t> 180° to the sum of </a:t>
            </a:r>
            <a:r>
              <a:rPr lang="it-IT" dirty="0" err="1"/>
              <a:t>azimut’s</a:t>
            </a:r>
            <a:r>
              <a:rPr lang="it-IT" dirty="0"/>
              <a:t> </a:t>
            </a:r>
            <a:r>
              <a:rPr lang="it-IT" dirty="0" err="1"/>
              <a:t>values</a:t>
            </a:r>
            <a:r>
              <a:rPr lang="it-IT" dirty="0"/>
              <a:t> and the </a:t>
            </a:r>
            <a:r>
              <a:rPr lang="it-IT" dirty="0" err="1"/>
              <a:t>angles</a:t>
            </a:r>
            <a:r>
              <a:rPr lang="it-IT" dirty="0"/>
              <a:t> </a:t>
            </a:r>
            <a:r>
              <a:rPr lang="it-IT" dirty="0" err="1"/>
              <a:t>indicated</a:t>
            </a:r>
            <a:r>
              <a:rPr lang="it-IT" dirty="0"/>
              <a:t> on the </a:t>
            </a:r>
            <a:r>
              <a:rPr lang="it-IT" dirty="0" err="1"/>
              <a:t>goniometer</a:t>
            </a:r>
            <a:r>
              <a:rPr lang="it-IT" dirty="0"/>
              <a:t> (vedi schema allegato).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obtained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direction</a:t>
            </a:r>
            <a:r>
              <a:rPr lang="it-IT" dirty="0"/>
              <a:t> of the </a:t>
            </a:r>
            <a:r>
              <a:rPr lang="it-IT" dirty="0" smtClean="0"/>
              <a:t> </a:t>
            </a:r>
            <a:r>
              <a:rPr lang="it-IT" dirty="0"/>
              <a:t>T</a:t>
            </a:r>
            <a:r>
              <a:rPr lang="it-IT" dirty="0" smtClean="0"/>
              <a:t>rue North in </a:t>
            </a:r>
            <a:r>
              <a:rPr lang="it-IT" dirty="0"/>
              <a:t>relation to the  zero of the </a:t>
            </a:r>
            <a:r>
              <a:rPr lang="it-IT" dirty="0" err="1"/>
              <a:t>goniometer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dirty="0" err="1"/>
              <a:t>average</a:t>
            </a:r>
            <a:r>
              <a:rPr lang="it-IT" dirty="0"/>
              <a:t> of </a:t>
            </a:r>
            <a:r>
              <a:rPr lang="it-IT" b="1" dirty="0"/>
              <a:t>42,0°</a:t>
            </a:r>
            <a:r>
              <a:rPr lang="it-IT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06A285-7F0C-4DCD-99CD-126B753AA1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220"/>
            <a:ext cx="4443608" cy="249953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456321" y="3591756"/>
            <a:ext cx="4565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L’errore </a:t>
            </a:r>
            <a:r>
              <a:rPr lang="it-IT" dirty="0"/>
              <a:t>della misura corrisponde alla sensibilità del goniometro che è uguale a </a:t>
            </a:r>
            <a:r>
              <a:rPr lang="it-IT" b="1" dirty="0"/>
              <a:t>0,5°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So the </a:t>
            </a:r>
            <a:r>
              <a:rPr lang="it-IT" dirty="0" err="1"/>
              <a:t>value</a:t>
            </a:r>
            <a:r>
              <a:rPr lang="it-IT" dirty="0"/>
              <a:t> of the beta angle from </a:t>
            </a:r>
            <a:r>
              <a:rPr lang="it-IT" dirty="0" err="1"/>
              <a:t>north</a:t>
            </a:r>
            <a:r>
              <a:rPr lang="it-IT" dirty="0"/>
              <a:t> </a:t>
            </a:r>
            <a:r>
              <a:rPr lang="it-IT" dirty="0" err="1"/>
              <a:t>direction</a:t>
            </a:r>
            <a:r>
              <a:rPr lang="it-IT" dirty="0"/>
              <a:t> to the </a:t>
            </a:r>
            <a:r>
              <a:rPr lang="it-IT" dirty="0" err="1"/>
              <a:t>left</a:t>
            </a:r>
            <a:r>
              <a:rPr lang="it-IT" dirty="0"/>
              <a:t>-right </a:t>
            </a:r>
            <a:r>
              <a:rPr lang="it-IT" dirty="0" err="1"/>
              <a:t>direction</a:t>
            </a:r>
            <a:r>
              <a:rPr lang="it-IT" dirty="0"/>
              <a:t> </a:t>
            </a:r>
            <a:r>
              <a:rPr lang="it-IT" dirty="0" smtClean="0"/>
              <a:t>in </a:t>
            </a:r>
            <a:r>
              <a:rPr lang="it-IT" dirty="0" err="1"/>
              <a:t>clockwise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b="1" dirty="0"/>
              <a:t>312°</a:t>
            </a:r>
            <a:r>
              <a:rPr lang="it-IT" dirty="0"/>
              <a:t> (vedi schema del goniometro).</a:t>
            </a:r>
          </a:p>
        </p:txBody>
      </p:sp>
    </p:spTree>
    <p:extLst>
      <p:ext uri="{BB962C8B-B14F-4D97-AF65-F5344CB8AC3E}">
        <p14:creationId xmlns:p14="http://schemas.microsoft.com/office/powerpoint/2010/main" val="172645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182F9BE-2A54-44ED-B215-9B6881A525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0222" y="946189"/>
            <a:ext cx="6003557" cy="49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91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685</Words>
  <Application>Microsoft Office PowerPoint</Application>
  <PresentationFormat>Presentazione su schermo (4:3)</PresentationFormat>
  <Paragraphs>99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liceo</dc:creator>
  <cp:lastModifiedBy>Admin</cp:lastModifiedBy>
  <cp:revision>31</cp:revision>
  <dcterms:created xsi:type="dcterms:W3CDTF">2019-03-01T11:32:35Z</dcterms:created>
  <dcterms:modified xsi:type="dcterms:W3CDTF">2019-03-07T07:34:47Z</dcterms:modified>
</cp:coreProperties>
</file>