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handoutMasterIdLst>
    <p:handoutMasterId r:id="rId35"/>
  </p:handoutMasterIdLst>
  <p:sldIdLst>
    <p:sldId id="345" r:id="rId3"/>
    <p:sldId id="317" r:id="rId4"/>
    <p:sldId id="319" r:id="rId5"/>
    <p:sldId id="344" r:id="rId6"/>
    <p:sldId id="320" r:id="rId7"/>
    <p:sldId id="318" r:id="rId8"/>
    <p:sldId id="313" r:id="rId9"/>
    <p:sldId id="334" r:id="rId10"/>
    <p:sldId id="314" r:id="rId11"/>
    <p:sldId id="315" r:id="rId12"/>
    <p:sldId id="316" r:id="rId13"/>
    <p:sldId id="325" r:id="rId14"/>
    <p:sldId id="310" r:id="rId15"/>
    <p:sldId id="312" r:id="rId16"/>
    <p:sldId id="311" r:id="rId17"/>
    <p:sldId id="326" r:id="rId18"/>
    <p:sldId id="337" r:id="rId19"/>
    <p:sldId id="340" r:id="rId20"/>
    <p:sldId id="338" r:id="rId21"/>
    <p:sldId id="339" r:id="rId22"/>
    <p:sldId id="342" r:id="rId23"/>
    <p:sldId id="341" r:id="rId24"/>
    <p:sldId id="309" r:id="rId25"/>
    <p:sldId id="327" r:id="rId26"/>
    <p:sldId id="328" r:id="rId27"/>
    <p:sldId id="330" r:id="rId28"/>
    <p:sldId id="331" r:id="rId29"/>
    <p:sldId id="335" r:id="rId30"/>
    <p:sldId id="329" r:id="rId31"/>
    <p:sldId id="333" r:id="rId32"/>
    <p:sldId id="343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6" autoAdjust="0"/>
    <p:restoredTop sz="94660" autoAdjust="0"/>
  </p:normalViewPr>
  <p:slideViewPr>
    <p:cSldViewPr>
      <p:cViewPr>
        <p:scale>
          <a:sx n="80" d="100"/>
          <a:sy n="80" d="100"/>
        </p:scale>
        <p:origin x="-91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1200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A0EA3-3C8C-4038-84E1-69DD50298524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70870-6565-4511-87EC-6E601DE610E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02603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CD90C-5457-4C92-B296-6F9FCC98AA86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D1897-E889-4543-A4B1-664712B0F2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7959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23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548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260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833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9829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23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912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828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709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1783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954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23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4643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6548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D1897-E889-4543-A4B1-664712B0F2D8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6777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4407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071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249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50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714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4479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901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3809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88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23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223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960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263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1679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481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53EE1C-B166-42CB-AA73-51FF697D7C5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920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cello\Desktop\RPC2018\Imma\spiral-galaxy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t="85256" b="-47436"/>
          <a:stretch/>
        </p:blipFill>
        <p:spPr bwMode="auto">
          <a:xfrm>
            <a:off x="8745" y="6457885"/>
            <a:ext cx="9144000" cy="1723643"/>
          </a:xfrm>
          <a:prstGeom prst="rect">
            <a:avLst/>
          </a:prstGeom>
          <a:noFill/>
        </p:spPr>
      </p:pic>
      <p:sp>
        <p:nvSpPr>
          <p:cNvPr id="4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5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6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48263" y="6502400"/>
            <a:ext cx="2160241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 err="1" smtClean="0"/>
              <a:t>Erice</a:t>
            </a:r>
            <a:r>
              <a:rPr lang="en-US" altLang="en-US" dirty="0" smtClean="0"/>
              <a:t> , 8 Dec. 2018,    pg. </a:t>
            </a:r>
            <a:fld id="{CAC25ABE-01D0-4E3E-ADD9-3B2B263440FC}" type="slidenum">
              <a:rPr lang="en-US" altLang="en-US" smtClean="0"/>
              <a:pPr>
                <a:defRPr/>
              </a:pPr>
              <a:t>‹N›</a:t>
            </a:fld>
            <a:r>
              <a:rPr lang="en-US" altLang="en-US" dirty="0" smtClean="0"/>
              <a:t>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97553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DBA94-18D5-430D-B663-F9B5A6BFFCB8}" type="datetimeFigureOut">
              <a:rPr lang="it-IT" smtClean="0"/>
              <a:pPr/>
              <a:t>09/03/2019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CCB5E-9B26-46BA-8A8B-8611C794F1A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3988" y="622300"/>
            <a:ext cx="8245475" cy="498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2838" y="1776413"/>
            <a:ext cx="73485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156176" y="6502400"/>
            <a:ext cx="2808313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dirty="0" smtClean="0"/>
              <a:t>RPC2012, </a:t>
            </a:r>
            <a:r>
              <a:rPr lang="en-US" altLang="en-US" dirty="0" err="1" smtClean="0"/>
              <a:t>Frascati</a:t>
            </a:r>
            <a:r>
              <a:rPr lang="en-US" altLang="en-US" dirty="0" smtClean="0"/>
              <a:t>, 7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February 2012, </a:t>
            </a:r>
            <a:fld id="{731C71A6-EB7D-4845-9B5F-6292CD3D990C}" type="slidenum">
              <a:rPr lang="en-US" altLang="en-US" smtClean="0"/>
              <a:pPr fontAlgn="base">
                <a:spcAft>
                  <a:spcPct val="0"/>
                </a:spcAft>
                <a:defRPr/>
              </a:pPr>
              <a:t>‹N›</a:t>
            </a:fld>
            <a:endParaRPr lang="en-US" altLang="en-US" dirty="0"/>
          </a:p>
        </p:txBody>
      </p:sp>
      <p:sp>
        <p:nvSpPr>
          <p:cNvPr id="32990" name="Text Box 222"/>
          <p:cNvSpPr txBox="1">
            <a:spLocks noChangeArrowheads="1"/>
          </p:cNvSpPr>
          <p:nvPr/>
        </p:nvSpPr>
        <p:spPr bwMode="black">
          <a:xfrm>
            <a:off x="1447800" y="52388"/>
            <a:ext cx="2047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>
                <a:solidFill>
                  <a:srgbClr val="FFFFFF"/>
                </a:solidFill>
              </a:rPr>
              <a:t>Extreme Energy Events</a:t>
            </a:r>
          </a:p>
        </p:txBody>
      </p:sp>
      <p:sp>
        <p:nvSpPr>
          <p:cNvPr id="33001" name="Line 233"/>
          <p:cNvSpPr>
            <a:spLocks noChangeShapeType="1"/>
          </p:cNvSpPr>
          <p:nvPr/>
        </p:nvSpPr>
        <p:spPr bwMode="black">
          <a:xfrm>
            <a:off x="1447800" y="147638"/>
            <a:ext cx="0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33004" name="Line 236"/>
          <p:cNvSpPr>
            <a:spLocks noChangeShapeType="1"/>
          </p:cNvSpPr>
          <p:nvPr/>
        </p:nvSpPr>
        <p:spPr bwMode="black">
          <a:xfrm>
            <a:off x="1447800" y="6475413"/>
            <a:ext cx="0" cy="19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200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 txBox="1">
            <a:spLocks noChangeArrowheads="1"/>
          </p:cNvSpPr>
          <p:nvPr userDrawn="1"/>
        </p:nvSpPr>
        <p:spPr bwMode="black">
          <a:xfrm>
            <a:off x="35496" y="6492701"/>
            <a:ext cx="1006475" cy="320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000" b="1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en-US" dirty="0" smtClean="0"/>
              <a:t>M. </a:t>
            </a:r>
            <a:r>
              <a:rPr lang="en-US" altLang="en-US" dirty="0" err="1" smtClean="0"/>
              <a:t>Abbrescia</a:t>
            </a:r>
            <a:endParaRPr lang="en-US" altLang="en-US" dirty="0"/>
          </a:p>
        </p:txBody>
      </p:sp>
      <p:pic>
        <p:nvPicPr>
          <p:cNvPr id="12" name="Picture 2" descr="C:\Users\Marcello\Desktop\RPC2018\Imma\spiral-galaxy.jp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t="19367" b="73301"/>
          <a:stretch/>
        </p:blipFill>
        <p:spPr bwMode="auto">
          <a:xfrm>
            <a:off x="0" y="0"/>
            <a:ext cx="9144000" cy="3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141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C62000"/>
          </a:solidFill>
          <a:latin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5750" algn="l" rtl="0" eaLnBrk="0" fontAlgn="base" hangingPunct="0">
        <a:spcBef>
          <a:spcPct val="25000"/>
        </a:spcBef>
        <a:spcAft>
          <a:spcPct val="15000"/>
        </a:spcAft>
        <a:buClr>
          <a:schemeClr val="accent2"/>
        </a:buClr>
        <a:buFont typeface="Arial" charset="0"/>
        <a:buChar char="–"/>
        <a:defRPr sz="1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16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sz="16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»"/>
        <a:defRPr sz="1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defRPr sz="1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sif.it/riviste/sif/sag/free-to-read/sag34_5-6_fre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3.jpe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jpeg"/><Relationship Id="rId3" Type="http://schemas.openxmlformats.org/officeDocument/2006/relationships/image" Target="../media/image46.jpeg"/><Relationship Id="rId21" Type="http://schemas.openxmlformats.org/officeDocument/2006/relationships/image" Target="../media/image64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9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gif"/><Relationship Id="rId5" Type="http://schemas.openxmlformats.org/officeDocument/2006/relationships/image" Target="../media/image48.png"/><Relationship Id="rId15" Type="http://schemas.openxmlformats.org/officeDocument/2006/relationships/image" Target="../media/image58.jpeg"/><Relationship Id="rId23" Type="http://schemas.openxmlformats.org/officeDocument/2006/relationships/image" Target="../media/image66.jpe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25" t="7306" r="4214"/>
          <a:stretch/>
        </p:blipFill>
        <p:spPr>
          <a:xfrm>
            <a:off x="-11782" y="-13430"/>
            <a:ext cx="9180512" cy="68714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4581128"/>
            <a:ext cx="738978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>
                <a:solidFill>
                  <a:schemeClr val="bg1"/>
                </a:solidFill>
              </a:rPr>
              <a:t>EEE: status and </a:t>
            </a:r>
            <a:r>
              <a:rPr lang="it-IT" sz="6600" dirty="0" err="1" smtClean="0">
                <a:solidFill>
                  <a:schemeClr val="bg1"/>
                </a:solidFill>
              </a:rPr>
              <a:t>plans</a:t>
            </a:r>
            <a:endParaRPr lang="it-IT" sz="66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11754" y="6381328"/>
            <a:ext cx="280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EEE@Turin</a:t>
            </a:r>
            <a:r>
              <a:rPr lang="it-IT" dirty="0" smtClean="0">
                <a:solidFill>
                  <a:schemeClr val="bg1"/>
                </a:solidFill>
              </a:rPr>
              <a:t>- 6-8 March 2019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5839" y="-22850"/>
            <a:ext cx="2184673" cy="887340"/>
          </a:xfrm>
          <a:prstGeom prst="rect">
            <a:avLst/>
          </a:prstGeom>
        </p:spPr>
      </p:pic>
      <p:pic>
        <p:nvPicPr>
          <p:cNvPr id="7" name="Picture 2" descr="Centro Fer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762" y="-27384"/>
            <a:ext cx="1925349" cy="908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217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7432" y="404664"/>
            <a:ext cx="895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>
                <a:solidFill>
                  <a:srgbClr val="FF0000"/>
                </a:solidFill>
              </a:rPr>
              <a:t>E</a:t>
            </a:r>
            <a:r>
              <a:rPr lang="it-IT" sz="4000" dirty="0" err="1" smtClean="0">
                <a:solidFill>
                  <a:srgbClr val="FF0000"/>
                </a:solidFill>
              </a:rPr>
              <a:t>fficiency</a:t>
            </a:r>
            <a:r>
              <a:rPr lang="it-IT" sz="4000" dirty="0" smtClean="0">
                <a:solidFill>
                  <a:srgbClr val="FF0000"/>
                </a:solidFill>
              </a:rPr>
              <a:t>/</a:t>
            </a:r>
            <a:r>
              <a:rPr lang="it-IT" sz="4000" dirty="0" err="1" smtClean="0">
                <a:solidFill>
                  <a:srgbClr val="FF0000"/>
                </a:solidFill>
              </a:rPr>
              <a:t>counting</a:t>
            </a:r>
            <a:r>
              <a:rPr lang="it-IT" sz="4000" dirty="0" smtClean="0">
                <a:solidFill>
                  <a:srgbClr val="FF0000"/>
                </a:solidFill>
              </a:rPr>
              <a:t> rate/</a:t>
            </a:r>
            <a:r>
              <a:rPr lang="it-IT" sz="4000" dirty="0" err="1" smtClean="0">
                <a:solidFill>
                  <a:srgbClr val="FF0000"/>
                </a:solidFill>
              </a:rPr>
              <a:t>current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tests</a:t>
            </a:r>
            <a:endParaRPr lang="it-IT" sz="4000" dirty="0" smtClean="0">
              <a:solidFill>
                <a:srgbClr val="FF0000"/>
              </a:solidFill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581784" y="3862800"/>
            <a:ext cx="3566160" cy="182880"/>
          </a:xfrm>
          <a:prstGeom prst="rect">
            <a:avLst/>
          </a:prstGeom>
          <a:solidFill>
            <a:srgbClr val="FFD320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3"/>
          <p:cNvSpPr/>
          <p:nvPr/>
        </p:nvSpPr>
        <p:spPr>
          <a:xfrm>
            <a:off x="581784" y="5050800"/>
            <a:ext cx="3566160" cy="182880"/>
          </a:xfrm>
          <a:prstGeom prst="rect">
            <a:avLst/>
          </a:prstGeom>
          <a:solidFill>
            <a:srgbClr val="FFD320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CustomShape 4"/>
          <p:cNvSpPr/>
          <p:nvPr/>
        </p:nvSpPr>
        <p:spPr>
          <a:xfrm>
            <a:off x="581784" y="6094800"/>
            <a:ext cx="3566160" cy="182880"/>
          </a:xfrm>
          <a:prstGeom prst="rect">
            <a:avLst/>
          </a:prstGeom>
          <a:solidFill>
            <a:srgbClr val="FFD320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5"/>
          <p:cNvSpPr/>
          <p:nvPr/>
        </p:nvSpPr>
        <p:spPr>
          <a:xfrm>
            <a:off x="581784" y="3430800"/>
            <a:ext cx="3566160" cy="182880"/>
          </a:xfrm>
          <a:prstGeom prst="rect">
            <a:avLst/>
          </a:prstGeom>
          <a:solidFill>
            <a:srgbClr val="579D1C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6"/>
          <p:cNvSpPr/>
          <p:nvPr/>
        </p:nvSpPr>
        <p:spPr>
          <a:xfrm>
            <a:off x="581784" y="2962800"/>
            <a:ext cx="3566160" cy="182880"/>
          </a:xfrm>
          <a:prstGeom prst="rect">
            <a:avLst/>
          </a:prstGeom>
          <a:solidFill>
            <a:srgbClr val="579D1C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7"/>
          <p:cNvSpPr/>
          <p:nvPr/>
        </p:nvSpPr>
        <p:spPr>
          <a:xfrm>
            <a:off x="581784" y="2494800"/>
            <a:ext cx="3566160" cy="182880"/>
          </a:xfrm>
          <a:prstGeom prst="rect">
            <a:avLst/>
          </a:prstGeom>
          <a:solidFill>
            <a:srgbClr val="579D1C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Line 8"/>
          <p:cNvSpPr/>
          <p:nvPr/>
        </p:nvSpPr>
        <p:spPr>
          <a:xfrm>
            <a:off x="1099464" y="5114880"/>
            <a:ext cx="0" cy="109728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44</a:t>
            </a:r>
          </a:p>
        </p:txBody>
      </p:sp>
      <p:sp>
        <p:nvSpPr>
          <p:cNvPr id="13" name="Line 9"/>
          <p:cNvSpPr/>
          <p:nvPr/>
        </p:nvSpPr>
        <p:spPr>
          <a:xfrm>
            <a:off x="1092624" y="3990240"/>
            <a:ext cx="6840" cy="112464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44</a:t>
            </a:r>
          </a:p>
        </p:txBody>
      </p:sp>
      <p:sp>
        <p:nvSpPr>
          <p:cNvPr id="14" name="Line 10"/>
          <p:cNvSpPr/>
          <p:nvPr/>
        </p:nvSpPr>
        <p:spPr>
          <a:xfrm>
            <a:off x="2021784" y="3540960"/>
            <a:ext cx="0" cy="160992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54</a:t>
            </a:r>
          </a:p>
        </p:txBody>
      </p:sp>
      <p:sp>
        <p:nvSpPr>
          <p:cNvPr id="15" name="Line 11"/>
          <p:cNvSpPr/>
          <p:nvPr/>
        </p:nvSpPr>
        <p:spPr>
          <a:xfrm>
            <a:off x="2768784" y="3011760"/>
            <a:ext cx="0" cy="212616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64</a:t>
            </a:r>
          </a:p>
        </p:txBody>
      </p:sp>
      <p:sp>
        <p:nvSpPr>
          <p:cNvPr id="16" name="Line 12"/>
          <p:cNvSpPr/>
          <p:nvPr/>
        </p:nvSpPr>
        <p:spPr>
          <a:xfrm flipH="1">
            <a:off x="3551784" y="2554560"/>
            <a:ext cx="26640" cy="2600280"/>
          </a:xfrm>
          <a:prstGeom prst="line">
            <a:avLst/>
          </a:prstGeom>
          <a:ln>
            <a:solidFill>
              <a:srgbClr val="3465A4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74</a:t>
            </a:r>
          </a:p>
        </p:txBody>
      </p:sp>
      <p:sp>
        <p:nvSpPr>
          <p:cNvPr id="17" name="Line 13"/>
          <p:cNvSpPr/>
          <p:nvPr/>
        </p:nvSpPr>
        <p:spPr>
          <a:xfrm flipH="1" flipV="1">
            <a:off x="1731624" y="1548720"/>
            <a:ext cx="1097280" cy="5120640"/>
          </a:xfrm>
          <a:prstGeom prst="line">
            <a:avLst/>
          </a:prstGeom>
          <a:ln w="3672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14"/>
          <p:cNvSpPr/>
          <p:nvPr/>
        </p:nvSpPr>
        <p:spPr>
          <a:xfrm>
            <a:off x="3280344" y="1257840"/>
            <a:ext cx="822960" cy="365760"/>
          </a:xfrm>
          <a:prstGeom prst="rect">
            <a:avLst/>
          </a:prstGeom>
          <a:solidFill>
            <a:srgbClr val="FF8080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" name="CustomShape 15"/>
          <p:cNvSpPr/>
          <p:nvPr/>
        </p:nvSpPr>
        <p:spPr>
          <a:xfrm>
            <a:off x="3280344" y="1842480"/>
            <a:ext cx="822960" cy="365760"/>
          </a:xfrm>
          <a:prstGeom prst="rect">
            <a:avLst/>
          </a:prstGeom>
          <a:solidFill>
            <a:srgbClr val="0084D1">
              <a:alpha val="50000"/>
            </a:srgbClr>
          </a:solidFill>
          <a:ln w="73080">
            <a:solidFill>
              <a:srgbClr val="FFD3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20" name="Line 16"/>
          <p:cNvCxnSpPr>
            <a:stCxn id="5" idx="3"/>
            <a:endCxn id="19" idx="3"/>
          </p:cNvCxnSpPr>
          <p:nvPr/>
        </p:nvCxnSpPr>
        <p:spPr>
          <a:xfrm flipH="1" flipV="1">
            <a:off x="4103304" y="2025360"/>
            <a:ext cx="45000" cy="1929240"/>
          </a:xfrm>
          <a:prstGeom prst="bentConnector3">
            <a:avLst/>
          </a:prstGeom>
          <a:ln w="18360">
            <a:solidFill>
              <a:srgbClr val="3465A4"/>
            </a:solidFill>
            <a:round/>
          </a:ln>
        </p:spPr>
      </p:cxnSp>
      <p:cxnSp>
        <p:nvCxnSpPr>
          <p:cNvPr id="21" name="Line 17"/>
          <p:cNvCxnSpPr>
            <a:stCxn id="7" idx="3"/>
          </p:cNvCxnSpPr>
          <p:nvPr/>
        </p:nvCxnSpPr>
        <p:spPr>
          <a:xfrm flipV="1">
            <a:off x="4147944" y="2028960"/>
            <a:ext cx="160200" cy="3113640"/>
          </a:xfrm>
          <a:prstGeom prst="bentConnector3">
            <a:avLst/>
          </a:prstGeom>
          <a:ln w="18360">
            <a:solidFill>
              <a:srgbClr val="3465A4"/>
            </a:solidFill>
            <a:round/>
          </a:ln>
        </p:spPr>
      </p:cxnSp>
      <p:cxnSp>
        <p:nvCxnSpPr>
          <p:cNvPr id="22" name="Line 18"/>
          <p:cNvCxnSpPr>
            <a:stCxn id="8" idx="3"/>
            <a:endCxn id="19" idx="3"/>
          </p:cNvCxnSpPr>
          <p:nvPr/>
        </p:nvCxnSpPr>
        <p:spPr>
          <a:xfrm flipH="1" flipV="1">
            <a:off x="4103304" y="2025360"/>
            <a:ext cx="45000" cy="4161240"/>
          </a:xfrm>
          <a:prstGeom prst="bentConnector3">
            <a:avLst/>
          </a:prstGeom>
          <a:ln w="18360">
            <a:solidFill>
              <a:srgbClr val="3465A4"/>
            </a:solidFill>
            <a:round/>
          </a:ln>
        </p:spPr>
      </p:cxnSp>
      <p:sp>
        <p:nvSpPr>
          <p:cNvPr id="23" name="TextShape 19"/>
          <p:cNvSpPr txBox="1"/>
          <p:nvPr/>
        </p:nvSpPr>
        <p:spPr>
          <a:xfrm rot="5400000">
            <a:off x="3666984" y="4268160"/>
            <a:ext cx="1920240" cy="321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Trigger (OR 24)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cxnSp>
        <p:nvCxnSpPr>
          <p:cNvPr id="24" name="Line 20"/>
          <p:cNvCxnSpPr>
            <a:stCxn id="8" idx="1"/>
            <a:endCxn id="18" idx="1"/>
          </p:cNvCxnSpPr>
          <p:nvPr/>
        </p:nvCxnSpPr>
        <p:spPr>
          <a:xfrm flipV="1">
            <a:off x="581784" y="1440720"/>
            <a:ext cx="2698920" cy="4745880"/>
          </a:xfrm>
          <a:prstGeom prst="bentConnector3">
            <a:avLst/>
          </a:prstGeom>
          <a:ln w="18360">
            <a:solidFill>
              <a:srgbClr val="FF8080"/>
            </a:solidFill>
            <a:round/>
          </a:ln>
        </p:spPr>
      </p:cxnSp>
      <p:cxnSp>
        <p:nvCxnSpPr>
          <p:cNvPr id="25" name="Line 21"/>
          <p:cNvCxnSpPr>
            <a:stCxn id="7" idx="1"/>
            <a:endCxn id="18" idx="1"/>
          </p:cNvCxnSpPr>
          <p:nvPr/>
        </p:nvCxnSpPr>
        <p:spPr>
          <a:xfrm flipV="1">
            <a:off x="581784" y="1440720"/>
            <a:ext cx="2698920" cy="3701880"/>
          </a:xfrm>
          <a:prstGeom prst="bentConnector3">
            <a:avLst/>
          </a:prstGeom>
          <a:ln w="18360">
            <a:solidFill>
              <a:srgbClr val="FF8080"/>
            </a:solidFill>
            <a:round/>
          </a:ln>
        </p:spPr>
      </p:cxnSp>
      <p:cxnSp>
        <p:nvCxnSpPr>
          <p:cNvPr id="26" name="Line 22"/>
          <p:cNvCxnSpPr>
            <a:stCxn id="11" idx="1"/>
            <a:endCxn id="18" idx="1"/>
          </p:cNvCxnSpPr>
          <p:nvPr/>
        </p:nvCxnSpPr>
        <p:spPr>
          <a:xfrm flipV="1">
            <a:off x="581784" y="1440720"/>
            <a:ext cx="2698920" cy="1145880"/>
          </a:xfrm>
          <a:prstGeom prst="bentConnector3">
            <a:avLst/>
          </a:prstGeom>
          <a:ln w="18360">
            <a:solidFill>
              <a:srgbClr val="FF8080"/>
            </a:solidFill>
            <a:round/>
          </a:ln>
        </p:spPr>
      </p:cxnSp>
      <p:sp>
        <p:nvSpPr>
          <p:cNvPr id="27" name="TextShape 23"/>
          <p:cNvSpPr txBox="1"/>
          <p:nvPr/>
        </p:nvSpPr>
        <p:spPr>
          <a:xfrm rot="5400000">
            <a:off x="-212016" y="3719520"/>
            <a:ext cx="822960" cy="321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Data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TextShape 24"/>
          <p:cNvSpPr txBox="1"/>
          <p:nvPr/>
        </p:nvSpPr>
        <p:spPr>
          <a:xfrm>
            <a:off x="4788024" y="1052736"/>
            <a:ext cx="4389120" cy="5741368"/>
          </a:xfrm>
          <a:prstGeom prst="rect">
            <a:avLst/>
          </a:prstGeom>
          <a:noFill/>
          <a:ln w="36720">
            <a:solidFill>
              <a:srgbClr val="FFD320"/>
            </a:solidFill>
            <a:round/>
          </a:ln>
        </p:spPr>
        <p:txBody>
          <a:bodyPr lIns="18360" tIns="18360" rIns="18360" bIns="18360" anchor="ctr"/>
          <a:lstStyle/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Efficiency is measured 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for the 3 chambers 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Above </a:t>
            </a:r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CERN-01 </a:t>
            </a:r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(green).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Chambers are fluxed 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4 days before </a:t>
            </a:r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measurements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The trigger is the CERN-01</a:t>
            </a:r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.</a:t>
            </a:r>
            <a:endParaRPr lang="en-US" sz="3200" strike="noStrike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strike="noStrike" spc="-1" dirty="0" smtClean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The </a:t>
            </a:r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data sent to DAQ come from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CERN-01 bottom and middle chamber and one of the chambers under test.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By reconstructing tracks triggered </a:t>
            </a:r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by CERN-01</a:t>
            </a:r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, 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hits on tested chamber </a:t>
            </a:r>
            <a:r>
              <a:rPr lang="en-US" sz="20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are </a:t>
            </a:r>
            <a:r>
              <a:rPr lang="en-US" sz="2000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searched.</a:t>
            </a:r>
            <a:endParaRPr lang="en-US" sz="3200" strike="noStrike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597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/>
          <p:nvPr/>
        </p:nvPicPr>
        <p:blipFill>
          <a:blip r:embed="rId3" cstate="print"/>
          <a:stretch/>
        </p:blipFill>
        <p:spPr>
          <a:xfrm>
            <a:off x="1776240" y="955984"/>
            <a:ext cx="5892104" cy="5785384"/>
          </a:xfrm>
          <a:prstGeom prst="rect">
            <a:avLst/>
          </a:prstGeom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157432" y="404664"/>
            <a:ext cx="895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solidFill>
                  <a:srgbClr val="FF0000"/>
                </a:solidFill>
              </a:rPr>
              <a:t>Results</a:t>
            </a:r>
            <a:r>
              <a:rPr lang="it-IT" sz="4000" dirty="0" smtClean="0">
                <a:solidFill>
                  <a:srgbClr val="FF0000"/>
                </a:solidFill>
              </a:rPr>
              <a:t> on the first 33 </a:t>
            </a:r>
            <a:r>
              <a:rPr lang="it-IT" sz="4000" dirty="0" err="1" smtClean="0">
                <a:solidFill>
                  <a:srgbClr val="FF0000"/>
                </a:solidFill>
              </a:rPr>
              <a:t>chambers</a:t>
            </a:r>
            <a:endParaRPr lang="it-IT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61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1414" y="404664"/>
            <a:ext cx="4860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EEE </a:t>
            </a:r>
            <a:r>
              <a:rPr lang="it-IT" sz="4400" dirty="0" err="1" smtClean="0">
                <a:solidFill>
                  <a:srgbClr val="FF0000"/>
                </a:solidFill>
              </a:rPr>
              <a:t>physics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goals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7504" y="1052736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Examples of analyses carried out by the EEE Collaboration: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bg1"/>
                </a:solidFill>
              </a:rPr>
              <a:t>Forbush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decrease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Upward going particles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it-IT" sz="2400" dirty="0">
                <a:solidFill>
                  <a:schemeClr val="bg1"/>
                </a:solidFill>
              </a:rPr>
              <a:t>Detection of Extensive Air Showers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Long Distance Correlations (LDC)</a:t>
            </a:r>
            <a:endParaRPr lang="en-US" altLang="it-IT" sz="2400" dirty="0">
              <a:solidFill>
                <a:schemeClr val="bg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5" y="3961805"/>
            <a:ext cx="4224423" cy="256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6"/>
          <a:stretch/>
        </p:blipFill>
        <p:spPr bwMode="auto">
          <a:xfrm>
            <a:off x="4969411" y="4075303"/>
            <a:ext cx="3491021" cy="24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626800"/>
            <a:ext cx="3427327" cy="23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0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87" t="45949" r="41828" b="12917"/>
          <a:stretch/>
        </p:blipFill>
        <p:spPr bwMode="auto">
          <a:xfrm>
            <a:off x="683568" y="4581128"/>
            <a:ext cx="3209853" cy="215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571" y="346944"/>
            <a:ext cx="8513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err="1" smtClean="0">
                <a:solidFill>
                  <a:srgbClr val="FF0000"/>
                </a:solidFill>
              </a:rPr>
              <a:t>Search</a:t>
            </a:r>
            <a:r>
              <a:rPr lang="it-IT" sz="4000" dirty="0" smtClean="0">
                <a:solidFill>
                  <a:srgbClr val="FF0000"/>
                </a:solidFill>
              </a:rPr>
              <a:t> for long </a:t>
            </a:r>
            <a:r>
              <a:rPr lang="it-IT" sz="4000" dirty="0" err="1" smtClean="0">
                <a:solidFill>
                  <a:srgbClr val="FF0000"/>
                </a:solidFill>
              </a:rPr>
              <a:t>distance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correlations</a:t>
            </a:r>
            <a:endParaRPr lang="it-IT" sz="4000" dirty="0" smtClean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363" r="1571" b="45744"/>
          <a:stretch/>
        </p:blipFill>
        <p:spPr>
          <a:xfrm>
            <a:off x="4290363" y="1054830"/>
            <a:ext cx="4761945" cy="559194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-252536" y="1011500"/>
            <a:ext cx="4248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rgbClr val="002060"/>
                </a:solidFill>
              </a:rPr>
              <a:t>EAS originating from </a:t>
            </a:r>
            <a:r>
              <a:rPr lang="en-US" sz="2000" dirty="0" err="1">
                <a:solidFill>
                  <a:srgbClr val="002060"/>
                </a:solidFill>
              </a:rPr>
              <a:t>cosmics</a:t>
            </a:r>
            <a:r>
              <a:rPr lang="en-US" sz="2000" dirty="0">
                <a:solidFill>
                  <a:srgbClr val="002060"/>
                </a:solidFill>
              </a:rPr>
              <a:t> emitted by the same </a:t>
            </a:r>
            <a:r>
              <a:rPr lang="en-US" sz="2000" dirty="0" smtClean="0">
                <a:solidFill>
                  <a:srgbClr val="002060"/>
                </a:solidFill>
              </a:rPr>
              <a:t>source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US" sz="2000" dirty="0">
              <a:solidFill>
                <a:srgbClr val="002060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rgbClr val="002060"/>
                </a:solidFill>
              </a:rPr>
              <a:t>EAS originating from </a:t>
            </a:r>
            <a:r>
              <a:rPr lang="en-US" sz="2000" dirty="0" err="1">
                <a:solidFill>
                  <a:srgbClr val="002060"/>
                </a:solidFill>
              </a:rPr>
              <a:t>cosmics</a:t>
            </a:r>
            <a:r>
              <a:rPr lang="en-US" sz="2000" dirty="0">
                <a:solidFill>
                  <a:srgbClr val="002060"/>
                </a:solidFill>
              </a:rPr>
              <a:t>  generated by the interaction of a primary cosmic with the interstellar medium </a:t>
            </a:r>
            <a:endParaRPr lang="en-US" sz="2000" dirty="0" smtClean="0">
              <a:solidFill>
                <a:srgbClr val="002060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endParaRPr lang="en-US" sz="2000" dirty="0">
              <a:solidFill>
                <a:srgbClr val="002060"/>
              </a:solidFill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US" sz="2000" dirty="0">
                <a:solidFill>
                  <a:srgbClr val="002060"/>
                </a:solidFill>
              </a:rPr>
              <a:t>EAS generated by the photodisintegration of primary cosmic rays in the solar field (GZ effect)</a:t>
            </a:r>
          </a:p>
        </p:txBody>
      </p:sp>
    </p:spTree>
    <p:extLst>
      <p:ext uri="{BB962C8B-B14F-4D97-AF65-F5344CB8AC3E}">
        <p14:creationId xmlns:p14="http://schemas.microsoft.com/office/powerpoint/2010/main" xmlns="" val="89626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2945" y="370956"/>
            <a:ext cx="895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Rare </a:t>
            </a:r>
            <a:r>
              <a:rPr lang="it-IT" sz="4000" dirty="0" err="1" smtClean="0">
                <a:solidFill>
                  <a:srgbClr val="FF0000"/>
                </a:solidFill>
              </a:rPr>
              <a:t>events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784301" y="2308361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784301" y="2437300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779912" y="2590269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H="1">
            <a:off x="3908401" y="1972840"/>
            <a:ext cx="518177" cy="808088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4849010" y="2326000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849010" y="2437808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844621" y="2570453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4973107" y="1920342"/>
            <a:ext cx="188109" cy="815439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8137182" y="2308054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8137182" y="2436993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8132793" y="2589962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4" name="Connettore 2 23"/>
          <p:cNvCxnSpPr/>
          <p:nvPr/>
        </p:nvCxnSpPr>
        <p:spPr>
          <a:xfrm>
            <a:off x="8388086" y="1979447"/>
            <a:ext cx="0" cy="760995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6880645" y="2267874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880645" y="2396814"/>
            <a:ext cx="827306" cy="6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876256" y="2549783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9" name="Connettore 2 28"/>
          <p:cNvCxnSpPr/>
          <p:nvPr/>
        </p:nvCxnSpPr>
        <p:spPr>
          <a:xfrm flipH="1">
            <a:off x="7004742" y="1948509"/>
            <a:ext cx="242209" cy="79193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4053220" y="15428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Cluster 1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7260165" y="161950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Cluster 2</a:t>
            </a:r>
            <a:endParaRPr lang="it-IT" dirty="0">
              <a:solidFill>
                <a:srgbClr val="002060"/>
              </a:solidFill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6542301" y="3408761"/>
            <a:ext cx="1342629" cy="1316383"/>
            <a:chOff x="5356447" y="1529172"/>
            <a:chExt cx="1447801" cy="1797461"/>
          </a:xfrm>
        </p:grpSpPr>
        <p:sp>
          <p:nvSpPr>
            <p:cNvPr id="33" name="Rettangolo 32"/>
            <p:cNvSpPr/>
            <p:nvPr/>
          </p:nvSpPr>
          <p:spPr>
            <a:xfrm>
              <a:off x="5364088" y="2098982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5364088" y="2395398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5356447" y="2747054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36" name="Connettore 2 35"/>
            <p:cNvCxnSpPr/>
            <p:nvPr/>
          </p:nvCxnSpPr>
          <p:spPr>
            <a:xfrm flipH="1">
              <a:off x="5580112" y="1529172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2 36"/>
            <p:cNvCxnSpPr/>
            <p:nvPr/>
          </p:nvCxnSpPr>
          <p:spPr>
            <a:xfrm flipH="1">
              <a:off x="5828319" y="1567306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2 37"/>
            <p:cNvCxnSpPr/>
            <p:nvPr/>
          </p:nvCxnSpPr>
          <p:spPr>
            <a:xfrm flipH="1">
              <a:off x="6300192" y="1670449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CasellaDiTesto 38"/>
          <p:cNvSpPr txBox="1"/>
          <p:nvPr/>
        </p:nvSpPr>
        <p:spPr>
          <a:xfrm>
            <a:off x="4881661" y="3067135"/>
            <a:ext cx="127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it-IT" sz="1600" dirty="0" err="1">
                <a:solidFill>
                  <a:srgbClr val="002060"/>
                </a:solidFill>
              </a:rPr>
              <a:t>Telescope</a:t>
            </a:r>
            <a:r>
              <a:rPr lang="it-IT" sz="1600" dirty="0">
                <a:solidFill>
                  <a:srgbClr val="002060"/>
                </a:solidFill>
              </a:rPr>
              <a:t> 1</a:t>
            </a:r>
          </a:p>
        </p:txBody>
      </p:sp>
      <p:sp>
        <p:nvSpPr>
          <p:cNvPr id="40" name="CasellaDiTesto 39"/>
          <p:cNvSpPr txBox="1"/>
          <p:nvPr/>
        </p:nvSpPr>
        <p:spPr>
          <a:xfrm>
            <a:off x="6549387" y="3030178"/>
            <a:ext cx="127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it-IT" sz="1600" dirty="0" err="1">
                <a:solidFill>
                  <a:srgbClr val="002060"/>
                </a:solidFill>
              </a:rPr>
              <a:t>Telescope</a:t>
            </a:r>
            <a:r>
              <a:rPr lang="it-IT" sz="1600" dirty="0">
                <a:solidFill>
                  <a:srgbClr val="002060"/>
                </a:solidFill>
              </a:rPr>
              <a:t> 2</a:t>
            </a:r>
          </a:p>
        </p:txBody>
      </p:sp>
      <p:grpSp>
        <p:nvGrpSpPr>
          <p:cNvPr id="41" name="Gruppo 40"/>
          <p:cNvGrpSpPr/>
          <p:nvPr/>
        </p:nvGrpSpPr>
        <p:grpSpPr>
          <a:xfrm>
            <a:off x="4644008" y="3384955"/>
            <a:ext cx="1342629" cy="1316383"/>
            <a:chOff x="5356447" y="1529172"/>
            <a:chExt cx="1447801" cy="1797461"/>
          </a:xfrm>
        </p:grpSpPr>
        <p:sp>
          <p:nvSpPr>
            <p:cNvPr id="42" name="Rettangolo 41"/>
            <p:cNvSpPr/>
            <p:nvPr/>
          </p:nvSpPr>
          <p:spPr>
            <a:xfrm>
              <a:off x="5364088" y="2098982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5364088" y="2395398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5356447" y="2747054"/>
              <a:ext cx="1440160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5" name="Connettore 2 44"/>
            <p:cNvCxnSpPr/>
            <p:nvPr/>
          </p:nvCxnSpPr>
          <p:spPr>
            <a:xfrm flipH="1">
              <a:off x="5580112" y="1529172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 flipH="1">
              <a:off x="5828319" y="1567306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/>
            <p:cNvCxnSpPr/>
            <p:nvPr/>
          </p:nvCxnSpPr>
          <p:spPr>
            <a:xfrm flipH="1">
              <a:off x="6300192" y="1670449"/>
              <a:ext cx="496415" cy="1656184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asellaDiTesto 5"/>
          <p:cNvSpPr txBox="1"/>
          <p:nvPr/>
        </p:nvSpPr>
        <p:spPr>
          <a:xfrm>
            <a:off x="51222" y="1805817"/>
            <a:ext cx="52346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</a:rPr>
              <a:t>. </a:t>
            </a:r>
            <a:r>
              <a:rPr lang="it-IT" sz="2400" dirty="0" err="1" smtClean="0">
                <a:solidFill>
                  <a:srgbClr val="002060"/>
                </a:solidFill>
              </a:rPr>
              <a:t>Coincidences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between</a:t>
            </a:r>
            <a:endParaRPr lang="it-IT" sz="2400" dirty="0">
              <a:solidFill>
                <a:srgbClr val="002060"/>
              </a:solidFill>
            </a:endParaRPr>
          </a:p>
          <a:p>
            <a:r>
              <a:rPr lang="it-IT" sz="2400" dirty="0" smtClean="0">
                <a:solidFill>
                  <a:srgbClr val="002060"/>
                </a:solidFill>
              </a:rPr>
              <a:t>   clusters of </a:t>
            </a:r>
            <a:r>
              <a:rPr lang="it-IT" sz="2400" dirty="0" err="1" smtClean="0">
                <a:solidFill>
                  <a:srgbClr val="002060"/>
                </a:solidFill>
              </a:rPr>
              <a:t>telescopes</a:t>
            </a:r>
            <a:endParaRPr lang="it-IT" sz="2400" dirty="0" smtClean="0">
              <a:solidFill>
                <a:srgbClr val="002060"/>
              </a:solidFill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4504381" y="5833243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4504381" y="5962182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4499992" y="6115151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70" name="Connettore 2 69"/>
          <p:cNvCxnSpPr/>
          <p:nvPr/>
        </p:nvCxnSpPr>
        <p:spPr>
          <a:xfrm flipH="1">
            <a:off x="4628481" y="5551207"/>
            <a:ext cx="403658" cy="75460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ttangolo 62"/>
          <p:cNvSpPr/>
          <p:nvPr/>
        </p:nvSpPr>
        <p:spPr>
          <a:xfrm>
            <a:off x="5569090" y="5877272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5569090" y="5989080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5564701" y="6121725"/>
            <a:ext cx="827306" cy="54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8065174" y="5948940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8065174" y="6077879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8060785" y="6230848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2" name="Connettore 2 61"/>
          <p:cNvCxnSpPr/>
          <p:nvPr/>
        </p:nvCxnSpPr>
        <p:spPr>
          <a:xfrm>
            <a:off x="8388986" y="5641531"/>
            <a:ext cx="0" cy="79284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54"/>
          <p:cNvSpPr/>
          <p:nvPr/>
        </p:nvSpPr>
        <p:spPr>
          <a:xfrm>
            <a:off x="6985054" y="5908760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6985054" y="6037700"/>
            <a:ext cx="827306" cy="6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7" name="Rettangolo 56"/>
          <p:cNvSpPr/>
          <p:nvPr/>
        </p:nvSpPr>
        <p:spPr>
          <a:xfrm>
            <a:off x="6980665" y="6190669"/>
            <a:ext cx="827306" cy="62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8" name="Connettore 2 57"/>
          <p:cNvCxnSpPr/>
          <p:nvPr/>
        </p:nvCxnSpPr>
        <p:spPr>
          <a:xfrm flipH="1">
            <a:off x="7109151" y="5641531"/>
            <a:ext cx="166673" cy="73979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4196456" y="5116081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Telescope</a:t>
            </a:r>
            <a:r>
              <a:rPr lang="it-IT" dirty="0" smtClean="0">
                <a:solidFill>
                  <a:srgbClr val="002060"/>
                </a:solidFill>
              </a:rPr>
              <a:t> 1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6444208" y="5291916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Telescope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73" name="CasellaDiTesto 72"/>
          <p:cNvSpPr txBox="1"/>
          <p:nvPr/>
        </p:nvSpPr>
        <p:spPr>
          <a:xfrm>
            <a:off x="7692667" y="5013176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2060"/>
                </a:solidFill>
              </a:rPr>
              <a:t>Telescope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879090" y="3429000"/>
            <a:ext cx="4124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- </a:t>
            </a:r>
            <a:r>
              <a:rPr lang="it-IT" sz="2400" dirty="0" err="1" smtClean="0">
                <a:solidFill>
                  <a:srgbClr val="002060"/>
                </a:solidFill>
              </a:rPr>
              <a:t>Coincidences</a:t>
            </a:r>
            <a:r>
              <a:rPr lang="it-IT" sz="2400" dirty="0" smtClean="0">
                <a:solidFill>
                  <a:srgbClr val="002060"/>
                </a:solidFill>
              </a:rPr>
              <a:t> </a:t>
            </a:r>
            <a:r>
              <a:rPr lang="it-IT" sz="2400" dirty="0" err="1" smtClean="0">
                <a:solidFill>
                  <a:srgbClr val="002060"/>
                </a:solidFill>
              </a:rPr>
              <a:t>between</a:t>
            </a:r>
            <a:r>
              <a:rPr lang="it-IT" sz="2400" dirty="0" smtClean="0">
                <a:solidFill>
                  <a:srgbClr val="002060"/>
                </a:solidFill>
              </a:rPr>
              <a:t> multi-</a:t>
            </a:r>
            <a:r>
              <a:rPr lang="it-IT" sz="2400" dirty="0" err="1" smtClean="0">
                <a:solidFill>
                  <a:srgbClr val="002060"/>
                </a:solidFill>
              </a:rPr>
              <a:t>track</a:t>
            </a:r>
            <a:r>
              <a:rPr lang="it-IT" sz="2400" dirty="0" smtClean="0">
                <a:solidFill>
                  <a:srgbClr val="002060"/>
                </a:solidFill>
              </a:rPr>
              <a:t> in </a:t>
            </a:r>
            <a:r>
              <a:rPr lang="it-IT" sz="2400" dirty="0" err="1" smtClean="0">
                <a:solidFill>
                  <a:srgbClr val="002060"/>
                </a:solidFill>
              </a:rPr>
              <a:t>pairs</a:t>
            </a:r>
            <a:r>
              <a:rPr lang="it-IT" sz="2400" dirty="0" smtClean="0">
                <a:solidFill>
                  <a:srgbClr val="002060"/>
                </a:solidFill>
              </a:rPr>
              <a:t> of </a:t>
            </a:r>
            <a:r>
              <a:rPr lang="it-IT" sz="2400" dirty="0" err="1" smtClean="0">
                <a:solidFill>
                  <a:srgbClr val="002060"/>
                </a:solidFill>
              </a:rPr>
              <a:t>telescopes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14018" y="5436458"/>
            <a:ext cx="3417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buFontTx/>
              <a:buChar char="-"/>
            </a:pPr>
            <a:r>
              <a:rPr lang="it-IT" sz="2400" dirty="0">
                <a:solidFill>
                  <a:srgbClr val="002060"/>
                </a:solidFill>
              </a:rPr>
              <a:t>Multi </a:t>
            </a:r>
            <a:r>
              <a:rPr lang="it-IT" sz="2400" dirty="0" err="1">
                <a:solidFill>
                  <a:srgbClr val="002060"/>
                </a:solidFill>
              </a:rPr>
              <a:t>coincidences</a:t>
            </a:r>
            <a:r>
              <a:rPr lang="it-IT" sz="2400" dirty="0">
                <a:solidFill>
                  <a:srgbClr val="002060"/>
                </a:solidFill>
              </a:rPr>
              <a:t> of </a:t>
            </a:r>
          </a:p>
          <a:p>
            <a:pPr lvl="0"/>
            <a:r>
              <a:rPr lang="it-IT" sz="2400" dirty="0" smtClean="0">
                <a:solidFill>
                  <a:srgbClr val="002060"/>
                </a:solidFill>
              </a:rPr>
              <a:t>    single </a:t>
            </a:r>
            <a:r>
              <a:rPr lang="it-IT" sz="2400" dirty="0" err="1" smtClean="0">
                <a:solidFill>
                  <a:srgbClr val="002060"/>
                </a:solidFill>
              </a:rPr>
              <a:t>muons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82676" y="1040301"/>
            <a:ext cx="5049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 smtClean="0">
                <a:solidFill>
                  <a:schemeClr val="bg1"/>
                </a:solidFill>
              </a:rPr>
              <a:t>Negligible</a:t>
            </a:r>
            <a:r>
              <a:rPr lang="it-IT" sz="2800" dirty="0" smtClean="0">
                <a:solidFill>
                  <a:schemeClr val="bg1"/>
                </a:solidFill>
              </a:rPr>
              <a:t> background </a:t>
            </a:r>
            <a:r>
              <a:rPr lang="it-IT" sz="2800" dirty="0" err="1" smtClean="0">
                <a:solidFill>
                  <a:schemeClr val="bg1"/>
                </a:solidFill>
              </a:rPr>
              <a:t>needed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63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9865" y="427311"/>
            <a:ext cx="75584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Coincidences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among</a:t>
            </a:r>
            <a:r>
              <a:rPr lang="it-IT" sz="4400" dirty="0" smtClean="0">
                <a:solidFill>
                  <a:srgbClr val="FF0000"/>
                </a:solidFill>
              </a:rPr>
              <a:t> clusters</a:t>
            </a:r>
          </a:p>
        </p:txBody>
      </p:sp>
      <p:sp>
        <p:nvSpPr>
          <p:cNvPr id="3" name="Rettangolo 2"/>
          <p:cNvSpPr/>
          <p:nvPr/>
        </p:nvSpPr>
        <p:spPr>
          <a:xfrm>
            <a:off x="476843" y="285293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No cut on relative angle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it-IT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600" dirty="0" err="1" smtClean="0">
                <a:latin typeface="Arial" pitchFamily="34" charset="0"/>
                <a:cs typeface="Arial" pitchFamily="34" charset="0"/>
              </a:rPr>
              <a:t>showers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452897" y="2896553"/>
            <a:ext cx="31346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latin typeface="Arial" pitchFamily="34" charset="0"/>
                <a:cs typeface="Arial" pitchFamily="34" charset="0"/>
              </a:rPr>
              <a:t>Cut on relative angle&lt; 10</a:t>
            </a:r>
            <a:endParaRPr lang="it-IT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19955"/>
            <a:ext cx="4596670" cy="312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3273" y="2991963"/>
            <a:ext cx="4337199" cy="3174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5868144" y="3928067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Cut on the relative angle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041261"/>
            <a:ext cx="2592039" cy="2387739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79512" y="1268760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same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results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all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pairs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clusters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studies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ongoing</a:t>
            </a:r>
            <a:r>
              <a:rPr lang="it-IT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it-IT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27694" y="6091904"/>
            <a:ext cx="111997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10 ms</a:t>
            </a:r>
            <a:endParaRPr kumimoji="0" lang="it-IT" sz="20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946298" y="5877272"/>
            <a:ext cx="817390" cy="214633"/>
          </a:xfrm>
          <a:prstGeom prst="straightConnector1">
            <a:avLst/>
          </a:prstGeom>
          <a:noFill/>
          <a:ln w="254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8" name="CasellaDiTesto 7"/>
          <p:cNvSpPr txBox="1"/>
          <p:nvPr/>
        </p:nvSpPr>
        <p:spPr>
          <a:xfrm>
            <a:off x="205830" y="2278385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</a:rPr>
              <a:t>Distribution of the </a:t>
            </a:r>
            <a:r>
              <a:rPr lang="it-IT" sz="2000" dirty="0" err="1" smtClean="0">
                <a:solidFill>
                  <a:srgbClr val="FF0000"/>
                </a:solidFill>
              </a:rPr>
              <a:t>events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during</a:t>
            </a:r>
            <a:r>
              <a:rPr lang="it-IT" sz="2000" dirty="0" smtClean="0">
                <a:solidFill>
                  <a:srgbClr val="FF0000"/>
                </a:solidFill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</a:rPr>
              <a:t>day</a:t>
            </a:r>
            <a:endParaRPr lang="it-IT" sz="2000" dirty="0">
              <a:solidFill>
                <a:srgbClr val="FF0000"/>
              </a:solidFill>
            </a:endParaRPr>
          </a:p>
        </p:txBody>
      </p:sp>
      <p:sp>
        <p:nvSpPr>
          <p:cNvPr id="14" name="Freccia a sinistra 13"/>
          <p:cNvSpPr/>
          <p:nvPr/>
        </p:nvSpPr>
        <p:spPr bwMode="auto">
          <a:xfrm rot="9814436">
            <a:off x="5190262" y="2288276"/>
            <a:ext cx="1787260" cy="24550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2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5461" y="404664"/>
            <a:ext cx="5514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LDC with multi-</a:t>
            </a:r>
            <a:r>
              <a:rPr lang="it-IT" sz="4400" dirty="0" err="1" smtClean="0">
                <a:solidFill>
                  <a:srgbClr val="FF0000"/>
                </a:solidFill>
              </a:rPr>
              <a:t>tracks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35"/>
          <a:stretch/>
        </p:blipFill>
        <p:spPr bwMode="auto">
          <a:xfrm>
            <a:off x="179513" y="2276872"/>
            <a:ext cx="4392488" cy="27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42"/>
          <a:stretch/>
        </p:blipFill>
        <p:spPr bwMode="auto">
          <a:xfrm>
            <a:off x="4644008" y="2332179"/>
            <a:ext cx="4350720" cy="277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107504" y="1116033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#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of coincidences between EEE sites as a function of the time coincidence window, compared with the </a:t>
            </a:r>
            <a:r>
              <a:rPr lang="en-US" sz="2000" dirty="0" smtClean="0">
                <a:solidFill>
                  <a:schemeClr val="bg1"/>
                </a:solidFill>
              </a:rPr>
              <a:t>expected accidental coincidence background </a:t>
            </a:r>
            <a:r>
              <a:rPr lang="en-US" sz="2000" dirty="0">
                <a:solidFill>
                  <a:schemeClr val="bg1"/>
                </a:solidFill>
              </a:rPr>
              <a:t>(in red)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97658" y="5171242"/>
            <a:ext cx="3195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Possible</a:t>
            </a:r>
            <a:r>
              <a:rPr lang="it-IT" sz="2000" dirty="0" smtClean="0">
                <a:solidFill>
                  <a:schemeClr val="bg1"/>
                </a:solidFill>
              </a:rPr>
              <a:t> LDC </a:t>
            </a:r>
            <a:r>
              <a:rPr lang="it-IT" sz="2000" dirty="0" err="1" smtClean="0">
                <a:solidFill>
                  <a:schemeClr val="bg1"/>
                </a:solidFill>
              </a:rPr>
              <a:t>candidates</a:t>
            </a:r>
            <a:r>
              <a:rPr lang="it-IT" sz="2000" dirty="0" smtClean="0">
                <a:solidFill>
                  <a:schemeClr val="bg1"/>
                </a:solidFill>
              </a:rPr>
              <a:t>?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9629" y="5589240"/>
            <a:ext cx="5326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</a:rPr>
              <a:t>Very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few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events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among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</a:rPr>
              <a:t>many</a:t>
            </a:r>
            <a:r>
              <a:rPr lang="it-IT" sz="2000" dirty="0" smtClean="0">
                <a:solidFill>
                  <a:schemeClr val="bg1"/>
                </a:solidFill>
              </a:rPr>
              <a:t>, </a:t>
            </a:r>
            <a:r>
              <a:rPr lang="it-IT" sz="2000" dirty="0" err="1" smtClean="0">
                <a:solidFill>
                  <a:schemeClr val="bg1"/>
                </a:solidFill>
              </a:rPr>
              <a:t>like</a:t>
            </a:r>
            <a:r>
              <a:rPr lang="it-IT" sz="2000" dirty="0" smtClean="0">
                <a:solidFill>
                  <a:schemeClr val="bg1"/>
                </a:solidFill>
              </a:rPr>
              <a:t> a </a:t>
            </a:r>
            <a:r>
              <a:rPr lang="it-IT" sz="2000" dirty="0" err="1" smtClean="0">
                <a:solidFill>
                  <a:schemeClr val="bg1"/>
                </a:solidFill>
              </a:rPr>
              <a:t>needle</a:t>
            </a:r>
            <a:r>
              <a:rPr lang="it-IT" sz="2000" dirty="0" smtClean="0">
                <a:solidFill>
                  <a:schemeClr val="bg1"/>
                </a:solidFill>
              </a:rPr>
              <a:t> in a </a:t>
            </a:r>
            <a:r>
              <a:rPr lang="it-IT" sz="2000" dirty="0" err="1" smtClean="0">
                <a:solidFill>
                  <a:schemeClr val="bg1"/>
                </a:solidFill>
              </a:rPr>
              <a:t>haystack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5068462"/>
            <a:ext cx="2626356" cy="1733395"/>
          </a:xfrm>
          <a:prstGeom prst="rect">
            <a:avLst/>
          </a:prstGeom>
        </p:spPr>
      </p:pic>
      <p:sp>
        <p:nvSpPr>
          <p:cNvPr id="8" name="Freccia a sinistra 7"/>
          <p:cNvSpPr/>
          <p:nvPr/>
        </p:nvSpPr>
        <p:spPr bwMode="auto">
          <a:xfrm rot="5637927">
            <a:off x="715506" y="4511842"/>
            <a:ext cx="936103" cy="36004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Freccia a sinistra 14"/>
          <p:cNvSpPr/>
          <p:nvPr/>
        </p:nvSpPr>
        <p:spPr bwMode="auto">
          <a:xfrm rot="8258420">
            <a:off x="3487489" y="4293081"/>
            <a:ext cx="2287924" cy="306785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5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1973" y="260648"/>
            <a:ext cx="9078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The «</a:t>
            </a:r>
            <a:r>
              <a:rPr lang="it-IT" sz="4400" dirty="0" err="1" smtClean="0">
                <a:solidFill>
                  <a:srgbClr val="FF0000"/>
                </a:solidFill>
              </a:rPr>
              <a:t>crazy</a:t>
            </a:r>
            <a:r>
              <a:rPr lang="it-IT" sz="4400" dirty="0" smtClean="0">
                <a:solidFill>
                  <a:srgbClr val="FF0000"/>
                </a:solidFill>
              </a:rPr>
              <a:t>» idea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0108" y="0"/>
            <a:ext cx="41838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Segnaposto numero diapositiva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3651F7-23B1-44A2-8278-B2A1BD9CCCD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6" name="Immagine 2">
            <a:extLst>
              <a:ext uri="{FF2B5EF4-FFF2-40B4-BE49-F238E27FC236}">
                <a16:creationId xmlns:a16="http://schemas.microsoft.com/office/drawing/2014/main" xmlns="" id="{EC0B0B2A-AC87-0C4C-B4D9-E791EC9F29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852" y="0"/>
            <a:ext cx="4183892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magine 8">
            <a:extLst>
              <a:ext uri="{FF2B5EF4-FFF2-40B4-BE49-F238E27FC236}">
                <a16:creationId xmlns:a16="http://schemas.microsoft.com/office/drawing/2014/main" xmlns="" id="{4992CC77-98DC-5E48-B589-89D0172E33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462561" y="5508916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magine 8">
            <a:extLst>
              <a:ext uri="{FF2B5EF4-FFF2-40B4-BE49-F238E27FC236}">
                <a16:creationId xmlns:a16="http://schemas.microsoft.com/office/drawing/2014/main" xmlns="" id="{825BC59B-83E0-A941-9407-D57B350CA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20196" y="3522599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Immagine 8">
            <a:extLst>
              <a:ext uri="{FF2B5EF4-FFF2-40B4-BE49-F238E27FC236}">
                <a16:creationId xmlns:a16="http://schemas.microsoft.com/office/drawing/2014/main" xmlns="" id="{4373BB2B-0ED3-A74A-ACBD-39B9134E6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611948" y="4151301"/>
            <a:ext cx="416584" cy="368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CasellaDiTesto 29"/>
          <p:cNvSpPr txBox="1"/>
          <p:nvPr/>
        </p:nvSpPr>
        <p:spPr>
          <a:xfrm>
            <a:off x="170108" y="962139"/>
            <a:ext cx="4790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Measure cosmic rays up to the North Pole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PolarQuEEEst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expedition started on the 22</a:t>
            </a:r>
            <a:r>
              <a:rPr lang="en-US" sz="2000" baseline="300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July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from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Isafjordur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and ended in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Tromso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on 3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September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PolarQuEEEst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detector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was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hosted on </a:t>
            </a:r>
            <a:r>
              <a:rPr lang="en-US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Nanuq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 and sailed towards the North Pole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Two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other identical detectors were installed in two high schools: one in Norway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and </a:t>
            </a:r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one in </a:t>
            </a:r>
            <a:r>
              <a:rPr lang="en-US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Italy</a:t>
            </a:r>
            <a:endParaRPr lang="en-US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65"/>
          <a:stretch/>
        </p:blipFill>
        <p:spPr>
          <a:xfrm>
            <a:off x="1979712" y="5110151"/>
            <a:ext cx="2799399" cy="17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662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Picture 45" descr="foto3_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86" y="4455670"/>
            <a:ext cx="3746503" cy="2043547"/>
          </a:xfrm>
          <a:prstGeom prst="rect">
            <a:avLst/>
          </a:prstGeom>
        </p:spPr>
      </p:pic>
      <p:pic>
        <p:nvPicPr>
          <p:cNvPr id="17" name="Picture 44" descr="foto2_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9415" y="1052736"/>
            <a:ext cx="2701791" cy="1939637"/>
          </a:xfrm>
          <a:prstGeom prst="rect">
            <a:avLst/>
          </a:prstGeom>
        </p:spPr>
      </p:pic>
      <p:pic>
        <p:nvPicPr>
          <p:cNvPr id="18" name="Picture 43" descr="foto1_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295306"/>
            <a:ext cx="3012779" cy="1925782"/>
          </a:xfrm>
          <a:prstGeom prst="rect">
            <a:avLst/>
          </a:prstGeom>
        </p:spPr>
      </p:pic>
      <p:grpSp>
        <p:nvGrpSpPr>
          <p:cNvPr id="19" name="Group 35"/>
          <p:cNvGrpSpPr/>
          <p:nvPr/>
        </p:nvGrpSpPr>
        <p:grpSpPr>
          <a:xfrm>
            <a:off x="4355976" y="2132856"/>
            <a:ext cx="4444999" cy="4263573"/>
            <a:chOff x="4355976" y="2147455"/>
            <a:chExt cx="4444999" cy="3735021"/>
          </a:xfrm>
        </p:grpSpPr>
        <p:sp>
          <p:nvSpPr>
            <p:cNvPr id="20" name="TextBox 7"/>
            <p:cNvSpPr txBox="1"/>
            <p:nvPr/>
          </p:nvSpPr>
          <p:spPr>
            <a:xfrm>
              <a:off x="4355976" y="4102973"/>
              <a:ext cx="4444999" cy="177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The Detector on the Polar </a:t>
              </a:r>
              <a:r>
                <a:rPr lang="en-US" dirty="0" err="1" smtClean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Nanuq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has </a:t>
              </a:r>
              <a:r>
                <a:rPr lang="en-US" dirty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been designed to fulfill </a:t>
              </a:r>
              <a:r>
                <a:rPr lang="en-US" dirty="0" smtClean="0">
                  <a:solidFill>
                    <a:schemeClr val="bg1"/>
                  </a:solidFill>
                  <a:latin typeface="Century Gothic" panose="020B0502020202020204" pitchFamily="34" charset="0"/>
                  <a:cs typeface="Times New Roman"/>
                </a:rPr>
                <a:t>requests on:</a:t>
              </a:r>
              <a:endParaRPr lang="en-US" dirty="0" smtClean="0">
                <a:latin typeface="Century Gothic" panose="020B0502020202020204" pitchFamily="34" charset="0"/>
                <a:cs typeface="Times New Roman"/>
              </a:endParaRPr>
            </a:p>
            <a:p>
              <a:pPr marL="285750" lvl="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Dimensions and weight</a:t>
              </a:r>
              <a:r>
                <a:rPr lang="en-US" dirty="0" smtClean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(~ 50 kg)</a:t>
              </a:r>
            </a:p>
            <a:p>
              <a:pPr marL="285750" lvl="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Power consumption</a:t>
              </a:r>
              <a:r>
                <a:rPr lang="en-US" dirty="0" smtClean="0">
                  <a:solidFill>
                    <a:prstClr val="black"/>
                  </a:solidFill>
                  <a:latin typeface="Century Gothic" panose="020B0502020202020204" pitchFamily="34" charset="0"/>
                  <a:cs typeface="Times New Roman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(&lt; 15 W)</a:t>
              </a:r>
              <a:endParaRPr lang="en-US" sz="800" dirty="0">
                <a:latin typeface="Century Gothic" panose="020B0502020202020204" pitchFamily="34" charset="0"/>
                <a:cs typeface="Times New Roman"/>
              </a:endParaRP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Robustness and reliability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Efficiency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  <a:latin typeface="Century Gothic" panose="020B0502020202020204" pitchFamily="34" charset="0"/>
                  <a:cs typeface="Times New Roman"/>
                </a:rPr>
                <a:t>Tag events at 20 ns precision!</a:t>
              </a:r>
            </a:p>
          </p:txBody>
        </p:sp>
        <p:cxnSp>
          <p:nvCxnSpPr>
            <p:cNvPr id="21" name="Straight Arrow Connector 27"/>
            <p:cNvCxnSpPr/>
            <p:nvPr/>
          </p:nvCxnSpPr>
          <p:spPr>
            <a:xfrm flipV="1">
              <a:off x="6742545" y="2147455"/>
              <a:ext cx="831273" cy="11314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5" descr="polarmeeting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02" t="4884" r="9982" b="4401"/>
          <a:stretch/>
        </p:blipFill>
        <p:spPr>
          <a:xfrm>
            <a:off x="356817" y="1196752"/>
            <a:ext cx="4573966" cy="2828637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9965" y="334397"/>
            <a:ext cx="9438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FF0000"/>
                </a:solidFill>
              </a:rPr>
              <a:t>Requirements</a:t>
            </a:r>
            <a:r>
              <a:rPr lang="it-IT" sz="3600" dirty="0" smtClean="0">
                <a:solidFill>
                  <a:srgbClr val="FF0000"/>
                </a:solidFill>
              </a:rPr>
              <a:t> for the </a:t>
            </a:r>
            <a:r>
              <a:rPr lang="it-IT" sz="3600" dirty="0" err="1" smtClean="0">
                <a:solidFill>
                  <a:srgbClr val="FF0000"/>
                </a:solidFill>
              </a:rPr>
              <a:t>PolarquEEEst</a:t>
            </a:r>
            <a:r>
              <a:rPr lang="it-IT" sz="3600" dirty="0" smtClean="0">
                <a:solidFill>
                  <a:srgbClr val="FF0000"/>
                </a:solidFill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xmlns="" val="267207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1973" y="355303"/>
            <a:ext cx="9078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PolarquEEEst</a:t>
            </a:r>
            <a:r>
              <a:rPr lang="it-IT" sz="4400" dirty="0" smtClean="0">
                <a:solidFill>
                  <a:srgbClr val="FF0000"/>
                </a:solidFill>
              </a:rPr>
              <a:t> detector design</a:t>
            </a:r>
          </a:p>
        </p:txBody>
      </p:sp>
      <p:cxnSp>
        <p:nvCxnSpPr>
          <p:cNvPr id="11" name="Straight Connector 16"/>
          <p:cNvCxnSpPr/>
          <p:nvPr/>
        </p:nvCxnSpPr>
        <p:spPr>
          <a:xfrm>
            <a:off x="218964" y="6611028"/>
            <a:ext cx="0" cy="346364"/>
          </a:xfrm>
          <a:prstGeom prst="line">
            <a:avLst/>
          </a:prstGeom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23"/>
          <p:cNvGrpSpPr/>
          <p:nvPr/>
        </p:nvGrpSpPr>
        <p:grpSpPr>
          <a:xfrm>
            <a:off x="296335" y="1241860"/>
            <a:ext cx="4952998" cy="5211390"/>
            <a:chOff x="106825" y="1329460"/>
            <a:chExt cx="5005912" cy="5207834"/>
          </a:xfrm>
        </p:grpSpPr>
        <p:pic>
          <p:nvPicPr>
            <p:cNvPr id="13" name="Immagine 1"/>
            <p:cNvPicPr/>
            <p:nvPr/>
          </p:nvPicPr>
          <p:blipFill>
            <a:blip r:embed="rId3" cstate="print"/>
            <a:stretch/>
          </p:blipFill>
          <p:spPr>
            <a:xfrm>
              <a:off x="2164025" y="4012960"/>
              <a:ext cx="2948712" cy="1863140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4" name="Immagine 2"/>
            <p:cNvPicPr/>
            <p:nvPr/>
          </p:nvPicPr>
          <p:blipFill rotWithShape="1">
            <a:blip r:embed="rId4" cstate="print"/>
            <a:srcRect l="4372"/>
            <a:stretch/>
          </p:blipFill>
          <p:spPr>
            <a:xfrm>
              <a:off x="106825" y="2976255"/>
              <a:ext cx="2336882" cy="1750087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15" name="Immagine 3"/>
            <p:cNvPicPr/>
            <p:nvPr/>
          </p:nvPicPr>
          <p:blipFill>
            <a:blip r:embed="rId5" cstate="print"/>
            <a:stretch/>
          </p:blipFill>
          <p:spPr>
            <a:xfrm>
              <a:off x="474780" y="5208300"/>
              <a:ext cx="2095504" cy="1328994"/>
            </a:xfrm>
            <a:prstGeom prst="rect">
              <a:avLst/>
            </a:prstGeom>
            <a:ln w="9360">
              <a:noFill/>
            </a:ln>
          </p:spPr>
        </p:pic>
        <p:pic>
          <p:nvPicPr>
            <p:cNvPr id="23" name="Picture 31" descr="Screen Shot 2018-09-17 at 12.02.18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516" t="2675" r="3591"/>
            <a:stretch/>
          </p:blipFill>
          <p:spPr>
            <a:xfrm>
              <a:off x="593475" y="1329460"/>
              <a:ext cx="2898231" cy="1683002"/>
            </a:xfrm>
            <a:prstGeom prst="rect">
              <a:avLst/>
            </a:prstGeom>
          </p:spPr>
        </p:pic>
        <p:sp>
          <p:nvSpPr>
            <p:cNvPr id="24" name="Bent-Up Arrow 33"/>
            <p:cNvSpPr/>
            <p:nvPr/>
          </p:nvSpPr>
          <p:spPr>
            <a:xfrm rot="16200000" flipH="1">
              <a:off x="2158638" y="2824148"/>
              <a:ext cx="809478" cy="526506"/>
            </a:xfrm>
            <a:prstGeom prst="bentUp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Bent-Up Arrow 34"/>
            <p:cNvSpPr/>
            <p:nvPr/>
          </p:nvSpPr>
          <p:spPr>
            <a:xfrm rot="16200000" flipH="1">
              <a:off x="2771521" y="5015192"/>
              <a:ext cx="629119" cy="1329389"/>
            </a:xfrm>
            <a:prstGeom prst="bentUpArrow">
              <a:avLst>
                <a:gd name="adj1" fmla="val 25000"/>
                <a:gd name="adj2" fmla="val 18396"/>
                <a:gd name="adj3" fmla="val 2500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Bent-Up Arrow 36"/>
            <p:cNvSpPr/>
            <p:nvPr/>
          </p:nvSpPr>
          <p:spPr>
            <a:xfrm rot="10800000" flipH="1">
              <a:off x="2577744" y="3603756"/>
              <a:ext cx="809478" cy="526506"/>
            </a:xfrm>
            <a:prstGeom prst="bentUp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ustomShape 1"/>
          <p:cNvSpPr/>
          <p:nvPr/>
        </p:nvSpPr>
        <p:spPr>
          <a:xfrm>
            <a:off x="4035118" y="1607429"/>
            <a:ext cx="5108882" cy="2201335"/>
          </a:xfrm>
          <a:prstGeom prst="rect">
            <a:avLst/>
          </a:prstGeom>
          <a:noFill/>
          <a:ln w="28575" cmpd="sng">
            <a:gradFill flip="none" rotWithShape="1">
              <a:gsLst>
                <a:gs pos="0">
                  <a:srgbClr val="26569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69840" rIns="98280" bIns="57600"/>
          <a:lstStyle/>
          <a:p>
            <a:pPr marL="216000" indent="-212760">
              <a:lnSpc>
                <a:spcPct val="94000"/>
              </a:lnSpc>
              <a:buBlip>
                <a:blip r:embed="rId7"/>
              </a:buBlip>
            </a:pPr>
            <a:r>
              <a:rPr lang="en-US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2 Plastic scintillator planes</a:t>
            </a: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</a:pP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  <a:buBlip>
                <a:blip r:embed="rId7"/>
              </a:buBlip>
            </a:pP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Distance between planes</a:t>
            </a:r>
            <a:r>
              <a:rPr lang="en-US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: </a:t>
            </a: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11 cm</a:t>
            </a: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</a:pP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  <a:buBlip>
                <a:blip r:embed="rId7"/>
              </a:buBlip>
            </a:pP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4 </a:t>
            </a:r>
            <a:r>
              <a:rPr lang="en-US" sz="2000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Tiles for each plane</a:t>
            </a: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: 30 cm x 20 cm</a:t>
            </a: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</a:pP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  <a:p>
            <a:pPr marL="216000" indent="-212760">
              <a:lnSpc>
                <a:spcPct val="94000"/>
              </a:lnSpc>
              <a:buBlip>
                <a:blip r:embed="rId7"/>
              </a:buBlip>
            </a:pP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2 </a:t>
            </a:r>
            <a:r>
              <a:rPr lang="en-US" sz="200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SiPMs</a:t>
            </a: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per tile (16 </a:t>
            </a:r>
            <a:r>
              <a:rPr lang="en-US" sz="2000" strike="noStrike" spc="-1" dirty="0" err="1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SiPMs</a:t>
            </a:r>
            <a:r>
              <a:rPr lang="en-US" sz="2000" strike="noStrike" spc="-1" dirty="0">
                <a:solidFill>
                  <a:srgbClr val="000000"/>
                </a:solidFill>
                <a:latin typeface="Century Gothic" panose="020B0502020202020204" pitchFamily="34" charset="0"/>
                <a:ea typeface="WenQuanYi Micro Hei"/>
                <a:cs typeface="Times New Roman"/>
              </a:rPr>
              <a:t> in total)</a:t>
            </a:r>
            <a:endParaRPr lang="en-US" sz="2000" strike="noStrike" spc="-1" dirty="0">
              <a:latin typeface="Century Gothic" panose="020B050202020202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9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29" y="404664"/>
            <a:ext cx="58961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Total </a:t>
            </a:r>
            <a:r>
              <a:rPr lang="it-IT" sz="4400" dirty="0" err="1" smtClean="0">
                <a:solidFill>
                  <a:srgbClr val="FF0000"/>
                </a:solidFill>
              </a:rPr>
              <a:t>number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of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tracks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66AF4233-994B-7C4C-A0A6-6C4E7F0AB767}"/>
              </a:ext>
            </a:extLst>
          </p:cNvPr>
          <p:cNvSpPr txBox="1"/>
          <p:nvPr/>
        </p:nvSpPr>
        <p:spPr>
          <a:xfrm>
            <a:off x="539552" y="5301208"/>
            <a:ext cx="8244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 network of the EEE telescopes </a:t>
            </a:r>
            <a:b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acquired  </a:t>
            </a:r>
            <a:r>
              <a:rPr lang="en-US" sz="2800" kern="0" dirty="0" smtClean="0">
                <a:solidFill>
                  <a:sysClr val="windowText" lastClr="000000"/>
                </a:solidFill>
              </a:rPr>
              <a:t>almost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9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0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billions 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muons in 4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years!!!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63" t="-1701" r="9073" b="1701"/>
          <a:stretch/>
        </p:blipFill>
        <p:spPr>
          <a:xfrm>
            <a:off x="0" y="1188278"/>
            <a:ext cx="9180512" cy="41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2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6" name="Picture 6" descr="http://cds.cern.ch/record/2319244/files/201803-122_10.jpg?subformat=icon-1440"/>
          <p:cNvPicPr>
            <a:picLocks noChangeAspect="1" noChangeArrowheads="1"/>
          </p:cNvPicPr>
          <p:nvPr/>
        </p:nvPicPr>
        <p:blipFill rotWithShape="1">
          <a:blip r:embed="rId3" cstate="print"/>
          <a:srcRect l="3728" r="6466"/>
          <a:stretch/>
        </p:blipFill>
        <p:spPr bwMode="auto">
          <a:xfrm>
            <a:off x="-180528" y="-144462"/>
            <a:ext cx="9433048" cy="7002462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189284" y="5766355"/>
            <a:ext cx="87752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Century Gothic" panose="020B0502020202020204" pitchFamily="34" charset="0"/>
                <a:cs typeface="Times New Roman"/>
              </a:rPr>
              <a:t>Assembling performed </a:t>
            </a:r>
            <a:r>
              <a:rPr lang="en-GB" sz="2400" b="1" dirty="0">
                <a:latin typeface="Century Gothic" panose="020B0502020202020204" pitchFamily="34" charset="0"/>
                <a:cs typeface="Times New Roman"/>
              </a:rPr>
              <a:t>at CERN by high schools students </a:t>
            </a:r>
            <a:r>
              <a:rPr lang="en-GB" sz="2400" b="1" dirty="0" smtClean="0">
                <a:latin typeface="Century Gothic" panose="020B0502020202020204" pitchFamily="34" charset="0"/>
                <a:cs typeface="Times New Roman"/>
              </a:rPr>
              <a:t>from Italy</a:t>
            </a:r>
            <a:r>
              <a:rPr lang="en-GB" sz="2400" b="1" dirty="0">
                <a:latin typeface="Century Gothic" panose="020B0502020202020204" pitchFamily="34" charset="0"/>
                <a:cs typeface="Times New Roman"/>
              </a:rPr>
              <a:t>, Switzerland  and Norway</a:t>
            </a:r>
          </a:p>
        </p:txBody>
      </p:sp>
    </p:spTree>
    <p:extLst>
      <p:ext uri="{BB962C8B-B14F-4D97-AF65-F5344CB8AC3E}">
        <p14:creationId xmlns:p14="http://schemas.microsoft.com/office/powerpoint/2010/main" xmlns="" val="397922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cxnSp>
        <p:nvCxnSpPr>
          <p:cNvPr id="11" name="Straight Connector 16"/>
          <p:cNvCxnSpPr/>
          <p:nvPr/>
        </p:nvCxnSpPr>
        <p:spPr>
          <a:xfrm>
            <a:off x="218964" y="6611028"/>
            <a:ext cx="0" cy="346364"/>
          </a:xfrm>
          <a:prstGeom prst="line">
            <a:avLst/>
          </a:prstGeom>
          <a:ln w="38100" cmpd="sng"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149B13B8-21F5-7F43-B4DA-8259F5AA48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7028" y="37107"/>
            <a:ext cx="5483444" cy="6858000"/>
          </a:xfrm>
          <a:prstGeom prst="rect">
            <a:avLst/>
          </a:prstGeom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135752D1-9694-8949-831F-E51C79BA0B70}"/>
              </a:ext>
            </a:extLst>
          </p:cNvPr>
          <p:cNvSpPr/>
          <p:nvPr/>
        </p:nvSpPr>
        <p:spPr>
          <a:xfrm>
            <a:off x="611560" y="3906922"/>
            <a:ext cx="1750800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  <a:latin typeface="Century Gothic" panose="020B0502020202020204" pitchFamily="34" charset="0"/>
              </a:rPr>
              <a:t>Nanuq</a:t>
            </a:r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prstClr val="black"/>
                </a:solidFill>
                <a:latin typeface="Century Gothic" panose="020B0502020202020204" pitchFamily="34" charset="0"/>
              </a:rPr>
              <a:t>at</a:t>
            </a:r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 the </a:t>
            </a:r>
          </a:p>
          <a:p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Svalbard </a:t>
            </a:r>
          </a:p>
          <a:p>
            <a:r>
              <a:rPr lang="it-IT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Islands</a:t>
            </a:r>
            <a:endParaRPr lang="it-IT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it-IT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approaching</a:t>
            </a:r>
            <a:r>
              <a:rPr lang="it-IT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endParaRPr lang="it-IT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r>
              <a:rPr lang="it-IT" dirty="0">
                <a:solidFill>
                  <a:prstClr val="black"/>
                </a:solidFill>
                <a:latin typeface="Century Gothic" panose="020B0502020202020204" pitchFamily="34" charset="0"/>
              </a:rPr>
              <a:t>the pack </a:t>
            </a:r>
            <a:r>
              <a:rPr lang="it-IT" dirty="0" err="1">
                <a:solidFill>
                  <a:prstClr val="black"/>
                </a:solidFill>
                <a:latin typeface="Century Gothic" panose="020B0502020202020204" pitchFamily="34" charset="0"/>
              </a:rPr>
              <a:t>ice</a:t>
            </a:r>
            <a:endParaRPr lang="it-IT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2689" y="639190"/>
            <a:ext cx="2953733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dirty="0" smtClean="0"/>
              <a:t>Il Nuovo Saggiatore, </a:t>
            </a:r>
            <a:r>
              <a:rPr lang="it-IT" b="1" dirty="0" err="1" smtClean="0"/>
              <a:t>Vol</a:t>
            </a:r>
            <a:r>
              <a:rPr lang="it-IT" b="1" dirty="0" smtClean="0"/>
              <a:t> </a:t>
            </a:r>
            <a:r>
              <a:rPr lang="it-IT" b="1" dirty="0"/>
              <a:t>34, anno 2018, no. 5-6</a:t>
            </a:r>
          </a:p>
          <a:p>
            <a:r>
              <a:rPr lang="it-IT" dirty="0" err="1">
                <a:hlinkClick r:id="rId4"/>
              </a:rPr>
              <a:t>Measuring</a:t>
            </a:r>
            <a:r>
              <a:rPr lang="it-IT" dirty="0">
                <a:hlinkClick r:id="rId4"/>
              </a:rPr>
              <a:t> </a:t>
            </a:r>
            <a:r>
              <a:rPr lang="it-IT" dirty="0" err="1">
                <a:hlinkClick r:id="rId4"/>
              </a:rPr>
              <a:t>cosmic</a:t>
            </a:r>
            <a:r>
              <a:rPr lang="it-IT" dirty="0">
                <a:hlinkClick r:id="rId4"/>
              </a:rPr>
              <a:t> </a:t>
            </a:r>
            <a:r>
              <a:rPr lang="it-IT" dirty="0" err="1">
                <a:hlinkClick r:id="rId4"/>
              </a:rPr>
              <a:t>ray</a:t>
            </a:r>
            <a:r>
              <a:rPr lang="it-IT" dirty="0">
                <a:hlinkClick r:id="rId4"/>
              </a:rPr>
              <a:t> </a:t>
            </a:r>
            <a:r>
              <a:rPr lang="it-IT" dirty="0" err="1">
                <a:hlinkClick r:id="rId4"/>
              </a:rPr>
              <a:t>showers</a:t>
            </a:r>
            <a:r>
              <a:rPr lang="it-IT" dirty="0">
                <a:hlinkClick r:id="rId4"/>
              </a:rPr>
              <a:t> </a:t>
            </a:r>
            <a:r>
              <a:rPr lang="it-IT" dirty="0" err="1">
                <a:hlinkClick r:id="rId4"/>
              </a:rPr>
              <a:t>near</a:t>
            </a:r>
            <a:r>
              <a:rPr lang="it-IT" dirty="0">
                <a:hlinkClick r:id="rId4"/>
              </a:rPr>
              <a:t> the North Pole with the Extreme Energy </a:t>
            </a:r>
            <a:r>
              <a:rPr lang="it-IT" dirty="0" err="1">
                <a:hlinkClick r:id="rId4"/>
              </a:rPr>
              <a:t>Events</a:t>
            </a:r>
            <a:r>
              <a:rPr lang="it-IT" dirty="0">
                <a:hlinkClick r:id="rId4"/>
              </a:rPr>
              <a:t> </a:t>
            </a:r>
            <a:r>
              <a:rPr lang="it-IT" dirty="0" err="1" smtClean="0">
                <a:hlinkClick r:id="rId4"/>
              </a:rPr>
              <a:t>project</a:t>
            </a:r>
            <a:r>
              <a:rPr lang="it-IT" dirty="0" smtClean="0"/>
              <a:t> </a:t>
            </a:r>
          </a:p>
          <a:p>
            <a:r>
              <a:rPr lang="it-IT" dirty="0" smtClean="0"/>
              <a:t>Rosario </a:t>
            </a:r>
            <a:r>
              <a:rPr lang="it-IT" dirty="0" err="1"/>
              <a:t>Nania</a:t>
            </a:r>
            <a:r>
              <a:rPr lang="it-IT" dirty="0"/>
              <a:t>, Ombretta </a:t>
            </a:r>
            <a:r>
              <a:rPr lang="it-IT" dirty="0" err="1"/>
              <a:t>Pinazza</a:t>
            </a:r>
            <a:r>
              <a:rPr lang="it-IT" dirty="0"/>
              <a:t> on </a:t>
            </a:r>
            <a:r>
              <a:rPr lang="it-IT" dirty="0" err="1"/>
              <a:t>behalf</a:t>
            </a:r>
            <a:r>
              <a:rPr lang="it-IT" dirty="0"/>
              <a:t> of the </a:t>
            </a:r>
            <a:r>
              <a:rPr lang="it-IT" dirty="0" err="1" smtClean="0"/>
              <a:t>EEECollaboration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469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isultati immagini per needle in a hayst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6" name="Picture 1">
            <a:extLst>
              <a:ext uri="{FF2B5EF4-FFF2-40B4-BE49-F238E27FC236}">
                <a16:creationId xmlns="" xmlns:a16="http://schemas.microsoft.com/office/drawing/2014/main" id="{47479131-1042-49F3-9C7F-6A0E692BF9B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8863"/>
          <a:stretch>
            <a:fillRect/>
          </a:stretch>
        </p:blipFill>
        <p:spPr>
          <a:xfrm>
            <a:off x="1585478" y="883585"/>
            <a:ext cx="5875355" cy="4588429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="" xmlns:a16="http://schemas.microsoft.com/office/drawing/2014/main" id="{77873112-5988-469C-B831-D4F2F2053688}"/>
              </a:ext>
            </a:extLst>
          </p:cNvPr>
          <p:cNvSpPr/>
          <p:nvPr/>
        </p:nvSpPr>
        <p:spPr>
          <a:xfrm>
            <a:off x="5349315" y="1146885"/>
            <a:ext cx="148551" cy="3807912"/>
          </a:xfrm>
          <a:prstGeom prst="rect">
            <a:avLst/>
          </a:prstGeom>
          <a:solidFill>
            <a:srgbClr val="6699FF">
              <a:alpha val="50196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="" xmlns:a16="http://schemas.microsoft.com/office/drawing/2014/main" id="{AFA905B4-65C8-4A67-95B0-1BF4A4267C7D}"/>
              </a:ext>
            </a:extLst>
          </p:cNvPr>
          <p:cNvSpPr/>
          <p:nvPr/>
        </p:nvSpPr>
        <p:spPr>
          <a:xfrm>
            <a:off x="5840845" y="1152039"/>
            <a:ext cx="962093" cy="3807912"/>
          </a:xfrm>
          <a:prstGeom prst="rect">
            <a:avLst/>
          </a:prstGeom>
          <a:solidFill>
            <a:srgbClr val="6699FF">
              <a:alpha val="50196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="" xmlns:a16="http://schemas.microsoft.com/office/drawing/2014/main" id="{A17FFEBC-8836-4804-9682-94D26E7C97EC}"/>
              </a:ext>
            </a:extLst>
          </p:cNvPr>
          <p:cNvSpPr/>
          <p:nvPr/>
        </p:nvSpPr>
        <p:spPr>
          <a:xfrm>
            <a:off x="7412099" y="5331975"/>
            <a:ext cx="962093" cy="528180"/>
          </a:xfrm>
          <a:prstGeom prst="rect">
            <a:avLst/>
          </a:prstGeom>
          <a:solidFill>
            <a:srgbClr val="6699FF">
              <a:alpha val="50196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8">
            <a:extLst>
              <a:ext uri="{FF2B5EF4-FFF2-40B4-BE49-F238E27FC236}">
                <a16:creationId xmlns="" xmlns:a16="http://schemas.microsoft.com/office/drawing/2014/main" id="{DBE07C11-48A3-4734-9F8A-2B36B7974655}"/>
              </a:ext>
            </a:extLst>
          </p:cNvPr>
          <p:cNvSpPr txBox="1"/>
          <p:nvPr/>
        </p:nvSpPr>
        <p:spPr>
          <a:xfrm>
            <a:off x="7381979" y="5947201"/>
            <a:ext cx="1762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PolarQuEEEst</a:t>
            </a:r>
            <a:endParaRPr lang="en-U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="" xmlns:a16="http://schemas.microsoft.com/office/drawing/2014/main" id="{5CB79269-23DE-4644-8837-E81E385F887B}"/>
              </a:ext>
            </a:extLst>
          </p:cNvPr>
          <p:cNvSpPr/>
          <p:nvPr/>
        </p:nvSpPr>
        <p:spPr>
          <a:xfrm>
            <a:off x="4573258" y="1146885"/>
            <a:ext cx="148551" cy="3807912"/>
          </a:xfrm>
          <a:prstGeom prst="rect">
            <a:avLst/>
          </a:prstGeom>
          <a:solidFill>
            <a:srgbClr val="6699FF">
              <a:alpha val="50196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3">
            <a:extLst>
              <a:ext uri="{FF2B5EF4-FFF2-40B4-BE49-F238E27FC236}">
                <a16:creationId xmlns="" xmlns:a16="http://schemas.microsoft.com/office/drawing/2014/main" id="{4BD7D093-A0A2-5A46-A513-756D36657213}"/>
              </a:ext>
            </a:extLst>
          </p:cNvPr>
          <p:cNvSpPr txBox="1"/>
          <p:nvPr/>
        </p:nvSpPr>
        <p:spPr>
          <a:xfrm>
            <a:off x="793835" y="1405563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</a:rPr>
              <a:t>Ions/cc s</a:t>
            </a:r>
          </a:p>
          <a:p>
            <a:r>
              <a:rPr lang="it-IT" sz="1400">
                <a:solidFill>
                  <a:prstClr val="black"/>
                </a:solidFill>
                <a:latin typeface="Century Gothic" panose="020B0502020202020204" pitchFamily="34" charset="0"/>
              </a:rPr>
              <a:t>in standard air</a:t>
            </a:r>
          </a:p>
        </p:txBody>
      </p:sp>
      <p:sp>
        <p:nvSpPr>
          <p:cNvPr id="43" name="TextBox 4">
            <a:extLst>
              <a:ext uri="{FF2B5EF4-FFF2-40B4-BE49-F238E27FC236}">
                <a16:creationId xmlns="" xmlns:a16="http://schemas.microsoft.com/office/drawing/2014/main" id="{D73558CB-1EED-3A42-A899-BCCC8C2775FD}"/>
              </a:ext>
            </a:extLst>
          </p:cNvPr>
          <p:cNvSpPr txBox="1"/>
          <p:nvPr/>
        </p:nvSpPr>
        <p:spPr>
          <a:xfrm>
            <a:off x="393895" y="5244387"/>
            <a:ext cx="5934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it-IT" b="1">
                <a:solidFill>
                  <a:prstClr val="black"/>
                </a:solidFill>
                <a:latin typeface="Century Gothic" panose="020B0502020202020204" pitchFamily="34" charset="0"/>
              </a:rPr>
              <a:t>Southern hemisphere</a:t>
            </a:r>
            <a:r>
              <a:rPr lang="it-IT">
                <a:solidFill>
                  <a:prstClr val="black"/>
                </a:solidFill>
                <a:latin typeface="Century Gothic" panose="020B0502020202020204" pitchFamily="34" charset="0"/>
              </a:rPr>
              <a:t>   </a:t>
            </a:r>
            <a:r>
              <a:rPr lang="it-IT">
                <a:solidFill>
                  <a:prstClr val="black"/>
                </a:solidFill>
                <a:latin typeface="Calibri"/>
              </a:rPr>
              <a:t>—   </a:t>
            </a:r>
            <a:r>
              <a:rPr lang="it-IT" b="1">
                <a:solidFill>
                  <a:prstClr val="black"/>
                </a:solidFill>
                <a:latin typeface="Calibri"/>
              </a:rPr>
              <a:t>O</a:t>
            </a:r>
            <a:r>
              <a:rPr lang="it-IT">
                <a:solidFill>
                  <a:prstClr val="black"/>
                </a:solidFill>
                <a:latin typeface="Calibri"/>
              </a:rPr>
              <a:t>  </a:t>
            </a:r>
            <a:r>
              <a:rPr lang="it-IT" b="1">
                <a:solidFill>
                  <a:prstClr val="black"/>
                </a:solidFill>
                <a:latin typeface="Century Gothic" panose="020B0502020202020204" pitchFamily="34" charset="0"/>
              </a:rPr>
              <a:t>Northern hemisphere</a:t>
            </a:r>
          </a:p>
          <a:p>
            <a:r>
              <a:rPr lang="it-IT" b="1">
                <a:solidFill>
                  <a:prstClr val="black"/>
                </a:solidFill>
                <a:latin typeface="Century Gothic" panose="020B0502020202020204" pitchFamily="34" charset="0"/>
              </a:rPr>
              <a:t>2   Compton</a:t>
            </a:r>
          </a:p>
          <a:p>
            <a:r>
              <a:rPr lang="it-IT" b="1">
                <a:solidFill>
                  <a:prstClr val="black"/>
                </a:solidFill>
                <a:latin typeface="Century Gothic" panose="020B0502020202020204" pitchFamily="34" charset="0"/>
              </a:rPr>
              <a:t>+   Millikan (Pasadena)</a:t>
            </a:r>
          </a:p>
          <a:p>
            <a:r>
              <a:rPr lang="it-IT" b="1">
                <a:solidFill>
                  <a:prstClr val="black"/>
                </a:solidFill>
                <a:latin typeface="Century Gothic" panose="020B0502020202020204" pitchFamily="34" charset="0"/>
              </a:rPr>
              <a:t>x   boat from Genoa to Singapore  </a:t>
            </a:r>
          </a:p>
        </p:txBody>
      </p:sp>
      <p:cxnSp>
        <p:nvCxnSpPr>
          <p:cNvPr id="44" name="Straight Arrow Connector 16">
            <a:extLst>
              <a:ext uri="{FF2B5EF4-FFF2-40B4-BE49-F238E27FC236}">
                <a16:creationId xmlns="" xmlns:a16="http://schemas.microsoft.com/office/drawing/2014/main" id="{67E7E96C-2FD9-7245-96CF-8B41DA011315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6054426" y="715635"/>
            <a:ext cx="1002358" cy="95153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Arrow Connector 17">
            <a:extLst>
              <a:ext uri="{FF2B5EF4-FFF2-40B4-BE49-F238E27FC236}">
                <a16:creationId xmlns="" xmlns:a16="http://schemas.microsoft.com/office/drawing/2014/main" id="{9929B5AD-BB32-3F49-9F63-3C88A0895B98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6610425" y="1161912"/>
            <a:ext cx="806399" cy="253542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6" name="TextBox 20">
            <a:extLst>
              <a:ext uri="{FF2B5EF4-FFF2-40B4-BE49-F238E27FC236}">
                <a16:creationId xmlns="" xmlns:a16="http://schemas.microsoft.com/office/drawing/2014/main" id="{B51CB208-48F9-3247-ADC8-A74B57FA0E99}"/>
              </a:ext>
            </a:extLst>
          </p:cNvPr>
          <p:cNvSpPr txBox="1"/>
          <p:nvPr/>
        </p:nvSpPr>
        <p:spPr>
          <a:xfrm>
            <a:off x="7416824" y="1008023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(Svalbard)</a:t>
            </a:r>
          </a:p>
        </p:txBody>
      </p:sp>
      <p:sp>
        <p:nvSpPr>
          <p:cNvPr id="47" name="TextBox 21">
            <a:extLst>
              <a:ext uri="{FF2B5EF4-FFF2-40B4-BE49-F238E27FC236}">
                <a16:creationId xmlns="" xmlns:a16="http://schemas.microsoft.com/office/drawing/2014/main" id="{7C43DFC4-0E6A-924E-BBB0-BC32B20DA0DC}"/>
              </a:ext>
            </a:extLst>
          </p:cNvPr>
          <p:cNvSpPr txBox="1"/>
          <p:nvPr/>
        </p:nvSpPr>
        <p:spPr>
          <a:xfrm>
            <a:off x="7056784" y="454025"/>
            <a:ext cx="1737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prstClr val="black"/>
                </a:solidFill>
                <a:latin typeface="Century Gothic" panose="020B0502020202020204" pitchFamily="34" charset="0"/>
              </a:rPr>
              <a:t>Northern</a:t>
            </a:r>
            <a:r>
              <a:rPr lang="it-IT" sz="1400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it-IT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Canada</a:t>
            </a:r>
          </a:p>
          <a:p>
            <a:r>
              <a:rPr lang="it-IT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 &amp; Alaska)</a:t>
            </a:r>
          </a:p>
        </p:txBody>
      </p:sp>
      <p:sp>
        <p:nvSpPr>
          <p:cNvPr id="48" name="TextBox 22">
            <a:extLst>
              <a:ext uri="{FF2B5EF4-FFF2-40B4-BE49-F238E27FC236}">
                <a16:creationId xmlns="" xmlns:a16="http://schemas.microsoft.com/office/drawing/2014/main" id="{4E09D8F9-EB3F-6E49-9AF8-834F930D922E}"/>
              </a:ext>
            </a:extLst>
          </p:cNvPr>
          <p:cNvSpPr txBox="1"/>
          <p:nvPr/>
        </p:nvSpPr>
        <p:spPr>
          <a:xfrm>
            <a:off x="7201446" y="1425102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rgbClr val="C0504D"/>
                </a:solidFill>
                <a:latin typeface="Century Gothic" panose="020B0502020202020204" pitchFamily="34" charset="0"/>
              </a:rPr>
              <a:t>G. Lemaître,</a:t>
            </a:r>
          </a:p>
          <a:p>
            <a:r>
              <a:rPr lang="it-IT" sz="1600">
                <a:solidFill>
                  <a:srgbClr val="C0504D"/>
                </a:solidFill>
                <a:latin typeface="Century Gothic" panose="020B0502020202020204" pitchFamily="34" charset="0"/>
              </a:rPr>
              <a:t>M.S. Vallarta </a:t>
            </a:r>
          </a:p>
          <a:p>
            <a:r>
              <a:rPr lang="it-IT" sz="1600">
                <a:solidFill>
                  <a:srgbClr val="C0504D"/>
                </a:solidFill>
                <a:latin typeface="Century Gothic" panose="020B0502020202020204" pitchFamily="34" charset="0"/>
              </a:rPr>
              <a:t>theory</a:t>
            </a:r>
          </a:p>
        </p:txBody>
      </p:sp>
      <p:sp>
        <p:nvSpPr>
          <p:cNvPr id="49" name="Rectangle 23">
            <a:extLst>
              <a:ext uri="{FF2B5EF4-FFF2-40B4-BE49-F238E27FC236}">
                <a16:creationId xmlns="" xmlns:a16="http://schemas.microsoft.com/office/drawing/2014/main" id="{33BC5B76-C2B8-3141-B3F2-006DDE46200F}"/>
              </a:ext>
            </a:extLst>
          </p:cNvPr>
          <p:cNvSpPr/>
          <p:nvPr/>
        </p:nvSpPr>
        <p:spPr>
          <a:xfrm>
            <a:off x="7248323" y="2307404"/>
            <a:ext cx="1471878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buSzPct val="100000"/>
              <a:defRPr/>
            </a:pPr>
            <a:r>
              <a:rPr lang="en-US" sz="1600" dirty="0" err="1">
                <a:solidFill>
                  <a:srgbClr val="C0504D"/>
                </a:solidFill>
                <a:latin typeface="Century Gothic" panose="020B0502020202020204" pitchFamily="34" charset="0"/>
              </a:rPr>
              <a:t>Phys</a:t>
            </a:r>
            <a:r>
              <a:rPr lang="en-US" sz="1600" dirty="0">
                <a:solidFill>
                  <a:srgbClr val="C0504D"/>
                </a:solidFill>
                <a:latin typeface="Century Gothic" panose="020B0502020202020204" pitchFamily="34" charset="0"/>
              </a:rPr>
              <a:t>. Rev. </a:t>
            </a:r>
          </a:p>
          <a:p>
            <a:pPr>
              <a:lnSpc>
                <a:spcPct val="93000"/>
              </a:lnSpc>
              <a:buSzPct val="100000"/>
              <a:defRPr/>
            </a:pPr>
            <a:r>
              <a:rPr lang="en-US" sz="1600" dirty="0">
                <a:solidFill>
                  <a:srgbClr val="C0504D"/>
                </a:solidFill>
                <a:latin typeface="Century Gothic" panose="020B0502020202020204" pitchFamily="34" charset="0"/>
              </a:rPr>
              <a:t>42 (1932) 914</a:t>
            </a:r>
          </a:p>
        </p:txBody>
      </p:sp>
      <p:sp>
        <p:nvSpPr>
          <p:cNvPr id="50" name="Rettangolo 2">
            <a:extLst>
              <a:ext uri="{FF2B5EF4-FFF2-40B4-BE49-F238E27FC236}">
                <a16:creationId xmlns="" xmlns:a16="http://schemas.microsoft.com/office/drawing/2014/main" id="{98AF040E-ABB1-47E2-9CF8-30317DF0AF1D}"/>
              </a:ext>
            </a:extLst>
          </p:cNvPr>
          <p:cNvSpPr/>
          <p:nvPr/>
        </p:nvSpPr>
        <p:spPr>
          <a:xfrm>
            <a:off x="6189348" y="4032359"/>
            <a:ext cx="2847148" cy="559769"/>
          </a:xfrm>
          <a:prstGeom prst="rect">
            <a:avLst/>
          </a:prstGeom>
          <a:solidFill>
            <a:srgbClr val="EEECE1">
              <a:lumMod val="20000"/>
              <a:lumOff val="80000"/>
            </a:srgbClr>
          </a:solidFill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A.H. Compton </a:t>
            </a:r>
          </a:p>
          <a:p>
            <a:pPr marL="0" marR="0" lvl="0" indent="0" defTabSz="91440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33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Phys</a:t>
            </a:r>
            <a:r>
              <a:rPr kumimoji="0" lang="en-US" sz="16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. Rev. 43 (1933) 387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5496" y="355303"/>
            <a:ext cx="6574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PolarquEEEst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results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rcello\Desktop\RPC2018\Imma\spiral-galaxy.jpg"/>
          <p:cNvPicPr>
            <a:picLocks noChangeAspect="1" noChangeArrowheads="1"/>
          </p:cNvPicPr>
          <p:nvPr/>
        </p:nvPicPr>
        <p:blipFill>
          <a:blip r:embed="rId3" cstate="print"/>
          <a:srcRect t="19366" b="48728"/>
          <a:stretch>
            <a:fillRect/>
          </a:stretch>
        </p:blipFill>
        <p:spPr bwMode="auto">
          <a:xfrm>
            <a:off x="0" y="0"/>
            <a:ext cx="9144000" cy="1723611"/>
          </a:xfrm>
          <a:prstGeom prst="rect">
            <a:avLst/>
          </a:prstGeom>
          <a:noFill/>
        </p:spPr>
      </p:pic>
      <p:pic>
        <p:nvPicPr>
          <p:cNvPr id="4" name="Picture 2" descr="C:\Users\Marcello\Desktop\RPC2018\Imma\spiral-galaxy.jpg"/>
          <p:cNvPicPr>
            <a:picLocks noChangeAspect="1" noChangeArrowheads="1"/>
          </p:cNvPicPr>
          <p:nvPr/>
        </p:nvPicPr>
        <p:blipFill>
          <a:blip r:embed="rId3" cstate="print"/>
          <a:srcRect t="68094"/>
          <a:stretch>
            <a:fillRect/>
          </a:stretch>
        </p:blipFill>
        <p:spPr bwMode="auto">
          <a:xfrm>
            <a:off x="2645" y="5145646"/>
            <a:ext cx="9144000" cy="1723643"/>
          </a:xfrm>
          <a:prstGeom prst="rect">
            <a:avLst/>
          </a:prstGeom>
          <a:noFill/>
        </p:spPr>
      </p:pic>
      <p:pic>
        <p:nvPicPr>
          <p:cNvPr id="5" name="Picture 106" descr="C:\Users\Marcello\Desktop\logo_EEE(1).png"/>
          <p:cNvPicPr>
            <a:picLocks noChangeAspect="1" noChangeArrowheads="1"/>
          </p:cNvPicPr>
          <p:nvPr/>
        </p:nvPicPr>
        <p:blipFill>
          <a:blip r:embed="rId4" cstate="print"/>
          <a:srcRect r="54717"/>
          <a:stretch>
            <a:fillRect/>
          </a:stretch>
        </p:blipFill>
        <p:spPr bwMode="auto">
          <a:xfrm>
            <a:off x="6228184" y="2276872"/>
            <a:ext cx="2729501" cy="2448272"/>
          </a:xfrm>
          <a:prstGeom prst="rect">
            <a:avLst/>
          </a:prstGeom>
          <a:noFill/>
        </p:spPr>
      </p:pic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539552" y="2276872"/>
            <a:ext cx="60486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tabLst>
                <a:tab pos="723900" algn="l"/>
                <a:tab pos="1446213" algn="l"/>
                <a:tab pos="2171700" algn="l"/>
                <a:tab pos="2895600" algn="l"/>
                <a:tab pos="3619500" algn="l"/>
                <a:tab pos="4341813" algn="l"/>
                <a:tab pos="5065713" algn="l"/>
                <a:tab pos="5791200" algn="l"/>
                <a:tab pos="6515100" algn="l"/>
                <a:tab pos="7237413" algn="l"/>
                <a:tab pos="7961313" algn="l"/>
              </a:tabLst>
            </a:pPr>
            <a:r>
              <a:rPr lang="it-IT" sz="72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Plans</a:t>
            </a:r>
            <a:r>
              <a:rPr lang="it-IT" sz="7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 the future</a:t>
            </a:r>
            <a:endParaRPr lang="it-IT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343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7505" y="465634"/>
            <a:ext cx="88569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5400" dirty="0" smtClean="0">
                <a:solidFill>
                  <a:srgbClr val="FF0000"/>
                </a:solidFill>
              </a:rPr>
              <a:t>Take a </a:t>
            </a:r>
            <a:r>
              <a:rPr lang="it-IT" sz="5400" dirty="0" err="1" smtClean="0">
                <a:solidFill>
                  <a:srgbClr val="FF0000"/>
                </a:solidFill>
              </a:rPr>
              <a:t>lot</a:t>
            </a:r>
            <a:r>
              <a:rPr lang="it-IT" sz="5400" dirty="0" smtClean="0">
                <a:solidFill>
                  <a:srgbClr val="FF0000"/>
                </a:solidFill>
              </a:rPr>
              <a:t> of data!</a:t>
            </a:r>
          </a:p>
          <a:p>
            <a:pPr marL="571500" indent="-571500">
              <a:buFontTx/>
              <a:buChar char="-"/>
            </a:pPr>
            <a:r>
              <a:rPr lang="it-IT" sz="4000" dirty="0" err="1" smtClean="0">
                <a:solidFill>
                  <a:schemeClr val="bg1"/>
                </a:solidFill>
              </a:rPr>
              <a:t>We</a:t>
            </a:r>
            <a:r>
              <a:rPr lang="it-IT" sz="4000" dirty="0" smtClean="0">
                <a:solidFill>
                  <a:schemeClr val="bg1"/>
                </a:solidFill>
              </a:rPr>
              <a:t> are </a:t>
            </a:r>
            <a:r>
              <a:rPr lang="it-IT" sz="4000" dirty="0" err="1" smtClean="0">
                <a:solidFill>
                  <a:schemeClr val="bg1"/>
                </a:solidFill>
              </a:rPr>
              <a:t>looking</a:t>
            </a:r>
            <a:r>
              <a:rPr lang="it-IT" sz="4000" dirty="0" smtClean="0">
                <a:solidFill>
                  <a:schemeClr val="bg1"/>
                </a:solidFill>
              </a:rPr>
              <a:t> for rare </a:t>
            </a:r>
            <a:r>
              <a:rPr lang="it-IT" sz="4000" dirty="0" err="1" smtClean="0">
                <a:solidFill>
                  <a:schemeClr val="bg1"/>
                </a:solidFill>
              </a:rPr>
              <a:t>events</a:t>
            </a:r>
            <a:endParaRPr lang="it-IT" sz="4000" dirty="0" smtClean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it-IT" sz="4000" dirty="0" err="1" smtClean="0">
                <a:solidFill>
                  <a:schemeClr val="bg1"/>
                </a:solidFill>
              </a:rPr>
              <a:t>We</a:t>
            </a:r>
            <a:r>
              <a:rPr lang="it-IT" sz="4000" dirty="0" smtClean="0">
                <a:solidFill>
                  <a:schemeClr val="bg1"/>
                </a:solidFill>
              </a:rPr>
              <a:t> are an </a:t>
            </a:r>
            <a:r>
              <a:rPr lang="it-IT" sz="4000" dirty="0" err="1" smtClean="0">
                <a:solidFill>
                  <a:schemeClr val="bg1"/>
                </a:solidFill>
              </a:rPr>
              <a:t>observatory</a:t>
            </a:r>
            <a:r>
              <a:rPr lang="it-IT" sz="40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it-IT" sz="4000" dirty="0" err="1" smtClean="0">
                <a:solidFill>
                  <a:schemeClr val="bg1"/>
                </a:solidFill>
              </a:rPr>
              <a:t>we</a:t>
            </a:r>
            <a:r>
              <a:rPr lang="it-IT" sz="4000" dirty="0" smtClean="0">
                <a:solidFill>
                  <a:schemeClr val="bg1"/>
                </a:solidFill>
              </a:rPr>
              <a:t> do </a:t>
            </a:r>
            <a:r>
              <a:rPr lang="it-IT" sz="4000" dirty="0" err="1" smtClean="0">
                <a:solidFill>
                  <a:schemeClr val="bg1"/>
                </a:solidFill>
              </a:rPr>
              <a:t>not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have</a:t>
            </a:r>
            <a:r>
              <a:rPr lang="it-IT" sz="4000" dirty="0" smtClean="0">
                <a:solidFill>
                  <a:schemeClr val="bg1"/>
                </a:solidFill>
              </a:rPr>
              <a:t> control on </a:t>
            </a:r>
            <a:r>
              <a:rPr lang="it-IT" sz="4000" dirty="0" err="1" smtClean="0">
                <a:solidFill>
                  <a:schemeClr val="bg1"/>
                </a:solidFill>
              </a:rPr>
              <a:t>when</a:t>
            </a:r>
            <a:r>
              <a:rPr lang="it-IT" sz="4000" dirty="0" smtClean="0">
                <a:solidFill>
                  <a:schemeClr val="bg1"/>
                </a:solidFill>
              </a:rPr>
              <a:t> an </a:t>
            </a:r>
            <a:r>
              <a:rPr lang="it-IT" sz="4000" dirty="0" err="1" smtClean="0">
                <a:solidFill>
                  <a:schemeClr val="bg1"/>
                </a:solidFill>
              </a:rPr>
              <a:t>interesting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phenomen</a:t>
            </a:r>
            <a:r>
              <a:rPr lang="it-IT" sz="4000" dirty="0" smtClean="0">
                <a:solidFill>
                  <a:schemeClr val="bg1"/>
                </a:solidFill>
              </a:rPr>
              <a:t> </a:t>
            </a:r>
            <a:r>
              <a:rPr lang="it-IT" sz="4000" dirty="0" err="1" smtClean="0">
                <a:solidFill>
                  <a:schemeClr val="bg1"/>
                </a:solidFill>
              </a:rPr>
              <a:t>will</a:t>
            </a:r>
            <a:r>
              <a:rPr lang="it-IT" sz="4000" dirty="0" smtClean="0">
                <a:solidFill>
                  <a:schemeClr val="bg1"/>
                </a:solidFill>
              </a:rPr>
              <a:t> take </a:t>
            </a:r>
            <a:r>
              <a:rPr lang="it-IT" sz="4000" dirty="0" err="1" smtClean="0">
                <a:solidFill>
                  <a:schemeClr val="bg1"/>
                </a:solidFill>
              </a:rPr>
              <a:t>place</a:t>
            </a:r>
            <a:endParaRPr lang="it-IT" sz="4000" dirty="0" smtClean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2712" y="4091928"/>
            <a:ext cx="6444208" cy="25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52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8691" y="283295"/>
            <a:ext cx="42931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Being</a:t>
            </a:r>
            <a:r>
              <a:rPr lang="it-IT" sz="4400" b="1" dirty="0" smtClean="0">
                <a:solidFill>
                  <a:srgbClr val="FF0000"/>
                </a:solidFill>
              </a:rPr>
              <a:t> up h24…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9512" y="1013827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</a:rPr>
              <a:t>The 2016 </a:t>
            </a:r>
            <a:r>
              <a:rPr lang="it-IT" sz="2400" dirty="0" err="1" smtClean="0">
                <a:solidFill>
                  <a:srgbClr val="C00000"/>
                </a:solidFill>
              </a:rPr>
              <a:t>new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year</a:t>
            </a:r>
            <a:r>
              <a:rPr lang="it-IT" sz="2400" dirty="0" smtClean="0">
                <a:solidFill>
                  <a:srgbClr val="C00000"/>
                </a:solidFill>
              </a:rPr>
              <a:t> </a:t>
            </a:r>
            <a:r>
              <a:rPr lang="it-IT" sz="2400" dirty="0" err="1" smtClean="0">
                <a:solidFill>
                  <a:srgbClr val="C00000"/>
                </a:solidFill>
              </a:rPr>
              <a:t>Forbush</a:t>
            </a:r>
            <a:r>
              <a:rPr lang="it-IT" sz="2400" dirty="0" smtClean="0">
                <a:solidFill>
                  <a:srgbClr val="C00000"/>
                </a:solidFill>
              </a:rPr>
              <a:t>: </a:t>
            </a:r>
            <a:r>
              <a:rPr lang="it-IT" sz="2400" dirty="0" smtClean="0">
                <a:solidFill>
                  <a:srgbClr val="000000"/>
                </a:solidFill>
              </a:rPr>
              <a:t>at 24.00 </a:t>
            </a:r>
            <a:r>
              <a:rPr lang="it-IT" sz="2400" dirty="0" err="1" smtClean="0">
                <a:solidFill>
                  <a:srgbClr val="000000"/>
                </a:solidFill>
              </a:rPr>
              <a:t>of</a:t>
            </a:r>
            <a:r>
              <a:rPr lang="it-IT" sz="2400" dirty="0" smtClean="0">
                <a:solidFill>
                  <a:srgbClr val="000000"/>
                </a:solidFill>
              </a:rPr>
              <a:t> 31/12/2015 </a:t>
            </a:r>
            <a:r>
              <a:rPr lang="it-IT" sz="2400" dirty="0" err="1" smtClean="0">
                <a:solidFill>
                  <a:srgbClr val="000000"/>
                </a:solidFill>
              </a:rPr>
              <a:t>our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telescopes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b="1" dirty="0" smtClean="0">
                <a:solidFill>
                  <a:srgbClr val="000000"/>
                </a:solidFill>
              </a:rPr>
              <a:t>-in </a:t>
            </a:r>
            <a:r>
              <a:rPr lang="it-IT" sz="2400" b="1" dirty="0" err="1" smtClean="0">
                <a:solidFill>
                  <a:srgbClr val="000000"/>
                </a:solidFill>
              </a:rPr>
              <a:t>schools-</a:t>
            </a:r>
            <a:r>
              <a:rPr lang="it-IT" sz="2400" b="1" dirty="0" smtClean="0">
                <a:solidFill>
                  <a:srgbClr val="000000"/>
                </a:solidFill>
              </a:rPr>
              <a:t> </a:t>
            </a:r>
            <a:r>
              <a:rPr lang="it-IT" sz="2400" dirty="0" err="1" smtClean="0">
                <a:solidFill>
                  <a:srgbClr val="000000"/>
                </a:solidFill>
              </a:rPr>
              <a:t>were</a:t>
            </a:r>
            <a:r>
              <a:rPr lang="it-IT" sz="2400" dirty="0" smtClean="0">
                <a:solidFill>
                  <a:srgbClr val="000000"/>
                </a:solidFill>
              </a:rPr>
              <a:t> up and </a:t>
            </a:r>
            <a:r>
              <a:rPr lang="it-IT" sz="2400" dirty="0" err="1" smtClean="0">
                <a:solidFill>
                  <a:srgbClr val="000000"/>
                </a:solidFill>
              </a:rPr>
              <a:t>running</a:t>
            </a:r>
            <a:r>
              <a:rPr lang="it-IT" sz="2400" dirty="0" smtClean="0">
                <a:solidFill>
                  <a:srgbClr val="000000"/>
                </a:solidFill>
              </a:rPr>
              <a:t>!</a:t>
            </a:r>
            <a:endParaRPr lang="it-IT" sz="2400" dirty="0">
              <a:solidFill>
                <a:srgbClr val="C00000"/>
              </a:solidFill>
            </a:endParaRP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17866994"/>
              </p:ext>
            </p:extLst>
          </p:nvPr>
        </p:nvGraphicFramePr>
        <p:xfrm>
          <a:off x="1475656" y="1844824"/>
          <a:ext cx="6412859" cy="4320480"/>
        </p:xfrm>
        <a:graphic>
          <a:graphicData uri="http://schemas.openxmlformats.org/presentationml/2006/ole">
            <p:oleObj spid="_x0000_s2080" name="Acrobat Document" r:id="rId4" imgW="5400472" imgH="3638460" progId="AcroExch.Document.11">
              <p:embed/>
            </p:oleObj>
          </a:graphicData>
        </a:graphic>
      </p:graphicFrame>
      <p:cxnSp>
        <p:nvCxnSpPr>
          <p:cNvPr id="7" name="Connettore 1 6"/>
          <p:cNvCxnSpPr/>
          <p:nvPr/>
        </p:nvCxnSpPr>
        <p:spPr bwMode="auto">
          <a:xfrm>
            <a:off x="3275856" y="2492896"/>
            <a:ext cx="0" cy="32403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sellaDiTesto 7"/>
          <p:cNvSpPr txBox="1"/>
          <p:nvPr/>
        </p:nvSpPr>
        <p:spPr>
          <a:xfrm>
            <a:off x="3419872" y="29249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New </a:t>
            </a:r>
            <a:r>
              <a:rPr lang="it-IT" dirty="0" err="1" smtClean="0">
                <a:solidFill>
                  <a:srgbClr val="C00000"/>
                </a:solidFill>
              </a:rPr>
              <a:t>year</a:t>
            </a:r>
            <a:r>
              <a:rPr lang="it-IT" dirty="0" smtClean="0">
                <a:solidFill>
                  <a:srgbClr val="C00000"/>
                </a:solidFill>
              </a:rPr>
              <a:t>!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9" name="Picture 3" descr="C:\Users\Marcello\Desktop\capodanno-2016-eventi-e-concerti_541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6934" y="188640"/>
            <a:ext cx="1521570" cy="1521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587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8691" y="283295"/>
            <a:ext cx="891579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Being</a:t>
            </a:r>
            <a:r>
              <a:rPr lang="it-IT" sz="4400" b="1" dirty="0" smtClean="0">
                <a:solidFill>
                  <a:srgbClr val="FF0000"/>
                </a:solidFill>
              </a:rPr>
              <a:t> in 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an </a:t>
            </a:r>
            <a:r>
              <a:rPr lang="it-IT" sz="4400" b="1" dirty="0" err="1" smtClean="0">
                <a:solidFill>
                  <a:srgbClr val="FF0000"/>
                </a:solidFill>
              </a:rPr>
              <a:t>incredible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occasion</a:t>
            </a:r>
            <a:endParaRPr lang="it-IT" sz="4400" b="1" dirty="0">
              <a:solidFill>
                <a:srgbClr val="FF0000"/>
              </a:solidFill>
            </a:endParaRPr>
          </a:p>
        </p:txBody>
      </p:sp>
      <p:sp>
        <p:nvSpPr>
          <p:cNvPr id="10" name="Rettangolo 3"/>
          <p:cNvSpPr>
            <a:spLocks noChangeArrowheads="1"/>
          </p:cNvSpPr>
          <p:nvPr/>
        </p:nvSpPr>
        <p:spPr bwMode="auto">
          <a:xfrm>
            <a:off x="107504" y="1894180"/>
            <a:ext cx="891579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err="1" smtClean="0">
                <a:solidFill>
                  <a:schemeClr val="bg1"/>
                </a:solidFill>
              </a:rPr>
              <a:t>You</a:t>
            </a:r>
            <a:r>
              <a:rPr lang="it-IT" sz="3200" dirty="0" smtClean="0">
                <a:solidFill>
                  <a:schemeClr val="bg1"/>
                </a:solidFill>
              </a:rPr>
              <a:t> are </a:t>
            </a:r>
            <a:r>
              <a:rPr lang="it-IT" sz="3200" dirty="0" err="1" smtClean="0">
                <a:solidFill>
                  <a:schemeClr val="bg1"/>
                </a:solidFill>
              </a:rPr>
              <a:t>taking</a:t>
            </a:r>
            <a:r>
              <a:rPr lang="it-IT" sz="3200" dirty="0" smtClean="0">
                <a:solidFill>
                  <a:schemeClr val="bg1"/>
                </a:solidFill>
              </a:rPr>
              <a:t> part to a </a:t>
            </a:r>
            <a:r>
              <a:rPr lang="it-IT" sz="3200" dirty="0" err="1" smtClean="0">
                <a:solidFill>
                  <a:schemeClr val="bg1"/>
                </a:solidFill>
              </a:rPr>
              <a:t>real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scientific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experiment</a:t>
            </a:r>
            <a:endParaRPr lang="it-IT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smtClean="0">
                <a:solidFill>
                  <a:schemeClr val="bg1"/>
                </a:solidFill>
              </a:rPr>
              <a:t>The </a:t>
            </a:r>
            <a:r>
              <a:rPr lang="it-IT" sz="3200" dirty="0" err="1" smtClean="0">
                <a:solidFill>
                  <a:schemeClr val="bg1"/>
                </a:solidFill>
              </a:rPr>
              <a:t>instrumentation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installed</a:t>
            </a:r>
            <a:r>
              <a:rPr lang="it-IT" sz="3200" dirty="0" smtClean="0">
                <a:solidFill>
                  <a:schemeClr val="bg1"/>
                </a:solidFill>
              </a:rPr>
              <a:t> in </a:t>
            </a:r>
            <a:r>
              <a:rPr lang="it-IT" sz="3200" dirty="0" err="1" smtClean="0">
                <a:solidFill>
                  <a:schemeClr val="bg1"/>
                </a:solidFill>
              </a:rPr>
              <a:t>your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schools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is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unvaluable</a:t>
            </a:r>
            <a:r>
              <a:rPr lang="it-IT" sz="3200" dirty="0" smtClean="0">
                <a:solidFill>
                  <a:schemeClr val="bg1"/>
                </a:solidFill>
              </a:rPr>
              <a:t>, in </a:t>
            </a:r>
            <a:r>
              <a:rPr lang="it-IT" sz="3200" dirty="0" err="1" smtClean="0">
                <a:solidFill>
                  <a:schemeClr val="bg1"/>
                </a:solidFill>
              </a:rPr>
              <a:t>terms</a:t>
            </a:r>
            <a:r>
              <a:rPr lang="it-IT" sz="3200" dirty="0" smtClean="0">
                <a:solidFill>
                  <a:schemeClr val="bg1"/>
                </a:solidFill>
              </a:rPr>
              <a:t> of </a:t>
            </a:r>
            <a:r>
              <a:rPr lang="it-IT" sz="3200" dirty="0" err="1" smtClean="0">
                <a:solidFill>
                  <a:schemeClr val="bg1"/>
                </a:solidFill>
              </a:rPr>
              <a:t>cost</a:t>
            </a:r>
            <a:r>
              <a:rPr lang="it-IT" sz="3200" dirty="0" smtClean="0">
                <a:solidFill>
                  <a:schemeClr val="bg1"/>
                </a:solidFill>
              </a:rPr>
              <a:t> and </a:t>
            </a:r>
            <a:r>
              <a:rPr lang="it-IT" sz="3200" dirty="0" err="1" smtClean="0">
                <a:solidFill>
                  <a:schemeClr val="bg1"/>
                </a:solidFill>
              </a:rPr>
              <a:t>efforts</a:t>
            </a:r>
            <a:endParaRPr lang="it-IT" sz="3200" dirty="0" smtClean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err="1" smtClean="0">
                <a:solidFill>
                  <a:schemeClr val="bg1"/>
                </a:solidFill>
              </a:rPr>
              <a:t>You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have</a:t>
            </a:r>
            <a:r>
              <a:rPr lang="it-IT" sz="3200" dirty="0" smtClean="0">
                <a:solidFill>
                  <a:schemeClr val="bg1"/>
                </a:solidFill>
              </a:rPr>
              <a:t> the </a:t>
            </a:r>
            <a:r>
              <a:rPr lang="it-IT" sz="3200" dirty="0" err="1" smtClean="0">
                <a:solidFill>
                  <a:schemeClr val="bg1"/>
                </a:solidFill>
              </a:rPr>
              <a:t>possibility</a:t>
            </a:r>
            <a:r>
              <a:rPr lang="it-IT" sz="3200" dirty="0" smtClean="0">
                <a:solidFill>
                  <a:schemeClr val="bg1"/>
                </a:solidFill>
              </a:rPr>
              <a:t> to </a:t>
            </a:r>
            <a:r>
              <a:rPr lang="it-IT" sz="3200" dirty="0" err="1" smtClean="0">
                <a:solidFill>
                  <a:schemeClr val="bg1"/>
                </a:solidFill>
              </a:rPr>
              <a:t>learn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concepts</a:t>
            </a:r>
            <a:r>
              <a:rPr lang="it-IT" sz="3200" dirty="0" smtClean="0">
                <a:solidFill>
                  <a:schemeClr val="bg1"/>
                </a:solidFill>
              </a:rPr>
              <a:t> and </a:t>
            </a:r>
            <a:r>
              <a:rPr lang="it-IT" sz="3200" dirty="0" err="1" smtClean="0">
                <a:solidFill>
                  <a:schemeClr val="bg1"/>
                </a:solidFill>
              </a:rPr>
              <a:t>tools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you</a:t>
            </a:r>
            <a:r>
              <a:rPr lang="it-IT" sz="3200" dirty="0" smtClean="0">
                <a:solidFill>
                  <a:schemeClr val="bg1"/>
                </a:solidFill>
              </a:rPr>
              <a:t> do </a:t>
            </a:r>
            <a:r>
              <a:rPr lang="it-IT" sz="3200" dirty="0" err="1" smtClean="0">
                <a:solidFill>
                  <a:schemeClr val="bg1"/>
                </a:solidFill>
              </a:rPr>
              <a:t>not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generally</a:t>
            </a:r>
            <a:r>
              <a:rPr lang="it-IT" sz="3200" dirty="0" smtClean="0">
                <a:solidFill>
                  <a:schemeClr val="bg1"/>
                </a:solidFill>
              </a:rPr>
              <a:t> use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smtClean="0">
                <a:solidFill>
                  <a:schemeClr val="bg1"/>
                </a:solidFill>
              </a:rPr>
              <a:t>Experience </a:t>
            </a:r>
            <a:r>
              <a:rPr lang="it-IT" sz="3200" dirty="0" err="1" smtClean="0">
                <a:solidFill>
                  <a:schemeClr val="bg1"/>
                </a:solidFill>
              </a:rPr>
              <a:t>done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here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is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considered</a:t>
            </a:r>
            <a:r>
              <a:rPr lang="it-IT" sz="3200" dirty="0" smtClean="0">
                <a:solidFill>
                  <a:schemeClr val="bg1"/>
                </a:solidFill>
              </a:rPr>
              <a:t> in </a:t>
            </a:r>
            <a:r>
              <a:rPr lang="it-IT" sz="3200" dirty="0" err="1" smtClean="0">
                <a:solidFill>
                  <a:schemeClr val="bg1"/>
                </a:solidFill>
              </a:rPr>
              <a:t>many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various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environments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725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8691" y="355303"/>
            <a:ext cx="891579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err="1" smtClean="0">
                <a:solidFill>
                  <a:srgbClr val="FF0000"/>
                </a:solidFill>
              </a:rPr>
              <a:t>Being</a:t>
            </a:r>
            <a:r>
              <a:rPr lang="it-IT" sz="4400" b="1" dirty="0" smtClean="0">
                <a:solidFill>
                  <a:srgbClr val="FF0000"/>
                </a:solidFill>
              </a:rPr>
              <a:t> in EEE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hard work!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222778"/>
            <a:ext cx="4195167" cy="314232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-36512" y="4437112"/>
            <a:ext cx="9289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Keep</a:t>
            </a: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 the </a:t>
            </a: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telescope</a:t>
            </a: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operation</a:t>
            </a:r>
            <a:endParaRPr lang="it-IT" sz="2400" kern="0" dirty="0" smtClean="0">
              <a:solidFill>
                <a:schemeClr val="bg1"/>
              </a:solidFill>
              <a:latin typeface="Arial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Monitor the </a:t>
            </a: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telescopes</a:t>
            </a: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 (ALL)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Fill</a:t>
            </a: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 the e-log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it-IT" sz="2400" kern="0" dirty="0" smtClean="0">
                <a:solidFill>
                  <a:schemeClr val="bg1"/>
                </a:solidFill>
                <a:latin typeface="Arial" charset="0"/>
              </a:rPr>
              <a:t>Read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emails</a:t>
            </a: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, diffuse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them</a:t>
            </a: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react</a:t>
            </a:r>
            <a:endParaRPr lang="it-IT" sz="2400" kern="0" dirty="0">
              <a:solidFill>
                <a:schemeClr val="bg1"/>
              </a:solidFill>
              <a:latin typeface="Arial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Take part and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present</a:t>
            </a: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 to the EEE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Run</a:t>
            </a: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it-IT" sz="2400" kern="0" dirty="0" err="1">
                <a:solidFill>
                  <a:schemeClr val="bg1"/>
                </a:solidFill>
                <a:latin typeface="Arial" charset="0"/>
              </a:rPr>
              <a:t>meetings</a:t>
            </a:r>
            <a:r>
              <a:rPr lang="it-IT" sz="2400" kern="0" dirty="0">
                <a:solidFill>
                  <a:schemeClr val="bg1"/>
                </a:solidFill>
                <a:latin typeface="Arial" charset="0"/>
              </a:rPr>
              <a:t> open to </a:t>
            </a:r>
            <a:r>
              <a:rPr lang="it-IT" sz="2400" kern="0" dirty="0" err="1" smtClean="0">
                <a:solidFill>
                  <a:schemeClr val="bg1"/>
                </a:solidFill>
                <a:latin typeface="Arial" charset="0"/>
              </a:rPr>
              <a:t>schools</a:t>
            </a:r>
            <a:endParaRPr lang="it-IT" sz="2400" kern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Rettangolo 3"/>
          <p:cNvSpPr>
            <a:spLocks noChangeArrowheads="1"/>
          </p:cNvSpPr>
          <p:nvPr/>
        </p:nvSpPr>
        <p:spPr bwMode="auto">
          <a:xfrm>
            <a:off x="179513" y="1276018"/>
            <a:ext cx="458980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smtClean="0">
                <a:solidFill>
                  <a:schemeClr val="bg1"/>
                </a:solidFill>
              </a:rPr>
              <a:t>By </a:t>
            </a:r>
            <a:r>
              <a:rPr lang="it-IT" sz="3200" dirty="0" err="1" smtClean="0">
                <a:solidFill>
                  <a:schemeClr val="bg1"/>
                </a:solidFill>
              </a:rPr>
              <a:t>teachers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students</a:t>
            </a:r>
            <a:r>
              <a:rPr lang="it-IT" sz="3200" dirty="0" smtClean="0">
                <a:solidFill>
                  <a:schemeClr val="bg1"/>
                </a:solidFill>
              </a:rPr>
              <a:t>, ALL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58656" y="3502749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</a:rPr>
              <a:t>EEE </a:t>
            </a:r>
            <a:r>
              <a:rPr lang="it-IT" sz="3600" dirty="0" err="1" smtClean="0">
                <a:solidFill>
                  <a:srgbClr val="FF0000"/>
                </a:solidFill>
              </a:rPr>
              <a:t>needs</a:t>
            </a:r>
            <a:r>
              <a:rPr lang="it-IT" sz="3600" dirty="0" smtClean="0">
                <a:solidFill>
                  <a:srgbClr val="FF0000"/>
                </a:solidFill>
              </a:rPr>
              <a:t> </a:t>
            </a:r>
            <a:r>
              <a:rPr lang="it-IT" sz="3600" dirty="0" err="1" smtClean="0">
                <a:solidFill>
                  <a:srgbClr val="FF0000"/>
                </a:solidFill>
              </a:rPr>
              <a:t>you</a:t>
            </a:r>
            <a:r>
              <a:rPr lang="it-IT" sz="3600" dirty="0" smtClean="0">
                <a:solidFill>
                  <a:srgbClr val="FF0000"/>
                </a:solidFill>
              </a:rPr>
              <a:t>!</a:t>
            </a:r>
            <a:endParaRPr lang="it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65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8691" y="453351"/>
            <a:ext cx="8915797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And </a:t>
            </a:r>
            <a:r>
              <a:rPr lang="it-IT" sz="4400" b="1" dirty="0" err="1" smtClean="0">
                <a:solidFill>
                  <a:srgbClr val="FF0000"/>
                </a:solidFill>
              </a:rPr>
              <a:t>it</a:t>
            </a:r>
            <a:r>
              <a:rPr lang="it-IT" sz="4400" b="1" dirty="0" smtClean="0">
                <a:solidFill>
                  <a:srgbClr val="FF0000"/>
                </a:solidFill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</a:rPr>
              <a:t>is</a:t>
            </a:r>
            <a:r>
              <a:rPr lang="it-IT" sz="4400" b="1" dirty="0" smtClean="0">
                <a:solidFill>
                  <a:srgbClr val="FF0000"/>
                </a:solidFill>
              </a:rPr>
              <a:t> an </a:t>
            </a:r>
            <a:r>
              <a:rPr lang="it-IT" sz="4400" b="1" dirty="0" err="1" smtClean="0">
                <a:solidFill>
                  <a:srgbClr val="FF0000"/>
                </a:solidFill>
              </a:rPr>
              <a:t>incredible</a:t>
            </a:r>
            <a:r>
              <a:rPr lang="it-IT" sz="4400" b="1" dirty="0" smtClean="0">
                <a:solidFill>
                  <a:srgbClr val="FF0000"/>
                </a:solidFill>
              </a:rPr>
              <a:t> collaborative </a:t>
            </a:r>
            <a:r>
              <a:rPr lang="it-IT" sz="4400" b="1" dirty="0" err="1" smtClean="0">
                <a:solidFill>
                  <a:srgbClr val="FF0000"/>
                </a:solidFill>
              </a:rPr>
              <a:t>effort</a:t>
            </a:r>
            <a:r>
              <a:rPr lang="it-IT" sz="4400" b="1" dirty="0" smtClean="0">
                <a:solidFill>
                  <a:srgbClr val="FF0000"/>
                </a:solidFill>
              </a:rPr>
              <a:t>!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8"/>
          <a:stretch/>
        </p:blipFill>
        <p:spPr>
          <a:xfrm>
            <a:off x="1191" y="1916832"/>
            <a:ext cx="9144000" cy="4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80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831" y="3049535"/>
            <a:ext cx="1529649" cy="1511653"/>
          </a:xfrm>
          <a:prstGeom prst="rect">
            <a:avLst/>
          </a:prstGeom>
        </p:spPr>
      </p:pic>
      <p:sp>
        <p:nvSpPr>
          <p:cNvPr id="3" name="Rettangolo 3"/>
          <p:cNvSpPr>
            <a:spLocks noChangeArrowheads="1"/>
          </p:cNvSpPr>
          <p:nvPr/>
        </p:nvSpPr>
        <p:spPr bwMode="auto">
          <a:xfrm>
            <a:off x="48691" y="476672"/>
            <a:ext cx="52052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</a:rPr>
              <a:t>By the EEE </a:t>
            </a:r>
            <a:r>
              <a:rPr lang="it-IT" sz="4400" b="1" dirty="0" err="1" smtClean="0">
                <a:solidFill>
                  <a:srgbClr val="FF0000"/>
                </a:solidFill>
              </a:rPr>
              <a:t>crew</a:t>
            </a:r>
            <a:r>
              <a:rPr lang="it-IT" sz="4400" b="1" dirty="0" smtClean="0">
                <a:solidFill>
                  <a:srgbClr val="FF0000"/>
                </a:solidFill>
              </a:rPr>
              <a:t>…</a:t>
            </a:r>
            <a:endParaRPr lang="it-IT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217617"/>
            <a:ext cx="1872384" cy="1404288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5854797"/>
            <a:ext cx="2133600" cy="365125"/>
          </a:xfrm>
          <a:prstGeom prst="rect">
            <a:avLst/>
          </a:prstGeom>
        </p:spPr>
        <p:txBody>
          <a:bodyPr/>
          <a:lstStyle/>
          <a:p>
            <a:fld id="{E9856F2F-C039-2146-879C-F64F1A5ECE9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87624" y="3001593"/>
            <a:ext cx="1525770" cy="152577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23928" y="3073601"/>
            <a:ext cx="1480758" cy="1525630"/>
          </a:xfrm>
          <a:prstGeom prst="rect">
            <a:avLst/>
          </a:prstGeom>
        </p:spPr>
      </p:pic>
      <p:pic>
        <p:nvPicPr>
          <p:cNvPr id="1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15616" y="1561433"/>
            <a:ext cx="2176198" cy="1450799"/>
          </a:xfrm>
          <a:prstGeom prst="rect">
            <a:avLst/>
          </a:prstGeom>
        </p:spPr>
      </p:pic>
      <p:pic>
        <p:nvPicPr>
          <p:cNvPr id="11" name="Picture 2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3001593"/>
            <a:ext cx="1511300" cy="1600200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77880" y="4599231"/>
            <a:ext cx="1205057" cy="1591815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95950" y="1561433"/>
            <a:ext cx="1510465" cy="1510465"/>
          </a:xfrm>
          <a:prstGeom prst="rect">
            <a:avLst/>
          </a:prstGeom>
        </p:spPr>
      </p:pic>
      <p:pic>
        <p:nvPicPr>
          <p:cNvPr id="15" name="Picture 26" descr="mp2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6414" y="4541986"/>
            <a:ext cx="1419701" cy="1428216"/>
          </a:xfrm>
          <a:prstGeom prst="rect">
            <a:avLst/>
          </a:prstGeom>
        </p:spPr>
      </p:pic>
      <p:pic>
        <p:nvPicPr>
          <p:cNvPr id="16" name="Picture 1" descr="C:\Users\Marcello\Desktop\NicolaMazziott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27396" y="4557047"/>
            <a:ext cx="1332855" cy="1580891"/>
          </a:xfrm>
          <a:prstGeom prst="rect">
            <a:avLst/>
          </a:prstGeom>
          <a:noFill/>
        </p:spPr>
      </p:pic>
      <p:pic>
        <p:nvPicPr>
          <p:cNvPr id="17" name="Picture 3" descr="C:\Users\Marcello\Desktop\552266_105819936249835_1531965363_n.jpg"/>
          <p:cNvPicPr>
            <a:picLocks noChangeAspect="1" noChangeArrowheads="1"/>
          </p:cNvPicPr>
          <p:nvPr/>
        </p:nvPicPr>
        <p:blipFill>
          <a:blip r:embed="rId13" cstate="print"/>
          <a:srcRect l="27757" t="30315" r="30532" b="40945"/>
          <a:stretch>
            <a:fillRect/>
          </a:stretch>
        </p:blipFill>
        <p:spPr bwMode="auto">
          <a:xfrm>
            <a:off x="-95490" y="4527363"/>
            <a:ext cx="1800200" cy="1457463"/>
          </a:xfrm>
          <a:prstGeom prst="rect">
            <a:avLst/>
          </a:prstGeom>
          <a:noFill/>
        </p:spPr>
      </p:pic>
      <p:pic>
        <p:nvPicPr>
          <p:cNvPr id="18" name="Picture 21"/>
          <p:cNvPicPr>
            <a:picLocks noChangeAspect="1"/>
          </p:cNvPicPr>
          <p:nvPr/>
        </p:nvPicPr>
        <p:blipFill>
          <a:blip r:embed="rId14" cstate="print"/>
          <a:srcRect r="51030"/>
          <a:stretch>
            <a:fillRect/>
          </a:stretch>
        </p:blipFill>
        <p:spPr>
          <a:xfrm>
            <a:off x="7884368" y="3157113"/>
            <a:ext cx="1243690" cy="1428656"/>
          </a:xfrm>
          <a:prstGeom prst="rect">
            <a:avLst/>
          </a:prstGeom>
        </p:spPr>
      </p:pic>
      <p:pic>
        <p:nvPicPr>
          <p:cNvPr id="19" name="Picture 2" descr="C:\Users\Marcello\Desktop\foto_per_EE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63410" y="4745745"/>
            <a:ext cx="1794462" cy="1345496"/>
          </a:xfrm>
          <a:prstGeom prst="rect">
            <a:avLst/>
          </a:prstGeom>
          <a:noFill/>
        </p:spPr>
      </p:pic>
      <p:pic>
        <p:nvPicPr>
          <p:cNvPr id="20" name="Picture 18" descr="ritratto-cicalo.jp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01393"/>
            <a:ext cx="1367585" cy="1631597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6200000">
            <a:off x="3995936" y="1705449"/>
            <a:ext cx="1296144" cy="1296144"/>
          </a:xfrm>
          <a:prstGeom prst="rect">
            <a:avLst/>
          </a:prstGeom>
        </p:spPr>
      </p:pic>
      <p:pic>
        <p:nvPicPr>
          <p:cNvPr id="23" name="Picture 2" descr="C:\Users\Marcello\Desktop\foto_nozzoli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48064" y="1561433"/>
            <a:ext cx="1367790" cy="1371600"/>
          </a:xfrm>
          <a:prstGeom prst="rect">
            <a:avLst/>
          </a:prstGeom>
          <a:noFill/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0" y="2857577"/>
            <a:ext cx="1440160" cy="1682061"/>
          </a:xfrm>
          <a:prstGeom prst="rect">
            <a:avLst/>
          </a:prstGeom>
        </p:spPr>
      </p:pic>
      <p:pic>
        <p:nvPicPr>
          <p:cNvPr id="26" name="Picture 2" descr="C:\Users\Marcello\Desktop\Francesca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653586" y="1561433"/>
            <a:ext cx="1526926" cy="1526926"/>
          </a:xfrm>
          <a:prstGeom prst="rect">
            <a:avLst/>
          </a:prstGeom>
          <a:noFill/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8829" y="4592283"/>
            <a:ext cx="1150611" cy="156677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7270" y="4556186"/>
            <a:ext cx="1196669" cy="175313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9049" y="1558870"/>
            <a:ext cx="1415241" cy="14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0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29" y="332656"/>
            <a:ext cx="74350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# of </a:t>
            </a:r>
            <a:r>
              <a:rPr lang="it-IT" sz="4400" dirty="0" err="1" smtClean="0">
                <a:solidFill>
                  <a:srgbClr val="FF0000"/>
                </a:solidFill>
              </a:rPr>
              <a:t>reconstructed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tracks</a:t>
            </a:r>
            <a:r>
              <a:rPr lang="it-IT" sz="4400" dirty="0" smtClean="0">
                <a:solidFill>
                  <a:srgbClr val="FF0000"/>
                </a:solidFill>
              </a:rPr>
              <a:t>/</a:t>
            </a:r>
            <a:r>
              <a:rPr lang="it-IT" sz="4400" dirty="0" err="1" smtClean="0">
                <a:solidFill>
                  <a:srgbClr val="FF0000"/>
                </a:solidFill>
              </a:rPr>
              <a:t>day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F14C3135-236B-C842-95C5-3826AAABAB39}"/>
              </a:ext>
            </a:extLst>
          </p:cNvPr>
          <p:cNvSpPr txBox="1"/>
          <p:nvPr/>
        </p:nvSpPr>
        <p:spPr>
          <a:xfrm>
            <a:off x="177687" y="5517232"/>
            <a:ext cx="7135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RUN 5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the EEE telescope network detects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more than </a:t>
            </a:r>
            <a:r>
              <a:rPr lang="en-US" sz="2800" b="1" kern="0" dirty="0" smtClean="0">
                <a:solidFill>
                  <a:sysClr val="windowText" lastClr="000000"/>
                </a:solidFill>
              </a:rPr>
              <a:t>94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million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muons per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day!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379E57-20AE-0041-B331-04295CE9E0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67384"/>
            <a:ext cx="9143999" cy="42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2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1" r="1563"/>
          <a:stretch/>
        </p:blipFill>
        <p:spPr>
          <a:xfrm>
            <a:off x="-108520" y="0"/>
            <a:ext cx="9217024" cy="68307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3528" y="548680"/>
            <a:ext cx="6729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</a:rPr>
              <a:t>By the </a:t>
            </a:r>
            <a:r>
              <a:rPr lang="it-IT" sz="4800" b="1" dirty="0" err="1" smtClean="0">
                <a:solidFill>
                  <a:srgbClr val="FF0000"/>
                </a:solidFill>
              </a:rPr>
              <a:t>schools</a:t>
            </a:r>
            <a:r>
              <a:rPr lang="it-IT" sz="48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it-IT" sz="4800" b="1" dirty="0" err="1" smtClean="0">
                <a:solidFill>
                  <a:srgbClr val="FF0000"/>
                </a:solidFill>
              </a:rPr>
              <a:t>students</a:t>
            </a:r>
            <a:r>
              <a:rPr lang="it-IT" sz="4800" b="1" dirty="0" smtClean="0">
                <a:solidFill>
                  <a:srgbClr val="FF0000"/>
                </a:solidFill>
              </a:rPr>
              <a:t> and </a:t>
            </a:r>
            <a:r>
              <a:rPr lang="it-IT" sz="4800" b="1" dirty="0" err="1" smtClean="0">
                <a:solidFill>
                  <a:srgbClr val="FF0000"/>
                </a:solidFill>
              </a:rPr>
              <a:t>teachers</a:t>
            </a:r>
            <a:endParaRPr lang="it-IT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059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'immagine può contenere: cielo, spazio all'aperto e natura"/>
          <p:cNvPicPr>
            <a:picLocks noChangeAspect="1" noChangeArrowheads="1"/>
          </p:cNvPicPr>
          <p:nvPr/>
        </p:nvPicPr>
        <p:blipFill rotWithShape="1">
          <a:blip r:embed="rId3" cstate="print"/>
          <a:srcRect l="3996" r="6957"/>
          <a:stretch/>
        </p:blipFill>
        <p:spPr bwMode="auto">
          <a:xfrm>
            <a:off x="6920" y="0"/>
            <a:ext cx="9145016" cy="685800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2117333" y="4293096"/>
            <a:ext cx="52629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b="1" dirty="0" err="1" smtClean="0">
                <a:solidFill>
                  <a:srgbClr val="FF0000"/>
                </a:solidFill>
              </a:rPr>
              <a:t>Thanks</a:t>
            </a:r>
            <a:r>
              <a:rPr lang="it-IT" sz="8800" b="1" dirty="0" smtClean="0">
                <a:solidFill>
                  <a:srgbClr val="FF0000"/>
                </a:solidFill>
              </a:rPr>
              <a:t>!!!</a:t>
            </a:r>
            <a:endParaRPr lang="it-IT" sz="8800" b="1" dirty="0">
              <a:solidFill>
                <a:srgbClr val="FF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0112" y="260648"/>
            <a:ext cx="3610744" cy="1355966"/>
          </a:xfrm>
          <a:prstGeom prst="rect">
            <a:avLst/>
          </a:prstGeom>
        </p:spPr>
      </p:pic>
      <p:grpSp>
        <p:nvGrpSpPr>
          <p:cNvPr id="7" name="Gruppo 20">
            <a:extLst>
              <a:ext uri="{FF2B5EF4-FFF2-40B4-BE49-F238E27FC236}">
                <a16:creationId xmlns="" xmlns:a16="http://schemas.microsoft.com/office/drawing/2014/main" id="{74AB08B8-456B-4E4E-AD30-051F5B2F4E0F}"/>
              </a:ext>
            </a:extLst>
          </p:cNvPr>
          <p:cNvGrpSpPr/>
          <p:nvPr/>
        </p:nvGrpSpPr>
        <p:grpSpPr>
          <a:xfrm>
            <a:off x="-36512" y="-27384"/>
            <a:ext cx="2156219" cy="1811637"/>
            <a:chOff x="7181385" y="0"/>
            <a:chExt cx="1962615" cy="1758175"/>
          </a:xfrm>
        </p:grpSpPr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4213618B-33B0-E242-A9C9-74E64929A29E}"/>
                </a:ext>
              </a:extLst>
            </p:cNvPr>
            <p:cNvSpPr/>
            <p:nvPr/>
          </p:nvSpPr>
          <p:spPr>
            <a:xfrm>
              <a:off x="7701772" y="498090"/>
              <a:ext cx="884663" cy="8995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85D283D5-F48B-CF4B-8CFF-4B54C972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7181385" y="0"/>
              <a:ext cx="1962615" cy="1758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260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29" y="332656"/>
            <a:ext cx="59586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# of </a:t>
            </a:r>
            <a:r>
              <a:rPr lang="it-IT" sz="4400" dirty="0" err="1" smtClean="0">
                <a:solidFill>
                  <a:srgbClr val="FF0000"/>
                </a:solidFill>
              </a:rPr>
              <a:t>triggers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smtClean="0">
                <a:solidFill>
                  <a:srgbClr val="FF0000"/>
                </a:solidFill>
              </a:rPr>
              <a:t>for </a:t>
            </a:r>
            <a:r>
              <a:rPr lang="it-IT" sz="4400" dirty="0" err="1" smtClean="0">
                <a:solidFill>
                  <a:srgbClr val="FF0000"/>
                </a:solidFill>
              </a:rPr>
              <a:t>all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runs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256" y="1198934"/>
            <a:ext cx="792548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27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29" y="404664"/>
            <a:ext cx="3770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Triggers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purity</a:t>
            </a:r>
            <a:endParaRPr lang="it-IT" sz="4400" dirty="0" smtClean="0">
              <a:solidFill>
                <a:srgbClr val="FF0000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F14C3135-236B-C842-95C5-3826AAABAB39}"/>
              </a:ext>
            </a:extLst>
          </p:cNvPr>
          <p:cNvSpPr txBox="1"/>
          <p:nvPr/>
        </p:nvSpPr>
        <p:spPr>
          <a:xfrm>
            <a:off x="611560" y="5722011"/>
            <a:ext cx="815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Text" lastClr="000000"/>
                </a:solidFill>
              </a:rPr>
              <a:t>Triggers purity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=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candidate_tracks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/ triggers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88720"/>
            <a:ext cx="9144000" cy="448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32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2229" y="404664"/>
            <a:ext cx="6869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err="1" smtClean="0">
                <a:solidFill>
                  <a:srgbClr val="FF0000"/>
                </a:solidFill>
              </a:rPr>
              <a:t>Days</a:t>
            </a:r>
            <a:r>
              <a:rPr lang="it-IT" sz="4400" dirty="0" smtClean="0">
                <a:solidFill>
                  <a:srgbClr val="FF0000"/>
                </a:solidFill>
              </a:rPr>
              <a:t> </a:t>
            </a:r>
            <a:r>
              <a:rPr lang="it-IT" sz="4400" dirty="0" err="1" smtClean="0">
                <a:solidFill>
                  <a:srgbClr val="FF0000"/>
                </a:solidFill>
              </a:rPr>
              <a:t>of</a:t>
            </a:r>
            <a:r>
              <a:rPr lang="it-IT" sz="4400" dirty="0" smtClean="0">
                <a:solidFill>
                  <a:srgbClr val="FF0000"/>
                </a:solidFill>
              </a:rPr>
              <a:t> data </a:t>
            </a:r>
            <a:r>
              <a:rPr lang="it-IT" sz="4400" dirty="0" err="1" smtClean="0">
                <a:solidFill>
                  <a:srgbClr val="FF0000"/>
                </a:solidFill>
              </a:rPr>
              <a:t>taking</a:t>
            </a:r>
            <a:r>
              <a:rPr lang="it-IT" sz="4400" dirty="0" smtClean="0">
                <a:solidFill>
                  <a:srgbClr val="FF0000"/>
                </a:solidFill>
              </a:rPr>
              <a:t> (</a:t>
            </a:r>
            <a:r>
              <a:rPr lang="it-IT" sz="4400" dirty="0" err="1" smtClean="0">
                <a:solidFill>
                  <a:srgbClr val="FF0000"/>
                </a:solidFill>
              </a:rPr>
              <a:t>Runs</a:t>
            </a:r>
            <a:r>
              <a:rPr lang="it-IT" sz="4400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D2ADE39A-D6A6-F640-A722-C24726232CF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195" y="1093646"/>
            <a:ext cx="8773610" cy="4758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6AF4233-994B-7C4C-A0A6-6C4E7F0AB767}"/>
              </a:ext>
            </a:extLst>
          </p:cNvPr>
          <p:cNvSpPr txBox="1"/>
          <p:nvPr/>
        </p:nvSpPr>
        <p:spPr>
          <a:xfrm>
            <a:off x="3346790" y="1700808"/>
            <a:ext cx="4976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Run[2,5] ~ 200 days of data taking each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F8E624B1-4C4A-FB42-B95E-A27E9FD1C271}"/>
              </a:ext>
            </a:extLst>
          </p:cNvPr>
          <p:cNvSpPr txBox="1"/>
          <p:nvPr/>
        </p:nvSpPr>
        <p:spPr>
          <a:xfrm>
            <a:off x="505486" y="5234493"/>
            <a:ext cx="716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Total number of days of data taking during Runs at the end of RUN 5: 741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A807D8-8A9F-2445-9930-DD093FFDBEE6}"/>
              </a:ext>
            </a:extLst>
          </p:cNvPr>
          <p:cNvSpPr txBox="1"/>
          <p:nvPr/>
        </p:nvSpPr>
        <p:spPr>
          <a:xfrm>
            <a:off x="443456" y="5877272"/>
            <a:ext cx="754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But remember: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we are taking data every day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, even when the Run is finished !!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PLEASE KEEP YOUR TELESCOPE ALWAYS UP AND RUNNING !!</a:t>
            </a:r>
          </a:p>
        </p:txBody>
      </p:sp>
    </p:spTree>
    <p:extLst>
      <p:ext uri="{BB962C8B-B14F-4D97-AF65-F5344CB8AC3E}">
        <p14:creationId xmlns:p14="http://schemas.microsoft.com/office/powerpoint/2010/main" xmlns="" val="41132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7432" y="404664"/>
            <a:ext cx="895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solidFill>
                  <a:srgbClr val="FF0000"/>
                </a:solidFill>
              </a:rPr>
              <a:t>Chamber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construction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campaign</a:t>
            </a:r>
            <a:r>
              <a:rPr lang="it-IT" sz="4000" dirty="0" smtClean="0">
                <a:solidFill>
                  <a:srgbClr val="FF0000"/>
                </a:solidFill>
              </a:rPr>
              <a:t> 17/20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53438" y="1112550"/>
            <a:ext cx="8735048" cy="617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it-IT" sz="2800" dirty="0" smtClean="0">
                <a:solidFill>
                  <a:srgbClr val="FF0000"/>
                </a:solidFill>
              </a:rPr>
              <a:t>8 </a:t>
            </a:r>
            <a:r>
              <a:rPr lang="it-IT" sz="2800" dirty="0" err="1" smtClean="0">
                <a:solidFill>
                  <a:srgbClr val="FF0000"/>
                </a:solidFill>
              </a:rPr>
              <a:t>telescopes</a:t>
            </a:r>
            <a:r>
              <a:rPr lang="it-IT" sz="2800" dirty="0" smtClean="0">
                <a:solidFill>
                  <a:srgbClr val="FF0000"/>
                </a:solidFill>
              </a:rPr>
              <a:t> in 2017/18 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LAMP-01, GENO-01, SIEN-02, CARI-01, TORI-05, LODI-03, CAGL-04, BOLO-05</a:t>
            </a:r>
          </a:p>
          <a:p>
            <a:pPr marL="285750" indent="-285750">
              <a:spcAft>
                <a:spcPts val="1800"/>
              </a:spcAft>
              <a:buFontTx/>
              <a:buChar char="-"/>
            </a:pPr>
            <a:r>
              <a:rPr lang="it-IT" sz="2800" dirty="0" smtClean="0">
                <a:solidFill>
                  <a:srgbClr val="FF0000"/>
                </a:solidFill>
              </a:rPr>
              <a:t>12 </a:t>
            </a:r>
            <a:r>
              <a:rPr lang="it-IT" sz="2800" dirty="0" err="1" smtClean="0">
                <a:solidFill>
                  <a:srgbClr val="FF0000"/>
                </a:solidFill>
              </a:rPr>
              <a:t>spare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chambers</a:t>
            </a:r>
            <a:endParaRPr lang="it-IT" sz="28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800" dirty="0" smtClean="0">
                <a:solidFill>
                  <a:srgbClr val="FF0000"/>
                </a:solidFill>
              </a:rPr>
              <a:t>New </a:t>
            </a:r>
            <a:r>
              <a:rPr lang="it-IT" sz="2800" dirty="0" err="1" smtClean="0">
                <a:solidFill>
                  <a:srgbClr val="FF0000"/>
                </a:solidFill>
              </a:rPr>
              <a:t>telescopes</a:t>
            </a:r>
            <a:r>
              <a:rPr lang="it-IT" sz="2800" dirty="0" smtClean="0">
                <a:solidFill>
                  <a:srgbClr val="FF0000"/>
                </a:solidFill>
              </a:rPr>
              <a:t> in 2019 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first </a:t>
            </a:r>
            <a:r>
              <a:rPr lang="it-IT" sz="2800" dirty="0" err="1" smtClean="0">
                <a:solidFill>
                  <a:srgbClr val="002060"/>
                </a:solidFill>
              </a:rPr>
              <a:t>construction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period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dirty="0" err="1" smtClean="0">
                <a:solidFill>
                  <a:srgbClr val="002060"/>
                </a:solidFill>
              </a:rPr>
              <a:t>Jan.-Mar.</a:t>
            </a:r>
            <a:endParaRPr lang="it-IT" sz="28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800" dirty="0" smtClean="0">
                <a:solidFill>
                  <a:srgbClr val="002060"/>
                </a:solidFill>
              </a:rPr>
              <a:t>Liceo «</a:t>
            </a:r>
            <a:r>
              <a:rPr lang="it-IT" sz="2800" dirty="0" err="1" smtClean="0">
                <a:solidFill>
                  <a:srgbClr val="002060"/>
                </a:solidFill>
              </a:rPr>
              <a:t>Amaldi</a:t>
            </a:r>
            <a:r>
              <a:rPr lang="it-IT" sz="2800" dirty="0" smtClean="0">
                <a:solidFill>
                  <a:srgbClr val="002060"/>
                </a:solidFill>
              </a:rPr>
              <a:t>» – Bitetto</a:t>
            </a:r>
          </a:p>
          <a:p>
            <a:pPr marL="285750" indent="-285750">
              <a:buFontTx/>
              <a:buChar char="-"/>
            </a:pPr>
            <a:r>
              <a:rPr lang="it-IT" sz="2800" dirty="0" smtClean="0">
                <a:solidFill>
                  <a:srgbClr val="002060"/>
                </a:solidFill>
              </a:rPr>
              <a:t>Liceo «</a:t>
            </a:r>
            <a:r>
              <a:rPr lang="it-IT" sz="2800" dirty="0" err="1" smtClean="0">
                <a:solidFill>
                  <a:srgbClr val="002060"/>
                </a:solidFill>
              </a:rPr>
              <a:t>Calasanzio</a:t>
            </a:r>
            <a:r>
              <a:rPr lang="it-IT" sz="2800" dirty="0" smtClean="0">
                <a:solidFill>
                  <a:srgbClr val="002060"/>
                </a:solidFill>
              </a:rPr>
              <a:t>» – Carcare</a:t>
            </a:r>
          </a:p>
          <a:p>
            <a:pPr marL="285750" indent="-285750">
              <a:buFontTx/>
              <a:buChar char="-"/>
            </a:pPr>
            <a:r>
              <a:rPr lang="it-IT" sz="2800" dirty="0" smtClean="0">
                <a:solidFill>
                  <a:srgbClr val="002060"/>
                </a:solidFill>
              </a:rPr>
              <a:t>Liceo «Giolitti Gandino» - Bra</a:t>
            </a:r>
          </a:p>
          <a:p>
            <a:pPr marL="285750" indent="-285750">
              <a:buFontTx/>
              <a:buChar char="-"/>
            </a:pPr>
            <a:r>
              <a:rPr lang="it-IT" sz="2800" dirty="0" smtClean="0">
                <a:solidFill>
                  <a:srgbClr val="002060"/>
                </a:solidFill>
              </a:rPr>
              <a:t>Liceo «Volta» - Reggio Calabria</a:t>
            </a:r>
          </a:p>
          <a:p>
            <a:pPr algn="ctr"/>
            <a:r>
              <a:rPr lang="it-IT" sz="4400" dirty="0" smtClean="0">
                <a:solidFill>
                  <a:srgbClr val="002060"/>
                </a:solidFill>
              </a:rPr>
              <a:t>Welcome!</a:t>
            </a:r>
            <a:endParaRPr lang="it-IT" sz="4400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it-IT" sz="2800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fr-FR" sz="2800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Marcello\Desktop\IMG-20170222-WA0000.jpg"/>
          <p:cNvPicPr>
            <a:picLocks noChangeAspect="1" noChangeArrowheads="1"/>
          </p:cNvPicPr>
          <p:nvPr/>
        </p:nvPicPr>
        <p:blipFill>
          <a:blip r:embed="rId3" cstate="print"/>
          <a:srcRect t="8189"/>
          <a:stretch>
            <a:fillRect/>
          </a:stretch>
        </p:blipFill>
        <p:spPr bwMode="auto">
          <a:xfrm>
            <a:off x="5813058" y="2492896"/>
            <a:ext cx="3324022" cy="2288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204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7432" y="404664"/>
            <a:ext cx="89510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New </a:t>
            </a:r>
            <a:r>
              <a:rPr lang="it-IT" sz="4000" dirty="0" err="1" smtClean="0">
                <a:solidFill>
                  <a:srgbClr val="FF0000"/>
                </a:solidFill>
              </a:rPr>
              <a:t>stations</a:t>
            </a:r>
            <a:endParaRPr lang="it-IT" sz="4000" dirty="0" smtClean="0">
              <a:solidFill>
                <a:srgbClr val="FF00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smtClean="0">
                <a:solidFill>
                  <a:schemeClr val="bg1"/>
                </a:solidFill>
              </a:rPr>
              <a:t>New batch of 7-8 </a:t>
            </a:r>
            <a:r>
              <a:rPr lang="it-IT" sz="3200" dirty="0" err="1" smtClean="0">
                <a:solidFill>
                  <a:schemeClr val="bg1"/>
                </a:solidFill>
              </a:rPr>
              <a:t>telescopes</a:t>
            </a:r>
            <a:r>
              <a:rPr lang="it-IT" sz="3200" dirty="0" smtClean="0">
                <a:solidFill>
                  <a:schemeClr val="bg1"/>
                </a:solidFill>
              </a:rPr>
              <a:t> end of 2019 + plus </a:t>
            </a:r>
            <a:r>
              <a:rPr lang="it-IT" sz="3200" dirty="0" err="1" smtClean="0">
                <a:solidFill>
                  <a:schemeClr val="bg1"/>
                </a:solidFill>
              </a:rPr>
              <a:t>beginning</a:t>
            </a:r>
            <a:r>
              <a:rPr lang="it-IT" sz="3200" dirty="0" smtClean="0">
                <a:solidFill>
                  <a:schemeClr val="bg1"/>
                </a:solidFill>
              </a:rPr>
              <a:t> of 2010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3200" dirty="0" smtClean="0">
                <a:solidFill>
                  <a:schemeClr val="bg1"/>
                </a:solidFill>
              </a:rPr>
              <a:t>Call for </a:t>
            </a:r>
            <a:r>
              <a:rPr lang="it-IT" sz="3200" dirty="0" err="1" smtClean="0">
                <a:solidFill>
                  <a:schemeClr val="bg1"/>
                </a:solidFill>
              </a:rPr>
              <a:t>application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will</a:t>
            </a:r>
            <a:r>
              <a:rPr lang="it-IT" sz="3200" dirty="0" smtClean="0">
                <a:solidFill>
                  <a:schemeClr val="bg1"/>
                </a:solidFill>
              </a:rPr>
              <a:t> be </a:t>
            </a:r>
            <a:r>
              <a:rPr lang="it-IT" sz="3200" dirty="0" err="1" smtClean="0">
                <a:solidFill>
                  <a:schemeClr val="bg1"/>
                </a:solidFill>
              </a:rPr>
              <a:t>sent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around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soon</a:t>
            </a:r>
            <a:endParaRPr lang="it-IT" sz="3200" dirty="0" smtClean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8312" y="2687076"/>
            <a:ext cx="6026016" cy="37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71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57432" y="404664"/>
            <a:ext cx="8951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solidFill>
                  <a:srgbClr val="FF0000"/>
                </a:solidFill>
              </a:rPr>
              <a:t>Tests</a:t>
            </a:r>
            <a:r>
              <a:rPr lang="it-IT" sz="4000" dirty="0" smtClean="0">
                <a:solidFill>
                  <a:srgbClr val="FF0000"/>
                </a:solidFill>
              </a:rPr>
              <a:t> </a:t>
            </a:r>
            <a:r>
              <a:rPr lang="it-IT" sz="4000" dirty="0" err="1" smtClean="0">
                <a:solidFill>
                  <a:srgbClr val="FF0000"/>
                </a:solidFill>
              </a:rPr>
              <a:t>chain</a:t>
            </a:r>
            <a:endParaRPr lang="it-IT" sz="4000" dirty="0" smtClean="0">
              <a:solidFill>
                <a:srgbClr val="FF0000"/>
              </a:solidFill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251520" y="1274987"/>
            <a:ext cx="4316760" cy="25603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txBody>
          <a:bodyPr lIns="18360" tIns="18360" rIns="18360" bIns="18360" anchor="ctr"/>
          <a:lstStyle/>
          <a:p>
            <a:pPr algn="ctr"/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Test </a:t>
            </a:r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during construction: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 - HV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and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- Strips connectivity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7343720" y="4941168"/>
            <a:ext cx="1188720" cy="784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If any problem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6"/>
          <p:cNvSpPr/>
          <p:nvPr/>
        </p:nvSpPr>
        <p:spPr>
          <a:xfrm>
            <a:off x="7847776" y="1988840"/>
            <a:ext cx="1188720" cy="1645920"/>
          </a:xfrm>
          <a:custGeom>
            <a:avLst/>
            <a:gdLst/>
            <a:ahLst/>
            <a:cxnLst/>
            <a:rect l="0" t="0" r="r" b="b"/>
            <a:pathLst>
              <a:path w="3304" h="4574">
                <a:moveTo>
                  <a:pt x="0" y="1143"/>
                </a:moveTo>
                <a:lnTo>
                  <a:pt x="2477" y="1143"/>
                </a:lnTo>
                <a:lnTo>
                  <a:pt x="2477" y="0"/>
                </a:lnTo>
                <a:lnTo>
                  <a:pt x="3303" y="2286"/>
                </a:lnTo>
                <a:lnTo>
                  <a:pt x="2477" y="4573"/>
                </a:lnTo>
                <a:lnTo>
                  <a:pt x="2477" y="3429"/>
                </a:lnTo>
                <a:lnTo>
                  <a:pt x="0" y="3429"/>
                </a:lnTo>
                <a:lnTo>
                  <a:pt x="0" y="1143"/>
                </a:lnTo>
              </a:path>
            </a:pathLst>
          </a:custGeom>
          <a:solidFill>
            <a:srgbClr val="FFD320"/>
          </a:solidFill>
          <a:ln>
            <a:solidFill>
              <a:srgbClr val="FFD32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en-US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Delivery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3" cstate="print"/>
          <a:stretch/>
        </p:blipFill>
        <p:spPr>
          <a:xfrm>
            <a:off x="335520" y="3808419"/>
            <a:ext cx="3413520" cy="2560320"/>
          </a:xfrm>
          <a:prstGeom prst="rect">
            <a:avLst/>
          </a:prstGeom>
          <a:ln w="36720">
            <a:solidFill>
              <a:srgbClr val="FFD320"/>
            </a:solidFill>
            <a:round/>
          </a:ln>
        </p:spPr>
      </p:pic>
      <p:pic>
        <p:nvPicPr>
          <p:cNvPr id="11" name="Immagine 10"/>
          <p:cNvPicPr/>
          <p:nvPr/>
        </p:nvPicPr>
        <p:blipFill>
          <a:blip r:embed="rId4" cstate="print"/>
          <a:stretch/>
        </p:blipFill>
        <p:spPr>
          <a:xfrm>
            <a:off x="2743560" y="3716979"/>
            <a:ext cx="3657240" cy="2743200"/>
          </a:xfrm>
          <a:prstGeom prst="rect">
            <a:avLst/>
          </a:prstGeom>
          <a:ln w="36720">
            <a:solidFill>
              <a:srgbClr val="FFD320"/>
            </a:solidFill>
            <a:round/>
          </a:ln>
        </p:spPr>
      </p:pic>
      <p:sp>
        <p:nvSpPr>
          <p:cNvPr id="12" name="TextShape 7"/>
          <p:cNvSpPr txBox="1"/>
          <p:nvPr/>
        </p:nvSpPr>
        <p:spPr>
          <a:xfrm>
            <a:off x="4758234" y="332656"/>
            <a:ext cx="3887920" cy="372060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txBody>
          <a:bodyPr lIns="18360" tIns="18360" rIns="18360" bIns="18360" anchor="ctr"/>
          <a:lstStyle/>
          <a:p>
            <a:pPr algn="ctr"/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Tests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after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construction: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 - Gas tightness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 - Efficiency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 - Dark rates</a:t>
            </a:r>
            <a:endParaRPr lang="en-US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en-US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mfortaa"/>
              </a:rPr>
              <a:t>   - Dark currents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 rot="9780000">
            <a:off x="6948969" y="4015690"/>
            <a:ext cx="1654775" cy="2715019"/>
          </a:xfrm>
          <a:custGeom>
            <a:avLst/>
            <a:gdLst/>
            <a:ahLst/>
            <a:cxnLst/>
            <a:rect l="0" t="0" r="r" b="b"/>
            <a:pathLst>
              <a:path w="6640" h="8576">
                <a:moveTo>
                  <a:pt x="4961" y="6393"/>
                </a:moveTo>
                <a:lnTo>
                  <a:pt x="5021" y="6274"/>
                </a:lnTo>
                <a:lnTo>
                  <a:pt x="5076" y="6152"/>
                </a:lnTo>
                <a:lnTo>
                  <a:pt x="5127" y="6023"/>
                </a:lnTo>
                <a:lnTo>
                  <a:pt x="5172" y="5894"/>
                </a:lnTo>
                <a:lnTo>
                  <a:pt x="5214" y="5759"/>
                </a:lnTo>
                <a:lnTo>
                  <a:pt x="5251" y="5623"/>
                </a:lnTo>
                <a:lnTo>
                  <a:pt x="5282" y="5485"/>
                </a:lnTo>
                <a:lnTo>
                  <a:pt x="5308" y="5343"/>
                </a:lnTo>
                <a:lnTo>
                  <a:pt x="5329" y="5200"/>
                </a:lnTo>
                <a:lnTo>
                  <a:pt x="5347" y="5056"/>
                </a:lnTo>
                <a:lnTo>
                  <a:pt x="5358" y="4911"/>
                </a:lnTo>
                <a:lnTo>
                  <a:pt x="5364" y="4765"/>
                </a:lnTo>
                <a:lnTo>
                  <a:pt x="5364" y="4620"/>
                </a:lnTo>
                <a:lnTo>
                  <a:pt x="5360" y="4475"/>
                </a:lnTo>
                <a:lnTo>
                  <a:pt x="5351" y="4330"/>
                </a:lnTo>
                <a:lnTo>
                  <a:pt x="5335" y="4185"/>
                </a:lnTo>
                <a:lnTo>
                  <a:pt x="5315" y="4042"/>
                </a:lnTo>
                <a:lnTo>
                  <a:pt x="5291" y="3899"/>
                </a:lnTo>
                <a:lnTo>
                  <a:pt x="5260" y="3760"/>
                </a:lnTo>
                <a:lnTo>
                  <a:pt x="5226" y="3623"/>
                </a:lnTo>
                <a:lnTo>
                  <a:pt x="5185" y="3488"/>
                </a:lnTo>
                <a:lnTo>
                  <a:pt x="5141" y="3357"/>
                </a:lnTo>
                <a:lnTo>
                  <a:pt x="5091" y="3229"/>
                </a:lnTo>
                <a:lnTo>
                  <a:pt x="5037" y="3104"/>
                </a:lnTo>
                <a:lnTo>
                  <a:pt x="4980" y="2983"/>
                </a:lnTo>
                <a:lnTo>
                  <a:pt x="4917" y="2867"/>
                </a:lnTo>
                <a:lnTo>
                  <a:pt x="4851" y="2756"/>
                </a:lnTo>
                <a:lnTo>
                  <a:pt x="4780" y="2648"/>
                </a:lnTo>
                <a:lnTo>
                  <a:pt x="4707" y="2546"/>
                </a:lnTo>
                <a:lnTo>
                  <a:pt x="4628" y="2450"/>
                </a:lnTo>
                <a:lnTo>
                  <a:pt x="4547" y="2360"/>
                </a:lnTo>
                <a:lnTo>
                  <a:pt x="4464" y="2274"/>
                </a:lnTo>
                <a:lnTo>
                  <a:pt x="4377" y="2196"/>
                </a:lnTo>
                <a:lnTo>
                  <a:pt x="4286" y="2123"/>
                </a:lnTo>
                <a:lnTo>
                  <a:pt x="4194" y="2057"/>
                </a:lnTo>
                <a:lnTo>
                  <a:pt x="4101" y="1997"/>
                </a:lnTo>
                <a:lnTo>
                  <a:pt x="4004" y="1946"/>
                </a:lnTo>
                <a:lnTo>
                  <a:pt x="3906" y="1899"/>
                </a:lnTo>
                <a:lnTo>
                  <a:pt x="3806" y="1860"/>
                </a:lnTo>
                <a:lnTo>
                  <a:pt x="3705" y="1829"/>
                </a:lnTo>
                <a:lnTo>
                  <a:pt x="3602" y="1804"/>
                </a:lnTo>
                <a:lnTo>
                  <a:pt x="3501" y="1788"/>
                </a:lnTo>
                <a:lnTo>
                  <a:pt x="3396" y="1779"/>
                </a:lnTo>
                <a:lnTo>
                  <a:pt x="3293" y="1776"/>
                </a:lnTo>
                <a:lnTo>
                  <a:pt x="3190" y="1781"/>
                </a:lnTo>
                <a:lnTo>
                  <a:pt x="3088" y="1792"/>
                </a:lnTo>
                <a:lnTo>
                  <a:pt x="2984" y="1813"/>
                </a:lnTo>
                <a:lnTo>
                  <a:pt x="2883" y="1839"/>
                </a:lnTo>
                <a:lnTo>
                  <a:pt x="2782" y="1873"/>
                </a:lnTo>
                <a:lnTo>
                  <a:pt x="2682" y="1914"/>
                </a:lnTo>
                <a:lnTo>
                  <a:pt x="2586" y="1963"/>
                </a:lnTo>
                <a:lnTo>
                  <a:pt x="2490" y="2017"/>
                </a:lnTo>
                <a:lnTo>
                  <a:pt x="2395" y="2079"/>
                </a:lnTo>
                <a:lnTo>
                  <a:pt x="2304" y="2148"/>
                </a:lnTo>
                <a:lnTo>
                  <a:pt x="2216" y="2222"/>
                </a:lnTo>
                <a:lnTo>
                  <a:pt x="2129" y="2303"/>
                </a:lnTo>
                <a:lnTo>
                  <a:pt x="2046" y="2391"/>
                </a:lnTo>
                <a:lnTo>
                  <a:pt x="1966" y="2483"/>
                </a:lnTo>
                <a:lnTo>
                  <a:pt x="1890" y="2582"/>
                </a:lnTo>
                <a:lnTo>
                  <a:pt x="1818" y="2686"/>
                </a:lnTo>
                <a:lnTo>
                  <a:pt x="1748" y="2793"/>
                </a:lnTo>
                <a:lnTo>
                  <a:pt x="1683" y="2907"/>
                </a:lnTo>
                <a:lnTo>
                  <a:pt x="1622" y="3024"/>
                </a:lnTo>
                <a:lnTo>
                  <a:pt x="1566" y="3147"/>
                </a:lnTo>
                <a:lnTo>
                  <a:pt x="1514" y="3273"/>
                </a:lnTo>
                <a:lnTo>
                  <a:pt x="1466" y="3402"/>
                </a:lnTo>
                <a:lnTo>
                  <a:pt x="1422" y="3535"/>
                </a:lnTo>
                <a:lnTo>
                  <a:pt x="1385" y="3670"/>
                </a:lnTo>
                <a:lnTo>
                  <a:pt x="1351" y="3808"/>
                </a:lnTo>
                <a:lnTo>
                  <a:pt x="1324" y="3950"/>
                </a:lnTo>
                <a:lnTo>
                  <a:pt x="1300" y="4091"/>
                </a:lnTo>
                <a:lnTo>
                  <a:pt x="1281" y="4235"/>
                </a:lnTo>
                <a:lnTo>
                  <a:pt x="1269" y="4379"/>
                </a:lnTo>
                <a:lnTo>
                  <a:pt x="1262" y="4526"/>
                </a:lnTo>
                <a:lnTo>
                  <a:pt x="1258" y="4670"/>
                </a:lnTo>
                <a:lnTo>
                  <a:pt x="0" y="4671"/>
                </a:lnTo>
                <a:lnTo>
                  <a:pt x="4" y="4436"/>
                </a:lnTo>
                <a:lnTo>
                  <a:pt x="17" y="4202"/>
                </a:lnTo>
                <a:lnTo>
                  <a:pt x="37" y="3967"/>
                </a:lnTo>
                <a:lnTo>
                  <a:pt x="66" y="3737"/>
                </a:lnTo>
                <a:lnTo>
                  <a:pt x="105" y="3507"/>
                </a:lnTo>
                <a:lnTo>
                  <a:pt x="149" y="3280"/>
                </a:lnTo>
                <a:lnTo>
                  <a:pt x="204" y="3057"/>
                </a:lnTo>
                <a:lnTo>
                  <a:pt x="264" y="2838"/>
                </a:lnTo>
                <a:lnTo>
                  <a:pt x="335" y="2625"/>
                </a:lnTo>
                <a:lnTo>
                  <a:pt x="412" y="2415"/>
                </a:lnTo>
                <a:lnTo>
                  <a:pt x="495" y="2213"/>
                </a:lnTo>
                <a:lnTo>
                  <a:pt x="587" y="2016"/>
                </a:lnTo>
                <a:lnTo>
                  <a:pt x="685" y="1825"/>
                </a:lnTo>
                <a:lnTo>
                  <a:pt x="790" y="1643"/>
                </a:lnTo>
                <a:lnTo>
                  <a:pt x="902" y="1468"/>
                </a:lnTo>
                <a:lnTo>
                  <a:pt x="1019" y="1301"/>
                </a:lnTo>
                <a:lnTo>
                  <a:pt x="1142" y="1142"/>
                </a:lnTo>
                <a:lnTo>
                  <a:pt x="1270" y="992"/>
                </a:lnTo>
                <a:lnTo>
                  <a:pt x="1404" y="851"/>
                </a:lnTo>
                <a:lnTo>
                  <a:pt x="1543" y="721"/>
                </a:lnTo>
                <a:lnTo>
                  <a:pt x="1687" y="600"/>
                </a:lnTo>
                <a:lnTo>
                  <a:pt x="1835" y="490"/>
                </a:lnTo>
                <a:lnTo>
                  <a:pt x="1985" y="390"/>
                </a:lnTo>
                <a:lnTo>
                  <a:pt x="2140" y="302"/>
                </a:lnTo>
                <a:lnTo>
                  <a:pt x="2298" y="224"/>
                </a:lnTo>
                <a:lnTo>
                  <a:pt x="2458" y="158"/>
                </a:lnTo>
                <a:lnTo>
                  <a:pt x="2619" y="102"/>
                </a:lnTo>
                <a:lnTo>
                  <a:pt x="2784" y="60"/>
                </a:lnTo>
                <a:lnTo>
                  <a:pt x="2949" y="28"/>
                </a:lnTo>
                <a:lnTo>
                  <a:pt x="3116" y="7"/>
                </a:lnTo>
                <a:lnTo>
                  <a:pt x="3282" y="0"/>
                </a:lnTo>
                <a:lnTo>
                  <a:pt x="3448" y="3"/>
                </a:lnTo>
                <a:lnTo>
                  <a:pt x="3616" y="19"/>
                </a:lnTo>
                <a:lnTo>
                  <a:pt x="3781" y="47"/>
                </a:lnTo>
                <a:lnTo>
                  <a:pt x="3945" y="85"/>
                </a:lnTo>
                <a:lnTo>
                  <a:pt x="4108" y="136"/>
                </a:lnTo>
                <a:lnTo>
                  <a:pt x="4270" y="199"/>
                </a:lnTo>
                <a:lnTo>
                  <a:pt x="4427" y="272"/>
                </a:lnTo>
                <a:lnTo>
                  <a:pt x="4583" y="358"/>
                </a:lnTo>
                <a:lnTo>
                  <a:pt x="4736" y="453"/>
                </a:lnTo>
                <a:lnTo>
                  <a:pt x="4884" y="561"/>
                </a:lnTo>
                <a:lnTo>
                  <a:pt x="5029" y="677"/>
                </a:lnTo>
                <a:lnTo>
                  <a:pt x="5169" y="805"/>
                </a:lnTo>
                <a:lnTo>
                  <a:pt x="5305" y="941"/>
                </a:lnTo>
                <a:lnTo>
                  <a:pt x="5436" y="1087"/>
                </a:lnTo>
                <a:lnTo>
                  <a:pt x="5561" y="1243"/>
                </a:lnTo>
                <a:lnTo>
                  <a:pt x="5681" y="1408"/>
                </a:lnTo>
                <a:lnTo>
                  <a:pt x="5794" y="1579"/>
                </a:lnTo>
                <a:lnTo>
                  <a:pt x="5902" y="1760"/>
                </a:lnTo>
                <a:lnTo>
                  <a:pt x="6002" y="1948"/>
                </a:lnTo>
                <a:lnTo>
                  <a:pt x="6097" y="2142"/>
                </a:lnTo>
                <a:lnTo>
                  <a:pt x="6184" y="2343"/>
                </a:lnTo>
                <a:lnTo>
                  <a:pt x="6263" y="2550"/>
                </a:lnTo>
                <a:lnTo>
                  <a:pt x="6334" y="2764"/>
                </a:lnTo>
                <a:lnTo>
                  <a:pt x="6399" y="2980"/>
                </a:lnTo>
                <a:lnTo>
                  <a:pt x="6456" y="3201"/>
                </a:lnTo>
                <a:lnTo>
                  <a:pt x="6504" y="3426"/>
                </a:lnTo>
                <a:lnTo>
                  <a:pt x="6545" y="3655"/>
                </a:lnTo>
                <a:lnTo>
                  <a:pt x="6577" y="3887"/>
                </a:lnTo>
                <a:lnTo>
                  <a:pt x="6600" y="4120"/>
                </a:lnTo>
                <a:lnTo>
                  <a:pt x="6616" y="4354"/>
                </a:lnTo>
                <a:lnTo>
                  <a:pt x="6622" y="4589"/>
                </a:lnTo>
                <a:lnTo>
                  <a:pt x="6621" y="4825"/>
                </a:lnTo>
                <a:lnTo>
                  <a:pt x="6612" y="5059"/>
                </a:lnTo>
                <a:lnTo>
                  <a:pt x="6594" y="5293"/>
                </a:lnTo>
                <a:lnTo>
                  <a:pt x="6567" y="5525"/>
                </a:lnTo>
                <a:lnTo>
                  <a:pt x="6533" y="5756"/>
                </a:lnTo>
                <a:lnTo>
                  <a:pt x="6491" y="5983"/>
                </a:lnTo>
                <a:lnTo>
                  <a:pt x="6439" y="6207"/>
                </a:lnTo>
                <a:lnTo>
                  <a:pt x="6380" y="6427"/>
                </a:lnTo>
                <a:lnTo>
                  <a:pt x="6314" y="6643"/>
                </a:lnTo>
                <a:lnTo>
                  <a:pt x="6239" y="6855"/>
                </a:lnTo>
                <a:lnTo>
                  <a:pt x="6159" y="7059"/>
                </a:lnTo>
                <a:lnTo>
                  <a:pt x="6070" y="7259"/>
                </a:lnTo>
                <a:lnTo>
                  <a:pt x="5973" y="7451"/>
                </a:lnTo>
                <a:lnTo>
                  <a:pt x="6639" y="8146"/>
                </a:lnTo>
                <a:lnTo>
                  <a:pt x="4599" y="8575"/>
                </a:lnTo>
                <a:lnTo>
                  <a:pt x="4295" y="5698"/>
                </a:lnTo>
                <a:lnTo>
                  <a:pt x="4961" y="6393"/>
                </a:lnTo>
              </a:path>
            </a:pathLst>
          </a:custGeom>
          <a:solidFill>
            <a:srgbClr val="FFD320">
              <a:alpha val="67000"/>
            </a:srgbClr>
          </a:solidFill>
          <a:ln>
            <a:solidFill>
              <a:srgbClr val="FFD32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xmlns="" val="38866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b2sm">
  <a:themeElements>
    <a:clrScheme name="eb2sm 1">
      <a:dk1>
        <a:srgbClr val="CCCCFF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2DB6B3"/>
      </a:accent2>
      <a:accent3>
        <a:srgbClr val="AAAAAA"/>
      </a:accent3>
      <a:accent4>
        <a:srgbClr val="DADADA"/>
      </a:accent4>
      <a:accent5>
        <a:srgbClr val="BEC4FD"/>
      </a:accent5>
      <a:accent6>
        <a:srgbClr val="28A5A2"/>
      </a:accent6>
      <a:hlink>
        <a:srgbClr val="C0C0C0"/>
      </a:hlink>
      <a:folHlink>
        <a:srgbClr val="D18213"/>
      </a:folHlink>
    </a:clrScheme>
    <a:fontScheme name="eb2s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b2sm 1">
        <a:dk1>
          <a:srgbClr val="CCCCFF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2DB6B3"/>
        </a:accent2>
        <a:accent3>
          <a:srgbClr val="AAAAAA"/>
        </a:accent3>
        <a:accent4>
          <a:srgbClr val="DADADA"/>
        </a:accent4>
        <a:accent5>
          <a:srgbClr val="BEC4FD"/>
        </a:accent5>
        <a:accent6>
          <a:srgbClr val="28A5A2"/>
        </a:accent6>
        <a:hlink>
          <a:srgbClr val="C0C0C0"/>
        </a:hlink>
        <a:folHlink>
          <a:srgbClr val="D1821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1005</Words>
  <Application>Microsoft Office PowerPoint</Application>
  <PresentationFormat>Presentazione su schermo (4:3)</PresentationFormat>
  <Paragraphs>206</Paragraphs>
  <Slides>31</Slides>
  <Notes>30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4" baseType="lpstr">
      <vt:lpstr>Tema di Office</vt:lpstr>
      <vt:lpstr>eb2sm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Marcello</dc:creator>
  <cp:lastModifiedBy>Marcello</cp:lastModifiedBy>
  <cp:revision>94</cp:revision>
  <dcterms:created xsi:type="dcterms:W3CDTF">2018-05-20T08:15:56Z</dcterms:created>
  <dcterms:modified xsi:type="dcterms:W3CDTF">2019-03-09T16:25:21Z</dcterms:modified>
</cp:coreProperties>
</file>