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svg" ContentType="image/svg+xml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28"/>
  </p:notesMasterIdLst>
  <p:handoutMasterIdLst>
    <p:handoutMasterId r:id="rId29"/>
  </p:handoutMasterIdLst>
  <p:sldIdLst>
    <p:sldId id="282" r:id="rId4"/>
    <p:sldId id="292" r:id="rId5"/>
    <p:sldId id="291" r:id="rId6"/>
    <p:sldId id="301" r:id="rId7"/>
    <p:sldId id="293" r:id="rId8"/>
    <p:sldId id="297" r:id="rId9"/>
    <p:sldId id="299" r:id="rId10"/>
    <p:sldId id="314" r:id="rId11"/>
    <p:sldId id="312" r:id="rId12"/>
    <p:sldId id="315" r:id="rId13"/>
    <p:sldId id="309" r:id="rId14"/>
    <p:sldId id="319" r:id="rId15"/>
    <p:sldId id="310" r:id="rId16"/>
    <p:sldId id="318" r:id="rId17"/>
    <p:sldId id="307" r:id="rId18"/>
    <p:sldId id="285" r:id="rId19"/>
    <p:sldId id="296" r:id="rId20"/>
    <p:sldId id="311" r:id="rId21"/>
    <p:sldId id="298" r:id="rId22"/>
    <p:sldId id="283" r:id="rId23"/>
    <p:sldId id="320" r:id="rId24"/>
    <p:sldId id="302" r:id="rId25"/>
    <p:sldId id="284" r:id="rId26"/>
    <p:sldId id="308" r:id="rId2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0" autoAdjust="0"/>
    <p:restoredTop sz="94631" autoAdjust="0"/>
  </p:normalViewPr>
  <p:slideViewPr>
    <p:cSldViewPr snapToGrid="0">
      <p:cViewPr>
        <p:scale>
          <a:sx n="70" d="100"/>
          <a:sy n="70" d="100"/>
        </p:scale>
        <p:origin x="1632" y="8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A5BF37-A56E-42DB-9FF9-AA9AE9304E5A}" type="datetime1">
              <a:rPr lang="it-IT" smtClean="0"/>
              <a:t>07/03/19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668E-D91E-4625-BADA-3AB1DC4F98BF}" type="datetime1">
              <a:rPr lang="it-IT" smtClean="0"/>
              <a:pPr/>
              <a:t>07/03/19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31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30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32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94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381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80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xmlns="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xmlns="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Grazie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xmlns="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xmlns="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Numero di telefono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xmlns="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 anchor="ctr" anchorCtr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Indirizzo di posta elettronica o </a:t>
            </a:r>
            <a:r>
              <a:rPr lang="it-IT" dirty="0" err="1"/>
              <a:t>handle</a:t>
            </a:r>
            <a:r>
              <a:rPr lang="it-IT" dirty="0"/>
              <a:t> di social media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xmlns="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Sito Web della società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4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xmlns="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36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diapositiva divisore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xmlns="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diapositiva divisore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xmlns="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xmlns="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xmlns="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 5">
            <a:extLst>
              <a:ext uri="{FF2B5EF4-FFF2-40B4-BE49-F238E27FC236}">
                <a16:creationId xmlns:a16="http://schemas.microsoft.com/office/drawing/2014/main" xmlns="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1" name="Figura a mano libera 5">
            <a:extLst>
              <a:ext uri="{FF2B5EF4-FFF2-40B4-BE49-F238E27FC236}">
                <a16:creationId xmlns:a16="http://schemas.microsoft.com/office/drawing/2014/main" xmlns="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3" name="Figura a mano libera 5">
            <a:extLst>
              <a:ext uri="{FF2B5EF4-FFF2-40B4-BE49-F238E27FC236}">
                <a16:creationId xmlns:a16="http://schemas.microsoft.com/office/drawing/2014/main" xmlns="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4" name="Figura a mano libera 5">
            <a:extLst>
              <a:ext uri="{FF2B5EF4-FFF2-40B4-BE49-F238E27FC236}">
                <a16:creationId xmlns:a16="http://schemas.microsoft.com/office/drawing/2014/main" xmlns="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Figura a mano libera 5">
            <a:extLst>
              <a:ext uri="{FF2B5EF4-FFF2-40B4-BE49-F238E27FC236}">
                <a16:creationId xmlns:a16="http://schemas.microsoft.com/office/drawing/2014/main" xmlns="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sinistro confronto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2" name="Segnaposto sinistro confronto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xmlns="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dirty="0"/>
              <a:t>Immettere la didascalia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: Angoli arrotondati 24">
            <a:extLst>
              <a:ext uri="{FF2B5EF4-FFF2-40B4-BE49-F238E27FC236}">
                <a16:creationId xmlns:a16="http://schemas.microsoft.com/office/drawing/2014/main" xmlns="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svg"/><Relationship Id="rId5" Type="http://schemas.openxmlformats.org/officeDocument/2006/relationships/image" Target="../media/image31.png"/><Relationship Id="rId6" Type="http://schemas.openxmlformats.org/officeDocument/2006/relationships/image" Target="../media/image31.sv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xmlns="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55728" y="0"/>
            <a:ext cx="9143999" cy="6858000"/>
          </a:xfrm>
        </p:spPr>
      </p:pic>
      <p:sp>
        <p:nvSpPr>
          <p:cNvPr id="25" name="Casella di testo 24" descr="Evidenziatore diapositiva per casella del titolo">
            <a:extLst>
              <a:ext uri="{FF2B5EF4-FFF2-40B4-BE49-F238E27FC236}">
                <a16:creationId xmlns:a16="http://schemas.microsoft.com/office/drawing/2014/main" xmlns="" id="{7EF238CB-AB58-4787-8F9C-A1C16929A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2" y="3291841"/>
            <a:ext cx="1481849" cy="2823210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293" y="2639147"/>
            <a:ext cx="4459766" cy="299039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/>
            <a:r>
              <a:rPr lang="it-IT" dirty="0"/>
              <a:t>EEE in collaboration with MIUR, </a:t>
            </a:r>
            <a:r>
              <a:rPr lang="it-IT" dirty="0" smtClean="0"/>
              <a:t>CERN </a:t>
            </a:r>
            <a:r>
              <a:rPr lang="it-IT" dirty="0" err="1" smtClean="0"/>
              <a:t>INFN,UniCa</a:t>
            </a:r>
            <a:r>
              <a:rPr lang="it-IT" dirty="0"/>
              <a:t>: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962" y="5048518"/>
            <a:ext cx="4000500" cy="690752"/>
          </a:xfrm>
        </p:spPr>
        <p:txBody>
          <a:bodyPr rtlCol="0"/>
          <a:lstStyle/>
          <a:p>
            <a:pPr rtl="0"/>
            <a:r>
              <a:rPr lang="it-IT" sz="2800" b="1" dirty="0"/>
              <a:t>A </a:t>
            </a:r>
            <a:r>
              <a:rPr lang="it-IT" sz="2800" b="1" dirty="0" err="1"/>
              <a:t>scientist’s</a:t>
            </a:r>
            <a:r>
              <a:rPr lang="it-IT" sz="2800" b="1" dirty="0"/>
              <a:t> job</a:t>
            </a:r>
          </a:p>
        </p:txBody>
      </p:sp>
      <p:sp>
        <p:nvSpPr>
          <p:cNvPr id="20" name="Triangolo isoscele 19" descr="Ombreggiatura diapositiva per casella del titolo">
            <a:extLst>
              <a:ext uri="{FF2B5EF4-FFF2-40B4-BE49-F238E27FC236}">
                <a16:creationId xmlns:a16="http://schemas.microsoft.com/office/drawing/2014/main" xmlns="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CE63B78-7553-42D8-8DBD-A119BDFA3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733" y="0"/>
            <a:ext cx="3437466" cy="16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300219"/>
            <a:ext cx="5472000" cy="432000"/>
          </a:xfrm>
        </p:spPr>
        <p:txBody>
          <a:bodyPr rtlCol="0"/>
          <a:lstStyle/>
          <a:p>
            <a:pPr rtl="0"/>
            <a:r>
              <a:rPr lang="it-IT" dirty="0" err="1"/>
              <a:t>Quality</a:t>
            </a:r>
            <a:r>
              <a:rPr lang="it-IT" dirty="0"/>
              <a:t> and Performance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14081" y="760387"/>
            <a:ext cx="5472000" cy="360000"/>
          </a:xfrm>
        </p:spPr>
        <p:txBody>
          <a:bodyPr rtlCol="0"/>
          <a:lstStyle/>
          <a:p>
            <a:pPr rtl="0"/>
            <a:r>
              <a:rPr lang="it-IT" dirty="0" err="1" smtClean="0"/>
              <a:t>Knowing</a:t>
            </a:r>
            <a:r>
              <a:rPr lang="it-IT" dirty="0" smtClean="0"/>
              <a:t> </a:t>
            </a:r>
            <a:r>
              <a:rPr lang="it-IT" dirty="0" err="1" smtClean="0"/>
              <a:t>your</a:t>
            </a:r>
            <a:r>
              <a:rPr lang="it-IT" dirty="0" smtClean="0"/>
              <a:t> detector </a:t>
            </a:r>
            <a:r>
              <a:rPr lang="it-IT" dirty="0" err="1" smtClean="0"/>
              <a:t>is</a:t>
            </a:r>
            <a:r>
              <a:rPr lang="it-IT" dirty="0" smtClean="0"/>
              <a:t> MANDATORY. </a:t>
            </a:r>
          </a:p>
          <a:p>
            <a:pPr rtl="0"/>
            <a:r>
              <a:rPr lang="it-IT" dirty="0" smtClean="0"/>
              <a:t>CERN01 to test new </a:t>
            </a:r>
            <a:r>
              <a:rPr lang="it-IT" dirty="0" err="1" smtClean="0"/>
              <a:t>chambers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9" name="Segnaposto contenuto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049" y="2529745"/>
            <a:ext cx="5472000" cy="2379301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Gas </a:t>
            </a:r>
            <a:r>
              <a:rPr lang="it-IT" sz="2800" dirty="0" err="1"/>
              <a:t>Leakage</a:t>
            </a:r>
            <a:endParaRPr lang="it-IT" sz="2800" dirty="0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tretch>
            <a:fillRect/>
          </a:stretch>
        </p:blipFill>
        <p:spPr>
          <a:xfrm>
            <a:off x="6282692" y="1245075"/>
            <a:ext cx="5511800" cy="4133850"/>
          </a:xfrm>
        </p:spPr>
      </p:pic>
      <p:sp>
        <p:nvSpPr>
          <p:cNvPr id="66" name="Figura a mano libera 5" descr="Blocco in evidenza vuoto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166192" y="4681027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7" name="Figura a mano libera 5" descr="Blocco in evidenza pieno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903801" y="4158226"/>
            <a:ext cx="1849955" cy="16234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10</a:t>
            </a:fld>
            <a:endParaRPr lang="it-IT" dirty="0"/>
          </a:p>
        </p:txBody>
      </p:sp>
      <p:sp>
        <p:nvSpPr>
          <p:cNvPr id="9" name="Figura a mano libera 5" descr="Immagine in evidenza vuota">
            <a:extLst>
              <a:ext uri="{FF2B5EF4-FFF2-40B4-BE49-F238E27FC236}">
                <a16:creationId xmlns:a16="http://schemas.microsoft.com/office/drawing/2014/main" xmlns="" id="{B36E3BF3-57BB-4C5D-9AA3-3323885D2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38592" y="672322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0" name="Segnaposto contenuto 28">
            <a:extLst>
              <a:ext uri="{FF2B5EF4-FFF2-40B4-BE49-F238E27FC236}">
                <a16:creationId xmlns:a16="http://schemas.microsoft.com/office/drawing/2014/main" xmlns="" id="{DE18E8AC-8C30-4990-9C46-A3FD7AA3D60A}"/>
              </a:ext>
            </a:extLst>
          </p:cNvPr>
          <p:cNvSpPr txBox="1">
            <a:spLocks/>
          </p:cNvSpPr>
          <p:nvPr/>
        </p:nvSpPr>
        <p:spPr>
          <a:xfrm>
            <a:off x="277049" y="3931040"/>
            <a:ext cx="5472000" cy="237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800" dirty="0"/>
              <a:t>Efficiency, new FEA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9" y="4335875"/>
            <a:ext cx="3959018" cy="2452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3400" y="6454785"/>
            <a:ext cx="5468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HV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97995" y="5334962"/>
            <a:ext cx="6860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EFF</a:t>
            </a:r>
            <a:endParaRPr lang="en-GB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11" y="1525222"/>
            <a:ext cx="3777806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-27517" y="508001"/>
            <a:ext cx="10067790" cy="6407886"/>
          </a:xfrm>
        </p:spPr>
      </p:pic>
      <p:sp>
        <p:nvSpPr>
          <p:cNvPr id="24" name="Casella di testo 23" descr="Elemento evidenziatore per casella del titolo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18" name="Triangolo isoscele 17" descr="Ombreggiatura per casella del titolo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2408157"/>
            <a:ext cx="4459766" cy="3146839"/>
          </a:xfrm>
        </p:spPr>
        <p:txBody>
          <a:bodyPr rtlCol="0"/>
          <a:lstStyle/>
          <a:p>
            <a:pPr rtl="0">
              <a:lnSpc>
                <a:spcPts val="4000"/>
              </a:lnSpc>
            </a:pPr>
            <a:r>
              <a:rPr lang="it-IT" sz="5000" dirty="0"/>
              <a:t>Masterclass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6410" y="3600323"/>
            <a:ext cx="4000500" cy="997905"/>
          </a:xfrm>
        </p:spPr>
        <p:txBody>
          <a:bodyPr rtlCol="0"/>
          <a:lstStyle/>
          <a:p>
            <a:r>
              <a:rPr lang="en-GB" dirty="0"/>
              <a:t>Success is no accident. It is hard work, perseverance, learning, studying, sacrifice and most of all, love of what you are doing or learning to do. </a:t>
            </a:r>
          </a:p>
          <a:p>
            <a:r>
              <a:rPr lang="en-GB" dirty="0"/>
              <a:t>(</a:t>
            </a:r>
            <a:r>
              <a:rPr lang="en-GB" dirty="0" err="1" smtClean="0"/>
              <a:t>Pelè</a:t>
            </a:r>
            <a:r>
              <a:rPr lang="en-GB" dirty="0" smtClean="0"/>
              <a:t>)</a:t>
            </a:r>
            <a:r>
              <a:rPr lang="en-GB" dirty="0"/>
              <a:t/>
            </a:r>
            <a:br>
              <a:rPr lang="en-GB" dirty="0"/>
            </a:br>
            <a:endParaRPr lang="en-GB" dirty="0">
              <a:effectLst/>
            </a:endParaRPr>
          </a:p>
        </p:txBody>
      </p:sp>
      <p:sp>
        <p:nvSpPr>
          <p:cNvPr id="15" name="Figura a mano libera 5" descr="Blocco in evidenza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6" name="Figura a mano libera 5" descr="Blocco in evidenza vuoto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12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err="1"/>
              <a:t>Applying</a:t>
            </a:r>
            <a:r>
              <a:rPr lang="it-IT" dirty="0"/>
              <a:t> knowledge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Hands</a:t>
            </a:r>
            <a:r>
              <a:rPr lang="it-IT" dirty="0" smtClean="0"/>
              <a:t> in the </a:t>
            </a:r>
            <a:r>
              <a:rPr lang="it-IT" dirty="0" err="1" smtClean="0"/>
              <a:t>dough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556000"/>
            <a:ext cx="5472000" cy="3600000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S’Cool Lab</a:t>
            </a:r>
          </a:p>
          <a:p>
            <a:pPr rtl="0"/>
            <a:r>
              <a:rPr lang="it-IT" dirty="0"/>
              <a:t>Building a cloud chamber with </a:t>
            </a:r>
            <a:r>
              <a:rPr lang="it-IT" dirty="0" err="1"/>
              <a:t>relatively</a:t>
            </a:r>
            <a:r>
              <a:rPr lang="it-IT" dirty="0"/>
              <a:t> common </a:t>
            </a:r>
            <a:r>
              <a:rPr lang="it-IT" dirty="0" err="1"/>
              <a:t>materials</a:t>
            </a:r>
            <a:endParaRPr lang="it-IT" dirty="0"/>
          </a:p>
          <a:p>
            <a:pPr marL="0" lvl="0" indent="0">
              <a:buNone/>
            </a:pPr>
            <a:endParaRPr lang="it-IT" sz="2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it-IT" sz="2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r>
              <a:rPr lang="it-IT" sz="28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ALICE’s</a:t>
            </a:r>
            <a:r>
              <a:rPr lang="it-IT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Masterclass</a:t>
            </a:r>
          </a:p>
          <a:p>
            <a:pPr lvl="0"/>
            <a:r>
              <a:rPr lang="it-IT" dirty="0"/>
              <a:t> </a:t>
            </a:r>
            <a:r>
              <a:rPr lang="it-IT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W</a:t>
            </a:r>
            <a:r>
              <a:rPr lang="it-IT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orking</a:t>
            </a:r>
            <a:r>
              <a:rPr lang="it-IT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with a </a:t>
            </a:r>
            <a:r>
              <a:rPr lang="it-IT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particle</a:t>
            </a:r>
            <a:r>
              <a:rPr lang="it-IT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track</a:t>
            </a:r>
            <a:r>
              <a:rPr lang="it-IT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reconstruction</a:t>
            </a:r>
            <a:r>
              <a:rPr lang="it-IT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program</a:t>
            </a:r>
            <a:r>
              <a:rPr lang="it-IT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from </a:t>
            </a:r>
            <a:r>
              <a:rPr lang="it-IT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real</a:t>
            </a:r>
            <a:r>
              <a:rPr lang="it-IT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ALICE data</a:t>
            </a:r>
            <a:endParaRPr lang="it-IT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7107682" y="864000"/>
            <a:ext cx="4904790" cy="3678592"/>
          </a:xfrm>
        </p:spPr>
      </p:pic>
      <p:sp>
        <p:nvSpPr>
          <p:cNvPr id="15" name="Figura a mano libera 5" descr="Immagine in evidenza vuot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117260" y="8804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6" name="Figura a mano libera 5" descr="Immagine in evidenza pien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085563" y="131196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12</a:t>
            </a:fld>
            <a:endParaRPr lang="it-IT" dirty="0"/>
          </a:p>
        </p:txBody>
      </p:sp>
      <p:pic>
        <p:nvPicPr>
          <p:cNvPr id="10" name="Segnaposto immagine 8">
            <a:extLst>
              <a:ext uri="{FF2B5EF4-FFF2-40B4-BE49-F238E27FC236}">
                <a16:creationId xmlns:a16="http://schemas.microsoft.com/office/drawing/2014/main" xmlns="" id="{B04BDFC4-4004-4C74-AF92-A90CCAEB3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08" y="3849565"/>
            <a:ext cx="4340472" cy="28278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812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xmlns="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1727656" cy="6858001"/>
          </a:xfrm>
        </p:spPr>
      </p:pic>
      <p:sp>
        <p:nvSpPr>
          <p:cNvPr id="15" name="Figura a mano libera 5" descr="Evidenziatore vuoto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1" name="Casella di testo 30" descr="Evidenziatore contrassegno per titolo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1897242" y="2724912"/>
            <a:ext cx="2494930" cy="2779696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21" name="Triangolo isoscele 20" descr="Evidenziatore ombreggiatura per titolo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3915924" y="496252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6117" y="2364840"/>
            <a:ext cx="4459766" cy="2598508"/>
          </a:xfrm>
        </p:spPr>
        <p:txBody>
          <a:bodyPr rtlCol="0"/>
          <a:lstStyle/>
          <a:p>
            <a:pPr rtl="0"/>
            <a:r>
              <a:rPr lang="it-IT" sz="5000" dirty="0" err="1"/>
              <a:t>Visits</a:t>
            </a:r>
            <a:r>
              <a:rPr lang="it-IT" sz="5000" dirty="0"/>
              <a:t> to </a:t>
            </a:r>
            <a:r>
              <a:rPr lang="it-IT" sz="5000" dirty="0" err="1"/>
              <a:t>experiments</a:t>
            </a:r>
            <a:endParaRPr lang="it-IT" sz="50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</p:spPr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83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LHC and Beyond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average</a:t>
            </a:r>
            <a:r>
              <a:rPr lang="it-IT" dirty="0" smtClean="0"/>
              <a:t> CERN </a:t>
            </a:r>
            <a:r>
              <a:rPr lang="it-IT" dirty="0" err="1" smtClean="0"/>
              <a:t>visit</a:t>
            </a:r>
            <a:endParaRPr lang="it-IT" dirty="0"/>
          </a:p>
        </p:txBody>
      </p:sp>
      <p:sp>
        <p:nvSpPr>
          <p:cNvPr id="29" name="Segnaposto contenuto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979" y="1695421"/>
            <a:ext cx="4703934" cy="3600000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 err="1" smtClean="0"/>
              <a:t>Visits</a:t>
            </a:r>
            <a:r>
              <a:rPr lang="it-IT" sz="2800" dirty="0" smtClean="0"/>
              <a:t> to </a:t>
            </a:r>
            <a:r>
              <a:rPr lang="it-IT" sz="2800" dirty="0" err="1" smtClean="0"/>
              <a:t>experiments</a:t>
            </a:r>
            <a:r>
              <a:rPr lang="it-IT" sz="2800" dirty="0" smtClean="0"/>
              <a:t> and </a:t>
            </a:r>
            <a:r>
              <a:rPr lang="it-IT" sz="2800" dirty="0" err="1" smtClean="0"/>
              <a:t>CERN’s</a:t>
            </a:r>
            <a:r>
              <a:rPr lang="it-IT" sz="2800" dirty="0" smtClean="0"/>
              <a:t> </a:t>
            </a:r>
            <a:r>
              <a:rPr lang="it-IT" sz="2800" dirty="0" err="1" smtClean="0"/>
              <a:t>structures</a:t>
            </a:r>
            <a:endParaRPr lang="it-IT" sz="2800" dirty="0"/>
          </a:p>
          <a:p>
            <a:pPr rtl="0"/>
            <a:r>
              <a:rPr lang="it-IT" dirty="0" smtClean="0"/>
              <a:t>The </a:t>
            </a:r>
            <a:r>
              <a:rPr lang="it-IT" dirty="0" err="1" smtClean="0"/>
              <a:t>huge</a:t>
            </a:r>
            <a:r>
              <a:rPr lang="it-IT" dirty="0" smtClean="0"/>
              <a:t> </a:t>
            </a:r>
            <a:r>
              <a:rPr lang="it-IT" dirty="0" err="1" smtClean="0"/>
              <a:t>ones</a:t>
            </a:r>
            <a:r>
              <a:rPr lang="it-IT" dirty="0" smtClean="0"/>
              <a:t>: ALICE, ATLAS</a:t>
            </a:r>
          </a:p>
          <a:p>
            <a:pPr rtl="0"/>
            <a:endParaRPr lang="it-IT" dirty="0"/>
          </a:p>
          <a:p>
            <a:pPr rtl="0"/>
            <a:r>
              <a:rPr lang="it-IT" dirty="0" smtClean="0"/>
              <a:t>The </a:t>
            </a:r>
            <a:r>
              <a:rPr lang="it-IT" dirty="0" err="1" smtClean="0"/>
              <a:t>fundings</a:t>
            </a:r>
            <a:r>
              <a:rPr lang="it-IT" dirty="0" smtClean="0"/>
              <a:t>: Control room, Data Centre, </a:t>
            </a:r>
            <a:r>
              <a:rPr lang="it-IT" dirty="0" err="1" smtClean="0"/>
              <a:t>Magnets</a:t>
            </a:r>
            <a:r>
              <a:rPr lang="it-IT" dirty="0" smtClean="0"/>
              <a:t>, SC</a:t>
            </a:r>
            <a:endParaRPr lang="it-IT" dirty="0"/>
          </a:p>
          <a:p>
            <a:pPr rtl="0"/>
            <a:endParaRPr lang="it-IT" dirty="0" smtClean="0"/>
          </a:p>
          <a:p>
            <a:pPr rtl="0"/>
            <a:r>
              <a:rPr lang="it-IT" dirty="0" smtClean="0"/>
              <a:t>Beyond the ring: ISOLDE, AD, </a:t>
            </a:r>
            <a:r>
              <a:rPr lang="it-IT" dirty="0" err="1" smtClean="0"/>
              <a:t>n</a:t>
            </a:r>
            <a:r>
              <a:rPr lang="it-IT" dirty="0" smtClean="0"/>
              <a:t>-TOF, AMS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14</a:t>
            </a:fld>
            <a:endParaRPr lang="it-IT" dirty="0"/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xmlns="" id="{330E1A8D-7F9B-49DE-8CF1-DD1D3D5907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5" name="Segnaposto immagine 13">
            <a:extLst>
              <a:ext uri="{FF2B5EF4-FFF2-40B4-BE49-F238E27FC236}">
                <a16:creationId xmlns:a16="http://schemas.microsoft.com/office/drawing/2014/main" xmlns="" id="{4CDCEF29-0C0D-4FB6-AC66-44C3627DD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28" y="0"/>
            <a:ext cx="2970102" cy="222757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6" name="Segnaposto immagine 13">
            <a:extLst>
              <a:ext uri="{FF2B5EF4-FFF2-40B4-BE49-F238E27FC236}">
                <a16:creationId xmlns:a16="http://schemas.microsoft.com/office/drawing/2014/main" xmlns="" id="{37E8BDA2-67CA-4533-9C73-3FE16DBD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45" y="1365977"/>
            <a:ext cx="4713165" cy="353487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7" name="Segnaposto immagine 6">
            <a:extLst>
              <a:ext uri="{FF2B5EF4-FFF2-40B4-BE49-F238E27FC236}">
                <a16:creationId xmlns:a16="http://schemas.microsoft.com/office/drawing/2014/main" xmlns="" id="{619FC907-58E8-4062-AA4E-CA54964BE89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pic>
        <p:nvPicPr>
          <p:cNvPr id="18" name="Segnaposto immagine 18">
            <a:extLst>
              <a:ext uri="{FF2B5EF4-FFF2-40B4-BE49-F238E27FC236}">
                <a16:creationId xmlns:a16="http://schemas.microsoft.com/office/drawing/2014/main" xmlns="" id="{2B251D74-D751-40C6-BFA4-5D0E77B99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951" y="1450237"/>
            <a:ext cx="3961877" cy="52825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20" name="Segnaposto immagine 16">
            <a:extLst>
              <a:ext uri="{FF2B5EF4-FFF2-40B4-BE49-F238E27FC236}">
                <a16:creationId xmlns:a16="http://schemas.microsoft.com/office/drawing/2014/main" xmlns="" id="{7FEDB9F0-5D92-46B7-83F7-00B3FC150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662" y="79355"/>
            <a:ext cx="3961878" cy="297140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21" name="Segnaposto immagine 13">
            <a:extLst>
              <a:ext uri="{FF2B5EF4-FFF2-40B4-BE49-F238E27FC236}">
                <a16:creationId xmlns:a16="http://schemas.microsoft.com/office/drawing/2014/main" xmlns="" id="{349A7AC5-B156-4EB3-B402-B9FE20410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203" y="3732843"/>
            <a:ext cx="4166876" cy="312515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22" name="Segnaposto immagine 13">
            <a:extLst>
              <a:ext uri="{FF2B5EF4-FFF2-40B4-BE49-F238E27FC236}">
                <a16:creationId xmlns:a16="http://schemas.microsoft.com/office/drawing/2014/main" xmlns="" id="{BDB714F3-BDFD-480B-992C-58FAC0C1F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506" y="4929093"/>
            <a:ext cx="3055832" cy="192890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739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xmlns="" id="{FB15BC12-29C3-3D4B-805A-8A860D70C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2815828" y="0"/>
            <a:ext cx="9144000" cy="6858000"/>
          </a:xfr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15</a:t>
            </a:fld>
            <a:endParaRPr lang="it-IT" dirty="0"/>
          </a:p>
        </p:txBody>
      </p:sp>
      <p:sp>
        <p:nvSpPr>
          <p:cNvPr id="16" name="Casella di testo 15" descr="Design in evidenza per blocco didascalia">
            <a:extLst>
              <a:ext uri="{FF2B5EF4-FFF2-40B4-BE49-F238E27FC236}">
                <a16:creationId xmlns:a16="http://schemas.microsoft.com/office/drawing/2014/main" xmlns="" id="{03888866-542D-43D4-BFE1-045D3635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8694" y="-7678"/>
            <a:ext cx="691517" cy="1955011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17" name="Triangolo isoscele 16" descr="Evidenziatore ombreggiatura per titolo">
            <a:extLst>
              <a:ext uri="{FF2B5EF4-FFF2-40B4-BE49-F238E27FC236}">
                <a16:creationId xmlns:a16="http://schemas.microsoft.com/office/drawing/2014/main" xmlns="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63958" y="1613932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58" y="297121"/>
            <a:ext cx="5801376" cy="1277679"/>
          </a:xfrm>
        </p:spPr>
        <p:txBody>
          <a:bodyPr rtlCol="0"/>
          <a:lstStyle/>
          <a:p>
            <a:r>
              <a:rPr lang="en-GB" dirty="0"/>
              <a:t>Productivity is never an accident. It is always the result of a commitment to excellence, intelligent planning, and focused effort.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(Paul </a:t>
            </a:r>
            <a:r>
              <a:rPr lang="en-GB" dirty="0"/>
              <a:t>J. </a:t>
            </a:r>
            <a:r>
              <a:rPr lang="en-GB" dirty="0" smtClean="0"/>
              <a:t>Meyer)</a:t>
            </a:r>
            <a:r>
              <a:rPr lang="en-GB" dirty="0"/>
              <a:t/>
            </a:r>
            <a:br>
              <a:rPr lang="en-GB" dirty="0"/>
            </a:br>
            <a:endParaRPr lang="en-GB" dirty="0">
              <a:effectLst/>
            </a:endParaRPr>
          </a:p>
        </p:txBody>
      </p:sp>
      <p:sp>
        <p:nvSpPr>
          <p:cNvPr id="19" name="Triangolo isoscele 18" descr="Evidenziatore ombreggiatura per titolo">
            <a:extLst>
              <a:ext uri="{FF2B5EF4-FFF2-40B4-BE49-F238E27FC236}">
                <a16:creationId xmlns:a16="http://schemas.microsoft.com/office/drawing/2014/main" xmlns="" id="{ABF5B12D-6F10-4377-9094-B3E79ECB1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448151" y="96073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Figura a mano libera 5" descr="Immagine in evidenza vuot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326788" y="443692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9" name="Figura a mano libera 5" descr="Immagine in evidenza pien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864805" y="5887661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60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xmlns="" id="{FB15BC12-29C3-3D4B-805A-8A860D70C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1884128" cy="6836767"/>
          </a:xfrm>
        </p:spPr>
      </p:pic>
      <p:sp>
        <p:nvSpPr>
          <p:cNvPr id="15" name="Casella di testo 30" descr="Evidenziatore contrassegno per titolo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1" y="5262880"/>
            <a:ext cx="1370626" cy="1573887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16</a:t>
            </a:fld>
            <a:endParaRPr lang="it-IT" dirty="0"/>
          </a:p>
        </p:txBody>
      </p:sp>
      <p:sp>
        <p:nvSpPr>
          <p:cNvPr id="9" name="Titolo 11">
            <a:extLst>
              <a:ext uri="{FF2B5EF4-FFF2-40B4-BE49-F238E27FC236}">
                <a16:creationId xmlns:a16="http://schemas.microsoft.com/office/drawing/2014/main" xmlns="" id="{8316887D-5D2E-4E48-BDD6-02E135C67904}"/>
              </a:ext>
            </a:extLst>
          </p:cNvPr>
          <p:cNvSpPr txBox="1">
            <a:spLocks/>
          </p:cNvSpPr>
          <p:nvPr/>
        </p:nvSpPr>
        <p:spPr>
          <a:xfrm>
            <a:off x="1126864" y="5605797"/>
            <a:ext cx="10600792" cy="931824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8000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kern="1200" spc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smtClean="0"/>
              <a:t>Special </a:t>
            </a:r>
            <a:r>
              <a:rPr lang="it-IT" dirty="0" err="1" smtClean="0"/>
              <a:t>thanks</a:t>
            </a:r>
            <a:r>
              <a:rPr lang="it-IT" dirty="0" smtClean="0"/>
              <a:t> </a:t>
            </a:r>
            <a:r>
              <a:rPr lang="it-IT" dirty="0"/>
              <a:t>to:</a:t>
            </a:r>
          </a:p>
          <a:p>
            <a:r>
              <a:rPr lang="it-IT" dirty="0" err="1"/>
              <a:t>Despina</a:t>
            </a:r>
            <a:r>
              <a:rPr lang="it-IT" dirty="0"/>
              <a:t> </a:t>
            </a:r>
            <a:r>
              <a:rPr lang="it-IT" dirty="0" err="1" smtClean="0"/>
              <a:t>Hatzifutiadou</a:t>
            </a:r>
            <a:r>
              <a:rPr lang="it-IT" dirty="0" smtClean="0"/>
              <a:t>, Marcello </a:t>
            </a:r>
            <a:r>
              <a:rPr lang="it-IT" dirty="0"/>
              <a:t>Abbrescia </a:t>
            </a:r>
            <a:r>
              <a:rPr lang="it-IT" dirty="0" smtClean="0"/>
              <a:t>, </a:t>
            </a:r>
            <a:r>
              <a:rPr lang="it-IT" dirty="0"/>
              <a:t>Ivan </a:t>
            </a:r>
            <a:r>
              <a:rPr lang="it-IT" dirty="0" err="1" smtClean="0"/>
              <a:t>Gnesi</a:t>
            </a:r>
            <a:r>
              <a:rPr lang="it-IT" dirty="0" smtClean="0"/>
              <a:t>, Daniele </a:t>
            </a:r>
            <a:r>
              <a:rPr lang="it-IT" dirty="0" smtClean="0"/>
              <a:t>De </a:t>
            </a:r>
            <a:r>
              <a:rPr lang="it-IT" dirty="0" err="1" smtClean="0"/>
              <a:t>Gruttola</a:t>
            </a:r>
            <a:r>
              <a:rPr lang="it-IT" dirty="0" smtClean="0"/>
              <a:t>,</a:t>
            </a:r>
            <a:r>
              <a:rPr lang="it-IT" dirty="0" smtClean="0"/>
              <a:t> Roman </a:t>
            </a:r>
            <a:r>
              <a:rPr lang="it-IT" dirty="0" err="1"/>
              <a:t>Zuyeski</a:t>
            </a:r>
            <a:r>
              <a:rPr lang="it-IT" dirty="0" smtClean="0"/>
              <a:t>, Lorenzo </a:t>
            </a:r>
            <a:r>
              <a:rPr lang="it-IT" dirty="0" smtClean="0"/>
              <a:t>Galante</a:t>
            </a:r>
            <a:endParaRPr lang="it-IT" dirty="0"/>
          </a:p>
        </p:txBody>
      </p:sp>
      <p:sp>
        <p:nvSpPr>
          <p:cNvPr id="10" name="Triangolo isoscele 9" descr="Evidenziatore ombreggiatura per titolo">
            <a:extLst>
              <a:ext uri="{FF2B5EF4-FFF2-40B4-BE49-F238E27FC236}">
                <a16:creationId xmlns:a16="http://schemas.microsoft.com/office/drawing/2014/main" xmlns="" id="{126BC123-FBD9-43C7-A63F-D71417E4F3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126864" y="6537621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Triangolo isoscele 10" descr="Evidenziatore ombreggiatura per titolo">
            <a:extLst>
              <a:ext uri="{FF2B5EF4-FFF2-40B4-BE49-F238E27FC236}">
                <a16:creationId xmlns:a16="http://schemas.microsoft.com/office/drawing/2014/main" xmlns="" id="{E1ABF7DB-F620-4C31-9EC7-32A582D6E7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1126864" y="5404749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7" name="Figura a mano libera 5" descr="Immagine in evidenza vuot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033673" y="-1689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8" name="Figura a mano libera 5" descr="Immagine in evidenza pien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1001976" y="122223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xmlns="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48800" cy="6853296"/>
          </a:xfrm>
        </p:spPr>
      </p:pic>
      <p:sp>
        <p:nvSpPr>
          <p:cNvPr id="38" name="Casella di testo 37" descr="Evidenziatore per blocco del titolo">
            <a:extLst>
              <a:ext uri="{FF2B5EF4-FFF2-40B4-BE49-F238E27FC236}">
                <a16:creationId xmlns:a16="http://schemas.microsoft.com/office/drawing/2014/main" xmlns="" id="{B231FB9C-F234-41D0-A4CE-8C29A5F2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35" name="Triangolo isoscele 34" descr="Ombreggiatura per blocco del titolo">
            <a:extLst>
              <a:ext uri="{FF2B5EF4-FFF2-40B4-BE49-F238E27FC236}">
                <a16:creationId xmlns:a16="http://schemas.microsoft.com/office/drawing/2014/main" xmlns="" id="{FE193317-B8BD-46CA-B0A6-8A7511B08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Figura a mano libera 5" descr="Blocco in evidenza pieno">
            <a:extLst>
              <a:ext uri="{FF2B5EF4-FFF2-40B4-BE49-F238E27FC236}">
                <a16:creationId xmlns:a16="http://schemas.microsoft.com/office/drawing/2014/main" xmlns="" id="{85E0D4E1-E389-4671-B0E7-165A10A05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3349150" y="68475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3" name="Figura a mano libera 5" descr="Blocco in evidenza vuoto">
            <a:extLst>
              <a:ext uri="{FF2B5EF4-FFF2-40B4-BE49-F238E27FC236}">
                <a16:creationId xmlns:a16="http://schemas.microsoft.com/office/drawing/2014/main" xmlns="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0" name="Titolo 19">
            <a:extLst>
              <a:ext uri="{FF2B5EF4-FFF2-40B4-BE49-F238E27FC236}">
                <a16:creationId xmlns:a16="http://schemas.microsoft.com/office/drawing/2014/main" xmlns="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8" name="Elemento grafico 7" descr="Utente" title="Icona - Nome relatore">
            <a:extLst>
              <a:ext uri="{FF2B5EF4-FFF2-40B4-BE49-F238E27FC236}">
                <a16:creationId xmlns:a16="http://schemas.microsoft.com/office/drawing/2014/main" xmlns="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512" y="4232503"/>
            <a:ext cx="218900" cy="2189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4849" y="4232503"/>
            <a:ext cx="3521514" cy="288000"/>
          </a:xfrm>
        </p:spPr>
        <p:txBody>
          <a:bodyPr rtlCol="0"/>
          <a:lstStyle/>
          <a:p>
            <a:pPr rtl="0"/>
            <a:r>
              <a:rPr lang="it-IT" dirty="0"/>
              <a:t>Gabriella Serri</a:t>
            </a:r>
          </a:p>
        </p:txBody>
      </p:sp>
      <p:pic>
        <p:nvPicPr>
          <p:cNvPr id="9" name="Elemento grafico 8" descr="Busta" title="Icona - Posta elettronica del relatore">
            <a:extLst>
              <a:ext uri="{FF2B5EF4-FFF2-40B4-BE49-F238E27FC236}">
                <a16:creationId xmlns:a16="http://schemas.microsoft.com/office/drawing/2014/main" xmlns="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78512" y="4615862"/>
            <a:ext cx="218900" cy="21890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it-IT" dirty="0"/>
              <a:t>gabriella.serri@studenti.unica.it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00"/>
            <a:ext cx="12051792" cy="6845902"/>
          </a:xfrm>
        </p:spPr>
      </p:pic>
      <p:sp>
        <p:nvSpPr>
          <p:cNvPr id="24" name="Casella di testo 23" descr="Elemento evidenziatore per casella del titolo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532800"/>
            <a:ext cx="804898" cy="2448144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18" name="Triangolo isoscele 17" descr="Ombreggiatura per casella del titolo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87102" y="2348709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12101"/>
            <a:ext cx="4459766" cy="2310476"/>
          </a:xfrm>
        </p:spPr>
        <p:txBody>
          <a:bodyPr rtlCol="0"/>
          <a:lstStyle/>
          <a:p>
            <a:pPr rtl="0">
              <a:lnSpc>
                <a:spcPts val="4000"/>
              </a:lnSpc>
            </a:pPr>
            <a:r>
              <a:rPr lang="it-IT" sz="5000" dirty="0" err="1" smtClean="0"/>
              <a:t>Questions</a:t>
            </a:r>
            <a:r>
              <a:rPr lang="it-IT" sz="5000" dirty="0" smtClean="0"/>
              <a:t/>
            </a:r>
            <a:br>
              <a:rPr lang="it-IT" sz="5000" dirty="0" smtClean="0"/>
            </a:br>
            <a:r>
              <a:rPr lang="it-IT" sz="5000" dirty="0" err="1" smtClean="0"/>
              <a:t>Comments</a:t>
            </a:r>
            <a:r>
              <a:rPr lang="it-IT" sz="5000" dirty="0" smtClean="0"/>
              <a:t/>
            </a:r>
            <a:br>
              <a:rPr lang="it-IT" sz="5000" dirty="0" smtClean="0"/>
            </a:br>
            <a:r>
              <a:rPr lang="it-IT" sz="5000" dirty="0" err="1" smtClean="0"/>
              <a:t>Observations</a:t>
            </a:r>
            <a:endParaRPr lang="it-IT" sz="5000" dirty="0"/>
          </a:p>
        </p:txBody>
      </p:sp>
      <p:sp>
        <p:nvSpPr>
          <p:cNvPr id="15" name="Figura a mano libera 5" descr="Blocco in evidenza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6" name="Figura a mano libera 5" descr="Blocco in evidenza vuoto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20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della diapositiva">
            <a:extLst>
              <a:ext uri="{FF2B5EF4-FFF2-40B4-BE49-F238E27FC236}">
                <a16:creationId xmlns:a16="http://schemas.microsoft.com/office/drawing/2014/main" xmlns="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Casella di testo 24" descr="Evidenziatore diapositiva per casella del titolo">
            <a:extLst>
              <a:ext uri="{FF2B5EF4-FFF2-40B4-BE49-F238E27FC236}">
                <a16:creationId xmlns:a16="http://schemas.microsoft.com/office/drawing/2014/main" xmlns="" id="{7EF238CB-AB58-4787-8F9C-A1C16929A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1" y="3914775"/>
            <a:ext cx="1481849" cy="220027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293" y="3114635"/>
            <a:ext cx="4459766" cy="251463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/>
            <a:r>
              <a:rPr lang="it-IT" sz="5000" dirty="0" smtClean="0"/>
              <a:t>Backup</a:t>
            </a:r>
            <a:endParaRPr lang="it-IT" sz="50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4624645"/>
            <a:ext cx="4000500" cy="690752"/>
          </a:xfrm>
        </p:spPr>
        <p:txBody>
          <a:bodyPr rtlCol="0"/>
          <a:lstStyle/>
          <a:p>
            <a:pPr rtl="0"/>
            <a:r>
              <a:rPr lang="is-IS" dirty="0" smtClean="0"/>
              <a:t>…fino a questo segno!</a:t>
            </a:r>
            <a:endParaRPr lang="it-IT" dirty="0"/>
          </a:p>
        </p:txBody>
      </p:sp>
      <p:sp>
        <p:nvSpPr>
          <p:cNvPr id="20" name="Triangolo isoscele 19" descr="Ombreggiatura diapositiva per casella del titolo">
            <a:extLst>
              <a:ext uri="{FF2B5EF4-FFF2-40B4-BE49-F238E27FC236}">
                <a16:creationId xmlns:a16="http://schemas.microsoft.com/office/drawing/2014/main" xmlns="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3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6726" y="418374"/>
            <a:ext cx="8586169" cy="6439627"/>
          </a:xfrm>
        </p:spPr>
      </p:pic>
      <p:sp>
        <p:nvSpPr>
          <p:cNvPr id="24" name="Casella di testo 23" descr="Elemento evidenziatore per casella del titolo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18" name="Triangolo isoscele 17" descr="Ombreggiatura per casella del titolo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2408157"/>
            <a:ext cx="4459766" cy="3146839"/>
          </a:xfrm>
        </p:spPr>
        <p:txBody>
          <a:bodyPr rtlCol="0"/>
          <a:lstStyle/>
          <a:p>
            <a:pPr rtl="0">
              <a:lnSpc>
                <a:spcPts val="4000"/>
              </a:lnSpc>
            </a:pPr>
            <a:r>
              <a:rPr lang="it-IT" sz="5000" dirty="0"/>
              <a:t>Background 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dirty="0"/>
              <a:t>PON funding, </a:t>
            </a:r>
            <a:r>
              <a:rPr lang="it-IT" dirty="0" err="1"/>
              <a:t>Selection</a:t>
            </a:r>
            <a:r>
              <a:rPr lang="it-IT" dirty="0"/>
              <a:t>, Project planning</a:t>
            </a:r>
          </a:p>
        </p:txBody>
      </p:sp>
      <p:sp>
        <p:nvSpPr>
          <p:cNvPr id="15" name="Figura a mano libera 5" descr="Blocco in evidenza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6" name="Figura a mano libera 5" descr="Blocco in evidenza vuoto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Chambers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Details</a:t>
            </a:r>
            <a:r>
              <a:rPr lang="it-IT" dirty="0" smtClean="0"/>
              <a:t> </a:t>
            </a:r>
            <a:r>
              <a:rPr lang="it-IT" dirty="0" err="1" smtClean="0"/>
              <a:t>matter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20</a:t>
            </a:fld>
            <a:endParaRPr lang="it-IT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67" y="334116"/>
            <a:ext cx="4475237" cy="3356427"/>
          </a:xfrm>
        </p:spPr>
      </p:pic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5" y="134468"/>
            <a:ext cx="4904790" cy="3678592"/>
          </a:xfrm>
        </p:spPr>
      </p:pic>
      <p:sp>
        <p:nvSpPr>
          <p:cNvPr id="11" name="Figura a mano libera 5" descr="Immagine in evidenza vuot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368000"/>
            <a:ext cx="1838651" cy="14818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pic>
        <p:nvPicPr>
          <p:cNvPr id="12" name="Segnaposto immagine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9408"/>
            <a:ext cx="4904789" cy="3678592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3" name="Segnaposto immagine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9527" y="3085792"/>
            <a:ext cx="4348609" cy="326145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4" name="Figura a mano libera 5" descr="Immagine in evidenza pien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080501" y="234890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7" name="Figura a mano libera 5" descr="Immagine in evidenza pien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967314" y="310073"/>
            <a:ext cx="1553548" cy="1363314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pic>
        <p:nvPicPr>
          <p:cNvPr id="18" name="Segnaposto immagine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10" y="3311560"/>
            <a:ext cx="4765770" cy="357432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Achievements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Healthy</a:t>
            </a:r>
            <a:r>
              <a:rPr lang="it-IT" dirty="0" smtClean="0"/>
              <a:t> </a:t>
            </a:r>
            <a:r>
              <a:rPr lang="it-IT" dirty="0" err="1" smtClean="0"/>
              <a:t>competition</a:t>
            </a:r>
            <a:endParaRPr lang="it-IT" dirty="0"/>
          </a:p>
        </p:txBody>
      </p:sp>
      <p:sp>
        <p:nvSpPr>
          <p:cNvPr id="29" name="Segnaposto contenuto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1" y="3360672"/>
            <a:ext cx="5472000" cy="772416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 smtClean="0"/>
              <a:t>New </a:t>
            </a:r>
            <a:r>
              <a:rPr lang="it-IT" sz="2800" dirty="0" err="1" smtClean="0"/>
              <a:t>Drawing</a:t>
            </a:r>
            <a:r>
              <a:rPr lang="it-IT" sz="2800" dirty="0" smtClean="0"/>
              <a:t> Lines Record!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80" y="127317"/>
            <a:ext cx="4912584" cy="6550114"/>
          </a:xfrm>
        </p:spPr>
      </p:pic>
      <p:sp>
        <p:nvSpPr>
          <p:cNvPr id="66" name="Figura a mano libera 5" descr="Blocco in evidenza vuoto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3366" y="49748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7" name="Figura a mano libera 5" descr="Blocco in evidenza pieno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50080" y="475219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15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Test 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Understanding</a:t>
            </a:r>
            <a:endParaRPr lang="it-IT" dirty="0"/>
          </a:p>
        </p:txBody>
      </p:sp>
      <p:sp>
        <p:nvSpPr>
          <p:cNvPr id="29" name="Segnaposto contenuto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556000"/>
            <a:ext cx="5472000" cy="3600000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 smtClean="0"/>
              <a:t>New FEA </a:t>
            </a:r>
            <a:r>
              <a:rPr lang="it-IT" sz="2800" dirty="0" err="1" smtClean="0"/>
              <a:t>Polarity</a:t>
            </a:r>
            <a:endParaRPr lang="it-IT" sz="2800" dirty="0" smtClean="0"/>
          </a:p>
          <a:p>
            <a:pPr marL="0" indent="0" rtl="0">
              <a:buNone/>
            </a:pPr>
            <a:endParaRPr lang="it-IT" sz="2800" dirty="0" smtClean="0"/>
          </a:p>
          <a:p>
            <a:pPr marL="0" indent="0" rtl="0">
              <a:buNone/>
            </a:pPr>
            <a:r>
              <a:rPr lang="it-IT" sz="2800" dirty="0" smtClean="0"/>
              <a:t>Gas </a:t>
            </a:r>
            <a:r>
              <a:rPr lang="it-IT" sz="2800" dirty="0" err="1" smtClean="0"/>
              <a:t>processes</a:t>
            </a:r>
            <a:r>
              <a:rPr lang="it-IT" sz="2800" dirty="0" smtClean="0"/>
              <a:t> in </a:t>
            </a:r>
            <a:r>
              <a:rPr lang="it-IT" sz="2800" dirty="0" err="1" smtClean="0"/>
              <a:t>Chambers</a:t>
            </a:r>
            <a:endParaRPr lang="it-IT" sz="2800" dirty="0" smtClean="0"/>
          </a:p>
          <a:p>
            <a:pPr marL="0" indent="0" rtl="0">
              <a:buNone/>
            </a:pPr>
            <a:endParaRPr lang="it-IT" sz="2800" dirty="0" smtClean="0"/>
          </a:p>
          <a:p>
            <a:pPr marL="0" indent="0" rtl="0">
              <a:buNone/>
            </a:pPr>
            <a:r>
              <a:rPr lang="it-IT" sz="2800" dirty="0" smtClean="0"/>
              <a:t>CERN01 </a:t>
            </a:r>
            <a:r>
              <a:rPr lang="it-IT" sz="2800" dirty="0" err="1" smtClean="0"/>
              <a:t>Coordination</a:t>
            </a:r>
            <a:endParaRPr lang="it-IT" sz="2800" dirty="0" smtClean="0"/>
          </a:p>
          <a:p>
            <a:pPr marL="0" indent="0" rtl="0">
              <a:buNone/>
            </a:pPr>
            <a:endParaRPr lang="it-IT" sz="2800" dirty="0" smtClean="0"/>
          </a:p>
          <a:p>
            <a:pPr marL="0" indent="0" rtl="0">
              <a:buNone/>
            </a:pPr>
            <a:r>
              <a:rPr lang="it-IT" sz="2800" dirty="0" smtClean="0"/>
              <a:t>New trigger-GPS </a:t>
            </a:r>
            <a:r>
              <a:rPr lang="it-IT" sz="2800" dirty="0" err="1" smtClean="0"/>
              <a:t>unit</a:t>
            </a:r>
            <a:endParaRPr lang="it-IT" sz="2800" dirty="0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2" y="1245075"/>
            <a:ext cx="5511800" cy="4133850"/>
          </a:xfrm>
        </p:spPr>
      </p:pic>
      <p:sp>
        <p:nvSpPr>
          <p:cNvPr id="66" name="Figura a mano libera 5" descr="Blocco in evidenza vuoto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3366" y="49748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7" name="Figura a mano libera 5" descr="Blocco in evidenza pieno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50080" y="475219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53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“GITA” vs </a:t>
            </a:r>
            <a:r>
              <a:rPr lang="it-IT" dirty="0" err="1" smtClean="0"/>
              <a:t>Stuctured</a:t>
            </a:r>
            <a:r>
              <a:rPr lang="it-IT" dirty="0" smtClean="0"/>
              <a:t> </a:t>
            </a:r>
            <a:r>
              <a:rPr lang="it-IT" dirty="0" err="1" smtClean="0"/>
              <a:t>program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it-IT" dirty="0" smtClean="0"/>
              <a:t>Diritto vs Dovere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459263"/>
            <a:ext cx="5472000" cy="360000"/>
          </a:xfrm>
        </p:spPr>
        <p:txBody>
          <a:bodyPr rtlCol="0"/>
          <a:lstStyle/>
          <a:p>
            <a:pPr rtl="0"/>
            <a:r>
              <a:rPr lang="it-IT" dirty="0" smtClean="0"/>
              <a:t>Gita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67097"/>
            <a:ext cx="5472000" cy="1882828"/>
          </a:xfrm>
        </p:spPr>
        <p:txBody>
          <a:bodyPr rtlCol="0"/>
          <a:lstStyle/>
          <a:p>
            <a:pPr rtl="0"/>
            <a:r>
              <a:rPr lang="it-IT" dirty="0" smtClean="0"/>
              <a:t>Completamento</a:t>
            </a:r>
            <a:endParaRPr lang="it-IT" dirty="0"/>
          </a:p>
          <a:p>
            <a:pPr lvl="1" rtl="0"/>
            <a:r>
              <a:rPr lang="it-IT" dirty="0" smtClean="0"/>
              <a:t>Tempo adeguato: consolidamento precedenti conoscenze</a:t>
            </a:r>
            <a:endParaRPr lang="it-IT" dirty="0"/>
          </a:p>
          <a:p>
            <a:pPr lvl="1" rtl="0"/>
            <a:r>
              <a:rPr lang="it-IT" dirty="0" smtClean="0"/>
              <a:t>Standard progetto: locale</a:t>
            </a:r>
          </a:p>
          <a:p>
            <a:pPr lvl="1" rtl="0"/>
            <a:r>
              <a:rPr lang="it-IT" dirty="0" smtClean="0"/>
              <a:t>Validazione: interna</a:t>
            </a:r>
          </a:p>
          <a:p>
            <a:pPr lvl="1" rtl="0"/>
            <a:r>
              <a:rPr lang="it-IT" dirty="0" smtClean="0"/>
              <a:t>Integrato nel programma scolastico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459788"/>
            <a:ext cx="5472000" cy="358775"/>
          </a:xfrm>
        </p:spPr>
        <p:txBody>
          <a:bodyPr rtlCol="0"/>
          <a:lstStyle/>
          <a:p>
            <a:pPr rtl="0"/>
            <a:r>
              <a:rPr lang="it-IT" dirty="0" smtClean="0"/>
              <a:t>Progetto di istruzione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xmlns="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963789"/>
            <a:ext cx="5472113" cy="1883984"/>
          </a:xfrm>
        </p:spPr>
        <p:txBody>
          <a:bodyPr rtlCol="0"/>
          <a:lstStyle/>
          <a:p>
            <a:pPr rtl="0"/>
            <a:r>
              <a:rPr lang="it-IT" dirty="0" smtClean="0"/>
              <a:t>Fondamenta </a:t>
            </a:r>
            <a:endParaRPr lang="it-IT" dirty="0"/>
          </a:p>
          <a:p>
            <a:pPr lvl="1" rtl="0"/>
            <a:r>
              <a:rPr lang="it-IT" dirty="0" smtClean="0"/>
              <a:t>Tempo adeguato: apprendimento nuove conoscenze</a:t>
            </a:r>
            <a:endParaRPr lang="it-IT" dirty="0"/>
          </a:p>
          <a:p>
            <a:pPr lvl="1" rtl="0"/>
            <a:r>
              <a:rPr lang="it-IT" dirty="0" smtClean="0"/>
              <a:t>Standard progetto: competitivo</a:t>
            </a:r>
          </a:p>
          <a:p>
            <a:pPr lvl="1" rtl="0"/>
            <a:r>
              <a:rPr lang="it-IT" dirty="0" smtClean="0"/>
              <a:t>Validazione: esterna</a:t>
            </a:r>
          </a:p>
          <a:p>
            <a:pPr lvl="1" rtl="0"/>
            <a:r>
              <a:rPr lang="it-IT" dirty="0" smtClean="0"/>
              <a:t>Aggiunto al programma scolastico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xmlns="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835314" cy="6858000"/>
          </a:xfrm>
        </p:spPr>
      </p:pic>
      <p:sp>
        <p:nvSpPr>
          <p:cNvPr id="38" name="Casella di testo 37" descr="Evidenziatore per blocco del titolo">
            <a:extLst>
              <a:ext uri="{FF2B5EF4-FFF2-40B4-BE49-F238E27FC236}">
                <a16:creationId xmlns:a16="http://schemas.microsoft.com/office/drawing/2014/main" xmlns="" id="{B231FB9C-F234-41D0-A4CE-8C29A5F2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54303" y="4765547"/>
            <a:ext cx="846997" cy="1277127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35" name="Triangolo isoscele 34" descr="Ombreggiatura per blocco del titolo">
            <a:extLst>
              <a:ext uri="{FF2B5EF4-FFF2-40B4-BE49-F238E27FC236}">
                <a16:creationId xmlns:a16="http://schemas.microsoft.com/office/drawing/2014/main" xmlns="" id="{FE193317-B8BD-46CA-B0A6-8A7511B08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Figura a mano libera 5" descr="Blocco in evidenza pieno">
            <a:extLst>
              <a:ext uri="{FF2B5EF4-FFF2-40B4-BE49-F238E27FC236}">
                <a16:creationId xmlns:a16="http://schemas.microsoft.com/office/drawing/2014/main" xmlns="" id="{85E0D4E1-E389-4671-B0E7-165A10A05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3555300" y="279091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3" name="Figura a mano libera 5" descr="Blocco in evidenza vuoto">
            <a:extLst>
              <a:ext uri="{FF2B5EF4-FFF2-40B4-BE49-F238E27FC236}">
                <a16:creationId xmlns:a16="http://schemas.microsoft.com/office/drawing/2014/main" xmlns="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0" name="Titolo 19">
            <a:extLst>
              <a:ext uri="{FF2B5EF4-FFF2-40B4-BE49-F238E27FC236}">
                <a16:creationId xmlns:a16="http://schemas.microsoft.com/office/drawing/2014/main" xmlns="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847" y="4404424"/>
            <a:ext cx="5090212" cy="1150572"/>
          </a:xfrm>
        </p:spPr>
        <p:txBody>
          <a:bodyPr rtlCol="0"/>
          <a:lstStyle/>
          <a:p>
            <a:pPr rtl="0"/>
            <a:r>
              <a:rPr lang="it-IT" smtClean="0"/>
              <a:t>Grazie&amp;Arrivederci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52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The idea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it-IT" dirty="0"/>
              <a:t>Science </a:t>
            </a:r>
            <a:r>
              <a:rPr lang="it-IT" dirty="0" err="1"/>
              <a:t>is</a:t>
            </a:r>
            <a:r>
              <a:rPr lang="it-IT" dirty="0"/>
              <a:t> a job: How 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prepare</a:t>
            </a:r>
            <a:r>
              <a:rPr lang="it-IT" dirty="0"/>
              <a:t> to a </a:t>
            </a:r>
            <a:r>
              <a:rPr lang="it-IT" dirty="0" err="1"/>
              <a:t>scientist’s</a:t>
            </a:r>
            <a:r>
              <a:rPr lang="it-IT" dirty="0"/>
              <a:t> future work?</a:t>
            </a:r>
          </a:p>
        </p:txBody>
      </p:sp>
      <p:sp>
        <p:nvSpPr>
          <p:cNvPr id="29" name="Segnaposto contenuto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208528"/>
            <a:ext cx="5472000" cy="4302000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«percorsi di alternanza scuola-lavoro e tirocini/stage in ambito interregionale o all’estero»</a:t>
            </a:r>
          </a:p>
          <a:p>
            <a:pPr marL="0" indent="0" rtl="0">
              <a:buNone/>
            </a:pPr>
            <a:endParaRPr lang="it-IT" sz="2800" dirty="0"/>
          </a:p>
          <a:p>
            <a:pPr rtl="0"/>
            <a:r>
              <a:rPr lang="it-IT" dirty="0"/>
              <a:t>Your </a:t>
            </a:r>
            <a:r>
              <a:rPr lang="it-IT" dirty="0" err="1"/>
              <a:t>present</a:t>
            </a:r>
            <a:r>
              <a:rPr lang="it-IT" dirty="0"/>
              <a:t> work: EEE (Centro Fermi)</a:t>
            </a:r>
          </a:p>
          <a:p>
            <a:pPr rtl="0"/>
            <a:r>
              <a:rPr lang="it-IT" dirty="0"/>
              <a:t>One of the greatest </a:t>
            </a:r>
            <a:r>
              <a:rPr lang="it-IT" dirty="0" err="1"/>
              <a:t>science’s</a:t>
            </a:r>
            <a:r>
              <a:rPr lang="it-IT" dirty="0"/>
              <a:t> lab on Earth: CERN</a:t>
            </a:r>
          </a:p>
          <a:p>
            <a:pPr rtl="0"/>
            <a:r>
              <a:rPr lang="it-IT" dirty="0"/>
              <a:t>A major </a:t>
            </a:r>
            <a:r>
              <a:rPr lang="it-IT" dirty="0" err="1"/>
              <a:t>national</a:t>
            </a:r>
            <a:r>
              <a:rPr lang="it-IT" dirty="0"/>
              <a:t> </a:t>
            </a:r>
            <a:r>
              <a:rPr lang="it-IT" dirty="0" err="1"/>
              <a:t>reasearch</a:t>
            </a:r>
            <a:r>
              <a:rPr lang="it-IT" dirty="0"/>
              <a:t> institute: INFN</a:t>
            </a:r>
          </a:p>
          <a:p>
            <a:pPr rtl="0"/>
            <a:r>
              <a:rPr lang="it-IT" dirty="0"/>
              <a:t>Support by a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university</a:t>
            </a:r>
            <a:r>
              <a:rPr lang="it-IT" dirty="0"/>
              <a:t>: </a:t>
            </a:r>
            <a:r>
              <a:rPr lang="it-IT" dirty="0" err="1" smtClean="0"/>
              <a:t>UniCa</a:t>
            </a:r>
            <a:r>
              <a:rPr lang="it-IT" dirty="0" smtClean="0"/>
              <a:t>, </a:t>
            </a:r>
            <a:r>
              <a:rPr lang="it-IT" dirty="0" err="1" smtClean="0"/>
              <a:t>University</a:t>
            </a:r>
            <a:r>
              <a:rPr lang="it-IT" dirty="0" smtClean="0"/>
              <a:t> of Cagliari</a:t>
            </a:r>
            <a:endParaRPr lang="it-IT" dirty="0"/>
          </a:p>
          <a:p>
            <a:pPr rtl="0"/>
            <a:r>
              <a:rPr lang="it-IT" dirty="0"/>
              <a:t>«Men Power»:  </a:t>
            </a:r>
            <a:r>
              <a:rPr lang="it-IT" dirty="0" err="1"/>
              <a:t>local</a:t>
            </a:r>
            <a:r>
              <a:rPr lang="it-IT" dirty="0"/>
              <a:t> referee, Centro Fermi </a:t>
            </a:r>
            <a:r>
              <a:rPr lang="it-IT" dirty="0" err="1"/>
              <a:t>collab</a:t>
            </a:r>
            <a:r>
              <a:rPr lang="it-IT" dirty="0"/>
              <a:t>, ALICE </a:t>
            </a:r>
            <a:r>
              <a:rPr lang="it-IT" dirty="0" err="1"/>
              <a:t>collab</a:t>
            </a:r>
            <a:r>
              <a:rPr lang="it-IT" dirty="0"/>
              <a:t>, teachers…</a:t>
            </a:r>
          </a:p>
          <a:p>
            <a:pPr rtl="0"/>
            <a:endParaRPr lang="it-IT" dirty="0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tretch>
            <a:fillRect/>
          </a:stretch>
        </p:blipFill>
        <p:spPr>
          <a:xfrm>
            <a:off x="6282692" y="556100"/>
            <a:ext cx="5511800" cy="5511800"/>
          </a:xfrm>
        </p:spPr>
      </p:pic>
      <p:sp>
        <p:nvSpPr>
          <p:cNvPr id="66" name="Figura a mano libera 5" descr="Blocco in evidenza vuoto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3366" y="3975832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7" name="Figura a mano libera 5" descr="Blocco in evidenza pieno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0668" y="1008000"/>
            <a:ext cx="1462528" cy="1283439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err="1"/>
              <a:t>Selections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26288"/>
            <a:ext cx="5472000" cy="644804"/>
          </a:xfrm>
        </p:spPr>
        <p:txBody>
          <a:bodyPr rtlCol="0"/>
          <a:lstStyle/>
          <a:p>
            <a:r>
              <a:rPr lang="en-GB" sz="2000" dirty="0"/>
              <a:t>if it didn't require you any </a:t>
            </a:r>
            <a:r>
              <a:rPr lang="en-GB" sz="2000" dirty="0" smtClean="0"/>
              <a:t>effort, </a:t>
            </a:r>
            <a:r>
              <a:rPr lang="en-GB" sz="2000" dirty="0"/>
              <a:t>you did it wrong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(Dan Brown).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556000"/>
            <a:ext cx="5472000" cy="3600000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 err="1"/>
              <a:t>Selection</a:t>
            </a:r>
            <a:r>
              <a:rPr lang="it-IT" sz="2800" dirty="0"/>
              <a:t> test on </a:t>
            </a:r>
            <a:r>
              <a:rPr lang="it-IT" sz="2800" dirty="0" err="1" smtClean="0"/>
              <a:t>cosmic</a:t>
            </a:r>
            <a:r>
              <a:rPr lang="it-IT" sz="2800" dirty="0" smtClean="0"/>
              <a:t> </a:t>
            </a:r>
            <a:r>
              <a:rPr lang="it-IT" sz="2800" dirty="0" err="1"/>
              <a:t>rays</a:t>
            </a:r>
            <a:r>
              <a:rPr lang="it-IT" sz="2800" dirty="0"/>
              <a:t> and </a:t>
            </a:r>
            <a:r>
              <a:rPr lang="it-IT" sz="2800" dirty="0" err="1"/>
              <a:t>muon</a:t>
            </a:r>
            <a:r>
              <a:rPr lang="it-IT" sz="2800" dirty="0"/>
              <a:t> physics</a:t>
            </a:r>
          </a:p>
          <a:p>
            <a:pPr marL="0" indent="0" rtl="0">
              <a:buNone/>
            </a:pPr>
            <a:r>
              <a:rPr lang="it-IT" sz="2800" dirty="0"/>
              <a:t>ᴒ</a:t>
            </a:r>
          </a:p>
          <a:p>
            <a:pPr marL="0" indent="0" rtl="0">
              <a:buNone/>
            </a:pPr>
            <a:r>
              <a:rPr lang="it-IT" sz="2800" dirty="0"/>
              <a:t>High </a:t>
            </a:r>
            <a:r>
              <a:rPr lang="it-IT" sz="2800" dirty="0" err="1"/>
              <a:t>marks</a:t>
            </a:r>
            <a:r>
              <a:rPr lang="it-IT" sz="2800" dirty="0"/>
              <a:t> </a:t>
            </a:r>
            <a:r>
              <a:rPr lang="it-IT" sz="2800" dirty="0" err="1"/>
              <a:t>criteria</a:t>
            </a:r>
            <a:r>
              <a:rPr lang="it-IT" sz="2800" dirty="0"/>
              <a:t>.</a:t>
            </a:r>
          </a:p>
          <a:p>
            <a:pPr marL="0" indent="0" rtl="0">
              <a:buNone/>
            </a:pPr>
            <a:endParaRPr lang="it-IT" sz="2800" dirty="0"/>
          </a:p>
          <a:p>
            <a:pPr rtl="0"/>
            <a:r>
              <a:rPr lang="it-IT" dirty="0"/>
              <a:t>15 </a:t>
            </a:r>
            <a:r>
              <a:rPr lang="it-IT" dirty="0" err="1"/>
              <a:t>students</a:t>
            </a:r>
            <a:r>
              <a:rPr lang="it-IT" dirty="0"/>
              <a:t>, </a:t>
            </a:r>
            <a:r>
              <a:rPr lang="it-IT" dirty="0" smtClean="0"/>
              <a:t>III, IV, V </a:t>
            </a:r>
            <a:r>
              <a:rPr lang="it-IT" dirty="0" err="1"/>
              <a:t>year</a:t>
            </a:r>
            <a:endParaRPr lang="it-IT" dirty="0"/>
          </a:p>
          <a:p>
            <a:pPr rtl="0"/>
            <a:r>
              <a:rPr lang="it-IT" dirty="0"/>
              <a:t>3 teacher to help</a:t>
            </a:r>
          </a:p>
          <a:p>
            <a:pPr rtl="0"/>
            <a:r>
              <a:rPr lang="it-IT" dirty="0"/>
              <a:t>3 weeks of work/study </a:t>
            </a: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469967" y="1368000"/>
            <a:ext cx="6489861" cy="4867395"/>
          </a:xfrm>
        </p:spPr>
      </p:pic>
      <p:sp>
        <p:nvSpPr>
          <p:cNvPr id="15" name="Figura a mano libera 5" descr="Immagine in evidenza vuot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184220" y="64800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6" name="Figura a mano libera 5" descr="Immagine in evidenza pien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276104" y="1652804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71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xmlns="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78933" y="0"/>
            <a:ext cx="10948723" cy="6858000"/>
          </a:xfrm>
        </p:spPr>
      </p:pic>
      <p:sp>
        <p:nvSpPr>
          <p:cNvPr id="15" name="Figura a mano libera 5" descr="Evidenziatore vuoto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1" name="Casella di testo 30" descr="Evidenziatore contrassegno per titolo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2151978" y="2638622"/>
            <a:ext cx="2494930" cy="2189267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21" name="Triangolo isoscele 20" descr="Evidenziatore ombreggiatura per titolo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170659" y="4425356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747" y="2236543"/>
            <a:ext cx="4459766" cy="2189266"/>
          </a:xfrm>
        </p:spPr>
        <p:txBody>
          <a:bodyPr rtlCol="0"/>
          <a:lstStyle/>
          <a:p>
            <a:pPr rtl="0"/>
            <a:r>
              <a:rPr lang="it-IT" sz="5000" dirty="0" err="1"/>
              <a:t>Lectures</a:t>
            </a:r>
            <a:endParaRPr lang="it-IT" sz="50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3044" y="3217723"/>
            <a:ext cx="4000500" cy="947877"/>
          </a:xfrm>
        </p:spPr>
        <p:txBody>
          <a:bodyPr rtlCol="0"/>
          <a:lstStyle/>
          <a:p>
            <a:r>
              <a:rPr lang="en-GB" dirty="0"/>
              <a:t>Before I came here I was confused about this subject. Having listened to your </a:t>
            </a:r>
            <a:r>
              <a:rPr lang="en-GB" dirty="0" smtClean="0"/>
              <a:t>lecture, </a:t>
            </a:r>
            <a:r>
              <a:rPr lang="en-GB" dirty="0"/>
              <a:t>I am still confused. But on a higher level. (Enrico Fermi)</a:t>
            </a:r>
            <a:endParaRPr lang="en-GB" dirty="0">
              <a:effectLst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5342"/>
            <a:ext cx="5472000" cy="418658"/>
          </a:xfrm>
        </p:spPr>
        <p:txBody>
          <a:bodyPr rtlCol="0"/>
          <a:lstStyle/>
          <a:p>
            <a:pPr rtl="0"/>
            <a:r>
              <a:rPr lang="it-IT" dirty="0"/>
              <a:t>A </a:t>
            </a:r>
            <a:r>
              <a:rPr lang="it-IT" dirty="0" err="1"/>
              <a:t>Physicist’s</a:t>
            </a:r>
            <a:r>
              <a:rPr lang="it-IT" dirty="0"/>
              <a:t> job: planning an </a:t>
            </a:r>
            <a:r>
              <a:rPr lang="it-IT" dirty="0" err="1" smtClean="0"/>
              <a:t>experiment</a:t>
            </a:r>
            <a:r>
              <a:rPr lang="it-IT" dirty="0" smtClean="0"/>
              <a:t>. Some e.g. </a:t>
            </a:r>
            <a:r>
              <a:rPr lang="it-IT" dirty="0" err="1" smtClean="0"/>
              <a:t>lectures</a:t>
            </a:r>
            <a:endParaRPr lang="it-IT" dirty="0"/>
          </a:p>
        </p:txBody>
      </p:sp>
      <p:sp>
        <p:nvSpPr>
          <p:cNvPr id="29" name="Segnaposto contenuto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1" y="1161750"/>
            <a:ext cx="5472000" cy="1676261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From understanding </a:t>
            </a:r>
            <a:r>
              <a:rPr lang="it-IT" sz="2800" dirty="0" err="1"/>
              <a:t>important</a:t>
            </a:r>
            <a:r>
              <a:rPr lang="it-IT" sz="2800" dirty="0"/>
              <a:t> </a:t>
            </a:r>
            <a:r>
              <a:rPr lang="it-IT" sz="2800" dirty="0" err="1"/>
              <a:t>parameters</a:t>
            </a:r>
            <a:r>
              <a:rPr lang="it-IT" sz="2800" dirty="0"/>
              <a:t>..</a:t>
            </a:r>
          </a:p>
          <a:p>
            <a:r>
              <a:rPr lang="it-IT" dirty="0"/>
              <a:t> G. Usai “Elementi di Fisica delle Particelle”</a:t>
            </a:r>
          </a:p>
          <a:p>
            <a:r>
              <a:rPr lang="it-IT" dirty="0"/>
              <a:t>R. </a:t>
            </a:r>
            <a:r>
              <a:rPr lang="it-IT" dirty="0" err="1"/>
              <a:t>Landua</a:t>
            </a:r>
            <a:r>
              <a:rPr lang="it-IT" dirty="0"/>
              <a:t> “Dark </a:t>
            </a:r>
            <a:r>
              <a:rPr lang="it-IT" dirty="0" err="1"/>
              <a:t>Matter</a:t>
            </a:r>
            <a:r>
              <a:rPr lang="it-IT" dirty="0"/>
              <a:t> e </a:t>
            </a:r>
            <a:r>
              <a:rPr lang="it-IT" dirty="0" err="1"/>
              <a:t>Antimatter</a:t>
            </a:r>
            <a:r>
              <a:rPr lang="it-IT" dirty="0"/>
              <a:t>”</a:t>
            </a:r>
          </a:p>
          <a:p>
            <a:endParaRPr lang="it-IT" dirty="0"/>
          </a:p>
        </p:txBody>
      </p:sp>
      <p:pic>
        <p:nvPicPr>
          <p:cNvPr id="19" name="Segnaposto immagine 18">
            <a:extLst>
              <a:ext uri="{FF2B5EF4-FFF2-40B4-BE49-F238E27FC236}">
                <a16:creationId xmlns:a16="http://schemas.microsoft.com/office/drawing/2014/main" xmlns="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/>
          <a:stretch>
            <a:fillRect/>
          </a:stretch>
        </p:blipFill>
        <p:spPr>
          <a:xfrm>
            <a:off x="6645949" y="2872592"/>
            <a:ext cx="5313879" cy="3985408"/>
          </a:xfr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6</a:t>
            </a:fld>
            <a:endParaRPr lang="it-IT" dirty="0"/>
          </a:p>
        </p:txBody>
      </p:sp>
      <p:sp>
        <p:nvSpPr>
          <p:cNvPr id="10" name="Segnaposto contenuto 28">
            <a:extLst>
              <a:ext uri="{FF2B5EF4-FFF2-40B4-BE49-F238E27FC236}">
                <a16:creationId xmlns:a16="http://schemas.microsoft.com/office/drawing/2014/main" xmlns="" id="{AE289839-79BA-4EF3-964F-746E7C5EDFA0}"/>
              </a:ext>
            </a:extLst>
          </p:cNvPr>
          <p:cNvSpPr txBox="1">
            <a:spLocks/>
          </p:cNvSpPr>
          <p:nvPr/>
        </p:nvSpPr>
        <p:spPr>
          <a:xfrm>
            <a:off x="431801" y="2838011"/>
            <a:ext cx="5472000" cy="1493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800" dirty="0"/>
              <a:t>..</a:t>
            </a:r>
            <a:r>
              <a:rPr lang="it-IT" sz="2800" dirty="0" err="1"/>
              <a:t>tayloring</a:t>
            </a:r>
            <a:r>
              <a:rPr lang="it-IT" sz="2800" dirty="0"/>
              <a:t> </a:t>
            </a:r>
            <a:r>
              <a:rPr lang="it-IT" sz="2800" dirty="0" err="1"/>
              <a:t>your</a:t>
            </a:r>
            <a:r>
              <a:rPr lang="it-IT" sz="2800" dirty="0"/>
              <a:t> </a:t>
            </a:r>
            <a:r>
              <a:rPr lang="it-IT" sz="2800" dirty="0" err="1"/>
              <a:t>apparatus</a:t>
            </a:r>
            <a:r>
              <a:rPr lang="it-IT" sz="2800" dirty="0"/>
              <a:t>…</a:t>
            </a:r>
          </a:p>
          <a:p>
            <a:r>
              <a:rPr lang="it-IT" dirty="0"/>
              <a:t>M. Gagliardi  “Data Taking in Alice” </a:t>
            </a:r>
          </a:p>
          <a:p>
            <a:r>
              <a:rPr lang="it-IT" dirty="0"/>
              <a:t>G. Usai “Evoluzione di un esperimento scientifico: dalla sua idea alla realizzazione”</a:t>
            </a:r>
          </a:p>
          <a:p>
            <a:r>
              <a:rPr lang="it-IT" dirty="0"/>
              <a:t>C. </a:t>
            </a:r>
            <a:r>
              <a:rPr lang="en-GB" dirty="0"/>
              <a:t>Williams “Le </a:t>
            </a:r>
            <a:r>
              <a:rPr lang="en-GB" dirty="0" err="1"/>
              <a:t>camere</a:t>
            </a:r>
            <a:r>
              <a:rPr lang="en-GB" dirty="0"/>
              <a:t> MRPC - Multigap </a:t>
            </a:r>
            <a:r>
              <a:rPr lang="en-GB" dirty="0" err="1"/>
              <a:t>Restitive</a:t>
            </a:r>
            <a:r>
              <a:rPr lang="en-GB" dirty="0"/>
              <a:t> Plate Chamber”</a:t>
            </a:r>
          </a:p>
          <a:p>
            <a:r>
              <a:rPr lang="it-IT" dirty="0"/>
              <a:t>L. Musa “Silicon Tracking Detectors”</a:t>
            </a:r>
          </a:p>
          <a:p>
            <a:endParaRPr lang="it-IT" dirty="0"/>
          </a:p>
          <a:p>
            <a:endParaRPr lang="en-GB" dirty="0"/>
          </a:p>
          <a:p>
            <a:endParaRPr lang="it-IT" dirty="0"/>
          </a:p>
        </p:txBody>
      </p:sp>
      <p:sp>
        <p:nvSpPr>
          <p:cNvPr id="11" name="Segnaposto contenuto 28">
            <a:extLst>
              <a:ext uri="{FF2B5EF4-FFF2-40B4-BE49-F238E27FC236}">
                <a16:creationId xmlns:a16="http://schemas.microsoft.com/office/drawing/2014/main" xmlns="" id="{C0704312-5EFB-4863-95B6-2B570DA5C90C}"/>
              </a:ext>
            </a:extLst>
          </p:cNvPr>
          <p:cNvSpPr txBox="1">
            <a:spLocks/>
          </p:cNvSpPr>
          <p:nvPr/>
        </p:nvSpPr>
        <p:spPr>
          <a:xfrm>
            <a:off x="431801" y="5226295"/>
            <a:ext cx="5472000" cy="14481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800" dirty="0"/>
              <a:t>…reading and understanding the results</a:t>
            </a:r>
            <a:endParaRPr lang="it-IT" dirty="0"/>
          </a:p>
          <a:p>
            <a:r>
              <a:rPr lang="it-IT" dirty="0" err="1"/>
              <a:t>S.Siddhanta</a:t>
            </a:r>
            <a:r>
              <a:rPr lang="it-IT" dirty="0"/>
              <a:t> “Elementi di base della matematica computazionale”, “Elettronica nei rivelatori”</a:t>
            </a:r>
          </a:p>
          <a:p>
            <a:endParaRPr lang="it-IT" dirty="0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xmlns="" id="{D077F03E-46CE-4B54-83BC-84C609FCC5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3" name="Segnaposto immagine 13">
            <a:extLst>
              <a:ext uri="{FF2B5EF4-FFF2-40B4-BE49-F238E27FC236}">
                <a16:creationId xmlns:a16="http://schemas.microsoft.com/office/drawing/2014/main" xmlns="" id="{08C0F3CD-C725-4B73-ADFC-50716FEE7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93" y="1189730"/>
            <a:ext cx="4635855" cy="347689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5" name="Segnaposto immagine 16">
            <a:extLst>
              <a:ext uri="{FF2B5EF4-FFF2-40B4-BE49-F238E27FC236}">
                <a16:creationId xmlns:a16="http://schemas.microsoft.com/office/drawing/2014/main" xmlns="" id="{088EEE49-8F92-42B7-80C8-13E040948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22" y="129271"/>
            <a:ext cx="3611653" cy="270874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0593" y="418374"/>
            <a:ext cx="8586169" cy="6439627"/>
          </a:xfrm>
        </p:spPr>
      </p:pic>
      <p:sp>
        <p:nvSpPr>
          <p:cNvPr id="24" name="Casella di testo 23" descr="Elemento evidenziatore per casella del titolo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18" name="Triangolo isoscele 17" descr="Ombreggiatura per casella del titolo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2408157"/>
            <a:ext cx="4459766" cy="3146839"/>
          </a:xfrm>
        </p:spPr>
        <p:txBody>
          <a:bodyPr rtlCol="0"/>
          <a:lstStyle/>
          <a:p>
            <a:pPr>
              <a:lnSpc>
                <a:spcPts val="4000"/>
              </a:lnSpc>
            </a:pPr>
            <a:r>
              <a:rPr lang="it-IT" sz="5000" dirty="0"/>
              <a:t>Building </a:t>
            </a:r>
            <a:r>
              <a:rPr lang="it-IT" sz="5000" dirty="0" err="1"/>
              <a:t>chambers</a:t>
            </a:r>
            <a:endParaRPr lang="it-IT" sz="50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6410" y="4132119"/>
            <a:ext cx="4000500" cy="997905"/>
          </a:xfrm>
        </p:spPr>
        <p:txBody>
          <a:bodyPr rtlCol="0"/>
          <a:lstStyle/>
          <a:p>
            <a:r>
              <a:rPr lang="en-GB" dirty="0"/>
              <a:t>True happiness comes from the joy of deeds well done, the zest of creating things new. </a:t>
            </a:r>
          </a:p>
          <a:p>
            <a:r>
              <a:rPr lang="en-GB" dirty="0"/>
              <a:t>(Antoine de Saint-Exupery)</a:t>
            </a:r>
            <a:br>
              <a:rPr lang="en-GB" dirty="0"/>
            </a:br>
            <a:endParaRPr lang="en-GB" dirty="0">
              <a:effectLst/>
            </a:endParaRPr>
          </a:p>
        </p:txBody>
      </p:sp>
      <p:sp>
        <p:nvSpPr>
          <p:cNvPr id="15" name="Figura a mano libera 5" descr="Blocco in evidenza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6" name="Figura a mano libera 5" descr="Blocco in evidenza vuoto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20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/>
          <a:p>
            <a:pPr rtl="0"/>
            <a:r>
              <a:rPr lang="it-IT" dirty="0"/>
              <a:t>Building 167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556000"/>
            <a:ext cx="5472000" cy="3600000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Building </a:t>
            </a:r>
            <a:r>
              <a:rPr lang="it-IT" sz="2800" dirty="0" err="1"/>
              <a:t>chambers</a:t>
            </a:r>
            <a:r>
              <a:rPr lang="it-IT" sz="2800" dirty="0"/>
              <a:t> from scratch </a:t>
            </a:r>
            <a:r>
              <a:rPr lang="it-IT" sz="2800" dirty="0" err="1"/>
              <a:t>is</a:t>
            </a:r>
            <a:r>
              <a:rPr lang="it-IT" sz="2800" dirty="0"/>
              <a:t> a task </a:t>
            </a:r>
            <a:r>
              <a:rPr lang="it-IT" sz="2800" dirty="0" err="1"/>
              <a:t>well</a:t>
            </a:r>
            <a:r>
              <a:rPr lang="it-IT" sz="2800" dirty="0"/>
              <a:t> </a:t>
            </a:r>
            <a:r>
              <a:rPr lang="it-IT" sz="2800" dirty="0" err="1"/>
              <a:t>known</a:t>
            </a:r>
            <a:r>
              <a:rPr lang="it-IT" sz="2800" dirty="0"/>
              <a:t> to EEE </a:t>
            </a:r>
            <a:r>
              <a:rPr lang="it-IT" sz="2800" dirty="0" err="1"/>
              <a:t>most</a:t>
            </a:r>
            <a:r>
              <a:rPr lang="it-IT" sz="2800" dirty="0"/>
              <a:t> </a:t>
            </a:r>
            <a:r>
              <a:rPr lang="it-IT" sz="2800" dirty="0" err="1"/>
              <a:t>worthy</a:t>
            </a:r>
            <a:r>
              <a:rPr lang="it-IT" sz="2800" dirty="0"/>
              <a:t> </a:t>
            </a:r>
            <a:r>
              <a:rPr lang="it-IT" sz="2800" dirty="0" err="1"/>
              <a:t>groups</a:t>
            </a:r>
            <a:r>
              <a:rPr lang="it-IT" sz="2800" dirty="0"/>
              <a:t>..</a:t>
            </a:r>
          </a:p>
          <a:p>
            <a:pPr rtl="0"/>
            <a:r>
              <a:rPr lang="it-IT" dirty="0" err="1"/>
              <a:t>Built</a:t>
            </a:r>
            <a:r>
              <a:rPr lang="it-IT" dirty="0"/>
              <a:t> </a:t>
            </a:r>
            <a:r>
              <a:rPr lang="it-IT" dirty="0" err="1"/>
              <a:t>chambers</a:t>
            </a:r>
            <a:r>
              <a:rPr lang="it-IT" dirty="0"/>
              <a:t> 40&amp;41</a:t>
            </a: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 rot="5400000">
            <a:off x="8021181" y="417964"/>
            <a:ext cx="4333769" cy="3250326"/>
          </a:xfrm>
        </p:spPr>
      </p:pic>
      <p:sp>
        <p:nvSpPr>
          <p:cNvPr id="16" name="Figura a mano libera 5" descr="Immagine in evidenza pien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956100" y="1603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8</a:t>
            </a:fld>
            <a:endParaRPr lang="it-IT" dirty="0"/>
          </a:p>
        </p:txBody>
      </p:sp>
      <p:pic>
        <p:nvPicPr>
          <p:cNvPr id="10" name="Segnaposto immagine 8">
            <a:extLst>
              <a:ext uri="{FF2B5EF4-FFF2-40B4-BE49-F238E27FC236}">
                <a16:creationId xmlns:a16="http://schemas.microsoft.com/office/drawing/2014/main" xmlns="" id="{9094AC95-9CCC-4933-9A3B-402B0076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437" y="2117927"/>
            <a:ext cx="4333768" cy="325032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1" name="Segnaposto immagine 8">
            <a:extLst>
              <a:ext uri="{FF2B5EF4-FFF2-40B4-BE49-F238E27FC236}">
                <a16:creationId xmlns:a16="http://schemas.microsoft.com/office/drawing/2014/main" xmlns="" id="{73605C0A-A969-46A1-BDBA-583F6408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861" y="4008121"/>
            <a:ext cx="3814227" cy="28606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2" name="Figura a mano libera 5" descr="Immagine in evidenza vuota">
            <a:extLst>
              <a:ext uri="{FF2B5EF4-FFF2-40B4-BE49-F238E27FC236}">
                <a16:creationId xmlns:a16="http://schemas.microsoft.com/office/drawing/2014/main" xmlns="" id="{9EA17046-2A4F-4884-B341-D18E5390E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476693" y="1496712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xmlns="" id="{C602D3DC-74BF-4DE1-A77A-EABD052FFDE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Roman’s</a:t>
            </a:r>
            <a:r>
              <a:rPr lang="it-IT" dirty="0" smtClean="0"/>
              <a:t> empire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063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xmlns="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727656" cy="6858000"/>
          </a:xfrm>
        </p:spPr>
      </p:pic>
      <p:sp>
        <p:nvSpPr>
          <p:cNvPr id="15" name="Figura a mano libera 5" descr="Evidenziatore vuoto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1" name="Casella di testo 30" descr="Evidenziatore contrassegno per titolo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2550263" y="2357993"/>
            <a:ext cx="2494930" cy="3139768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21" name="Triangolo isoscele 20" descr="Evidenziatore ombreggiatura per titolo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588299" y="4956837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251" y="1815681"/>
            <a:ext cx="4459766" cy="3146839"/>
          </a:xfrm>
        </p:spPr>
        <p:txBody>
          <a:bodyPr rtlCol="0"/>
          <a:lstStyle/>
          <a:p>
            <a:pPr rtl="0"/>
            <a:r>
              <a:rPr lang="it-IT" sz="5000" dirty="0"/>
              <a:t>Test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9751" y="2930047"/>
            <a:ext cx="4000500" cy="997905"/>
          </a:xfrm>
        </p:spPr>
        <p:txBody>
          <a:bodyPr rtlCol="0"/>
          <a:lstStyle/>
          <a:p>
            <a:r>
              <a:rPr lang="en-GB" dirty="0"/>
              <a:t>Experience is a hard teacher because she gives the test first, the lesson afterward. </a:t>
            </a:r>
          </a:p>
          <a:p>
            <a:r>
              <a:rPr lang="en-GB" dirty="0"/>
              <a:t>(Vernon Law)</a:t>
            </a:r>
            <a:br>
              <a:rPr lang="en-GB" dirty="0"/>
            </a:br>
            <a:endParaRPr lang="en-GB" dirty="0">
              <a:effectLst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11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Bl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120_TF16411253.potx" id="{D9768FE8-470A-49B9-A52D-5DE781B9AEF7}" vid="{D6860DA0-FAE6-4E23-B055-DF3764F85D8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A50AA-654B-45CA-B6AD-FDA9E9535EF9}">
  <ds:schemaRefs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fb0879af-3eba-417a-a55a-ffe6dcd6ca77"/>
    <ds:schemaRef ds:uri="http://schemas.microsoft.com/office/2006/documentManagement/types"/>
    <ds:schemaRef ds:uri="6dc4bcd6-49db-4c07-9060-8acfc67cef9f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geometrica</Template>
  <TotalTime>0</TotalTime>
  <Words>654</Words>
  <Application>Microsoft Macintosh PowerPoint</Application>
  <PresentationFormat>Widescreen</PresentationFormat>
  <Paragraphs>137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Calibri Light</vt:lpstr>
      <vt:lpstr>Corbel</vt:lpstr>
      <vt:lpstr>Times New Roman</vt:lpstr>
      <vt:lpstr>Arial</vt:lpstr>
      <vt:lpstr>Tema di Office</vt:lpstr>
      <vt:lpstr>EEE in collaboration with MIUR, CERN INFN,UniCa:</vt:lpstr>
      <vt:lpstr>Background </vt:lpstr>
      <vt:lpstr>The idea</vt:lpstr>
      <vt:lpstr>Selections</vt:lpstr>
      <vt:lpstr>Lectures</vt:lpstr>
      <vt:lpstr>A Physicist’s job: planning an experiment. Some e.g. lectures</vt:lpstr>
      <vt:lpstr>Building chambers</vt:lpstr>
      <vt:lpstr>Building 167</vt:lpstr>
      <vt:lpstr>Test</vt:lpstr>
      <vt:lpstr>Quality and Performance</vt:lpstr>
      <vt:lpstr>Masterclass</vt:lpstr>
      <vt:lpstr>Applying knowledge</vt:lpstr>
      <vt:lpstr>Visits to experiments</vt:lpstr>
      <vt:lpstr>LHC and Beyond</vt:lpstr>
      <vt:lpstr>Productivity is never an accident. It is always the result of a commitment to excellence, intelligent planning, and focused effort.  (Paul J. Meyer) </vt:lpstr>
      <vt:lpstr>PowerPoint Presentation</vt:lpstr>
      <vt:lpstr>Thank you  </vt:lpstr>
      <vt:lpstr>Questions Comments Observations</vt:lpstr>
      <vt:lpstr>Backup</vt:lpstr>
      <vt:lpstr>Chambers</vt:lpstr>
      <vt:lpstr>Achievements </vt:lpstr>
      <vt:lpstr>Test </vt:lpstr>
      <vt:lpstr>“GITA” vs Stuctured program</vt:lpstr>
      <vt:lpstr>Grazie&amp;Arrivederci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2019-03-06T14:45:18Z</dcterms:created>
  <dcterms:modified xsi:type="dcterms:W3CDTF">2019-03-08T06:44:31Z</dcterms:modified>
</cp:coreProperties>
</file>